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2" r:id="rId3"/>
    <p:sldId id="264" r:id="rId4"/>
    <p:sldId id="266" r:id="rId5"/>
    <p:sldId id="267" r:id="rId6"/>
    <p:sldId id="268" r:id="rId7"/>
    <p:sldId id="270" r:id="rId8"/>
    <p:sldId id="269" r:id="rId9"/>
    <p:sldId id="271" r:id="rId10"/>
    <p:sldId id="272" r:id="rId11"/>
    <p:sldId id="273" r:id="rId12"/>
    <p:sldId id="274" r:id="rId13"/>
    <p:sldId id="276" r:id="rId14"/>
    <p:sldId id="275" r:id="rId15"/>
    <p:sldId id="277" r:id="rId16"/>
    <p:sldId id="278" r:id="rId17"/>
    <p:sldId id="279" r:id="rId18"/>
    <p:sldId id="280" r:id="rId1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99"/>
    <a:srgbClr val="F8F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64" d="100"/>
          <a:sy n="64" d="100"/>
        </p:scale>
        <p:origin x="-1566" y="-222"/>
      </p:cViewPr>
      <p:guideLst>
        <p:guide orient="horz" pos="2160"/>
        <p:guide pos="2880"/>
      </p:guideLst>
    </p:cSldViewPr>
  </p:slideViewPr>
  <p:outlineViewPr>
    <p:cViewPr>
      <p:scale>
        <a:sx n="33" d="100"/>
        <a:sy n="33" d="100"/>
      </p:scale>
      <p:origin x="0" y="577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87DE54C-9589-461B-9171-4C68BA3D98E9}" type="datetimeFigureOut">
              <a:rPr lang="es-ES"/>
              <a:pPr>
                <a:defRPr/>
              </a:pPr>
              <a:t>18/12/2011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0E0214-C9D3-4542-A8DB-4F04CC0B8798}" type="slidenum">
              <a:rPr lang="es-ES"/>
              <a:pPr>
                <a:defRPr/>
              </a:pPr>
              <a:t>‹Nº›</a:t>
            </a:fld>
            <a:endParaRPr lang="es-ES"/>
          </a:p>
        </p:txBody>
      </p:sp>
    </p:spTree>
    <p:extLst>
      <p:ext uri="{BB962C8B-B14F-4D97-AF65-F5344CB8AC3E}">
        <p14:creationId xmlns:p14="http://schemas.microsoft.com/office/powerpoint/2010/main" val="3281212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717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BCA0F4-FA84-4925-9A96-F8BB1B3F0546}" type="slidenum">
              <a:rPr lang="es-ES" smtClean="0"/>
              <a:pPr fontAlgn="base">
                <a:spcBef>
                  <a:spcPct val="0"/>
                </a:spcBef>
                <a:spcAft>
                  <a:spcPct val="0"/>
                </a:spcAft>
                <a:defRPr/>
              </a:pPr>
              <a:t>1</a:t>
            </a:fld>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10</a:t>
            </a:fld>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11</a:t>
            </a:fld>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12</a:t>
            </a:fld>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13</a:t>
            </a:fld>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14</a:t>
            </a:fld>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15</a:t>
            </a:fld>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16</a:t>
            </a:fld>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17</a:t>
            </a:fld>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18</a:t>
            </a:fld>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2</a:t>
            </a:fld>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3</a:t>
            </a:fld>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4</a:t>
            </a:fld>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5</a:t>
            </a:fld>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6</a:t>
            </a:fld>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7</a:t>
            </a:fld>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8</a:t>
            </a:fld>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9</a:t>
            </a:fld>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794810CF-7B21-4A16-A20C-90B809B2B3DF}" type="datetimeFigureOut">
              <a:rPr lang="es-ES"/>
              <a:pPr>
                <a:defRPr/>
              </a:pPr>
              <a:t>18/12/2011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1BEBC78-5F05-439C-B065-481F82DC617D}" type="slidenum">
              <a:rPr lang="es-ES"/>
              <a:pPr>
                <a:defRPr/>
              </a:pPr>
              <a:t>‹Nº›</a:t>
            </a:fld>
            <a:endParaRPr lang="es-ES"/>
          </a:p>
        </p:txBody>
      </p:sp>
    </p:spTree>
    <p:extLst>
      <p:ext uri="{BB962C8B-B14F-4D97-AF65-F5344CB8AC3E}">
        <p14:creationId xmlns:p14="http://schemas.microsoft.com/office/powerpoint/2010/main" val="214092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277411C5-5CCE-4235-8CFB-5F5BE53C90EA}" type="datetimeFigureOut">
              <a:rPr lang="es-ES"/>
              <a:pPr>
                <a:defRPr/>
              </a:pPr>
              <a:t>18/12/2011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3177A51-091C-428C-A5F7-FC4DFA55151A}" type="slidenum">
              <a:rPr lang="es-ES"/>
              <a:pPr>
                <a:defRPr/>
              </a:pPr>
              <a:t>‹Nº›</a:t>
            </a:fld>
            <a:endParaRPr lang="es-ES"/>
          </a:p>
        </p:txBody>
      </p:sp>
    </p:spTree>
    <p:extLst>
      <p:ext uri="{BB962C8B-B14F-4D97-AF65-F5344CB8AC3E}">
        <p14:creationId xmlns:p14="http://schemas.microsoft.com/office/powerpoint/2010/main" val="41911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803EBCE-AD5F-4B78-8B48-CBEFEA866892}" type="datetimeFigureOut">
              <a:rPr lang="es-ES"/>
              <a:pPr>
                <a:defRPr/>
              </a:pPr>
              <a:t>18/12/2011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133EDEB-81EA-4342-AD67-29FAF4B652E8}" type="slidenum">
              <a:rPr lang="es-ES"/>
              <a:pPr>
                <a:defRPr/>
              </a:pPr>
              <a:t>‹Nº›</a:t>
            </a:fld>
            <a:endParaRPr lang="es-ES"/>
          </a:p>
        </p:txBody>
      </p:sp>
    </p:spTree>
    <p:extLst>
      <p:ext uri="{BB962C8B-B14F-4D97-AF65-F5344CB8AC3E}">
        <p14:creationId xmlns:p14="http://schemas.microsoft.com/office/powerpoint/2010/main" val="142952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D93B3B3-614F-4750-A001-89E3D500D463}" type="datetimeFigureOut">
              <a:rPr lang="es-ES"/>
              <a:pPr>
                <a:defRPr/>
              </a:pPr>
              <a:t>18/12/2011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9C08DDD-26BA-4666-B134-33810FEC85D7}" type="slidenum">
              <a:rPr lang="es-ES"/>
              <a:pPr>
                <a:defRPr/>
              </a:pPr>
              <a:t>‹Nº›</a:t>
            </a:fld>
            <a:endParaRPr lang="es-ES"/>
          </a:p>
        </p:txBody>
      </p:sp>
    </p:spTree>
    <p:extLst>
      <p:ext uri="{BB962C8B-B14F-4D97-AF65-F5344CB8AC3E}">
        <p14:creationId xmlns:p14="http://schemas.microsoft.com/office/powerpoint/2010/main" val="257036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B2E6361-231D-4B52-A51C-3EF7DBC6C88F}" type="datetimeFigureOut">
              <a:rPr lang="es-ES"/>
              <a:pPr>
                <a:defRPr/>
              </a:pPr>
              <a:t>18/12/2011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5053B71-1431-4F8B-A791-F990F55C3109}" type="slidenum">
              <a:rPr lang="es-ES"/>
              <a:pPr>
                <a:defRPr/>
              </a:pPr>
              <a:t>‹Nº›</a:t>
            </a:fld>
            <a:endParaRPr lang="es-ES"/>
          </a:p>
        </p:txBody>
      </p:sp>
    </p:spTree>
    <p:extLst>
      <p:ext uri="{BB962C8B-B14F-4D97-AF65-F5344CB8AC3E}">
        <p14:creationId xmlns:p14="http://schemas.microsoft.com/office/powerpoint/2010/main" val="61684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56032E74-6AAF-4533-80AC-53DB553107D7}" type="datetimeFigureOut">
              <a:rPr lang="es-ES"/>
              <a:pPr>
                <a:defRPr/>
              </a:pPr>
              <a:t>18/12/2011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94B9A79-1437-440E-A9C3-45113B4857B0}" type="slidenum">
              <a:rPr lang="es-ES"/>
              <a:pPr>
                <a:defRPr/>
              </a:pPr>
              <a:t>‹Nº›</a:t>
            </a:fld>
            <a:endParaRPr lang="es-ES"/>
          </a:p>
        </p:txBody>
      </p:sp>
    </p:spTree>
    <p:extLst>
      <p:ext uri="{BB962C8B-B14F-4D97-AF65-F5344CB8AC3E}">
        <p14:creationId xmlns:p14="http://schemas.microsoft.com/office/powerpoint/2010/main" val="93593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0C909200-D89D-4A73-921A-3580B4D8860C}" type="datetimeFigureOut">
              <a:rPr lang="es-ES"/>
              <a:pPr>
                <a:defRPr/>
              </a:pPr>
              <a:t>18/12/2011</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2FAE0030-0522-4C2A-A4D3-1DCE0EF135A7}" type="slidenum">
              <a:rPr lang="es-ES"/>
              <a:pPr>
                <a:defRPr/>
              </a:pPr>
              <a:t>‹Nº›</a:t>
            </a:fld>
            <a:endParaRPr lang="es-ES"/>
          </a:p>
        </p:txBody>
      </p:sp>
    </p:spTree>
    <p:extLst>
      <p:ext uri="{BB962C8B-B14F-4D97-AF65-F5344CB8AC3E}">
        <p14:creationId xmlns:p14="http://schemas.microsoft.com/office/powerpoint/2010/main" val="318402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08E602EF-27B2-4A26-81F1-DAB75C539373}" type="datetimeFigureOut">
              <a:rPr lang="es-ES"/>
              <a:pPr>
                <a:defRPr/>
              </a:pPr>
              <a:t>18/12/2011</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A5BFE0B2-A149-4B81-A3EA-528EF8FA07CA}" type="slidenum">
              <a:rPr lang="es-ES"/>
              <a:pPr>
                <a:defRPr/>
              </a:pPr>
              <a:t>‹Nº›</a:t>
            </a:fld>
            <a:endParaRPr lang="es-ES"/>
          </a:p>
        </p:txBody>
      </p:sp>
    </p:spTree>
    <p:extLst>
      <p:ext uri="{BB962C8B-B14F-4D97-AF65-F5344CB8AC3E}">
        <p14:creationId xmlns:p14="http://schemas.microsoft.com/office/powerpoint/2010/main" val="335259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EAA02DAF-AE4D-4FE5-863E-7CF7B2328A6A}" type="datetimeFigureOut">
              <a:rPr lang="es-ES"/>
              <a:pPr>
                <a:defRPr/>
              </a:pPr>
              <a:t>18/12/2011</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538367CC-E5F6-4FCA-BB14-4697F836FEE0}" type="slidenum">
              <a:rPr lang="es-ES"/>
              <a:pPr>
                <a:defRPr/>
              </a:pPr>
              <a:t>‹Nº›</a:t>
            </a:fld>
            <a:endParaRPr lang="es-ES"/>
          </a:p>
        </p:txBody>
      </p:sp>
    </p:spTree>
    <p:extLst>
      <p:ext uri="{BB962C8B-B14F-4D97-AF65-F5344CB8AC3E}">
        <p14:creationId xmlns:p14="http://schemas.microsoft.com/office/powerpoint/2010/main" val="304426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C766D9-1A1A-440D-8FFF-7892D65AEE14}" type="datetimeFigureOut">
              <a:rPr lang="es-ES"/>
              <a:pPr>
                <a:defRPr/>
              </a:pPr>
              <a:t>18/12/2011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C2AD102-C47B-46A2-82C2-4FE26347C34C}" type="slidenum">
              <a:rPr lang="es-ES"/>
              <a:pPr>
                <a:defRPr/>
              </a:pPr>
              <a:t>‹Nº›</a:t>
            </a:fld>
            <a:endParaRPr lang="es-ES"/>
          </a:p>
        </p:txBody>
      </p:sp>
    </p:spTree>
    <p:extLst>
      <p:ext uri="{BB962C8B-B14F-4D97-AF65-F5344CB8AC3E}">
        <p14:creationId xmlns:p14="http://schemas.microsoft.com/office/powerpoint/2010/main" val="322744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2C2997C-C081-4F51-82FF-D6D18257C4D6}" type="datetimeFigureOut">
              <a:rPr lang="es-ES"/>
              <a:pPr>
                <a:defRPr/>
              </a:pPr>
              <a:t>18/12/2011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5DB1692-0B80-4809-92C1-A95B6FC3ADC0}" type="slidenum">
              <a:rPr lang="es-ES"/>
              <a:pPr>
                <a:defRPr/>
              </a:pPr>
              <a:t>‹Nº›</a:t>
            </a:fld>
            <a:endParaRPr lang="es-ES"/>
          </a:p>
        </p:txBody>
      </p:sp>
    </p:spTree>
    <p:extLst>
      <p:ext uri="{BB962C8B-B14F-4D97-AF65-F5344CB8AC3E}">
        <p14:creationId xmlns:p14="http://schemas.microsoft.com/office/powerpoint/2010/main" val="173704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4000" r="-4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BF0B6B7-D8E2-4960-8796-3ACDAF3A3DF4}" type="datetimeFigureOut">
              <a:rPr lang="es-ES"/>
              <a:pPr>
                <a:defRPr/>
              </a:pPr>
              <a:t>18/12/2011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0BAB3DB-E2AA-40D4-BD1E-DE5594EBE14C}"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0" y="1214438"/>
            <a:ext cx="9144000" cy="27146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51" name="1 Título"/>
          <p:cNvSpPr>
            <a:spLocks noGrp="1"/>
          </p:cNvSpPr>
          <p:nvPr>
            <p:ph type="title"/>
          </p:nvPr>
        </p:nvSpPr>
        <p:spPr>
          <a:xfrm>
            <a:off x="1214438" y="4214813"/>
            <a:ext cx="6786562" cy="1152525"/>
          </a:xfrm>
        </p:spPr>
        <p:txBody>
          <a:bodyPr/>
          <a:lstStyle/>
          <a:p>
            <a:pPr algn="ctr" eaLnBrk="1" hangingPunct="1"/>
            <a:r>
              <a:rPr lang="es-CL" sz="4000" dirty="0" smtClean="0"/>
              <a:t>Estructuras de Control</a:t>
            </a:r>
            <a:endParaRPr lang="es-CL" sz="4000" dirty="0" smtClean="0"/>
          </a:p>
        </p:txBody>
      </p:sp>
      <p:sp>
        <p:nvSpPr>
          <p:cNvPr id="2052" name="3 Marcador de texto"/>
          <p:cNvSpPr>
            <a:spLocks noGrp="1"/>
          </p:cNvSpPr>
          <p:nvPr>
            <p:ph type="body" sz="half" idx="2"/>
          </p:nvPr>
        </p:nvSpPr>
        <p:spPr/>
        <p:txBody>
          <a:bodyPr/>
          <a:lstStyle/>
          <a:p>
            <a:pPr algn="ctr" eaLnBrk="1" hangingPunct="1"/>
            <a:r>
              <a:rPr lang="es-CL" sz="2800" dirty="0" smtClean="0"/>
              <a:t>Semana </a:t>
            </a:r>
            <a:r>
              <a:rPr lang="es-CL" sz="2800" dirty="0" smtClean="0"/>
              <a:t>3/1</a:t>
            </a:r>
            <a:endParaRPr lang="es-ES" sz="2800" dirty="0" smtClean="0"/>
          </a:p>
        </p:txBody>
      </p:sp>
      <p:sp>
        <p:nvSpPr>
          <p:cNvPr id="12" name="11 Rectángulo"/>
          <p:cNvSpPr/>
          <p:nvPr/>
        </p:nvSpPr>
        <p:spPr>
          <a:xfrm>
            <a:off x="4071938" y="6357938"/>
            <a:ext cx="1071562" cy="500062"/>
          </a:xfrm>
          <a:prstGeom prst="rect">
            <a:avLst/>
          </a:prstGeom>
          <a:solidFill>
            <a:srgbClr val="F8FE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11" name="10 Conector recto"/>
          <p:cNvCxnSpPr/>
          <p:nvPr/>
        </p:nvCxnSpPr>
        <p:spPr>
          <a:xfrm>
            <a:off x="1785938" y="6357938"/>
            <a:ext cx="5500687" cy="158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0" y="0"/>
            <a:ext cx="9144000" cy="1214438"/>
          </a:xfrm>
          <a:prstGeom prst="rect">
            <a:avLst/>
          </a:prstGeom>
          <a:gradFill>
            <a:gsLst>
              <a:gs pos="0">
                <a:srgbClr val="002060"/>
              </a:gs>
              <a:gs pos="0">
                <a:srgbClr val="002060"/>
              </a:gs>
              <a:gs pos="97000">
                <a:schemeClr val="bg1"/>
              </a:gs>
              <a:gs pos="89999">
                <a:schemeClr val="bg1"/>
              </a:gs>
              <a:gs pos="10000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pic>
        <p:nvPicPr>
          <p:cNvPr id="2056" name="Picture 10" descr="OR_Logotipo_DuocU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143125"/>
            <a:ext cx="67151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64578"/>
            <a:ext cx="8229600" cy="1143000"/>
          </a:xfrm>
        </p:spPr>
        <p:txBody>
          <a:bodyPr/>
          <a:lstStyle/>
          <a:p>
            <a:pPr eaLnBrk="1" hangingPunct="1"/>
            <a:r>
              <a:rPr lang="es-MX" dirty="0" smtClean="0"/>
              <a:t>Consideraciones a la Estructura de Control GOTO</a:t>
            </a:r>
            <a:endParaRPr lang="es-ES" dirty="0" smtClean="0"/>
          </a:p>
        </p:txBody>
      </p:sp>
      <p:sp>
        <p:nvSpPr>
          <p:cNvPr id="2" name="1 Marcador de contenido"/>
          <p:cNvSpPr>
            <a:spLocks noGrp="1"/>
          </p:cNvSpPr>
          <p:nvPr>
            <p:ph idx="1"/>
          </p:nvPr>
        </p:nvSpPr>
        <p:spPr/>
        <p:txBody>
          <a:bodyPr/>
          <a:lstStyle/>
          <a:p>
            <a:r>
              <a:rPr lang="es-CL" dirty="0"/>
              <a:t>No es muy recomendable el uso de esta sentencia, ya que el abuso en su uso hace mas difícil el seguimiento del código para su depuración (rompe lo señalado para un lenguaje estructurado)</a:t>
            </a:r>
          </a:p>
          <a:p>
            <a:r>
              <a:rPr lang="es-CL" dirty="0"/>
              <a:t>Existen restricciones en su uso para algunos casos particulares, como por ejemplo, junto a la sentencia </a:t>
            </a:r>
            <a:r>
              <a:rPr lang="es-CL" dirty="0" smtClean="0"/>
              <a:t>IF</a:t>
            </a:r>
            <a:endParaRPr lang="es-CL" dirty="0"/>
          </a:p>
        </p:txBody>
      </p:sp>
    </p:spTree>
    <p:extLst>
      <p:ext uri="{BB962C8B-B14F-4D97-AF65-F5344CB8AC3E}">
        <p14:creationId xmlns:p14="http://schemas.microsoft.com/office/powerpoint/2010/main" val="229379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49588"/>
            <a:ext cx="8229600" cy="1143000"/>
          </a:xfrm>
        </p:spPr>
        <p:txBody>
          <a:bodyPr/>
          <a:lstStyle/>
          <a:p>
            <a:pPr eaLnBrk="1" hangingPunct="1"/>
            <a:r>
              <a:rPr lang="es-MX" dirty="0" smtClean="0"/>
              <a:t>Ejemplo de consideraciones a la estructura de control GOTO</a:t>
            </a:r>
            <a:endParaRPr lang="es-ES" dirty="0" smtClean="0"/>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736796"/>
            <a:ext cx="8229600" cy="425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57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64578"/>
            <a:ext cx="8229600" cy="1143000"/>
          </a:xfrm>
        </p:spPr>
        <p:txBody>
          <a:bodyPr/>
          <a:lstStyle/>
          <a:p>
            <a:pPr eaLnBrk="1" hangingPunct="1"/>
            <a:r>
              <a:rPr lang="es-MX" dirty="0" smtClean="0"/>
              <a:t>Sentencias para ciclos</a:t>
            </a:r>
            <a:endParaRPr lang="es-ES" dirty="0" smtClean="0"/>
          </a:p>
        </p:txBody>
      </p:sp>
      <p:sp>
        <p:nvSpPr>
          <p:cNvPr id="2" name="1 Marcador de contenido"/>
          <p:cNvSpPr>
            <a:spLocks noGrp="1"/>
          </p:cNvSpPr>
          <p:nvPr>
            <p:ph idx="1"/>
          </p:nvPr>
        </p:nvSpPr>
        <p:spPr/>
        <p:txBody>
          <a:bodyPr/>
          <a:lstStyle/>
          <a:p>
            <a:r>
              <a:rPr lang="es-CL" dirty="0"/>
              <a:t>PL/SQL ofrece tres formas para realizar ciclos:</a:t>
            </a:r>
          </a:p>
          <a:p>
            <a:pPr lvl="1"/>
            <a:r>
              <a:rPr lang="es-CL" b="1" dirty="0"/>
              <a:t>LOOP</a:t>
            </a:r>
            <a:r>
              <a:rPr lang="es-CL" dirty="0"/>
              <a:t>: Repite los ciclos infinitamente hasta que encuentra la instrucción </a:t>
            </a:r>
            <a:r>
              <a:rPr lang="es-CL" b="1" dirty="0"/>
              <a:t>EXIT</a:t>
            </a:r>
          </a:p>
          <a:p>
            <a:pPr lvl="1"/>
            <a:r>
              <a:rPr lang="es-CL" b="1" dirty="0"/>
              <a:t>WHILE</a:t>
            </a:r>
            <a:r>
              <a:rPr lang="es-CL" dirty="0"/>
              <a:t>: Repite los ciclos mientras la condición que lo acompaña sea verdadera</a:t>
            </a:r>
          </a:p>
          <a:p>
            <a:pPr lvl="1"/>
            <a:r>
              <a:rPr lang="es-CL" b="1" dirty="0"/>
              <a:t>FOR</a:t>
            </a:r>
            <a:r>
              <a:rPr lang="es-CL" dirty="0"/>
              <a:t>: Repite los ciclos tantas veces como lo señalen sus variables de inicio y termino</a:t>
            </a:r>
            <a:endParaRPr lang="es-CL" dirty="0"/>
          </a:p>
        </p:txBody>
      </p:sp>
    </p:spTree>
    <p:extLst>
      <p:ext uri="{BB962C8B-B14F-4D97-AF65-F5344CB8AC3E}">
        <p14:creationId xmlns:p14="http://schemas.microsoft.com/office/powerpoint/2010/main" val="360336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64578"/>
            <a:ext cx="8229600" cy="1143000"/>
          </a:xfrm>
        </p:spPr>
        <p:txBody>
          <a:bodyPr/>
          <a:lstStyle/>
          <a:p>
            <a:pPr eaLnBrk="1" hangingPunct="1"/>
            <a:r>
              <a:rPr lang="es-MX" dirty="0" smtClean="0"/>
              <a:t>Sentencia LOOP</a:t>
            </a:r>
            <a:endParaRPr lang="es-ES" dirty="0" smtClean="0"/>
          </a:p>
        </p:txBody>
      </p:sp>
      <p:sp>
        <p:nvSpPr>
          <p:cNvPr id="2" name="1 Marcador de contenido"/>
          <p:cNvSpPr>
            <a:spLocks noGrp="1"/>
          </p:cNvSpPr>
          <p:nvPr>
            <p:ph idx="1"/>
          </p:nvPr>
        </p:nvSpPr>
        <p:spPr>
          <a:xfrm>
            <a:off x="457200" y="1600200"/>
            <a:ext cx="3754760" cy="4525963"/>
          </a:xfrm>
        </p:spPr>
        <p:txBody>
          <a:bodyPr/>
          <a:lstStyle/>
          <a:p>
            <a:r>
              <a:rPr lang="es-CL" dirty="0"/>
              <a:t>Sintaxis 1:</a:t>
            </a:r>
          </a:p>
          <a:p>
            <a:pPr marL="457200" lvl="1" indent="0">
              <a:buNone/>
            </a:pPr>
            <a:r>
              <a:rPr lang="es-CL" b="1" dirty="0"/>
              <a:t>LOOP</a:t>
            </a:r>
          </a:p>
          <a:p>
            <a:pPr marL="457200" lvl="1" indent="0">
              <a:buNone/>
            </a:pPr>
            <a:r>
              <a:rPr lang="es-CL" dirty="0"/>
              <a:t>-- Código</a:t>
            </a:r>
          </a:p>
          <a:p>
            <a:pPr marL="457200" lvl="1" indent="0">
              <a:buNone/>
            </a:pPr>
            <a:r>
              <a:rPr lang="es-CL" dirty="0" err="1"/>
              <a:t>If</a:t>
            </a:r>
            <a:r>
              <a:rPr lang="es-CL" dirty="0"/>
              <a:t> &lt;condición&gt; </a:t>
            </a:r>
            <a:r>
              <a:rPr lang="es-CL" dirty="0" err="1"/>
              <a:t>then</a:t>
            </a:r>
            <a:endParaRPr lang="es-CL" dirty="0"/>
          </a:p>
          <a:p>
            <a:pPr marL="457200" lvl="1" indent="0">
              <a:buNone/>
            </a:pPr>
            <a:r>
              <a:rPr lang="es-CL" dirty="0"/>
              <a:t>    </a:t>
            </a:r>
            <a:r>
              <a:rPr lang="es-CL" b="1" dirty="0"/>
              <a:t>EXIT</a:t>
            </a:r>
            <a:r>
              <a:rPr lang="es-CL" dirty="0"/>
              <a:t>;</a:t>
            </a:r>
          </a:p>
          <a:p>
            <a:pPr marL="457200" lvl="1" indent="0">
              <a:buNone/>
            </a:pPr>
            <a:r>
              <a:rPr lang="es-CL" dirty="0" err="1"/>
              <a:t>End</a:t>
            </a:r>
            <a:r>
              <a:rPr lang="es-CL" dirty="0"/>
              <a:t> </a:t>
            </a:r>
            <a:r>
              <a:rPr lang="es-CL" dirty="0" err="1"/>
              <a:t>if</a:t>
            </a:r>
            <a:r>
              <a:rPr lang="es-CL" dirty="0"/>
              <a:t>;</a:t>
            </a:r>
          </a:p>
          <a:p>
            <a:pPr marL="457200" lvl="1" indent="0">
              <a:buNone/>
            </a:pPr>
            <a:r>
              <a:rPr lang="es-CL" b="1" dirty="0"/>
              <a:t>END LOOP;</a:t>
            </a:r>
          </a:p>
        </p:txBody>
      </p:sp>
      <p:sp>
        <p:nvSpPr>
          <p:cNvPr id="4" name="1 Marcador de contenido"/>
          <p:cNvSpPr txBox="1">
            <a:spLocks/>
          </p:cNvSpPr>
          <p:nvPr/>
        </p:nvSpPr>
        <p:spPr bwMode="auto">
          <a:xfrm>
            <a:off x="4644008" y="1635646"/>
            <a:ext cx="375476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dirty="0"/>
              <a:t>Sintaxis 2:</a:t>
            </a:r>
          </a:p>
          <a:p>
            <a:pPr marL="457200" lvl="1" indent="0">
              <a:buFont typeface="Wingdings" pitchFamily="2" charset="2"/>
              <a:buNone/>
            </a:pPr>
            <a:r>
              <a:rPr lang="es-CL" b="1" dirty="0"/>
              <a:t>LOOP</a:t>
            </a:r>
          </a:p>
          <a:p>
            <a:pPr marL="457200" lvl="1" indent="0">
              <a:buFont typeface="Wingdings" pitchFamily="2" charset="2"/>
              <a:buNone/>
            </a:pPr>
            <a:r>
              <a:rPr lang="es-CL" dirty="0"/>
              <a:t>-- Código</a:t>
            </a:r>
          </a:p>
          <a:p>
            <a:pPr marL="457200" lvl="1" indent="0">
              <a:buFont typeface="Wingdings" pitchFamily="2" charset="2"/>
              <a:buNone/>
            </a:pPr>
            <a:r>
              <a:rPr lang="es-CL" b="1" dirty="0"/>
              <a:t>EXIT WHEN </a:t>
            </a:r>
            <a:r>
              <a:rPr lang="es-CL" dirty="0"/>
              <a:t>&lt;condición&gt;;</a:t>
            </a:r>
          </a:p>
          <a:p>
            <a:pPr marL="457200" lvl="1" indent="0">
              <a:buFont typeface="Wingdings" pitchFamily="2" charset="2"/>
              <a:buNone/>
            </a:pPr>
            <a:r>
              <a:rPr lang="es-CL" b="1" dirty="0"/>
              <a:t>END LOOP;</a:t>
            </a:r>
          </a:p>
        </p:txBody>
      </p:sp>
    </p:spTree>
    <p:extLst>
      <p:ext uri="{BB962C8B-B14F-4D97-AF65-F5344CB8AC3E}">
        <p14:creationId xmlns:p14="http://schemas.microsoft.com/office/powerpoint/2010/main" val="127730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49588"/>
            <a:ext cx="8229600" cy="1143000"/>
          </a:xfrm>
        </p:spPr>
        <p:txBody>
          <a:bodyPr/>
          <a:lstStyle/>
          <a:p>
            <a:pPr eaLnBrk="1" hangingPunct="1"/>
            <a:r>
              <a:rPr lang="es-MX" dirty="0" smtClean="0"/>
              <a:t>Ejemplo uso sentencia LOOP</a:t>
            </a:r>
            <a:endParaRPr lang="es-ES" dirty="0" smtClean="0"/>
          </a:p>
        </p:txBody>
      </p:sp>
      <p:pic>
        <p:nvPicPr>
          <p:cNvPr id="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9262" y="2082006"/>
            <a:ext cx="57054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42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64578"/>
            <a:ext cx="8229600" cy="1143000"/>
          </a:xfrm>
        </p:spPr>
        <p:txBody>
          <a:bodyPr/>
          <a:lstStyle/>
          <a:p>
            <a:pPr eaLnBrk="1" hangingPunct="1"/>
            <a:r>
              <a:rPr lang="es-MX" dirty="0" smtClean="0"/>
              <a:t>Sentencia WHILE</a:t>
            </a:r>
            <a:endParaRPr lang="es-ES" dirty="0" smtClean="0"/>
          </a:p>
        </p:txBody>
      </p:sp>
      <p:sp>
        <p:nvSpPr>
          <p:cNvPr id="2" name="1 Marcador de contenido"/>
          <p:cNvSpPr>
            <a:spLocks noGrp="1"/>
          </p:cNvSpPr>
          <p:nvPr>
            <p:ph idx="1"/>
          </p:nvPr>
        </p:nvSpPr>
        <p:spPr>
          <a:xfrm>
            <a:off x="457200" y="1600201"/>
            <a:ext cx="8003232" cy="2332856"/>
          </a:xfrm>
        </p:spPr>
        <p:txBody>
          <a:bodyPr/>
          <a:lstStyle/>
          <a:p>
            <a:r>
              <a:rPr lang="es-CL" dirty="0"/>
              <a:t>Sintaxis:</a:t>
            </a:r>
          </a:p>
          <a:p>
            <a:pPr marL="457200" lvl="1" indent="0">
              <a:buNone/>
            </a:pPr>
            <a:r>
              <a:rPr lang="es-CL" b="1" dirty="0"/>
              <a:t>WHILE </a:t>
            </a:r>
            <a:r>
              <a:rPr lang="es-CL" dirty="0"/>
              <a:t>&lt;</a:t>
            </a:r>
            <a:r>
              <a:rPr lang="es-CL" dirty="0" err="1"/>
              <a:t>condicion</a:t>
            </a:r>
            <a:r>
              <a:rPr lang="es-CL" dirty="0"/>
              <a:t>&gt; </a:t>
            </a:r>
            <a:r>
              <a:rPr lang="es-CL" b="1" dirty="0"/>
              <a:t>LOOP</a:t>
            </a:r>
          </a:p>
          <a:p>
            <a:pPr marL="457200" lvl="1" indent="0">
              <a:buNone/>
            </a:pPr>
            <a:r>
              <a:rPr lang="es-CL" dirty="0"/>
              <a:t>-- Código</a:t>
            </a:r>
          </a:p>
          <a:p>
            <a:pPr marL="457200" lvl="1" indent="0">
              <a:buNone/>
            </a:pPr>
            <a:r>
              <a:rPr lang="es-CL" b="1" dirty="0"/>
              <a:t>END LOOP;</a:t>
            </a:r>
          </a:p>
        </p:txBody>
      </p:sp>
      <p:sp>
        <p:nvSpPr>
          <p:cNvPr id="4" name="1 Marcador de contenido"/>
          <p:cNvSpPr txBox="1">
            <a:spLocks/>
          </p:cNvSpPr>
          <p:nvPr/>
        </p:nvSpPr>
        <p:spPr bwMode="auto">
          <a:xfrm>
            <a:off x="971600" y="4797152"/>
            <a:ext cx="7848872" cy="92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2800" i="1" dirty="0"/>
              <a:t>El ciclo se repite mientras &lt;condición&gt; sea verdadera</a:t>
            </a:r>
          </a:p>
          <a:p>
            <a:pPr marL="0" indent="0">
              <a:buNone/>
            </a:pPr>
            <a:endParaRPr lang="es-CL" sz="2800" dirty="0"/>
          </a:p>
        </p:txBody>
      </p:sp>
    </p:spTree>
    <p:extLst>
      <p:ext uri="{BB962C8B-B14F-4D97-AF65-F5344CB8AC3E}">
        <p14:creationId xmlns:p14="http://schemas.microsoft.com/office/powerpoint/2010/main" val="11130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49588"/>
            <a:ext cx="8229600" cy="1143000"/>
          </a:xfrm>
        </p:spPr>
        <p:txBody>
          <a:bodyPr/>
          <a:lstStyle/>
          <a:p>
            <a:pPr eaLnBrk="1" hangingPunct="1"/>
            <a:r>
              <a:rPr lang="es-MX" dirty="0" smtClean="0"/>
              <a:t>Ejemplo uso sentencia WHILE</a:t>
            </a:r>
            <a:endParaRPr lang="es-ES" dirty="0" smtClean="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7875" y="1939131"/>
            <a:ext cx="50482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71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64578"/>
            <a:ext cx="8229600" cy="1143000"/>
          </a:xfrm>
        </p:spPr>
        <p:txBody>
          <a:bodyPr/>
          <a:lstStyle/>
          <a:p>
            <a:pPr eaLnBrk="1" hangingPunct="1"/>
            <a:r>
              <a:rPr lang="es-MX" dirty="0" smtClean="0"/>
              <a:t>Sentencia FOR</a:t>
            </a:r>
            <a:endParaRPr lang="es-ES" dirty="0" smtClean="0"/>
          </a:p>
        </p:txBody>
      </p:sp>
      <p:sp>
        <p:nvSpPr>
          <p:cNvPr id="2" name="1 Marcador de contenido"/>
          <p:cNvSpPr>
            <a:spLocks noGrp="1"/>
          </p:cNvSpPr>
          <p:nvPr>
            <p:ph idx="1"/>
          </p:nvPr>
        </p:nvSpPr>
        <p:spPr>
          <a:xfrm>
            <a:off x="457200" y="1600201"/>
            <a:ext cx="8003232" cy="2332856"/>
          </a:xfrm>
        </p:spPr>
        <p:txBody>
          <a:bodyPr/>
          <a:lstStyle/>
          <a:p>
            <a:r>
              <a:rPr lang="es-CL" dirty="0"/>
              <a:t>Sintaxis:</a:t>
            </a:r>
          </a:p>
          <a:p>
            <a:pPr marL="457200" lvl="1" indent="0">
              <a:buNone/>
            </a:pPr>
            <a:r>
              <a:rPr lang="es-CL" b="1" dirty="0"/>
              <a:t>FOR </a:t>
            </a:r>
            <a:r>
              <a:rPr lang="es-CL" dirty="0"/>
              <a:t>contador </a:t>
            </a:r>
            <a:r>
              <a:rPr lang="es-CL" b="1" dirty="0"/>
              <a:t>IN [REVERSE] </a:t>
            </a:r>
            <a:r>
              <a:rPr lang="es-CL" dirty="0" err="1"/>
              <a:t>inicio..final</a:t>
            </a:r>
            <a:r>
              <a:rPr lang="es-CL" dirty="0"/>
              <a:t> </a:t>
            </a:r>
            <a:r>
              <a:rPr lang="es-CL" b="1" dirty="0"/>
              <a:t>LOOP</a:t>
            </a:r>
          </a:p>
          <a:p>
            <a:pPr marL="457200" lvl="1" indent="0">
              <a:buNone/>
            </a:pPr>
            <a:r>
              <a:rPr lang="es-CL" dirty="0"/>
              <a:t>-- Código</a:t>
            </a:r>
          </a:p>
          <a:p>
            <a:pPr marL="457200" lvl="1" indent="0">
              <a:buNone/>
            </a:pPr>
            <a:r>
              <a:rPr lang="es-CL" b="1" dirty="0"/>
              <a:t>END LOOP;</a:t>
            </a:r>
          </a:p>
        </p:txBody>
      </p:sp>
      <p:sp>
        <p:nvSpPr>
          <p:cNvPr id="4" name="1 Marcador de contenido"/>
          <p:cNvSpPr txBox="1">
            <a:spLocks/>
          </p:cNvSpPr>
          <p:nvPr/>
        </p:nvSpPr>
        <p:spPr bwMode="auto">
          <a:xfrm>
            <a:off x="611560" y="4797152"/>
            <a:ext cx="8208912" cy="92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2400" i="1" dirty="0"/>
              <a:t>Con la opción REVERSE el ciclo se ejecuta en forma inversa</a:t>
            </a:r>
          </a:p>
          <a:p>
            <a:endParaRPr lang="es-CL" sz="2400" dirty="0"/>
          </a:p>
        </p:txBody>
      </p:sp>
    </p:spTree>
    <p:extLst>
      <p:ext uri="{BB962C8B-B14F-4D97-AF65-F5344CB8AC3E}">
        <p14:creationId xmlns:p14="http://schemas.microsoft.com/office/powerpoint/2010/main" val="408582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49588"/>
            <a:ext cx="8229600" cy="1143000"/>
          </a:xfrm>
        </p:spPr>
        <p:txBody>
          <a:bodyPr/>
          <a:lstStyle/>
          <a:p>
            <a:pPr eaLnBrk="1" hangingPunct="1"/>
            <a:r>
              <a:rPr lang="es-MX" dirty="0" smtClean="0"/>
              <a:t>Ejemplo uso sentencia FOR</a:t>
            </a:r>
            <a:endParaRPr lang="es-ES" dirty="0" smtClean="0"/>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4037" y="2196306"/>
            <a:ext cx="54959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 Marcador de contenido"/>
          <p:cNvSpPr txBox="1">
            <a:spLocks/>
          </p:cNvSpPr>
          <p:nvPr/>
        </p:nvSpPr>
        <p:spPr bwMode="auto">
          <a:xfrm>
            <a:off x="636389" y="5681607"/>
            <a:ext cx="8208912" cy="92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2400" i="1" dirty="0"/>
              <a:t>La variable j asume la estructura fila de la tabla persona (recordar el concepto de %</a:t>
            </a:r>
            <a:r>
              <a:rPr lang="es-CL" sz="2400" i="1" dirty="0" err="1"/>
              <a:t>rowtype</a:t>
            </a:r>
            <a:r>
              <a:rPr lang="es-CL" sz="2400" i="1" dirty="0"/>
              <a:t>)</a:t>
            </a:r>
            <a:endParaRPr lang="es-CL" sz="2400" i="1" dirty="0"/>
          </a:p>
        </p:txBody>
      </p:sp>
    </p:spTree>
    <p:extLst>
      <p:ext uri="{BB962C8B-B14F-4D97-AF65-F5344CB8AC3E}">
        <p14:creationId xmlns:p14="http://schemas.microsoft.com/office/powerpoint/2010/main" val="10770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Aprendizajes esperados</a:t>
            </a:r>
            <a:endParaRPr lang="es-ES" dirty="0" smtClean="0"/>
          </a:p>
        </p:txBody>
      </p:sp>
      <p:sp>
        <p:nvSpPr>
          <p:cNvPr id="3075" name="5 Marcador de contenido"/>
          <p:cNvSpPr>
            <a:spLocks noGrp="1"/>
          </p:cNvSpPr>
          <p:nvPr>
            <p:ph idx="1"/>
          </p:nvPr>
        </p:nvSpPr>
        <p:spPr>
          <a:xfrm>
            <a:off x="323528" y="1988840"/>
            <a:ext cx="8229600" cy="3328988"/>
          </a:xfrm>
        </p:spPr>
        <p:txBody>
          <a:bodyPr/>
          <a:lstStyle/>
          <a:p>
            <a:pPr lvl="0"/>
            <a:r>
              <a:rPr lang="es-MX" sz="2800" dirty="0"/>
              <a:t>Construye procedimientos almacenados, </a:t>
            </a:r>
            <a:r>
              <a:rPr lang="es-MX" sz="2800" dirty="0" err="1"/>
              <a:t>triggers</a:t>
            </a:r>
            <a:r>
              <a:rPr lang="es-MX" sz="2800" dirty="0"/>
              <a:t> de base de datos, cursores y funciones que ayuden o implementen directamente soluciones a la lógica de negocio recogida en la captura de requerimientos de un </a:t>
            </a:r>
            <a:r>
              <a:rPr lang="es-MX" sz="2800" dirty="0" smtClean="0"/>
              <a:t>sistema</a:t>
            </a:r>
            <a:endParaRPr lang="es-CL"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Conceptos Claves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800" dirty="0"/>
              <a:t>En PL/SQL existen estructuras que controlan el flujo de la información</a:t>
            </a:r>
          </a:p>
          <a:p>
            <a:pPr marL="0" indent="0" eaLnBrk="1" hangingPunct="1">
              <a:buNone/>
            </a:pPr>
            <a:endParaRPr lang="es-CL" sz="2400" dirty="0" smtClean="0"/>
          </a:p>
        </p:txBody>
      </p:sp>
    </p:spTree>
    <p:extLst>
      <p:ext uri="{BB962C8B-B14F-4D97-AF65-F5344CB8AC3E}">
        <p14:creationId xmlns:p14="http://schemas.microsoft.com/office/powerpoint/2010/main" val="225240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Estructura de Control IF</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dirty="0" err="1"/>
              <a:t>Sintáxis</a:t>
            </a:r>
            <a:r>
              <a:rPr lang="es-CL" dirty="0"/>
              <a:t>:</a:t>
            </a:r>
          </a:p>
          <a:p>
            <a:pPr marL="800100" lvl="2" indent="0">
              <a:buNone/>
            </a:pPr>
            <a:r>
              <a:rPr lang="es-CL" b="1" dirty="0"/>
              <a:t>IF</a:t>
            </a:r>
            <a:r>
              <a:rPr lang="es-CL" dirty="0"/>
              <a:t> &lt;condición&gt; </a:t>
            </a:r>
            <a:r>
              <a:rPr lang="es-CL" b="1" dirty="0"/>
              <a:t>THEN</a:t>
            </a:r>
          </a:p>
          <a:p>
            <a:pPr marL="800100" lvl="2" indent="0">
              <a:buNone/>
            </a:pPr>
            <a:r>
              <a:rPr lang="es-CL" dirty="0"/>
              <a:t>  </a:t>
            </a:r>
            <a:r>
              <a:rPr lang="es-CL" dirty="0">
                <a:solidFill>
                  <a:srgbClr val="FF0000"/>
                </a:solidFill>
              </a:rPr>
              <a:t>   -- Código</a:t>
            </a:r>
          </a:p>
          <a:p>
            <a:pPr marL="800100" lvl="2" indent="0">
              <a:buNone/>
            </a:pPr>
            <a:r>
              <a:rPr lang="es-CL" b="1" dirty="0"/>
              <a:t>ELSIF</a:t>
            </a:r>
            <a:r>
              <a:rPr lang="es-CL" dirty="0"/>
              <a:t> &lt;condición&gt; </a:t>
            </a:r>
            <a:r>
              <a:rPr lang="es-CL" b="1" dirty="0"/>
              <a:t>THEN</a:t>
            </a:r>
          </a:p>
          <a:p>
            <a:pPr marL="800100" lvl="2" indent="0">
              <a:buNone/>
            </a:pPr>
            <a:r>
              <a:rPr lang="es-CL" dirty="0">
                <a:solidFill>
                  <a:srgbClr val="FF0000"/>
                </a:solidFill>
              </a:rPr>
              <a:t>     -- Código</a:t>
            </a:r>
          </a:p>
          <a:p>
            <a:pPr marL="800100" lvl="2" indent="0">
              <a:buNone/>
            </a:pPr>
            <a:r>
              <a:rPr lang="es-CL" b="1" dirty="0"/>
              <a:t>ELSE</a:t>
            </a:r>
          </a:p>
          <a:p>
            <a:pPr marL="800100" lvl="2" indent="0">
              <a:buNone/>
            </a:pPr>
            <a:r>
              <a:rPr lang="es-CL" dirty="0">
                <a:solidFill>
                  <a:srgbClr val="FF0000"/>
                </a:solidFill>
              </a:rPr>
              <a:t>     -- Código</a:t>
            </a:r>
          </a:p>
          <a:p>
            <a:pPr marL="800100" lvl="2" indent="0">
              <a:buNone/>
            </a:pPr>
            <a:r>
              <a:rPr lang="es-CL" b="1" dirty="0"/>
              <a:t>END IF</a:t>
            </a:r>
            <a:r>
              <a:rPr lang="es-CL" dirty="0"/>
              <a:t>;</a:t>
            </a:r>
            <a:endParaRPr lang="es-CL" dirty="0"/>
          </a:p>
        </p:txBody>
      </p:sp>
    </p:spTree>
    <p:extLst>
      <p:ext uri="{BB962C8B-B14F-4D97-AF65-F5344CB8AC3E}">
        <p14:creationId xmlns:p14="http://schemas.microsoft.com/office/powerpoint/2010/main" val="144384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Ejemplo uso de estructura IF</a:t>
            </a:r>
            <a:endParaRPr lang="es-ES" dirty="0" smtClean="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81225" y="1934369"/>
            <a:ext cx="478155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8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Estructura de control CASE</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dirty="0"/>
              <a:t>Sintaxis:</a:t>
            </a:r>
          </a:p>
          <a:p>
            <a:pPr marL="400050" lvl="1" indent="0">
              <a:buNone/>
            </a:pPr>
            <a:r>
              <a:rPr lang="es-CL" b="1" dirty="0"/>
              <a:t>CASE </a:t>
            </a:r>
            <a:r>
              <a:rPr lang="es-CL" dirty="0"/>
              <a:t>variable</a:t>
            </a:r>
            <a:endParaRPr lang="es-CL" b="1" dirty="0"/>
          </a:p>
          <a:p>
            <a:pPr marL="400050" lvl="1" indent="0">
              <a:buNone/>
            </a:pPr>
            <a:r>
              <a:rPr lang="es-CL" b="1" dirty="0"/>
              <a:t>	WHEN </a:t>
            </a:r>
            <a:r>
              <a:rPr lang="es-CL" dirty="0"/>
              <a:t>valor 1 </a:t>
            </a:r>
            <a:r>
              <a:rPr lang="es-CL" b="1" dirty="0"/>
              <a:t>THEN </a:t>
            </a:r>
            <a:r>
              <a:rPr lang="es-CL" dirty="0">
                <a:solidFill>
                  <a:srgbClr val="FF0000"/>
                </a:solidFill>
              </a:rPr>
              <a:t>– Código</a:t>
            </a:r>
          </a:p>
          <a:p>
            <a:pPr marL="400050" lvl="1" indent="0">
              <a:buNone/>
            </a:pPr>
            <a:r>
              <a:rPr lang="es-CL" dirty="0">
                <a:solidFill>
                  <a:srgbClr val="FF0000"/>
                </a:solidFill>
              </a:rPr>
              <a:t>	</a:t>
            </a:r>
            <a:r>
              <a:rPr lang="es-CL" b="1" dirty="0"/>
              <a:t> WHEN </a:t>
            </a:r>
            <a:r>
              <a:rPr lang="es-CL" dirty="0"/>
              <a:t>valor 2 </a:t>
            </a:r>
            <a:r>
              <a:rPr lang="es-CL" b="1" dirty="0"/>
              <a:t>THEN </a:t>
            </a:r>
            <a:r>
              <a:rPr lang="es-CL" dirty="0">
                <a:solidFill>
                  <a:srgbClr val="FF0000"/>
                </a:solidFill>
              </a:rPr>
              <a:t>– Código</a:t>
            </a:r>
          </a:p>
          <a:p>
            <a:pPr marL="400050" lvl="1" indent="0">
              <a:buNone/>
            </a:pPr>
            <a:r>
              <a:rPr lang="es-CL" dirty="0">
                <a:solidFill>
                  <a:srgbClr val="FF0000"/>
                </a:solidFill>
              </a:rPr>
              <a:t>	</a:t>
            </a:r>
            <a:r>
              <a:rPr lang="es-CL" b="1" dirty="0"/>
              <a:t> WHEN </a:t>
            </a:r>
            <a:r>
              <a:rPr lang="es-CL" dirty="0"/>
              <a:t>valor 3 </a:t>
            </a:r>
            <a:r>
              <a:rPr lang="es-CL" b="1" dirty="0"/>
              <a:t>THEN </a:t>
            </a:r>
            <a:r>
              <a:rPr lang="es-CL" dirty="0">
                <a:solidFill>
                  <a:srgbClr val="FF0000"/>
                </a:solidFill>
              </a:rPr>
              <a:t>– Código</a:t>
            </a:r>
          </a:p>
          <a:p>
            <a:pPr marL="400050" lvl="1" indent="0">
              <a:buNone/>
            </a:pPr>
            <a:r>
              <a:rPr lang="es-CL" dirty="0">
                <a:solidFill>
                  <a:srgbClr val="FF0000"/>
                </a:solidFill>
              </a:rPr>
              <a:t>	</a:t>
            </a:r>
            <a:r>
              <a:rPr lang="es-CL" b="1" dirty="0"/>
              <a:t>ELSE </a:t>
            </a:r>
            <a:r>
              <a:rPr lang="es-CL" dirty="0">
                <a:solidFill>
                  <a:srgbClr val="FF0000"/>
                </a:solidFill>
              </a:rPr>
              <a:t>-- Código</a:t>
            </a:r>
          </a:p>
          <a:p>
            <a:pPr marL="400050" lvl="1" indent="0">
              <a:buNone/>
            </a:pPr>
            <a:r>
              <a:rPr lang="es-CL" b="1" dirty="0"/>
              <a:t>END CASE</a:t>
            </a:r>
            <a:r>
              <a:rPr lang="es-CL" dirty="0"/>
              <a:t>;</a:t>
            </a:r>
          </a:p>
          <a:p>
            <a:r>
              <a:rPr lang="es-CL" dirty="0"/>
              <a:t>La estructura de control CASE también puede usarse en una sentencia SELECT o asignar su resultado a una variable (Variable:= case….)</a:t>
            </a:r>
            <a:endParaRPr lang="es-CL" dirty="0"/>
          </a:p>
        </p:txBody>
      </p:sp>
    </p:spTree>
    <p:extLst>
      <p:ext uri="{BB962C8B-B14F-4D97-AF65-F5344CB8AC3E}">
        <p14:creationId xmlns:p14="http://schemas.microsoft.com/office/powerpoint/2010/main" val="157267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Ejemplo uso de estructura CASE</a:t>
            </a:r>
            <a:endParaRPr lang="es-ES" dirty="0" smtClean="0"/>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6875" y="1867694"/>
            <a:ext cx="58102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72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Estructura de Control GOTO</a:t>
            </a:r>
            <a:endParaRPr lang="es-ES" dirty="0" smtClean="0"/>
          </a:p>
        </p:txBody>
      </p:sp>
      <p:sp>
        <p:nvSpPr>
          <p:cNvPr id="2" name="1 Marcador de contenido"/>
          <p:cNvSpPr>
            <a:spLocks noGrp="1"/>
          </p:cNvSpPr>
          <p:nvPr>
            <p:ph idx="1"/>
          </p:nvPr>
        </p:nvSpPr>
        <p:spPr/>
        <p:txBody>
          <a:bodyPr/>
          <a:lstStyle/>
          <a:p>
            <a:r>
              <a:rPr lang="es-CL" dirty="0"/>
              <a:t>La sentencia GOTO permite desviar el flujo de ejecución a la etiqueta indicada</a:t>
            </a:r>
          </a:p>
          <a:p>
            <a:r>
              <a:rPr lang="es-CL" dirty="0"/>
              <a:t>Las etiquetas en el código se señalan con los símbolos &lt;&lt; y &gt;&gt;</a:t>
            </a:r>
          </a:p>
          <a:p>
            <a:r>
              <a:rPr lang="es-CL" dirty="0"/>
              <a:t>Sintaxis:</a:t>
            </a:r>
          </a:p>
          <a:p>
            <a:pPr marL="0" indent="0">
              <a:buNone/>
            </a:pPr>
            <a:r>
              <a:rPr lang="es-CL" b="1" dirty="0"/>
              <a:t>GOTO</a:t>
            </a:r>
            <a:r>
              <a:rPr lang="es-CL" dirty="0"/>
              <a:t> etiqueta</a:t>
            </a:r>
          </a:p>
          <a:p>
            <a:pPr marL="0" indent="0">
              <a:buNone/>
            </a:pPr>
            <a:endParaRPr lang="es-CL" dirty="0"/>
          </a:p>
        </p:txBody>
      </p:sp>
    </p:spTree>
    <p:extLst>
      <p:ext uri="{BB962C8B-B14F-4D97-AF65-F5344CB8AC3E}">
        <p14:creationId xmlns:p14="http://schemas.microsoft.com/office/powerpoint/2010/main" val="154867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Ejemplo uso de estructura GOTO</a:t>
            </a:r>
            <a:endParaRPr lang="es-ES" dirty="0" smtClean="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1162" y="1929606"/>
            <a:ext cx="578167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589998"/>
      </p:ext>
    </p:extLst>
  </p:cSld>
  <p:clrMapOvr>
    <a:masterClrMapping/>
  </p:clrMapOvr>
</p:sld>
</file>

<file path=ppt/theme/theme1.xml><?xml version="1.0" encoding="utf-8"?>
<a:theme xmlns:a="http://schemas.openxmlformats.org/drawingml/2006/main" name="Plantilla R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RA1</Template>
  <TotalTime>546</TotalTime>
  <Words>401</Words>
  <Application>Microsoft Office PowerPoint</Application>
  <PresentationFormat>Presentación en pantalla (4:3)</PresentationFormat>
  <Paragraphs>88</Paragraphs>
  <Slides>18</Slides>
  <Notes>18</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Plantilla RA1</vt:lpstr>
      <vt:lpstr>Estructuras de Control</vt:lpstr>
      <vt:lpstr>Aprendizajes esperados</vt:lpstr>
      <vt:lpstr>Conceptos Claves</vt:lpstr>
      <vt:lpstr>Estructura de Control IF</vt:lpstr>
      <vt:lpstr>Ejemplo uso de estructura IF</vt:lpstr>
      <vt:lpstr>Estructura de control CASE</vt:lpstr>
      <vt:lpstr>Ejemplo uso de estructura CASE</vt:lpstr>
      <vt:lpstr>Estructura de Control GOTO</vt:lpstr>
      <vt:lpstr>Ejemplo uso de estructura GOTO</vt:lpstr>
      <vt:lpstr>Consideraciones a la Estructura de Control GOTO</vt:lpstr>
      <vt:lpstr>Ejemplo de consideraciones a la estructura de control GOTO</vt:lpstr>
      <vt:lpstr>Sentencias para ciclos</vt:lpstr>
      <vt:lpstr>Sentencia LOOP</vt:lpstr>
      <vt:lpstr>Ejemplo uso sentencia LOOP</vt:lpstr>
      <vt:lpstr>Sentencia WHILE</vt:lpstr>
      <vt:lpstr>Ejemplo uso sentencia WHILE</vt:lpstr>
      <vt:lpstr>Sentencia FOR</vt:lpstr>
      <vt:lpstr>Ejemplo uso sentencia FOR</vt:lpstr>
    </vt:vector>
  </TitlesOfParts>
  <Company>Duoc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Claves del Software</dc:title>
  <dc:creator>ccordovag</dc:creator>
  <cp:lastModifiedBy>Cesar Martinez C</cp:lastModifiedBy>
  <cp:revision>22</cp:revision>
  <dcterms:created xsi:type="dcterms:W3CDTF">2010-05-28T21:34:40Z</dcterms:created>
  <dcterms:modified xsi:type="dcterms:W3CDTF">2011-12-18T20:10:57Z</dcterms:modified>
</cp:coreProperties>
</file>