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62" r:id="rId3"/>
    <p:sldId id="264" r:id="rId4"/>
    <p:sldId id="266" r:id="rId5"/>
    <p:sldId id="284" r:id="rId6"/>
    <p:sldId id="285" r:id="rId7"/>
    <p:sldId id="286" r:id="rId8"/>
    <p:sldId id="287" r:id="rId9"/>
    <p:sldId id="288" r:id="rId10"/>
    <p:sldId id="283" r:id="rId11"/>
    <p:sldId id="267" r:id="rId12"/>
    <p:sldId id="269" r:id="rId13"/>
    <p:sldId id="270" r:id="rId14"/>
    <p:sldId id="271" r:id="rId15"/>
    <p:sldId id="272" r:id="rId16"/>
    <p:sldId id="273" r:id="rId17"/>
    <p:sldId id="280" r:id="rId18"/>
    <p:sldId id="274" r:id="rId19"/>
    <p:sldId id="281" r:id="rId20"/>
    <p:sldId id="282" r:id="rId21"/>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2060"/>
    <a:srgbClr val="000099"/>
    <a:srgbClr val="F8FE0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64" d="100"/>
          <a:sy n="64" d="100"/>
        </p:scale>
        <p:origin x="-1482" y="-126"/>
      </p:cViewPr>
      <p:guideLst>
        <p:guide orient="horz" pos="2160"/>
        <p:guide pos="2880"/>
      </p:guideLst>
    </p:cSldViewPr>
  </p:slideViewPr>
  <p:outlineViewPr>
    <p:cViewPr>
      <p:scale>
        <a:sx n="33" d="100"/>
        <a:sy n="33" d="100"/>
      </p:scale>
      <p:origin x="0" y="577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87DE54C-9589-461B-9171-4C68BA3D98E9}" type="datetimeFigureOut">
              <a:rPr lang="es-ES"/>
              <a:pPr>
                <a:defRPr/>
              </a:pPr>
              <a:t>23/03/2012</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ES"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ES"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80E0214-C9D3-4542-A8DB-4F04CC0B8798}" type="slidenum">
              <a:rPr lang="es-ES"/>
              <a:pPr>
                <a:defRPr/>
              </a:pPr>
              <a:t>‹Nº›</a:t>
            </a:fld>
            <a:endParaRPr lang="es-ES"/>
          </a:p>
        </p:txBody>
      </p:sp>
    </p:spTree>
    <p:extLst>
      <p:ext uri="{BB962C8B-B14F-4D97-AF65-F5344CB8AC3E}">
        <p14:creationId xmlns:p14="http://schemas.microsoft.com/office/powerpoint/2010/main" xmlns="" val="32812124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71"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717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BCA0F4-FA84-4925-9A96-F8BB1B3F0546}" type="slidenum">
              <a:rPr lang="es-ES" smtClean="0"/>
              <a:pPr fontAlgn="base">
                <a:spcBef>
                  <a:spcPct val="0"/>
                </a:spcBef>
                <a:spcAft>
                  <a:spcPct val="0"/>
                </a:spcAft>
                <a:defRPr/>
              </a:pPr>
              <a:t>1</a:t>
            </a:fld>
            <a:endParaRPr lang="es-E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10</a:t>
            </a:fld>
            <a:endParaRPr lang="es-E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11</a:t>
            </a:fld>
            <a:endParaRPr lang="es-E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12</a:t>
            </a:fld>
            <a:endParaRPr lang="es-E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13</a:t>
            </a:fld>
            <a:endParaRPr lang="es-E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14</a:t>
            </a:fld>
            <a:endParaRPr lang="es-E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15</a:t>
            </a:fld>
            <a:endParaRPr lang="es-E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16</a:t>
            </a:fld>
            <a:endParaRPr lang="es-E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17</a:t>
            </a:fld>
            <a:endParaRPr lang="es-E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18</a:t>
            </a:fld>
            <a:endParaRPr lang="es-E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19</a:t>
            </a:fld>
            <a:endParaRPr lang="es-E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2</a:t>
            </a:fld>
            <a:endParaRPr lang="es-E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20</a:t>
            </a:fld>
            <a:endParaRPr lang="es-E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3</a:t>
            </a:fld>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4</a:t>
            </a:fld>
            <a:endParaRPr lang="es-E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5</a:t>
            </a:fld>
            <a:endParaRPr lang="es-E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6</a:t>
            </a:fld>
            <a:endParaRPr lang="es-E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7</a:t>
            </a:fld>
            <a:endParaRPr lang="es-E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8</a:t>
            </a:fld>
            <a:endParaRPr lang="es-E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5" name="2 Marcador de notas"/>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L" smtClean="0"/>
          </a:p>
        </p:txBody>
      </p:sp>
      <p:sp>
        <p:nvSpPr>
          <p:cNvPr id="819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6B10B53-8ACA-447D-80F1-E15F8F030C61}" type="slidenum">
              <a:rPr lang="es-ES" smtClean="0"/>
              <a:pPr fontAlgn="base">
                <a:spcBef>
                  <a:spcPct val="0"/>
                </a:spcBef>
                <a:spcAft>
                  <a:spcPct val="0"/>
                </a:spcAft>
                <a:defRPr/>
              </a:pPr>
              <a:t>9</a:t>
            </a:fld>
            <a:endParaRPr lang="es-E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pPr>
              <a:defRPr/>
            </a:pPr>
            <a:fld id="{794810CF-7B21-4A16-A20C-90B809B2B3DF}" type="datetimeFigureOut">
              <a:rPr lang="es-ES"/>
              <a:pPr>
                <a:defRPr/>
              </a:pPr>
              <a:t>23/03/2012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61BEBC78-5F05-439C-B065-481F82DC617D}" type="slidenum">
              <a:rPr lang="es-ES"/>
              <a:pPr>
                <a:defRPr/>
              </a:pPr>
              <a:t>‹Nº›</a:t>
            </a:fld>
            <a:endParaRPr lang="es-ES"/>
          </a:p>
        </p:txBody>
      </p:sp>
    </p:spTree>
    <p:extLst>
      <p:ext uri="{BB962C8B-B14F-4D97-AF65-F5344CB8AC3E}">
        <p14:creationId xmlns:p14="http://schemas.microsoft.com/office/powerpoint/2010/main" xmlns="" val="21409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277411C5-5CCE-4235-8CFB-5F5BE53C90EA}" type="datetimeFigureOut">
              <a:rPr lang="es-ES"/>
              <a:pPr>
                <a:defRPr/>
              </a:pPr>
              <a:t>23/03/2012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3177A51-091C-428C-A5F7-FC4DFA55151A}" type="slidenum">
              <a:rPr lang="es-ES"/>
              <a:pPr>
                <a:defRPr/>
              </a:pPr>
              <a:t>‹Nº›</a:t>
            </a:fld>
            <a:endParaRPr lang="es-ES"/>
          </a:p>
        </p:txBody>
      </p:sp>
    </p:spTree>
    <p:extLst>
      <p:ext uri="{BB962C8B-B14F-4D97-AF65-F5344CB8AC3E}">
        <p14:creationId xmlns:p14="http://schemas.microsoft.com/office/powerpoint/2010/main" xmlns="" val="41911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803EBCE-AD5F-4B78-8B48-CBEFEA866892}" type="datetimeFigureOut">
              <a:rPr lang="es-ES"/>
              <a:pPr>
                <a:defRPr/>
              </a:pPr>
              <a:t>23/03/2012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F133EDEB-81EA-4342-AD67-29FAF4B652E8}" type="slidenum">
              <a:rPr lang="es-ES"/>
              <a:pPr>
                <a:defRPr/>
              </a:pPr>
              <a:t>‹Nº›</a:t>
            </a:fld>
            <a:endParaRPr lang="es-ES"/>
          </a:p>
        </p:txBody>
      </p:sp>
    </p:spTree>
    <p:extLst>
      <p:ext uri="{BB962C8B-B14F-4D97-AF65-F5344CB8AC3E}">
        <p14:creationId xmlns:p14="http://schemas.microsoft.com/office/powerpoint/2010/main" xmlns="" val="142952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pPr>
              <a:defRPr/>
            </a:pPr>
            <a:fld id="{6D93B3B3-614F-4750-A001-89E3D500D463}" type="datetimeFigureOut">
              <a:rPr lang="es-ES"/>
              <a:pPr>
                <a:defRPr/>
              </a:pPr>
              <a:t>23/03/2012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E9C08DDD-26BA-4666-B134-33810FEC85D7}" type="slidenum">
              <a:rPr lang="es-ES"/>
              <a:pPr>
                <a:defRPr/>
              </a:pPr>
              <a:t>‹Nº›</a:t>
            </a:fld>
            <a:endParaRPr lang="es-ES"/>
          </a:p>
        </p:txBody>
      </p:sp>
    </p:spTree>
    <p:extLst>
      <p:ext uri="{BB962C8B-B14F-4D97-AF65-F5344CB8AC3E}">
        <p14:creationId xmlns:p14="http://schemas.microsoft.com/office/powerpoint/2010/main" xmlns="" val="25703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6B2E6361-231D-4B52-A51C-3EF7DBC6C88F}" type="datetimeFigureOut">
              <a:rPr lang="es-ES"/>
              <a:pPr>
                <a:defRPr/>
              </a:pPr>
              <a:t>23/03/2012</a:t>
            </a:fld>
            <a:endParaRPr lang="es-ES"/>
          </a:p>
        </p:txBody>
      </p:sp>
      <p:sp>
        <p:nvSpPr>
          <p:cNvPr id="5" name="4 Marcador de pie de página"/>
          <p:cNvSpPr>
            <a:spLocks noGrp="1"/>
          </p:cNvSpPr>
          <p:nvPr>
            <p:ph type="ftr" sz="quarter" idx="11"/>
          </p:nvPr>
        </p:nvSpPr>
        <p:spPr/>
        <p:txBody>
          <a:bodyPr/>
          <a:lstStyle>
            <a:lvl1pPr>
              <a:defRPr/>
            </a:lvl1pPr>
          </a:lstStyle>
          <a:p>
            <a:pPr>
              <a:defRPr/>
            </a:pPr>
            <a:endParaRPr lang="es-ES"/>
          </a:p>
        </p:txBody>
      </p:sp>
      <p:sp>
        <p:nvSpPr>
          <p:cNvPr id="6" name="5 Marcador de número de diapositiva"/>
          <p:cNvSpPr>
            <a:spLocks noGrp="1"/>
          </p:cNvSpPr>
          <p:nvPr>
            <p:ph type="sldNum" sz="quarter" idx="12"/>
          </p:nvPr>
        </p:nvSpPr>
        <p:spPr/>
        <p:txBody>
          <a:bodyPr/>
          <a:lstStyle>
            <a:lvl1pPr>
              <a:defRPr/>
            </a:lvl1pPr>
          </a:lstStyle>
          <a:p>
            <a:pPr>
              <a:defRPr/>
            </a:pPr>
            <a:fld id="{C5053B71-1431-4F8B-A791-F990F55C3109}" type="slidenum">
              <a:rPr lang="es-ES"/>
              <a:pPr>
                <a:defRPr/>
              </a:pPr>
              <a:t>‹Nº›</a:t>
            </a:fld>
            <a:endParaRPr lang="es-ES"/>
          </a:p>
        </p:txBody>
      </p:sp>
    </p:spTree>
    <p:extLst>
      <p:ext uri="{BB962C8B-B14F-4D97-AF65-F5344CB8AC3E}">
        <p14:creationId xmlns:p14="http://schemas.microsoft.com/office/powerpoint/2010/main" xmlns="" val="61684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pPr>
              <a:defRPr/>
            </a:pPr>
            <a:fld id="{56032E74-6AAF-4533-80AC-53DB553107D7}" type="datetimeFigureOut">
              <a:rPr lang="es-ES"/>
              <a:pPr>
                <a:defRPr/>
              </a:pPr>
              <a:t>23/03/2012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94B9A79-1437-440E-A9C3-45113B4857B0}" type="slidenum">
              <a:rPr lang="es-ES"/>
              <a:pPr>
                <a:defRPr/>
              </a:pPr>
              <a:t>‹Nº›</a:t>
            </a:fld>
            <a:endParaRPr lang="es-ES"/>
          </a:p>
        </p:txBody>
      </p:sp>
    </p:spTree>
    <p:extLst>
      <p:ext uri="{BB962C8B-B14F-4D97-AF65-F5344CB8AC3E}">
        <p14:creationId xmlns:p14="http://schemas.microsoft.com/office/powerpoint/2010/main" xmlns="" val="935939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0C909200-D89D-4A73-921A-3580B4D8860C}" type="datetimeFigureOut">
              <a:rPr lang="es-ES"/>
              <a:pPr>
                <a:defRPr/>
              </a:pPr>
              <a:t>23/03/2012</a:t>
            </a:fld>
            <a:endParaRPr lang="es-ES"/>
          </a:p>
        </p:txBody>
      </p:sp>
      <p:sp>
        <p:nvSpPr>
          <p:cNvPr id="8" name="4 Marcador de pie de página"/>
          <p:cNvSpPr>
            <a:spLocks noGrp="1"/>
          </p:cNvSpPr>
          <p:nvPr>
            <p:ph type="ftr" sz="quarter" idx="11"/>
          </p:nvPr>
        </p:nvSpPr>
        <p:spPr/>
        <p:txBody>
          <a:bodyPr/>
          <a:lstStyle>
            <a:lvl1pPr>
              <a:defRPr/>
            </a:lvl1pPr>
          </a:lstStyle>
          <a:p>
            <a:pPr>
              <a:defRPr/>
            </a:pPr>
            <a:endParaRPr lang="es-ES"/>
          </a:p>
        </p:txBody>
      </p:sp>
      <p:sp>
        <p:nvSpPr>
          <p:cNvPr id="9" name="5 Marcador de número de diapositiva"/>
          <p:cNvSpPr>
            <a:spLocks noGrp="1"/>
          </p:cNvSpPr>
          <p:nvPr>
            <p:ph type="sldNum" sz="quarter" idx="12"/>
          </p:nvPr>
        </p:nvSpPr>
        <p:spPr/>
        <p:txBody>
          <a:bodyPr/>
          <a:lstStyle>
            <a:lvl1pPr>
              <a:defRPr/>
            </a:lvl1pPr>
          </a:lstStyle>
          <a:p>
            <a:pPr>
              <a:defRPr/>
            </a:pPr>
            <a:fld id="{2FAE0030-0522-4C2A-A4D3-1DCE0EF135A7}" type="slidenum">
              <a:rPr lang="es-ES"/>
              <a:pPr>
                <a:defRPr/>
              </a:pPr>
              <a:t>‹Nº›</a:t>
            </a:fld>
            <a:endParaRPr lang="es-ES"/>
          </a:p>
        </p:txBody>
      </p:sp>
    </p:spTree>
    <p:extLst>
      <p:ext uri="{BB962C8B-B14F-4D97-AF65-F5344CB8AC3E}">
        <p14:creationId xmlns:p14="http://schemas.microsoft.com/office/powerpoint/2010/main" xmlns="" val="318402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pPr>
              <a:defRPr/>
            </a:pPr>
            <a:fld id="{08E602EF-27B2-4A26-81F1-DAB75C539373}" type="datetimeFigureOut">
              <a:rPr lang="es-ES"/>
              <a:pPr>
                <a:defRPr/>
              </a:pPr>
              <a:t>23/03/2012</a:t>
            </a:fld>
            <a:endParaRPr lang="es-ES"/>
          </a:p>
        </p:txBody>
      </p:sp>
      <p:sp>
        <p:nvSpPr>
          <p:cNvPr id="4" name="4 Marcador de pie de página"/>
          <p:cNvSpPr>
            <a:spLocks noGrp="1"/>
          </p:cNvSpPr>
          <p:nvPr>
            <p:ph type="ftr" sz="quarter" idx="11"/>
          </p:nvPr>
        </p:nvSpPr>
        <p:spPr/>
        <p:txBody>
          <a:bodyPr/>
          <a:lstStyle>
            <a:lvl1pPr>
              <a:defRPr/>
            </a:lvl1pPr>
          </a:lstStyle>
          <a:p>
            <a:pPr>
              <a:defRPr/>
            </a:pPr>
            <a:endParaRPr lang="es-ES"/>
          </a:p>
        </p:txBody>
      </p:sp>
      <p:sp>
        <p:nvSpPr>
          <p:cNvPr id="5" name="5 Marcador de número de diapositiva"/>
          <p:cNvSpPr>
            <a:spLocks noGrp="1"/>
          </p:cNvSpPr>
          <p:nvPr>
            <p:ph type="sldNum" sz="quarter" idx="12"/>
          </p:nvPr>
        </p:nvSpPr>
        <p:spPr/>
        <p:txBody>
          <a:bodyPr/>
          <a:lstStyle>
            <a:lvl1pPr>
              <a:defRPr/>
            </a:lvl1pPr>
          </a:lstStyle>
          <a:p>
            <a:pPr>
              <a:defRPr/>
            </a:pPr>
            <a:fld id="{A5BFE0B2-A149-4B81-A3EA-528EF8FA07CA}" type="slidenum">
              <a:rPr lang="es-ES"/>
              <a:pPr>
                <a:defRPr/>
              </a:pPr>
              <a:t>‹Nº›</a:t>
            </a:fld>
            <a:endParaRPr lang="es-ES"/>
          </a:p>
        </p:txBody>
      </p:sp>
    </p:spTree>
    <p:extLst>
      <p:ext uri="{BB962C8B-B14F-4D97-AF65-F5344CB8AC3E}">
        <p14:creationId xmlns:p14="http://schemas.microsoft.com/office/powerpoint/2010/main" xmlns="" val="335259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EAA02DAF-AE4D-4FE5-863E-7CF7B2328A6A}" type="datetimeFigureOut">
              <a:rPr lang="es-ES"/>
              <a:pPr>
                <a:defRPr/>
              </a:pPr>
              <a:t>23/03/2012</a:t>
            </a:fld>
            <a:endParaRPr lang="es-ES"/>
          </a:p>
        </p:txBody>
      </p:sp>
      <p:sp>
        <p:nvSpPr>
          <p:cNvPr id="3" name="4 Marcador de pie de página"/>
          <p:cNvSpPr>
            <a:spLocks noGrp="1"/>
          </p:cNvSpPr>
          <p:nvPr>
            <p:ph type="ftr" sz="quarter" idx="11"/>
          </p:nvPr>
        </p:nvSpPr>
        <p:spPr/>
        <p:txBody>
          <a:bodyPr/>
          <a:lstStyle>
            <a:lvl1pPr>
              <a:defRPr/>
            </a:lvl1pPr>
          </a:lstStyle>
          <a:p>
            <a:pPr>
              <a:defRPr/>
            </a:pPr>
            <a:endParaRPr lang="es-ES"/>
          </a:p>
        </p:txBody>
      </p:sp>
      <p:sp>
        <p:nvSpPr>
          <p:cNvPr id="4" name="5 Marcador de número de diapositiva"/>
          <p:cNvSpPr>
            <a:spLocks noGrp="1"/>
          </p:cNvSpPr>
          <p:nvPr>
            <p:ph type="sldNum" sz="quarter" idx="12"/>
          </p:nvPr>
        </p:nvSpPr>
        <p:spPr/>
        <p:txBody>
          <a:bodyPr/>
          <a:lstStyle>
            <a:lvl1pPr>
              <a:defRPr/>
            </a:lvl1pPr>
          </a:lstStyle>
          <a:p>
            <a:pPr>
              <a:defRPr/>
            </a:pPr>
            <a:fld id="{538367CC-E5F6-4FCA-BB14-4697F836FEE0}" type="slidenum">
              <a:rPr lang="es-ES"/>
              <a:pPr>
                <a:defRPr/>
              </a:pPr>
              <a:t>‹Nº›</a:t>
            </a:fld>
            <a:endParaRPr lang="es-ES"/>
          </a:p>
        </p:txBody>
      </p:sp>
    </p:spTree>
    <p:extLst>
      <p:ext uri="{BB962C8B-B14F-4D97-AF65-F5344CB8AC3E}">
        <p14:creationId xmlns:p14="http://schemas.microsoft.com/office/powerpoint/2010/main" xmlns="" val="304426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02C766D9-1A1A-440D-8FFF-7892D65AEE14}" type="datetimeFigureOut">
              <a:rPr lang="es-ES"/>
              <a:pPr>
                <a:defRPr/>
              </a:pPr>
              <a:t>23/03/2012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8C2AD102-C47B-46A2-82C2-4FE26347C34C}" type="slidenum">
              <a:rPr lang="es-ES"/>
              <a:pPr>
                <a:defRPr/>
              </a:pPr>
              <a:t>‹Nº›</a:t>
            </a:fld>
            <a:endParaRPr lang="es-ES"/>
          </a:p>
        </p:txBody>
      </p:sp>
    </p:spTree>
    <p:extLst>
      <p:ext uri="{BB962C8B-B14F-4D97-AF65-F5344CB8AC3E}">
        <p14:creationId xmlns:p14="http://schemas.microsoft.com/office/powerpoint/2010/main" xmlns="" val="322744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32C2997C-C081-4F51-82FF-D6D18257C4D6}" type="datetimeFigureOut">
              <a:rPr lang="es-ES"/>
              <a:pPr>
                <a:defRPr/>
              </a:pPr>
              <a:t>23/03/2012</a:t>
            </a:fld>
            <a:endParaRPr lang="es-ES"/>
          </a:p>
        </p:txBody>
      </p:sp>
      <p:sp>
        <p:nvSpPr>
          <p:cNvPr id="6" name="4 Marcador de pie de página"/>
          <p:cNvSpPr>
            <a:spLocks noGrp="1"/>
          </p:cNvSpPr>
          <p:nvPr>
            <p:ph type="ftr" sz="quarter" idx="11"/>
          </p:nvPr>
        </p:nvSpPr>
        <p:spPr/>
        <p:txBody>
          <a:bodyPr/>
          <a:lstStyle>
            <a:lvl1pPr>
              <a:defRPr/>
            </a:lvl1pPr>
          </a:lstStyle>
          <a:p>
            <a:pPr>
              <a:defRPr/>
            </a:pPr>
            <a:endParaRPr lang="es-ES"/>
          </a:p>
        </p:txBody>
      </p:sp>
      <p:sp>
        <p:nvSpPr>
          <p:cNvPr id="7" name="5 Marcador de número de diapositiva"/>
          <p:cNvSpPr>
            <a:spLocks noGrp="1"/>
          </p:cNvSpPr>
          <p:nvPr>
            <p:ph type="sldNum" sz="quarter" idx="12"/>
          </p:nvPr>
        </p:nvSpPr>
        <p:spPr/>
        <p:txBody>
          <a:bodyPr/>
          <a:lstStyle>
            <a:lvl1pPr>
              <a:defRPr/>
            </a:lvl1pPr>
          </a:lstStyle>
          <a:p>
            <a:pPr>
              <a:defRPr/>
            </a:pPr>
            <a:fld id="{B5DB1692-0B80-4809-92C1-A95B6FC3ADC0}" type="slidenum">
              <a:rPr lang="es-ES"/>
              <a:pPr>
                <a:defRPr/>
              </a:pPr>
              <a:t>‹Nº›</a:t>
            </a:fld>
            <a:endParaRPr lang="es-ES"/>
          </a:p>
        </p:txBody>
      </p:sp>
    </p:spTree>
    <p:extLst>
      <p:ext uri="{BB962C8B-B14F-4D97-AF65-F5344CB8AC3E}">
        <p14:creationId xmlns:p14="http://schemas.microsoft.com/office/powerpoint/2010/main" xmlns="" val="1737044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6BF0B6B7-D8E2-4960-8796-3ACDAF3A3DF4}" type="datetimeFigureOut">
              <a:rPr lang="es-ES"/>
              <a:pPr>
                <a:defRPr/>
              </a:pPr>
              <a:t>23/03/2012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0BAB3DB-E2AA-40D4-BD1E-DE5594EBE14C}"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0" y="1214438"/>
            <a:ext cx="9144000" cy="27146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51" name="1 Título"/>
          <p:cNvSpPr>
            <a:spLocks noGrp="1"/>
          </p:cNvSpPr>
          <p:nvPr>
            <p:ph type="title"/>
          </p:nvPr>
        </p:nvSpPr>
        <p:spPr>
          <a:xfrm>
            <a:off x="1214438" y="4214813"/>
            <a:ext cx="6786562" cy="1152525"/>
          </a:xfrm>
        </p:spPr>
        <p:txBody>
          <a:bodyPr/>
          <a:lstStyle/>
          <a:p>
            <a:pPr algn="ctr" eaLnBrk="1" hangingPunct="1"/>
            <a:r>
              <a:rPr lang="es-CL" sz="4000" dirty="0" err="1" smtClean="0"/>
              <a:t>Varray</a:t>
            </a:r>
            <a:r>
              <a:rPr lang="es-CL" sz="4000" dirty="0" smtClean="0"/>
              <a:t>, Record, </a:t>
            </a:r>
            <a:r>
              <a:rPr lang="es-CL" sz="4000" dirty="0" err="1" smtClean="0"/>
              <a:t>Table</a:t>
            </a:r>
            <a:endParaRPr lang="es-CL" sz="4000" dirty="0" smtClean="0"/>
          </a:p>
        </p:txBody>
      </p:sp>
      <p:sp>
        <p:nvSpPr>
          <p:cNvPr id="2052" name="3 Marcador de texto"/>
          <p:cNvSpPr>
            <a:spLocks noGrp="1"/>
          </p:cNvSpPr>
          <p:nvPr>
            <p:ph type="body" sz="half" idx="2"/>
          </p:nvPr>
        </p:nvSpPr>
        <p:spPr/>
        <p:txBody>
          <a:bodyPr/>
          <a:lstStyle/>
          <a:p>
            <a:pPr algn="ctr" eaLnBrk="1" hangingPunct="1"/>
            <a:r>
              <a:rPr lang="es-CL" sz="2800" dirty="0" smtClean="0"/>
              <a:t>Semana </a:t>
            </a:r>
            <a:r>
              <a:rPr lang="es-CL" sz="2800" dirty="0" smtClean="0"/>
              <a:t>4</a:t>
            </a:r>
            <a:endParaRPr lang="es-ES" sz="2800" dirty="0" smtClean="0"/>
          </a:p>
        </p:txBody>
      </p:sp>
      <p:sp>
        <p:nvSpPr>
          <p:cNvPr id="12" name="11 Rectángulo"/>
          <p:cNvSpPr/>
          <p:nvPr/>
        </p:nvSpPr>
        <p:spPr>
          <a:xfrm>
            <a:off x="4071938" y="6357938"/>
            <a:ext cx="1071562" cy="500062"/>
          </a:xfrm>
          <a:prstGeom prst="rect">
            <a:avLst/>
          </a:prstGeom>
          <a:solidFill>
            <a:srgbClr val="F8FE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11" name="10 Conector recto"/>
          <p:cNvCxnSpPr/>
          <p:nvPr/>
        </p:nvCxnSpPr>
        <p:spPr>
          <a:xfrm>
            <a:off x="1785938" y="6357938"/>
            <a:ext cx="5500687" cy="1587"/>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23 Rectángulo"/>
          <p:cNvSpPr/>
          <p:nvPr/>
        </p:nvSpPr>
        <p:spPr>
          <a:xfrm>
            <a:off x="0" y="0"/>
            <a:ext cx="9144000" cy="1214438"/>
          </a:xfrm>
          <a:prstGeom prst="rect">
            <a:avLst/>
          </a:prstGeom>
          <a:gradFill>
            <a:gsLst>
              <a:gs pos="0">
                <a:srgbClr val="002060"/>
              </a:gs>
              <a:gs pos="0">
                <a:srgbClr val="002060"/>
              </a:gs>
              <a:gs pos="97000">
                <a:schemeClr val="bg1"/>
              </a:gs>
              <a:gs pos="89999">
                <a:schemeClr val="bg1"/>
              </a:gs>
              <a:gs pos="100000">
                <a:schemeClr val="bg1"/>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pic>
        <p:nvPicPr>
          <p:cNvPr id="2056" name="Picture 10" descr="OR_Logotipo_DuocUC.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85875" y="2143125"/>
            <a:ext cx="6715125" cy="1657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Registros</a:t>
            </a:r>
            <a:endParaRPr lang="es-ES" dirty="0" smtClean="0"/>
          </a:p>
        </p:txBody>
      </p:sp>
      <p:sp>
        <p:nvSpPr>
          <p:cNvPr id="3075" name="5 Marcador de contenido"/>
          <p:cNvSpPr>
            <a:spLocks noGrp="1"/>
          </p:cNvSpPr>
          <p:nvPr>
            <p:ph idx="1"/>
          </p:nvPr>
        </p:nvSpPr>
        <p:spPr>
          <a:xfrm>
            <a:off x="395536" y="1340768"/>
            <a:ext cx="8229600" cy="5256584"/>
          </a:xfrm>
        </p:spPr>
        <p:txBody>
          <a:bodyPr/>
          <a:lstStyle/>
          <a:p>
            <a:r>
              <a:rPr lang="es-CL" sz="2800" dirty="0" smtClean="0"/>
              <a:t>Un registro </a:t>
            </a:r>
            <a:r>
              <a:rPr lang="es-CL" sz="2800" i="1" dirty="0" smtClean="0"/>
              <a:t>PL/SQL</a:t>
            </a:r>
            <a:r>
              <a:rPr lang="es-CL" sz="2800" dirty="0" smtClean="0"/>
              <a:t> es un grupo de elementos de datos relacionados en campos. Cada uno con su propio </a:t>
            </a:r>
            <a:r>
              <a:rPr lang="es-CL" sz="2800" dirty="0" smtClean="0"/>
              <a:t>nombre</a:t>
            </a:r>
          </a:p>
          <a:p>
            <a:pPr>
              <a:buNone/>
            </a:pPr>
            <a:endParaRPr lang="es-CL" sz="2400" b="1" dirty="0" smtClean="0"/>
          </a:p>
          <a:p>
            <a:pPr>
              <a:buNone/>
            </a:pPr>
            <a:r>
              <a:rPr lang="es-CL" sz="2400" b="1" dirty="0" smtClean="0"/>
              <a:t>Características</a:t>
            </a:r>
            <a:endParaRPr lang="es-CL" sz="2400" b="1" dirty="0" smtClean="0"/>
          </a:p>
          <a:p>
            <a:pPr lvl="1"/>
            <a:r>
              <a:rPr lang="es-CL" sz="2000" dirty="0" smtClean="0"/>
              <a:t>Cada registro debe tener al menos un campo y tantos como sea necesario</a:t>
            </a:r>
          </a:p>
          <a:p>
            <a:pPr lvl="1"/>
            <a:r>
              <a:rPr lang="es-CL" sz="2000" dirty="0" smtClean="0"/>
              <a:t>Un registro </a:t>
            </a:r>
            <a:r>
              <a:rPr lang="es-CL" sz="2000" b="1" dirty="0" smtClean="0"/>
              <a:t>NO</a:t>
            </a:r>
            <a:r>
              <a:rPr lang="es-CL" sz="2000" dirty="0" smtClean="0"/>
              <a:t> es una fila de una tabla de </a:t>
            </a:r>
            <a:r>
              <a:rPr lang="es-CL" sz="2000" dirty="0" err="1" smtClean="0"/>
              <a:t>sql</a:t>
            </a:r>
            <a:endParaRPr lang="es-CL" sz="2000" dirty="0" smtClean="0"/>
          </a:p>
          <a:p>
            <a:pPr lvl="1"/>
            <a:r>
              <a:rPr lang="es-CL" sz="2000" dirty="0" smtClean="0"/>
              <a:t>Son tratados como unidades lógicas</a:t>
            </a:r>
          </a:p>
          <a:p>
            <a:pPr lvl="1"/>
            <a:r>
              <a:rPr lang="es-CL" sz="2000" dirty="0" smtClean="0"/>
              <a:t>Son apropiados para recuperar el contenido de una fila de una tabla </a:t>
            </a:r>
            <a:r>
              <a:rPr lang="es-CL" sz="2000" dirty="0" err="1" smtClean="0"/>
              <a:t>sql</a:t>
            </a:r>
            <a:r>
              <a:rPr lang="es-CL" sz="2000" dirty="0" smtClean="0"/>
              <a:t>.</a:t>
            </a:r>
          </a:p>
          <a:p>
            <a:pPr lvl="1"/>
            <a:r>
              <a:rPr lang="es-CL" sz="2000" b="1" dirty="0" smtClean="0"/>
              <a:t>Son tipos de variables</a:t>
            </a:r>
            <a:r>
              <a:rPr lang="es-CL" sz="2000" dirty="0" smtClean="0"/>
              <a:t>. Por lo que hay que declarar primero el tipo de variable para después poder </a:t>
            </a:r>
            <a:r>
              <a:rPr lang="es-CL" sz="2000" dirty="0" smtClean="0"/>
              <a:t>usarla</a:t>
            </a:r>
            <a:endParaRPr lang="es-CL" sz="2000" dirty="0" smtClean="0"/>
          </a:p>
        </p:txBody>
      </p:sp>
    </p:spTree>
    <p:extLst>
      <p:ext uri="{BB962C8B-B14F-4D97-AF65-F5344CB8AC3E}">
        <p14:creationId xmlns:p14="http://schemas.microsoft.com/office/powerpoint/2010/main" xmlns="" val="1443843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620688"/>
            <a:ext cx="8424936" cy="3016210"/>
          </a:xfrm>
          <a:prstGeom prst="rect">
            <a:avLst/>
          </a:prstGeom>
          <a:noFill/>
        </p:spPr>
        <p:txBody>
          <a:bodyPr wrap="square" rtlCol="0">
            <a:spAutoFit/>
          </a:bodyPr>
          <a:lstStyle/>
          <a:p>
            <a:pPr algn="ctr"/>
            <a:r>
              <a:rPr lang="es-CL" sz="2800" b="1" dirty="0" smtClean="0"/>
              <a:t>Sintaxis</a:t>
            </a:r>
          </a:p>
          <a:p>
            <a:endParaRPr lang="es-CL" dirty="0" smtClean="0"/>
          </a:p>
          <a:p>
            <a:r>
              <a:rPr lang="es-CL" sz="2400" dirty="0" smtClean="0"/>
              <a:t>TYPE </a:t>
            </a:r>
            <a:r>
              <a:rPr lang="es-CL" sz="2400" dirty="0" smtClean="0"/>
              <a:t>nombre IS RECORD </a:t>
            </a:r>
            <a:r>
              <a:rPr lang="es-CL" sz="2400" dirty="0" smtClean="0"/>
              <a:t> {Tipo de Dato}</a:t>
            </a:r>
          </a:p>
          <a:p>
            <a:endParaRPr lang="es-CL" sz="2400" dirty="0" smtClean="0"/>
          </a:p>
          <a:p>
            <a:r>
              <a:rPr lang="es-CL" sz="2400" dirty="0" smtClean="0"/>
              <a:t>{Tipo de Dato</a:t>
            </a:r>
            <a:r>
              <a:rPr lang="es-CL" sz="2400" dirty="0" smtClean="0"/>
              <a:t>}:</a:t>
            </a:r>
          </a:p>
          <a:p>
            <a:endParaRPr lang="es-CL" sz="2400" dirty="0" smtClean="0"/>
          </a:p>
          <a:p>
            <a:r>
              <a:rPr lang="es-CL" sz="2400" dirty="0" smtClean="0"/>
              <a:t>{tipo de dato | </a:t>
            </a:r>
            <a:r>
              <a:rPr lang="es-CL" sz="2400" dirty="0" err="1" smtClean="0"/>
              <a:t>variable%TYPE</a:t>
            </a:r>
            <a:r>
              <a:rPr lang="es-CL" sz="2400" dirty="0" smtClean="0"/>
              <a:t> | </a:t>
            </a:r>
            <a:r>
              <a:rPr lang="es-CL" sz="2400" dirty="0" err="1" smtClean="0"/>
              <a:t>tabla.columna%TYPE</a:t>
            </a:r>
            <a:r>
              <a:rPr lang="es-CL" sz="2400" dirty="0" smtClean="0"/>
              <a:t>| </a:t>
            </a:r>
            <a:r>
              <a:rPr lang="es-CL" sz="2400" dirty="0" err="1" smtClean="0"/>
              <a:t>tabla%ROWTYPE</a:t>
            </a:r>
            <a:r>
              <a:rPr lang="es-CL" sz="2400" dirty="0" smtClean="0"/>
              <a:t>} [ [NOT NULL]{:= | DEFAULT} </a:t>
            </a:r>
            <a:r>
              <a:rPr lang="es-CL" sz="2400" dirty="0" err="1" smtClean="0"/>
              <a:t>expresion</a:t>
            </a:r>
            <a:r>
              <a:rPr lang="es-CL" sz="2400" dirty="0" smtClean="0"/>
              <a:t>]</a:t>
            </a:r>
            <a:endParaRPr lang="es-CL" sz="2400" dirty="0"/>
          </a:p>
        </p:txBody>
      </p:sp>
    </p:spTree>
    <p:extLst>
      <p:ext uri="{BB962C8B-B14F-4D97-AF65-F5344CB8AC3E}">
        <p14:creationId xmlns:p14="http://schemas.microsoft.com/office/powerpoint/2010/main" xmlns="" val="114584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Ejemplo</a:t>
            </a:r>
            <a:endParaRPr lang="es-ES" dirty="0" smtClean="0"/>
          </a:p>
        </p:txBody>
      </p:sp>
      <p:pic>
        <p:nvPicPr>
          <p:cNvPr id="1026" name="Picture 2"/>
          <p:cNvPicPr>
            <a:picLocks noChangeAspect="1" noChangeArrowheads="1"/>
          </p:cNvPicPr>
          <p:nvPr/>
        </p:nvPicPr>
        <p:blipFill>
          <a:blip r:embed="rId3" cstate="print"/>
          <a:srcRect/>
          <a:stretch>
            <a:fillRect/>
          </a:stretch>
        </p:blipFill>
        <p:spPr bwMode="auto">
          <a:xfrm>
            <a:off x="323528" y="1196752"/>
            <a:ext cx="6183188" cy="4949839"/>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508104" y="4149079"/>
            <a:ext cx="3384376" cy="1318959"/>
          </a:xfrm>
          <a:prstGeom prst="rect">
            <a:avLst/>
          </a:prstGeom>
          <a:noFill/>
          <a:ln w="9525">
            <a:noFill/>
            <a:miter lim="800000"/>
            <a:headEnd/>
            <a:tailEnd/>
          </a:ln>
        </p:spPr>
      </p:pic>
    </p:spTree>
    <p:extLst>
      <p:ext uri="{BB962C8B-B14F-4D97-AF65-F5344CB8AC3E}">
        <p14:creationId xmlns:p14="http://schemas.microsoft.com/office/powerpoint/2010/main" xmlns="" val="370637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Registros</a:t>
            </a:r>
            <a:endParaRPr lang="es-ES" dirty="0" smtClean="0"/>
          </a:p>
        </p:txBody>
      </p:sp>
      <p:sp>
        <p:nvSpPr>
          <p:cNvPr id="3075" name="5 Marcador de contenido"/>
          <p:cNvSpPr>
            <a:spLocks noGrp="1"/>
          </p:cNvSpPr>
          <p:nvPr>
            <p:ph idx="1"/>
          </p:nvPr>
        </p:nvSpPr>
        <p:spPr>
          <a:xfrm>
            <a:off x="395536" y="1556792"/>
            <a:ext cx="8229600" cy="3328988"/>
          </a:xfrm>
        </p:spPr>
        <p:txBody>
          <a:bodyPr/>
          <a:lstStyle/>
          <a:p>
            <a:pPr marL="0" indent="0" algn="just">
              <a:buNone/>
            </a:pPr>
            <a:r>
              <a:rPr lang="es-CL" sz="2400" dirty="0" smtClean="0"/>
              <a:t>Es </a:t>
            </a:r>
            <a:r>
              <a:rPr lang="es-CL" sz="2400" dirty="0" smtClean="0"/>
              <a:t>típico en el trabajo con BD el declarar registros con el </a:t>
            </a:r>
            <a:r>
              <a:rPr lang="es-CL" sz="2400" dirty="0" smtClean="0"/>
              <a:t>mismo formato </a:t>
            </a:r>
            <a:r>
              <a:rPr lang="es-CL" sz="2400" dirty="0" smtClean="0"/>
              <a:t>que las filas de las tablas.</a:t>
            </a:r>
          </a:p>
          <a:p>
            <a:pPr marL="0" indent="0" algn="just">
              <a:buNone/>
            </a:pPr>
            <a:r>
              <a:rPr lang="es-CL" sz="2400" dirty="0" smtClean="0"/>
              <a:t>Si se conoce la estructura de las tablas se crea un registro con </a:t>
            </a:r>
            <a:r>
              <a:rPr lang="es-CL" sz="2400" dirty="0" smtClean="0"/>
              <a:t> ese formato</a:t>
            </a:r>
            <a:r>
              <a:rPr lang="es-CL" sz="2400" dirty="0" smtClean="0"/>
              <a:t>, si no se utiliza el operador %ROWTYPE, similar a %TYPE.</a:t>
            </a:r>
          </a:p>
          <a:p>
            <a:pPr marL="0" indent="0" algn="just">
              <a:buNone/>
            </a:pPr>
            <a:r>
              <a:rPr lang="es-CL" sz="2400" dirty="0" smtClean="0"/>
              <a:t>El registro tendrá los mismos campos y del mismo tipo que la </a:t>
            </a:r>
            <a:r>
              <a:rPr lang="es-CL" sz="2400" dirty="0" err="1" smtClean="0"/>
              <a:t>tupla</a:t>
            </a:r>
            <a:r>
              <a:rPr lang="es-CL" sz="2400" dirty="0" smtClean="0"/>
              <a:t> de </a:t>
            </a:r>
            <a:r>
              <a:rPr lang="es-CL" sz="2400" dirty="0" smtClean="0"/>
              <a:t>la tabla correspondiente de la BD.</a:t>
            </a:r>
            <a:endParaRPr lang="es-CL" sz="2400" dirty="0"/>
          </a:p>
        </p:txBody>
      </p:sp>
    </p:spTree>
    <p:extLst>
      <p:ext uri="{BB962C8B-B14F-4D97-AF65-F5344CB8AC3E}">
        <p14:creationId xmlns:p14="http://schemas.microsoft.com/office/powerpoint/2010/main" xmlns="" val="80409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Registros</a:t>
            </a:r>
            <a:endParaRPr lang="es-ES" dirty="0" smtClean="0"/>
          </a:p>
        </p:txBody>
      </p:sp>
      <p:sp>
        <p:nvSpPr>
          <p:cNvPr id="3075" name="5 Marcador de contenido"/>
          <p:cNvSpPr>
            <a:spLocks noGrp="1"/>
          </p:cNvSpPr>
          <p:nvPr>
            <p:ph idx="1"/>
          </p:nvPr>
        </p:nvSpPr>
        <p:spPr>
          <a:xfrm>
            <a:off x="395536" y="1268760"/>
            <a:ext cx="8229600" cy="3617020"/>
          </a:xfrm>
        </p:spPr>
        <p:txBody>
          <a:bodyPr/>
          <a:lstStyle/>
          <a:p>
            <a:pPr>
              <a:buNone/>
            </a:pPr>
            <a:r>
              <a:rPr lang="es-CL" sz="2400" dirty="0" smtClean="0"/>
              <a:t>REGISTROS</a:t>
            </a:r>
          </a:p>
          <a:p>
            <a:pPr>
              <a:buNone/>
            </a:pPr>
            <a:r>
              <a:rPr lang="es-CL" sz="2400" dirty="0" smtClean="0"/>
              <a:t>Ejemplo:</a:t>
            </a:r>
          </a:p>
          <a:p>
            <a:pPr>
              <a:buNone/>
            </a:pPr>
            <a:r>
              <a:rPr lang="es-CL" sz="2400" dirty="0" smtClean="0"/>
              <a:t>DECLARE</a:t>
            </a:r>
          </a:p>
          <a:p>
            <a:pPr>
              <a:buNone/>
            </a:pPr>
            <a:r>
              <a:rPr lang="es-CL" sz="2400" dirty="0" smtClean="0"/>
              <a:t>--</a:t>
            </a:r>
          </a:p>
          <a:p>
            <a:pPr>
              <a:buNone/>
            </a:pPr>
            <a:r>
              <a:rPr lang="es-CL" sz="2400" dirty="0" smtClean="0"/>
              <a:t>	</a:t>
            </a:r>
            <a:r>
              <a:rPr lang="es-CL" sz="2400" dirty="0" err="1" smtClean="0"/>
              <a:t>V_Empleados</a:t>
            </a:r>
            <a:r>
              <a:rPr lang="es-CL" sz="2400" dirty="0" smtClean="0"/>
              <a:t> </a:t>
            </a:r>
            <a:r>
              <a:rPr lang="es-CL" sz="2400" dirty="0" err="1" smtClean="0"/>
              <a:t>Empleado%ROWTYPE</a:t>
            </a:r>
            <a:r>
              <a:rPr lang="es-CL" sz="2400" dirty="0" smtClean="0"/>
              <a:t>;</a:t>
            </a:r>
          </a:p>
          <a:p>
            <a:pPr>
              <a:buNone/>
            </a:pPr>
            <a:r>
              <a:rPr lang="es-CL" sz="2400" dirty="0" smtClean="0"/>
              <a:t>BEGIN</a:t>
            </a:r>
          </a:p>
          <a:p>
            <a:pPr>
              <a:buNone/>
            </a:pPr>
            <a:r>
              <a:rPr lang="es-CL" sz="2400" dirty="0" smtClean="0"/>
              <a:t>-- Inicialización de campos de la variable</a:t>
            </a:r>
          </a:p>
          <a:p>
            <a:pPr>
              <a:buNone/>
            </a:pPr>
            <a:r>
              <a:rPr lang="es-CL" sz="2400" dirty="0" smtClean="0"/>
              <a:t>	</a:t>
            </a:r>
            <a:r>
              <a:rPr lang="es-CL" sz="2400" dirty="0" err="1" smtClean="0"/>
              <a:t>V_Empleados.codigo</a:t>
            </a:r>
            <a:r>
              <a:rPr lang="es-CL" sz="2400" dirty="0" smtClean="0"/>
              <a:t>:=‘Emp01’;</a:t>
            </a:r>
          </a:p>
          <a:p>
            <a:pPr>
              <a:buNone/>
            </a:pPr>
            <a:r>
              <a:rPr lang="es-CL" sz="2400" dirty="0" smtClean="0"/>
              <a:t>	</a:t>
            </a:r>
            <a:r>
              <a:rPr lang="es-CL" sz="2400" dirty="0" err="1" smtClean="0"/>
              <a:t>V_Empleados.nombre</a:t>
            </a:r>
            <a:r>
              <a:rPr lang="es-CL" sz="2400" dirty="0" smtClean="0"/>
              <a:t>:=‘Pablo Martínez’;</a:t>
            </a:r>
          </a:p>
          <a:p>
            <a:pPr>
              <a:buNone/>
            </a:pPr>
            <a:r>
              <a:rPr lang="es-CL" sz="2400" dirty="0" smtClean="0"/>
              <a:t>	</a:t>
            </a:r>
            <a:r>
              <a:rPr lang="es-CL" sz="2400" dirty="0" err="1" smtClean="0"/>
              <a:t>V_Empleados.ciudad</a:t>
            </a:r>
            <a:r>
              <a:rPr lang="es-CL" sz="2400" dirty="0" smtClean="0"/>
              <a:t>:=‘MADRID’;</a:t>
            </a:r>
          </a:p>
          <a:p>
            <a:pPr>
              <a:buNone/>
            </a:pPr>
            <a:r>
              <a:rPr lang="es-CL" sz="2400" dirty="0" smtClean="0"/>
              <a:t>...</a:t>
            </a:r>
          </a:p>
          <a:p>
            <a:pPr>
              <a:buNone/>
            </a:pPr>
            <a:r>
              <a:rPr lang="es-CL" sz="2400" dirty="0" smtClean="0"/>
              <a:t>END;</a:t>
            </a:r>
            <a:endParaRPr lang="es-CL" sz="2400" dirty="0"/>
          </a:p>
        </p:txBody>
      </p:sp>
    </p:spTree>
    <p:extLst>
      <p:ext uri="{BB962C8B-B14F-4D97-AF65-F5344CB8AC3E}">
        <p14:creationId xmlns:p14="http://schemas.microsoft.com/office/powerpoint/2010/main" xmlns="" val="2355417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Registros</a:t>
            </a:r>
            <a:endParaRPr lang="es-ES" dirty="0" smtClean="0"/>
          </a:p>
        </p:txBody>
      </p:sp>
      <p:sp>
        <p:nvSpPr>
          <p:cNvPr id="3075" name="5 Marcador de contenido"/>
          <p:cNvSpPr>
            <a:spLocks noGrp="1"/>
          </p:cNvSpPr>
          <p:nvPr>
            <p:ph idx="1"/>
          </p:nvPr>
        </p:nvSpPr>
        <p:spPr>
          <a:xfrm>
            <a:off x="395536" y="1556792"/>
            <a:ext cx="8229600" cy="1872208"/>
          </a:xfrm>
        </p:spPr>
        <p:txBody>
          <a:bodyPr/>
          <a:lstStyle/>
          <a:p>
            <a:pPr marL="0" indent="0">
              <a:buNone/>
            </a:pPr>
            <a:r>
              <a:rPr lang="es-CL" sz="2400" dirty="0" smtClean="0"/>
              <a:t>También </a:t>
            </a:r>
            <a:r>
              <a:rPr lang="es-CL" sz="2400" dirty="0" smtClean="0"/>
              <a:t>se pueden asignar valores de un </a:t>
            </a:r>
            <a:r>
              <a:rPr lang="es-CL" sz="2400" dirty="0" smtClean="0"/>
              <a:t>registro completo </a:t>
            </a:r>
            <a:r>
              <a:rPr lang="es-CL" sz="2400" dirty="0" smtClean="0"/>
              <a:t>mediante una SELECT que extraería los </a:t>
            </a:r>
            <a:r>
              <a:rPr lang="es-CL" sz="2400" dirty="0" smtClean="0"/>
              <a:t>datos de </a:t>
            </a:r>
            <a:r>
              <a:rPr lang="es-CL" sz="2400" dirty="0" smtClean="0"/>
              <a:t>la BD y los a</a:t>
            </a:r>
            <a:r>
              <a:rPr lang="es-CL" sz="2400" dirty="0" smtClean="0"/>
              <a:t>lmacena </a:t>
            </a:r>
            <a:r>
              <a:rPr lang="es-CL" sz="2400" dirty="0" smtClean="0"/>
              <a:t>en el registro</a:t>
            </a:r>
            <a:r>
              <a:rPr lang="es-CL" sz="2400" dirty="0" smtClean="0"/>
              <a:t>.</a:t>
            </a:r>
            <a:endParaRPr lang="es-CL" sz="2400" dirty="0" smtClean="0"/>
          </a:p>
        </p:txBody>
      </p:sp>
      <p:pic>
        <p:nvPicPr>
          <p:cNvPr id="2050" name="Picture 2"/>
          <p:cNvPicPr>
            <a:picLocks noChangeAspect="1" noChangeArrowheads="1"/>
          </p:cNvPicPr>
          <p:nvPr/>
        </p:nvPicPr>
        <p:blipFill>
          <a:blip r:embed="rId3" cstate="print"/>
          <a:srcRect/>
          <a:stretch>
            <a:fillRect/>
          </a:stretch>
        </p:blipFill>
        <p:spPr bwMode="auto">
          <a:xfrm>
            <a:off x="467544" y="3501008"/>
            <a:ext cx="8457667" cy="1872208"/>
          </a:xfrm>
          <a:prstGeom prst="rect">
            <a:avLst/>
          </a:prstGeom>
          <a:noFill/>
          <a:ln w="9525">
            <a:noFill/>
            <a:miter lim="800000"/>
            <a:headEnd/>
            <a:tailEnd/>
          </a:ln>
        </p:spPr>
      </p:pic>
    </p:spTree>
    <p:extLst>
      <p:ext uri="{BB962C8B-B14F-4D97-AF65-F5344CB8AC3E}">
        <p14:creationId xmlns:p14="http://schemas.microsoft.com/office/powerpoint/2010/main" xmlns="" val="31703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TABLAS</a:t>
            </a:r>
            <a:endParaRPr lang="es-ES" dirty="0" smtClean="0"/>
          </a:p>
        </p:txBody>
      </p:sp>
      <p:sp>
        <p:nvSpPr>
          <p:cNvPr id="3075" name="5 Marcador de contenido"/>
          <p:cNvSpPr>
            <a:spLocks noGrp="1"/>
          </p:cNvSpPr>
          <p:nvPr>
            <p:ph idx="1"/>
          </p:nvPr>
        </p:nvSpPr>
        <p:spPr>
          <a:xfrm>
            <a:off x="395536" y="1196752"/>
            <a:ext cx="8229600" cy="3689028"/>
          </a:xfrm>
        </p:spPr>
        <p:txBody>
          <a:bodyPr/>
          <a:lstStyle/>
          <a:p>
            <a:pPr marL="0" indent="0">
              <a:buNone/>
            </a:pPr>
            <a:r>
              <a:rPr lang="es-CL" sz="2400" dirty="0" smtClean="0"/>
              <a:t>Para </a:t>
            </a:r>
            <a:r>
              <a:rPr lang="es-CL" sz="2400" dirty="0" smtClean="0"/>
              <a:t>poder declarar una tabla es necesario primero definir su tipo </a:t>
            </a:r>
            <a:r>
              <a:rPr lang="es-CL" sz="2400" dirty="0" smtClean="0"/>
              <a:t>y luego </a:t>
            </a:r>
            <a:r>
              <a:rPr lang="es-CL" sz="2400" dirty="0" smtClean="0"/>
              <a:t>una variable de dicho tipo.</a:t>
            </a:r>
          </a:p>
          <a:p>
            <a:pPr marL="0" indent="0">
              <a:buNone/>
            </a:pPr>
            <a:r>
              <a:rPr lang="es-CL" sz="2400" dirty="0" smtClean="0"/>
              <a:t>La sintaxis general para definir un tipo de tabla es:</a:t>
            </a:r>
          </a:p>
          <a:p>
            <a:pPr marL="0" indent="0">
              <a:buNone/>
            </a:pPr>
            <a:endParaRPr lang="en-US" sz="2400" dirty="0" smtClean="0"/>
          </a:p>
          <a:p>
            <a:pPr marL="0" indent="0" algn="ctr">
              <a:buNone/>
            </a:pPr>
            <a:r>
              <a:rPr lang="en-US" sz="2400" dirty="0" smtClean="0"/>
              <a:t>TYPE </a:t>
            </a:r>
            <a:r>
              <a:rPr lang="en-US" sz="2400" dirty="0" err="1" smtClean="0"/>
              <a:t>tipotabla</a:t>
            </a:r>
            <a:r>
              <a:rPr lang="en-US" sz="2400" dirty="0" smtClean="0"/>
              <a:t> IS TABLE OF </a:t>
            </a:r>
            <a:r>
              <a:rPr lang="en-US" sz="2400" dirty="0" err="1" smtClean="0"/>
              <a:t>tipo</a:t>
            </a:r>
            <a:r>
              <a:rPr lang="en-US" sz="2400" dirty="0" smtClean="0"/>
              <a:t> [NOT NULL];</a:t>
            </a:r>
          </a:p>
          <a:p>
            <a:pPr marL="0" indent="0">
              <a:buNone/>
            </a:pPr>
            <a:r>
              <a:rPr lang="es-CL" sz="2400" dirty="0" smtClean="0"/>
              <a:t>Donde:</a:t>
            </a:r>
          </a:p>
          <a:p>
            <a:pPr marL="457200" indent="-457200"/>
            <a:r>
              <a:rPr lang="es-CL" sz="2400" dirty="0" err="1" smtClean="0"/>
              <a:t>tipotabla</a:t>
            </a:r>
            <a:r>
              <a:rPr lang="es-CL" sz="2400" dirty="0" smtClean="0"/>
              <a:t>.- es el nombre del nuevo tipo que está siendo definido</a:t>
            </a:r>
          </a:p>
          <a:p>
            <a:pPr marL="457200" indent="-457200"/>
            <a:r>
              <a:rPr lang="es-CL" sz="2400" dirty="0" smtClean="0"/>
              <a:t>tipo.- es un tipo predefinido o una referencia a un tipo </a:t>
            </a:r>
            <a:r>
              <a:rPr lang="es-CL" sz="2400" dirty="0" smtClean="0"/>
              <a:t>mediante %TYPE</a:t>
            </a:r>
            <a:endParaRPr lang="es-CL" sz="2400" dirty="0" smtClean="0"/>
          </a:p>
        </p:txBody>
      </p:sp>
    </p:spTree>
    <p:extLst>
      <p:ext uri="{BB962C8B-B14F-4D97-AF65-F5344CB8AC3E}">
        <p14:creationId xmlns:p14="http://schemas.microsoft.com/office/powerpoint/2010/main" xmlns="" val="222451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TABLAS</a:t>
            </a:r>
            <a:endParaRPr lang="es-ES" dirty="0" smtClean="0"/>
          </a:p>
        </p:txBody>
      </p:sp>
      <p:sp>
        <p:nvSpPr>
          <p:cNvPr id="3075" name="5 Marcador de contenido"/>
          <p:cNvSpPr>
            <a:spLocks noGrp="1"/>
          </p:cNvSpPr>
          <p:nvPr>
            <p:ph idx="1"/>
          </p:nvPr>
        </p:nvSpPr>
        <p:spPr>
          <a:xfrm>
            <a:off x="467544" y="1196752"/>
            <a:ext cx="8229600" cy="792088"/>
          </a:xfrm>
        </p:spPr>
        <p:txBody>
          <a:bodyPr/>
          <a:lstStyle/>
          <a:p>
            <a:pPr marL="0" indent="0">
              <a:buNone/>
            </a:pPr>
            <a:r>
              <a:rPr lang="es-CL" sz="2400" dirty="0" smtClean="0"/>
              <a:t>Ejemplo</a:t>
            </a:r>
            <a:r>
              <a:rPr lang="es-CL" sz="2400" dirty="0" smtClean="0"/>
              <a:t>:</a:t>
            </a:r>
            <a:endParaRPr lang="es-CL" sz="2400" dirty="0" smtClean="0"/>
          </a:p>
        </p:txBody>
      </p:sp>
      <p:pic>
        <p:nvPicPr>
          <p:cNvPr id="5122" name="Picture 2"/>
          <p:cNvPicPr>
            <a:picLocks noChangeAspect="1" noChangeArrowheads="1"/>
          </p:cNvPicPr>
          <p:nvPr/>
        </p:nvPicPr>
        <p:blipFill>
          <a:blip r:embed="rId3" cstate="print"/>
          <a:srcRect/>
          <a:stretch>
            <a:fillRect/>
          </a:stretch>
        </p:blipFill>
        <p:spPr bwMode="auto">
          <a:xfrm>
            <a:off x="1187624" y="1700808"/>
            <a:ext cx="7223993" cy="3422758"/>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347864" y="5013176"/>
            <a:ext cx="3744416" cy="1633664"/>
          </a:xfrm>
          <a:prstGeom prst="rect">
            <a:avLst/>
          </a:prstGeom>
          <a:noFill/>
          <a:ln w="9525">
            <a:noFill/>
            <a:miter lim="800000"/>
            <a:headEnd/>
            <a:tailEnd/>
          </a:ln>
        </p:spPr>
      </p:pic>
    </p:spTree>
    <p:extLst>
      <p:ext uri="{BB962C8B-B14F-4D97-AF65-F5344CB8AC3E}">
        <p14:creationId xmlns:p14="http://schemas.microsoft.com/office/powerpoint/2010/main" xmlns="" val="222451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Atributos de una Tabla</a:t>
            </a:r>
            <a:endParaRPr lang="es-ES" dirty="0" smtClean="0"/>
          </a:p>
        </p:txBody>
      </p:sp>
      <p:pic>
        <p:nvPicPr>
          <p:cNvPr id="6146" name="Picture 2"/>
          <p:cNvPicPr>
            <a:picLocks noChangeAspect="1" noChangeArrowheads="1"/>
          </p:cNvPicPr>
          <p:nvPr/>
        </p:nvPicPr>
        <p:blipFill>
          <a:blip r:embed="rId3" cstate="print"/>
          <a:srcRect/>
          <a:stretch>
            <a:fillRect/>
          </a:stretch>
        </p:blipFill>
        <p:spPr bwMode="auto">
          <a:xfrm>
            <a:off x="611560" y="1340768"/>
            <a:ext cx="8042043" cy="5249500"/>
          </a:xfrm>
          <a:prstGeom prst="rect">
            <a:avLst/>
          </a:prstGeom>
          <a:noFill/>
          <a:ln w="9525">
            <a:noFill/>
            <a:miter lim="800000"/>
            <a:headEnd/>
            <a:tailEnd/>
          </a:ln>
        </p:spPr>
      </p:pic>
    </p:spTree>
    <p:extLst>
      <p:ext uri="{BB962C8B-B14F-4D97-AF65-F5344CB8AC3E}">
        <p14:creationId xmlns:p14="http://schemas.microsoft.com/office/powerpoint/2010/main" xmlns="" val="2444601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Atributos de una Tabla</a:t>
            </a:r>
            <a:endParaRPr lang="es-ES" dirty="0" smtClean="0"/>
          </a:p>
        </p:txBody>
      </p:sp>
      <p:sp>
        <p:nvSpPr>
          <p:cNvPr id="3075" name="5 Marcador de contenido"/>
          <p:cNvSpPr>
            <a:spLocks noGrp="1"/>
          </p:cNvSpPr>
          <p:nvPr>
            <p:ph idx="1"/>
          </p:nvPr>
        </p:nvSpPr>
        <p:spPr>
          <a:xfrm>
            <a:off x="395536" y="1124744"/>
            <a:ext cx="8229600" cy="3761036"/>
          </a:xfrm>
        </p:spPr>
        <p:txBody>
          <a:bodyPr/>
          <a:lstStyle/>
          <a:p>
            <a:pPr marL="457200" indent="-457200"/>
            <a:r>
              <a:rPr lang="es-CL" sz="2400" dirty="0" smtClean="0"/>
              <a:t>FIRST </a:t>
            </a:r>
            <a:r>
              <a:rPr lang="es-CL" sz="2400" dirty="0" smtClean="0"/>
              <a:t>BINARY_INTEGER. Devuelve el índice de la primera fila de </a:t>
            </a:r>
            <a:r>
              <a:rPr lang="es-CL" sz="2400" dirty="0" smtClean="0"/>
              <a:t>la tabla</a:t>
            </a:r>
            <a:r>
              <a:rPr lang="es-CL" sz="2400" dirty="0" smtClean="0"/>
              <a:t>. </a:t>
            </a:r>
            <a:r>
              <a:rPr lang="es-CL" sz="2400" dirty="0" err="1" smtClean="0"/>
              <a:t>V_Tabla.First</a:t>
            </a:r>
            <a:r>
              <a:rPr lang="es-CL" sz="2400" dirty="0" smtClean="0"/>
              <a:t>  1</a:t>
            </a:r>
          </a:p>
          <a:p>
            <a:pPr marL="457200" indent="-457200"/>
            <a:endParaRPr lang="es-CL" sz="2400" dirty="0" smtClean="0"/>
          </a:p>
          <a:p>
            <a:pPr marL="457200" indent="-457200"/>
            <a:r>
              <a:rPr lang="es-CL" sz="2400" dirty="0" smtClean="0"/>
              <a:t>LAST </a:t>
            </a:r>
            <a:r>
              <a:rPr lang="es-CL" sz="2400" dirty="0" smtClean="0"/>
              <a:t>BINARY_INTEGER. Devuelve el índice de la primera fila de </a:t>
            </a:r>
            <a:r>
              <a:rPr lang="es-CL" sz="2400" dirty="0" smtClean="0"/>
              <a:t>la tabla</a:t>
            </a:r>
            <a:r>
              <a:rPr lang="es-CL" sz="2400" dirty="0" smtClean="0"/>
              <a:t>. </a:t>
            </a:r>
            <a:r>
              <a:rPr lang="es-CL" sz="2400" dirty="0" err="1" smtClean="0"/>
              <a:t>V_Tabla.Last</a:t>
            </a:r>
            <a:r>
              <a:rPr lang="es-CL" sz="2400" dirty="0" smtClean="0"/>
              <a:t>  10</a:t>
            </a:r>
          </a:p>
          <a:p>
            <a:pPr marL="457200" indent="-457200"/>
            <a:endParaRPr lang="es-CL" sz="2400" dirty="0" smtClean="0"/>
          </a:p>
          <a:p>
            <a:pPr marL="457200" indent="-457200"/>
            <a:r>
              <a:rPr lang="es-CL" sz="2400" dirty="0" smtClean="0"/>
              <a:t>NEXT </a:t>
            </a:r>
            <a:r>
              <a:rPr lang="es-CL" sz="2400" dirty="0" smtClean="0"/>
              <a:t>BINARY_INTEGER. Devuelve el índice de la fila de la tabla </a:t>
            </a:r>
            <a:r>
              <a:rPr lang="es-CL" sz="2400" dirty="0" smtClean="0"/>
              <a:t>que sigue </a:t>
            </a:r>
            <a:r>
              <a:rPr lang="es-CL" sz="2400" dirty="0" smtClean="0"/>
              <a:t>a la fila especificada. </a:t>
            </a:r>
            <a:r>
              <a:rPr lang="es-CL" sz="2400" dirty="0" err="1" smtClean="0"/>
              <a:t>V_Tabla.Next</a:t>
            </a:r>
            <a:r>
              <a:rPr lang="es-CL" sz="2400" dirty="0" smtClean="0"/>
              <a:t>  índice siguiente</a:t>
            </a:r>
          </a:p>
          <a:p>
            <a:pPr marL="457200" indent="-457200"/>
            <a:endParaRPr lang="es-CL" sz="2400" dirty="0" smtClean="0"/>
          </a:p>
          <a:p>
            <a:pPr marL="457200" indent="-457200"/>
            <a:r>
              <a:rPr lang="es-CL" sz="2400" dirty="0" smtClean="0"/>
              <a:t>PRIOR </a:t>
            </a:r>
            <a:r>
              <a:rPr lang="es-CL" sz="2400" dirty="0" smtClean="0"/>
              <a:t>BINARY_INTEGER. Devuelve el índice de la fila de la </a:t>
            </a:r>
            <a:r>
              <a:rPr lang="es-CL" sz="2400" dirty="0" smtClean="0"/>
              <a:t>tabla que </a:t>
            </a:r>
            <a:r>
              <a:rPr lang="es-CL" sz="2400" dirty="0" smtClean="0"/>
              <a:t>antecede a la fila especificada, </a:t>
            </a:r>
            <a:r>
              <a:rPr lang="es-CL" sz="2400" dirty="0" err="1" smtClean="0"/>
              <a:t>V_Tabla.Prior</a:t>
            </a:r>
            <a:r>
              <a:rPr lang="es-CL" sz="2400" dirty="0" smtClean="0"/>
              <a:t>  índice anterior</a:t>
            </a:r>
            <a:endParaRPr lang="es-CL" sz="2400" dirty="0"/>
          </a:p>
        </p:txBody>
      </p:sp>
    </p:spTree>
    <p:extLst>
      <p:ext uri="{BB962C8B-B14F-4D97-AF65-F5344CB8AC3E}">
        <p14:creationId xmlns:p14="http://schemas.microsoft.com/office/powerpoint/2010/main" xmlns="" val="244460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Aprendizajes esperados</a:t>
            </a:r>
            <a:endParaRPr lang="es-ES" dirty="0" smtClean="0"/>
          </a:p>
        </p:txBody>
      </p:sp>
      <p:sp>
        <p:nvSpPr>
          <p:cNvPr id="3075" name="5 Marcador de contenido"/>
          <p:cNvSpPr>
            <a:spLocks noGrp="1"/>
          </p:cNvSpPr>
          <p:nvPr>
            <p:ph idx="1"/>
          </p:nvPr>
        </p:nvSpPr>
        <p:spPr>
          <a:xfrm>
            <a:off x="323528" y="1988840"/>
            <a:ext cx="8229600" cy="3328988"/>
          </a:xfrm>
        </p:spPr>
        <p:txBody>
          <a:bodyPr/>
          <a:lstStyle/>
          <a:p>
            <a:r>
              <a:rPr lang="es-MX" sz="2800" dirty="0"/>
              <a:t>Discernir cuando usar un procedimientos almacenados, </a:t>
            </a:r>
            <a:r>
              <a:rPr lang="es-MX" sz="2800" dirty="0" err="1"/>
              <a:t>trigger</a:t>
            </a:r>
            <a:r>
              <a:rPr lang="es-MX" sz="2800" dirty="0"/>
              <a:t> de base de datos, cursor y función para implementar una solución a la lógica de negocio recogida en la captura de requerimientos de un </a:t>
            </a:r>
            <a:r>
              <a:rPr lang="es-MX" sz="2800" dirty="0" smtClean="0"/>
              <a:t>sistema</a:t>
            </a:r>
            <a:endParaRPr lang="es-CL"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Consideraciones a tener en cuenta</a:t>
            </a:r>
            <a:endParaRPr lang="es-ES" dirty="0" smtClean="0"/>
          </a:p>
        </p:txBody>
      </p:sp>
      <p:sp>
        <p:nvSpPr>
          <p:cNvPr id="3075" name="5 Marcador de contenido"/>
          <p:cNvSpPr>
            <a:spLocks noGrp="1"/>
          </p:cNvSpPr>
          <p:nvPr>
            <p:ph idx="1"/>
          </p:nvPr>
        </p:nvSpPr>
        <p:spPr>
          <a:xfrm>
            <a:off x="395536" y="1484784"/>
            <a:ext cx="8229600" cy="3400996"/>
          </a:xfrm>
        </p:spPr>
        <p:txBody>
          <a:bodyPr/>
          <a:lstStyle/>
          <a:p>
            <a:r>
              <a:rPr lang="es-CL" sz="2400" dirty="0" smtClean="0"/>
              <a:t>DELETE </a:t>
            </a:r>
            <a:r>
              <a:rPr lang="es-CL" sz="2400" dirty="0" smtClean="0"/>
              <a:t>constituye una orden completa por sí mismo; no se </a:t>
            </a:r>
            <a:r>
              <a:rPr lang="es-CL" sz="2400" dirty="0" smtClean="0"/>
              <a:t>lo utiliza </a:t>
            </a:r>
            <a:r>
              <a:rPr lang="es-CL" sz="2400" dirty="0" smtClean="0"/>
              <a:t>como parte de una expresión como sucede con los </a:t>
            </a:r>
            <a:r>
              <a:rPr lang="es-CL" sz="2400" dirty="0" smtClean="0"/>
              <a:t>otros atributos</a:t>
            </a:r>
            <a:r>
              <a:rPr lang="es-CL" sz="2400" dirty="0" smtClean="0"/>
              <a:t>.</a:t>
            </a:r>
          </a:p>
          <a:p>
            <a:r>
              <a:rPr lang="es-CL" sz="2400" dirty="0" smtClean="0"/>
              <a:t>EXISTS </a:t>
            </a:r>
            <a:r>
              <a:rPr lang="es-CL" sz="2400" dirty="0" smtClean="0"/>
              <a:t>devolverá TRUE si existe el elemento buscado en </a:t>
            </a:r>
            <a:r>
              <a:rPr lang="es-CL" sz="2400" dirty="0" smtClean="0"/>
              <a:t>caso contrario </a:t>
            </a:r>
            <a:r>
              <a:rPr lang="es-CL" sz="2400" dirty="0" smtClean="0"/>
              <a:t>devolverá FALSE. Este atributo es útil para evitar el </a:t>
            </a:r>
            <a:r>
              <a:rPr lang="es-CL" sz="2400" dirty="0" smtClean="0"/>
              <a:t>error ORA-1403 </a:t>
            </a:r>
            <a:r>
              <a:rPr lang="es-CL" sz="2400" dirty="0" smtClean="0"/>
              <a:t>que se produce cuando el elemento no existe.</a:t>
            </a:r>
          </a:p>
          <a:p>
            <a:r>
              <a:rPr lang="es-CL" sz="2400" dirty="0" smtClean="0"/>
              <a:t>Tanto </a:t>
            </a:r>
            <a:r>
              <a:rPr lang="es-CL" sz="2400" dirty="0" smtClean="0"/>
              <a:t>FIRST como LAST devolverán el índice, no el </a:t>
            </a:r>
            <a:r>
              <a:rPr lang="es-CL" sz="2400" dirty="0" smtClean="0"/>
              <a:t>valor contenido </a:t>
            </a:r>
            <a:r>
              <a:rPr lang="es-CL" sz="2400" dirty="0" smtClean="0"/>
              <a:t>en dichas filas.</a:t>
            </a:r>
          </a:p>
          <a:p>
            <a:r>
              <a:rPr lang="es-CL" sz="2400" dirty="0" smtClean="0"/>
              <a:t>Excepto </a:t>
            </a:r>
            <a:r>
              <a:rPr lang="es-CL" sz="2400" dirty="0" smtClean="0"/>
              <a:t>usando el atributo DELETE no hay manera de </a:t>
            </a:r>
            <a:r>
              <a:rPr lang="es-CL" sz="2400" dirty="0" smtClean="0"/>
              <a:t>borrar todas </a:t>
            </a:r>
            <a:r>
              <a:rPr lang="es-CL" sz="2400" dirty="0" smtClean="0"/>
              <a:t>las filas de una tabla</a:t>
            </a:r>
            <a:endParaRPr lang="es-CL" sz="2400" dirty="0"/>
          </a:p>
        </p:txBody>
      </p:sp>
    </p:spTree>
    <p:extLst>
      <p:ext uri="{BB962C8B-B14F-4D97-AF65-F5344CB8AC3E}">
        <p14:creationId xmlns:p14="http://schemas.microsoft.com/office/powerpoint/2010/main" xmlns="" val="244460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Conceptos Claves</a:t>
            </a:r>
            <a:endParaRPr lang="es-ES" dirty="0" smtClean="0"/>
          </a:p>
        </p:txBody>
      </p:sp>
      <p:sp>
        <p:nvSpPr>
          <p:cNvPr id="3075" name="5 Marcador de contenido"/>
          <p:cNvSpPr>
            <a:spLocks noGrp="1"/>
          </p:cNvSpPr>
          <p:nvPr>
            <p:ph idx="1"/>
          </p:nvPr>
        </p:nvSpPr>
        <p:spPr>
          <a:xfrm>
            <a:off x="395536" y="1556792"/>
            <a:ext cx="8229600" cy="3328988"/>
          </a:xfrm>
        </p:spPr>
        <p:txBody>
          <a:bodyPr/>
          <a:lstStyle/>
          <a:p>
            <a:r>
              <a:rPr lang="es-ES" dirty="0" smtClean="0"/>
              <a:t>Trabajo con tipos de datos Compuestos (PL/SQL RECORD, Registros utilizando atributo %ROWTYPE, PL/SQL </a:t>
            </a:r>
            <a:r>
              <a:rPr lang="es-ES" dirty="0" err="1" smtClean="0"/>
              <a:t>Collections</a:t>
            </a:r>
            <a:r>
              <a:rPr lang="es-ES" dirty="0" smtClean="0"/>
              <a:t>)</a:t>
            </a:r>
          </a:p>
          <a:p>
            <a:r>
              <a:rPr lang="es-ES" dirty="0" smtClean="0"/>
              <a:t>Síntesis Final enfatizando los contenidos claves de los capítulos desarrollados </a:t>
            </a:r>
            <a:endParaRPr lang="es-CL" dirty="0"/>
          </a:p>
          <a:p>
            <a:pPr marL="0" indent="0" eaLnBrk="1" hangingPunct="1">
              <a:buNone/>
            </a:pPr>
            <a:endParaRPr lang="es-CL" sz="2400" dirty="0" smtClean="0"/>
          </a:p>
        </p:txBody>
      </p:sp>
    </p:spTree>
    <p:extLst>
      <p:ext uri="{BB962C8B-B14F-4D97-AF65-F5344CB8AC3E}">
        <p14:creationId xmlns:p14="http://schemas.microsoft.com/office/powerpoint/2010/main" xmlns="" val="2252409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Arreglos</a:t>
            </a:r>
            <a:endParaRPr lang="es-ES" dirty="0" smtClean="0"/>
          </a:p>
        </p:txBody>
      </p:sp>
      <p:sp>
        <p:nvSpPr>
          <p:cNvPr id="3075" name="5 Marcador de contenido"/>
          <p:cNvSpPr>
            <a:spLocks noGrp="1"/>
          </p:cNvSpPr>
          <p:nvPr>
            <p:ph idx="1"/>
          </p:nvPr>
        </p:nvSpPr>
        <p:spPr>
          <a:xfrm>
            <a:off x="395536" y="1340768"/>
            <a:ext cx="8229600" cy="5256584"/>
          </a:xfrm>
        </p:spPr>
        <p:txBody>
          <a:bodyPr/>
          <a:lstStyle/>
          <a:p>
            <a:pPr marL="0" indent="0" algn="just">
              <a:buNone/>
            </a:pPr>
            <a:r>
              <a:rPr lang="es-CL" sz="2800" dirty="0" smtClean="0"/>
              <a:t>VARRAYS</a:t>
            </a:r>
          </a:p>
          <a:p>
            <a:pPr marL="0" indent="0" algn="just">
              <a:buNone/>
            </a:pPr>
            <a:r>
              <a:rPr lang="es-CL" sz="2800" dirty="0" smtClean="0"/>
              <a:t>Definición de VARRAYS.</a:t>
            </a:r>
          </a:p>
          <a:p>
            <a:pPr marL="0" indent="0" algn="just">
              <a:buNone/>
            </a:pPr>
            <a:r>
              <a:rPr lang="es-CL" sz="2800" dirty="0" smtClean="0"/>
              <a:t>Un </a:t>
            </a:r>
            <a:r>
              <a:rPr lang="es-CL" sz="2800" dirty="0" err="1" smtClean="0"/>
              <a:t>varray</a:t>
            </a:r>
            <a:r>
              <a:rPr lang="es-CL" sz="2800" dirty="0" smtClean="0"/>
              <a:t> se manipula de forma muy similar a las </a:t>
            </a:r>
            <a:r>
              <a:rPr lang="es-CL" sz="2800" dirty="0" smtClean="0"/>
              <a:t>tablas, </a:t>
            </a:r>
            <a:r>
              <a:rPr lang="es-CL" sz="2800" dirty="0" smtClean="0"/>
              <a:t>pero se implementa de forma diferente. Los elementos en el </a:t>
            </a:r>
            <a:r>
              <a:rPr lang="es-CL" sz="2800" dirty="0" err="1" smtClean="0"/>
              <a:t>varray</a:t>
            </a:r>
            <a:r>
              <a:rPr lang="es-CL" sz="2800" dirty="0" smtClean="0"/>
              <a:t> se almacenan comenzando en el índice 1 hasta la longitud máxima declarada en el tipo </a:t>
            </a:r>
            <a:r>
              <a:rPr lang="es-CL" sz="2800" dirty="0" err="1" smtClean="0"/>
              <a:t>varray</a:t>
            </a:r>
            <a:r>
              <a:rPr lang="es-CL" sz="2800" dirty="0" smtClean="0"/>
              <a:t>.</a:t>
            </a:r>
          </a:p>
          <a:p>
            <a:pPr marL="0" indent="0" algn="just">
              <a:buNone/>
            </a:pPr>
            <a:r>
              <a:rPr lang="es-CL" sz="2800" dirty="0" smtClean="0"/>
              <a:t>La sintaxis general es la siguiente</a:t>
            </a:r>
            <a:r>
              <a:rPr lang="es-CL" sz="2800" dirty="0" smtClean="0"/>
              <a:t>:</a:t>
            </a:r>
          </a:p>
          <a:p>
            <a:pPr marL="400050" lvl="1" indent="0" algn="just">
              <a:buNone/>
            </a:pPr>
            <a:r>
              <a:rPr lang="es-CL" sz="2400" b="1" dirty="0" smtClean="0"/>
              <a:t>TYPE</a:t>
            </a:r>
            <a:r>
              <a:rPr lang="es-CL" sz="2400" dirty="0" smtClean="0"/>
              <a:t> </a:t>
            </a:r>
            <a:r>
              <a:rPr lang="es-CL" sz="2400" i="1" dirty="0" smtClean="0"/>
              <a:t>&lt;</a:t>
            </a:r>
            <a:r>
              <a:rPr lang="es-CL" sz="2400" i="1" dirty="0" err="1" smtClean="0"/>
              <a:t>nombre_tipo</a:t>
            </a:r>
            <a:r>
              <a:rPr lang="es-CL" sz="2400" i="1" dirty="0" smtClean="0"/>
              <a:t>&gt;</a:t>
            </a:r>
            <a:r>
              <a:rPr lang="es-CL" sz="2400" dirty="0" smtClean="0"/>
              <a:t> </a:t>
            </a:r>
            <a:r>
              <a:rPr lang="es-CL" sz="2400" b="1" dirty="0" smtClean="0"/>
              <a:t>IS</a:t>
            </a:r>
            <a:r>
              <a:rPr lang="es-CL" sz="2400" dirty="0" smtClean="0"/>
              <a:t> </a:t>
            </a:r>
            <a:r>
              <a:rPr lang="es-CL" sz="2400" b="1" dirty="0" smtClean="0"/>
              <a:t>VARRAY</a:t>
            </a:r>
            <a:r>
              <a:rPr lang="es-CL" sz="2400" dirty="0" smtClean="0"/>
              <a:t> (</a:t>
            </a:r>
            <a:r>
              <a:rPr lang="es-CL" sz="2400" i="1" dirty="0" smtClean="0"/>
              <a:t>&lt;</a:t>
            </a:r>
            <a:r>
              <a:rPr lang="es-CL" sz="2400" i="1" dirty="0" err="1" smtClean="0"/>
              <a:t>tamaño_maximo</a:t>
            </a:r>
            <a:r>
              <a:rPr lang="es-CL" sz="2400" i="1" dirty="0" smtClean="0"/>
              <a:t>&gt;</a:t>
            </a:r>
            <a:r>
              <a:rPr lang="es-CL" sz="2400" dirty="0" smtClean="0"/>
              <a:t>) </a:t>
            </a:r>
            <a:r>
              <a:rPr lang="es-CL" sz="2400" b="1" dirty="0" smtClean="0"/>
              <a:t>OF</a:t>
            </a:r>
            <a:r>
              <a:rPr lang="es-CL" sz="2400" dirty="0" smtClean="0"/>
              <a:t> </a:t>
            </a:r>
            <a:r>
              <a:rPr lang="es-CL" sz="2400" i="1" dirty="0" smtClean="0"/>
              <a:t>&lt;</a:t>
            </a:r>
            <a:r>
              <a:rPr lang="es-CL" sz="2400" i="1" dirty="0" err="1" smtClean="0"/>
              <a:t>tipo_elementos</a:t>
            </a:r>
            <a:r>
              <a:rPr lang="es-CL" sz="2400" i="1" dirty="0" smtClean="0"/>
              <a:t>&gt;</a:t>
            </a:r>
            <a:r>
              <a:rPr lang="es-CL" sz="2400" dirty="0" smtClean="0"/>
              <a:t>;</a:t>
            </a:r>
            <a:endParaRPr lang="es-CL" sz="2400" dirty="0"/>
          </a:p>
        </p:txBody>
      </p:sp>
    </p:spTree>
    <p:extLst>
      <p:ext uri="{BB962C8B-B14F-4D97-AF65-F5344CB8AC3E}">
        <p14:creationId xmlns:p14="http://schemas.microsoft.com/office/powerpoint/2010/main" xmlns="" val="144384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Arreglos</a:t>
            </a:r>
            <a:endParaRPr lang="es-ES" dirty="0" smtClean="0"/>
          </a:p>
        </p:txBody>
      </p:sp>
      <p:sp>
        <p:nvSpPr>
          <p:cNvPr id="3075" name="5 Marcador de contenido"/>
          <p:cNvSpPr>
            <a:spLocks noGrp="1"/>
          </p:cNvSpPr>
          <p:nvPr>
            <p:ph idx="1"/>
          </p:nvPr>
        </p:nvSpPr>
        <p:spPr>
          <a:xfrm>
            <a:off x="395536" y="1340768"/>
            <a:ext cx="8229600" cy="5256584"/>
          </a:xfrm>
        </p:spPr>
        <p:txBody>
          <a:bodyPr/>
          <a:lstStyle/>
          <a:p>
            <a:pPr marL="0" indent="0" algn="just">
              <a:buNone/>
            </a:pPr>
            <a:r>
              <a:rPr lang="es-CL" sz="2800" dirty="0" smtClean="0"/>
              <a:t>Una consideración a tener en cuenta es que en la declaración de un </a:t>
            </a:r>
            <a:r>
              <a:rPr lang="es-CL" sz="2800" dirty="0" err="1" smtClean="0"/>
              <a:t>varray</a:t>
            </a:r>
            <a:r>
              <a:rPr lang="es-CL" sz="2800" dirty="0" smtClean="0"/>
              <a:t> el tipo de datos no puede ser de los siguientes tipos de datos:</a:t>
            </a:r>
          </a:p>
          <a:p>
            <a:pPr marL="914400" lvl="1" indent="-514350" algn="just"/>
            <a:r>
              <a:rPr lang="es-CL" sz="2400" dirty="0" smtClean="0"/>
              <a:t>BOOLEAN</a:t>
            </a:r>
          </a:p>
          <a:p>
            <a:pPr marL="914400" lvl="1" indent="-514350" algn="just"/>
            <a:r>
              <a:rPr lang="es-CL" sz="2400" dirty="0" smtClean="0"/>
              <a:t>NCHAR</a:t>
            </a:r>
          </a:p>
          <a:p>
            <a:pPr marL="914400" lvl="1" indent="-514350" algn="just"/>
            <a:r>
              <a:rPr lang="es-CL" sz="2400" dirty="0" smtClean="0"/>
              <a:t>NCLOB</a:t>
            </a:r>
          </a:p>
          <a:p>
            <a:pPr marL="914400" lvl="1" indent="-514350" algn="just"/>
            <a:r>
              <a:rPr lang="es-CL" sz="2400" dirty="0" smtClean="0"/>
              <a:t>NVARCHAR(n)</a:t>
            </a:r>
          </a:p>
          <a:p>
            <a:pPr marL="914400" lvl="1" indent="-514350" algn="just"/>
            <a:r>
              <a:rPr lang="es-CL" sz="2400" dirty="0" smtClean="0"/>
              <a:t>REF CURSOR</a:t>
            </a:r>
          </a:p>
          <a:p>
            <a:pPr marL="914400" lvl="1" indent="-514350" algn="just"/>
            <a:r>
              <a:rPr lang="es-CL" sz="2400" dirty="0" smtClean="0"/>
              <a:t>TABLE </a:t>
            </a:r>
          </a:p>
          <a:p>
            <a:pPr marL="914400" lvl="1" indent="-514350" algn="just"/>
            <a:r>
              <a:rPr lang="es-CL" sz="2400" dirty="0" smtClean="0"/>
              <a:t>VARRAY</a:t>
            </a:r>
          </a:p>
          <a:p>
            <a:pPr marL="0" indent="0" algn="just">
              <a:buNone/>
            </a:pPr>
            <a:r>
              <a:rPr lang="es-CL" sz="2800" dirty="0" smtClean="0"/>
              <a:t>Sin embargo se puede especificar el tipo utilizando los atributos </a:t>
            </a:r>
            <a:r>
              <a:rPr lang="es-CL" sz="2800" b="1" dirty="0" smtClean="0"/>
              <a:t>%TYPE </a:t>
            </a:r>
            <a:r>
              <a:rPr lang="es-CL" sz="2800" dirty="0" smtClean="0"/>
              <a:t>y</a:t>
            </a:r>
            <a:r>
              <a:rPr lang="es-CL" sz="2800" b="1" dirty="0" smtClean="0"/>
              <a:t> %ROWTYPE</a:t>
            </a:r>
            <a:r>
              <a:rPr lang="es-CL" sz="2800" dirty="0" smtClean="0"/>
              <a:t>.</a:t>
            </a:r>
            <a:endParaRPr lang="es-CL" sz="2800" dirty="0"/>
          </a:p>
        </p:txBody>
      </p:sp>
    </p:spTree>
    <p:extLst>
      <p:ext uri="{BB962C8B-B14F-4D97-AF65-F5344CB8AC3E}">
        <p14:creationId xmlns:p14="http://schemas.microsoft.com/office/powerpoint/2010/main" xmlns="" val="144384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p:txBody>
          <a:bodyPr/>
          <a:lstStyle/>
          <a:p>
            <a:pPr eaLnBrk="1" hangingPunct="1"/>
            <a:r>
              <a:rPr lang="es-MX" dirty="0" smtClean="0"/>
              <a:t>Arreglos</a:t>
            </a:r>
            <a:endParaRPr lang="es-ES" dirty="0" smtClean="0"/>
          </a:p>
        </p:txBody>
      </p:sp>
      <p:sp>
        <p:nvSpPr>
          <p:cNvPr id="3075" name="5 Marcador de contenido"/>
          <p:cNvSpPr>
            <a:spLocks noGrp="1"/>
          </p:cNvSpPr>
          <p:nvPr>
            <p:ph idx="1"/>
          </p:nvPr>
        </p:nvSpPr>
        <p:spPr>
          <a:xfrm>
            <a:off x="395536" y="1340768"/>
            <a:ext cx="8229600" cy="5256584"/>
          </a:xfrm>
        </p:spPr>
        <p:txBody>
          <a:bodyPr/>
          <a:lstStyle/>
          <a:p>
            <a:pPr marL="0" indent="0" algn="just">
              <a:buNone/>
            </a:pPr>
            <a:r>
              <a:rPr lang="es-CL" sz="2800" dirty="0" smtClean="0"/>
              <a:t>Una consideración a tener en cuenta es que en la declaración de un </a:t>
            </a:r>
            <a:r>
              <a:rPr lang="es-CL" sz="2800" dirty="0" err="1" smtClean="0"/>
              <a:t>varray</a:t>
            </a:r>
            <a:r>
              <a:rPr lang="es-CL" sz="2800" dirty="0" smtClean="0"/>
              <a:t> el tipo de datos no puede ser de los siguientes tipos de datos:</a:t>
            </a:r>
          </a:p>
          <a:p>
            <a:pPr marL="914400" lvl="1" indent="-514350" algn="just"/>
            <a:r>
              <a:rPr lang="es-CL" sz="2400" dirty="0" smtClean="0"/>
              <a:t>BOOLEAN</a:t>
            </a:r>
          </a:p>
          <a:p>
            <a:pPr marL="914400" lvl="1" indent="-514350" algn="just"/>
            <a:r>
              <a:rPr lang="es-CL" sz="2400" dirty="0" smtClean="0"/>
              <a:t>NCHAR</a:t>
            </a:r>
          </a:p>
          <a:p>
            <a:pPr marL="914400" lvl="1" indent="-514350" algn="just"/>
            <a:r>
              <a:rPr lang="es-CL" sz="2400" dirty="0" smtClean="0"/>
              <a:t>NCLOB</a:t>
            </a:r>
          </a:p>
          <a:p>
            <a:pPr marL="914400" lvl="1" indent="-514350" algn="just"/>
            <a:r>
              <a:rPr lang="es-CL" sz="2400" dirty="0" smtClean="0"/>
              <a:t>NVARCHAR(n)</a:t>
            </a:r>
          </a:p>
          <a:p>
            <a:pPr marL="914400" lvl="1" indent="-514350" algn="just"/>
            <a:r>
              <a:rPr lang="es-CL" sz="2400" dirty="0" smtClean="0"/>
              <a:t>REF CURSOR</a:t>
            </a:r>
          </a:p>
          <a:p>
            <a:pPr marL="914400" lvl="1" indent="-514350" algn="just"/>
            <a:r>
              <a:rPr lang="es-CL" sz="2400" dirty="0" smtClean="0"/>
              <a:t>TABLE </a:t>
            </a:r>
          </a:p>
          <a:p>
            <a:pPr marL="914400" lvl="1" indent="-514350" algn="just"/>
            <a:r>
              <a:rPr lang="es-CL" sz="2400" dirty="0" smtClean="0"/>
              <a:t>VARRAY</a:t>
            </a:r>
          </a:p>
          <a:p>
            <a:pPr marL="0" indent="0" algn="just">
              <a:buNone/>
            </a:pPr>
            <a:r>
              <a:rPr lang="es-CL" sz="2800" dirty="0" smtClean="0"/>
              <a:t>Sin embargo se puede especificar el tipo utilizando los atributos </a:t>
            </a:r>
            <a:r>
              <a:rPr lang="es-CL" sz="2800" b="1" dirty="0" smtClean="0"/>
              <a:t>%TYPE </a:t>
            </a:r>
            <a:r>
              <a:rPr lang="es-CL" sz="2800" dirty="0" smtClean="0"/>
              <a:t>y</a:t>
            </a:r>
            <a:r>
              <a:rPr lang="es-CL" sz="2800" b="1" dirty="0" smtClean="0"/>
              <a:t> %ROWTYPE</a:t>
            </a:r>
            <a:r>
              <a:rPr lang="es-CL" sz="2800" dirty="0" smtClean="0"/>
              <a:t>.</a:t>
            </a:r>
            <a:endParaRPr lang="es-CL" sz="2800" dirty="0"/>
          </a:p>
        </p:txBody>
      </p:sp>
    </p:spTree>
    <p:extLst>
      <p:ext uri="{BB962C8B-B14F-4D97-AF65-F5344CB8AC3E}">
        <p14:creationId xmlns:p14="http://schemas.microsoft.com/office/powerpoint/2010/main" xmlns="" val="144384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274638"/>
            <a:ext cx="8229600" cy="778098"/>
          </a:xfrm>
        </p:spPr>
        <p:txBody>
          <a:bodyPr/>
          <a:lstStyle/>
          <a:p>
            <a:pPr eaLnBrk="1" hangingPunct="1"/>
            <a:r>
              <a:rPr lang="es-MX" dirty="0" smtClean="0"/>
              <a:t>Arreglos</a:t>
            </a:r>
            <a:endParaRPr lang="es-ES" dirty="0" smtClean="0"/>
          </a:p>
        </p:txBody>
      </p:sp>
      <p:sp>
        <p:nvSpPr>
          <p:cNvPr id="3075" name="5 Marcador de contenido"/>
          <p:cNvSpPr>
            <a:spLocks noGrp="1"/>
          </p:cNvSpPr>
          <p:nvPr>
            <p:ph idx="1"/>
          </p:nvPr>
        </p:nvSpPr>
        <p:spPr>
          <a:xfrm>
            <a:off x="395536" y="980728"/>
            <a:ext cx="8229600" cy="2304256"/>
          </a:xfrm>
        </p:spPr>
        <p:txBody>
          <a:bodyPr/>
          <a:lstStyle/>
          <a:p>
            <a:pPr marL="0" indent="0" algn="just">
              <a:buNone/>
            </a:pPr>
            <a:r>
              <a:rPr lang="es-CL" sz="2800" dirty="0" smtClean="0"/>
              <a:t>Los </a:t>
            </a:r>
            <a:r>
              <a:rPr lang="es-CL" sz="2800" b="1" dirty="0" smtClean="0"/>
              <a:t>VARRAY </a:t>
            </a:r>
            <a:r>
              <a:rPr lang="es-CL" sz="2800" dirty="0" smtClean="0"/>
              <a:t>deben estar inicializados antes de poder utilizarse. Para inicializar un </a:t>
            </a:r>
            <a:r>
              <a:rPr lang="es-CL" sz="2800" b="1" dirty="0" smtClean="0"/>
              <a:t>VARRAY</a:t>
            </a:r>
            <a:r>
              <a:rPr lang="es-CL" sz="2800" dirty="0" smtClean="0"/>
              <a:t> se utiliza un constructor (podemos inicializar el VARRAY en la sección DECLARE o bien dentro del cuerpo del bloque):</a:t>
            </a:r>
            <a:endParaRPr lang="es-CL" sz="2800" dirty="0"/>
          </a:p>
        </p:txBody>
      </p:sp>
      <p:pic>
        <p:nvPicPr>
          <p:cNvPr id="2" name="Picture 2"/>
          <p:cNvPicPr>
            <a:picLocks noChangeAspect="1" noChangeArrowheads="1"/>
          </p:cNvPicPr>
          <p:nvPr/>
        </p:nvPicPr>
        <p:blipFill>
          <a:blip r:embed="rId3" cstate="print"/>
          <a:srcRect/>
          <a:stretch>
            <a:fillRect/>
          </a:stretch>
        </p:blipFill>
        <p:spPr bwMode="auto">
          <a:xfrm>
            <a:off x="467544" y="2924944"/>
            <a:ext cx="6883085" cy="3695427"/>
          </a:xfrm>
          <a:prstGeom prst="rect">
            <a:avLst/>
          </a:prstGeom>
          <a:noFill/>
          <a:ln w="9525">
            <a:noFill/>
            <a:miter lim="800000"/>
            <a:headEnd/>
            <a:tailEnd/>
          </a:ln>
        </p:spPr>
      </p:pic>
      <p:pic>
        <p:nvPicPr>
          <p:cNvPr id="3" name="Picture 3"/>
          <p:cNvPicPr>
            <a:picLocks noChangeAspect="1" noChangeArrowheads="1"/>
          </p:cNvPicPr>
          <p:nvPr/>
        </p:nvPicPr>
        <p:blipFill>
          <a:blip r:embed="rId4" cstate="print"/>
          <a:srcRect/>
          <a:stretch>
            <a:fillRect/>
          </a:stretch>
        </p:blipFill>
        <p:spPr bwMode="auto">
          <a:xfrm>
            <a:off x="5148064" y="5229200"/>
            <a:ext cx="3299276" cy="1296144"/>
          </a:xfrm>
          <a:prstGeom prst="rect">
            <a:avLst/>
          </a:prstGeom>
          <a:noFill/>
          <a:ln w="9525">
            <a:noFill/>
            <a:miter lim="800000"/>
            <a:headEnd/>
            <a:tailEnd/>
          </a:ln>
        </p:spPr>
      </p:pic>
    </p:spTree>
    <p:extLst>
      <p:ext uri="{BB962C8B-B14F-4D97-AF65-F5344CB8AC3E}">
        <p14:creationId xmlns:p14="http://schemas.microsoft.com/office/powerpoint/2010/main" xmlns="" val="144384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274638"/>
            <a:ext cx="8229600" cy="778098"/>
          </a:xfrm>
        </p:spPr>
        <p:txBody>
          <a:bodyPr/>
          <a:lstStyle/>
          <a:p>
            <a:pPr eaLnBrk="1" hangingPunct="1"/>
            <a:r>
              <a:rPr lang="es-MX" dirty="0" smtClean="0"/>
              <a:t>Arreglos</a:t>
            </a:r>
            <a:endParaRPr lang="es-ES" dirty="0" smtClean="0"/>
          </a:p>
        </p:txBody>
      </p:sp>
      <p:sp>
        <p:nvSpPr>
          <p:cNvPr id="3075" name="5 Marcador de contenido"/>
          <p:cNvSpPr>
            <a:spLocks noGrp="1"/>
          </p:cNvSpPr>
          <p:nvPr>
            <p:ph idx="1"/>
          </p:nvPr>
        </p:nvSpPr>
        <p:spPr>
          <a:xfrm>
            <a:off x="395536" y="980728"/>
            <a:ext cx="8229600" cy="2304256"/>
          </a:xfrm>
        </p:spPr>
        <p:txBody>
          <a:bodyPr/>
          <a:lstStyle/>
          <a:p>
            <a:pPr marL="0" indent="0" algn="just">
              <a:buNone/>
            </a:pPr>
            <a:r>
              <a:rPr lang="es-CL" sz="2400" dirty="0" smtClean="0"/>
              <a:t>El tamaño de un VARRAY se establece mediante el número de parámetros utilizados en el constructor, si declaramos un VARRAY de cinco elementos pero al inicializarlo pasamos sólo tres parámetros al constructor, el tamaño del VARRAY será tres. Si se hacen asignaciones a elementos que queden fuera del rango se producirá un error</a:t>
            </a:r>
            <a:r>
              <a:rPr lang="es-CL" sz="2400" dirty="0" smtClean="0"/>
              <a:t>.</a:t>
            </a:r>
          </a:p>
          <a:p>
            <a:pPr marL="0" indent="0" algn="just">
              <a:buNone/>
            </a:pPr>
            <a:endParaRPr lang="es-CL" sz="2400" dirty="0" smtClean="0"/>
          </a:p>
          <a:p>
            <a:pPr marL="0" indent="0" algn="just">
              <a:buNone/>
            </a:pPr>
            <a:r>
              <a:rPr lang="es-CL" sz="2400" dirty="0" smtClean="0"/>
              <a:t>El tamaño de un VARRAY podrá aumentarse utilizando la función EXTEND, pero nunca con mayor dimensión que la definida en la declaración del tipo. Por ejemplo, la variable </a:t>
            </a:r>
            <a:r>
              <a:rPr lang="es-CL" sz="2400" dirty="0" err="1" smtClean="0"/>
              <a:t>v_lista</a:t>
            </a:r>
            <a:r>
              <a:rPr lang="es-CL" sz="2400" dirty="0" smtClean="0"/>
              <a:t> que sólo tiene 3 valores definidos por lo que se podría ampliar hasta cinco elementos pero no más </a:t>
            </a:r>
            <a:r>
              <a:rPr lang="es-CL" sz="2400" dirty="0" smtClean="0"/>
              <a:t>allá.</a:t>
            </a:r>
            <a:endParaRPr lang="es-CL" sz="2400" dirty="0" smtClean="0"/>
          </a:p>
          <a:p>
            <a:pPr marL="0" indent="0" algn="just">
              <a:buNone/>
            </a:pPr>
            <a:endParaRPr lang="es-CL" sz="2400" dirty="0"/>
          </a:p>
        </p:txBody>
      </p:sp>
    </p:spTree>
    <p:extLst>
      <p:ext uri="{BB962C8B-B14F-4D97-AF65-F5344CB8AC3E}">
        <p14:creationId xmlns:p14="http://schemas.microsoft.com/office/powerpoint/2010/main" xmlns="" val="144384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Título"/>
          <p:cNvSpPr>
            <a:spLocks noGrp="1"/>
          </p:cNvSpPr>
          <p:nvPr>
            <p:ph type="title"/>
          </p:nvPr>
        </p:nvSpPr>
        <p:spPr>
          <a:xfrm>
            <a:off x="457200" y="274638"/>
            <a:ext cx="8229600" cy="778098"/>
          </a:xfrm>
        </p:spPr>
        <p:txBody>
          <a:bodyPr/>
          <a:lstStyle/>
          <a:p>
            <a:pPr eaLnBrk="1" hangingPunct="1"/>
            <a:r>
              <a:rPr lang="es-MX" dirty="0" smtClean="0"/>
              <a:t>Arreglos</a:t>
            </a:r>
            <a:endParaRPr lang="es-ES" dirty="0" smtClean="0"/>
          </a:p>
        </p:txBody>
      </p:sp>
      <p:sp>
        <p:nvSpPr>
          <p:cNvPr id="3075" name="5 Marcador de contenido"/>
          <p:cNvSpPr>
            <a:spLocks noGrp="1"/>
          </p:cNvSpPr>
          <p:nvPr>
            <p:ph idx="1"/>
          </p:nvPr>
        </p:nvSpPr>
        <p:spPr>
          <a:xfrm>
            <a:off x="395536" y="980728"/>
            <a:ext cx="8229600" cy="2304256"/>
          </a:xfrm>
        </p:spPr>
        <p:txBody>
          <a:bodyPr/>
          <a:lstStyle/>
          <a:p>
            <a:pPr marL="0" indent="0">
              <a:buNone/>
            </a:pPr>
            <a:r>
              <a:rPr lang="es-CL" sz="2400" dirty="0" smtClean="0"/>
              <a:t>Un VARRAY comparte con las tablas de PL todas las funciones válidas para ellas, pero añade las siguientes:</a:t>
            </a:r>
          </a:p>
          <a:p>
            <a:r>
              <a:rPr lang="es-CL" sz="2400" b="1" dirty="0" smtClean="0"/>
              <a:t>LIMIT </a:t>
            </a:r>
            <a:r>
              <a:rPr lang="es-CL" sz="2400" dirty="0" smtClean="0"/>
              <a:t>. Devuelve el número </a:t>
            </a:r>
            <a:r>
              <a:rPr lang="es-CL" sz="2400" dirty="0" smtClean="0"/>
              <a:t>máximo </a:t>
            </a:r>
            <a:r>
              <a:rPr lang="es-CL" sz="2400" dirty="0" smtClean="0"/>
              <a:t>de elementos que admite el VARRAY. </a:t>
            </a:r>
          </a:p>
          <a:p>
            <a:r>
              <a:rPr lang="es-CL" sz="2400" b="1" dirty="0" smtClean="0"/>
              <a:t>EXTEND</a:t>
            </a:r>
            <a:r>
              <a:rPr lang="es-CL" sz="2400" dirty="0" smtClean="0"/>
              <a:t> .Añade un elemento al VARRAY. </a:t>
            </a:r>
          </a:p>
          <a:p>
            <a:r>
              <a:rPr lang="es-CL" sz="2400" b="1" dirty="0" smtClean="0"/>
              <a:t>EXTEND</a:t>
            </a:r>
            <a:r>
              <a:rPr lang="es-CL" sz="2400" dirty="0" smtClean="0"/>
              <a:t>(n) .Añade (n) elementos al VARRAY.</a:t>
            </a:r>
          </a:p>
          <a:p>
            <a:pPr marL="0" indent="0" algn="just">
              <a:buNone/>
            </a:pPr>
            <a:endParaRPr lang="es-CL" sz="2400" dirty="0"/>
          </a:p>
        </p:txBody>
      </p:sp>
      <p:pic>
        <p:nvPicPr>
          <p:cNvPr id="4098" name="Picture 2"/>
          <p:cNvPicPr>
            <a:picLocks noChangeAspect="1" noChangeArrowheads="1"/>
          </p:cNvPicPr>
          <p:nvPr/>
        </p:nvPicPr>
        <p:blipFill>
          <a:blip r:embed="rId3" cstate="print"/>
          <a:srcRect/>
          <a:stretch>
            <a:fillRect/>
          </a:stretch>
        </p:blipFill>
        <p:spPr bwMode="auto">
          <a:xfrm>
            <a:off x="467544" y="3501008"/>
            <a:ext cx="7952019" cy="3024336"/>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860032" y="4509120"/>
            <a:ext cx="3823536" cy="1224136"/>
          </a:xfrm>
          <a:prstGeom prst="rect">
            <a:avLst/>
          </a:prstGeom>
          <a:noFill/>
          <a:ln w="9525">
            <a:noFill/>
            <a:miter lim="800000"/>
            <a:headEnd/>
            <a:tailEnd/>
          </a:ln>
        </p:spPr>
      </p:pic>
    </p:spTree>
    <p:extLst>
      <p:ext uri="{BB962C8B-B14F-4D97-AF65-F5344CB8AC3E}">
        <p14:creationId xmlns:p14="http://schemas.microsoft.com/office/powerpoint/2010/main" xmlns="" val="1443843523"/>
      </p:ext>
    </p:extLst>
  </p:cSld>
  <p:clrMapOvr>
    <a:masterClrMapping/>
  </p:clrMapOvr>
</p:sld>
</file>

<file path=ppt/theme/theme1.xml><?xml version="1.0" encoding="utf-8"?>
<a:theme xmlns:a="http://schemas.openxmlformats.org/drawingml/2006/main" name="Plantilla R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 RA1</Template>
  <TotalTime>831</TotalTime>
  <Words>947</Words>
  <Application>Microsoft Office PowerPoint</Application>
  <PresentationFormat>Presentación en pantalla (4:3)</PresentationFormat>
  <Paragraphs>124</Paragraphs>
  <Slides>20</Slides>
  <Notes>20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Plantilla RA1</vt:lpstr>
      <vt:lpstr>Varray, Record, Table</vt:lpstr>
      <vt:lpstr>Aprendizajes esperados</vt:lpstr>
      <vt:lpstr>Conceptos Claves</vt:lpstr>
      <vt:lpstr>Arreglos</vt:lpstr>
      <vt:lpstr>Arreglos</vt:lpstr>
      <vt:lpstr>Arreglos</vt:lpstr>
      <vt:lpstr>Arreglos</vt:lpstr>
      <vt:lpstr>Arreglos</vt:lpstr>
      <vt:lpstr>Arreglos</vt:lpstr>
      <vt:lpstr>Registros</vt:lpstr>
      <vt:lpstr>Diapositiva 11</vt:lpstr>
      <vt:lpstr>Ejemplo</vt:lpstr>
      <vt:lpstr>Registros</vt:lpstr>
      <vt:lpstr>Registros</vt:lpstr>
      <vt:lpstr>Registros</vt:lpstr>
      <vt:lpstr>TABLAS</vt:lpstr>
      <vt:lpstr>TABLAS</vt:lpstr>
      <vt:lpstr>Atributos de una Tabla</vt:lpstr>
      <vt:lpstr>Atributos de una Tabla</vt:lpstr>
      <vt:lpstr>Consideraciones a tener en cuenta</vt:lpstr>
    </vt:vector>
  </TitlesOfParts>
  <Company>Duoc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Claves del Software</dc:title>
  <dc:creator>ccordovag</dc:creator>
  <cp:lastModifiedBy>Avelasquez</cp:lastModifiedBy>
  <cp:revision>55</cp:revision>
  <dcterms:created xsi:type="dcterms:W3CDTF">2010-05-28T21:34:40Z</dcterms:created>
  <dcterms:modified xsi:type="dcterms:W3CDTF">2012-03-24T06:02:44Z</dcterms:modified>
</cp:coreProperties>
</file>