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4" d="100"/>
          <a:sy n="64" d="100"/>
        </p:scale>
        <p:origin x="-156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Cursores Implícitos y Explícitos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4/1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Sintaxis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Para extraer datos de un cursor:</a:t>
            </a:r>
          </a:p>
          <a:p>
            <a:pPr lvl="1"/>
            <a:r>
              <a:rPr lang="es-CL" dirty="0"/>
              <a:t>Con variables:</a:t>
            </a:r>
          </a:p>
          <a:p>
            <a:pPr lvl="2"/>
            <a:r>
              <a:rPr lang="es-CL" b="1" dirty="0"/>
              <a:t>FETCH </a:t>
            </a:r>
            <a:r>
              <a:rPr lang="es-CL" dirty="0" err="1"/>
              <a:t>nombre_cursor</a:t>
            </a:r>
            <a:r>
              <a:rPr lang="es-CL" dirty="0"/>
              <a:t> </a:t>
            </a:r>
            <a:r>
              <a:rPr lang="es-CL" b="1" dirty="0"/>
              <a:t>INTO</a:t>
            </a:r>
            <a:r>
              <a:rPr lang="es-CL" dirty="0"/>
              <a:t> </a:t>
            </a:r>
            <a:r>
              <a:rPr lang="es-CL" dirty="0" err="1"/>
              <a:t>lista_variables</a:t>
            </a:r>
            <a:r>
              <a:rPr lang="es-CL" dirty="0"/>
              <a:t>;</a:t>
            </a:r>
          </a:p>
          <a:p>
            <a:pPr lvl="1"/>
            <a:r>
              <a:rPr lang="es-CL" dirty="0"/>
              <a:t>Con registro PL/SQL:</a:t>
            </a:r>
          </a:p>
          <a:p>
            <a:pPr lvl="2"/>
            <a:r>
              <a:rPr lang="es-CL" b="1" dirty="0"/>
              <a:t>FETCH </a:t>
            </a:r>
            <a:r>
              <a:rPr lang="es-CL" dirty="0" err="1"/>
              <a:t>nombre_cursor</a:t>
            </a:r>
            <a:r>
              <a:rPr lang="es-CL" dirty="0"/>
              <a:t> </a:t>
            </a:r>
            <a:r>
              <a:rPr lang="es-CL" b="1" dirty="0"/>
              <a:t>INTO</a:t>
            </a:r>
            <a:r>
              <a:rPr lang="es-CL" dirty="0"/>
              <a:t> </a:t>
            </a:r>
            <a:r>
              <a:rPr lang="es-CL" dirty="0" err="1"/>
              <a:t>registro_PL</a:t>
            </a:r>
            <a:r>
              <a:rPr lang="es-CL" dirty="0"/>
              <a:t>/SQL;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031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Sintaxis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Para cerrar un cursor:</a:t>
            </a:r>
          </a:p>
          <a:p>
            <a:pPr lvl="1"/>
            <a:r>
              <a:rPr lang="es-CL" b="1" dirty="0"/>
              <a:t>CLOSE </a:t>
            </a:r>
            <a:r>
              <a:rPr lang="es-CL" dirty="0" err="1"/>
              <a:t>nombre_cursor</a:t>
            </a:r>
            <a:r>
              <a:rPr lang="es-C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45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Atributos Cursores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Con los atributos de los cursores se permite reconocer el estado de un cursor</a:t>
            </a:r>
          </a:p>
          <a:p>
            <a:r>
              <a:rPr lang="es-CL" sz="2800" b="1" dirty="0"/>
              <a:t>%NOTFOUND</a:t>
            </a:r>
            <a:r>
              <a:rPr lang="es-CL" sz="2800" dirty="0"/>
              <a:t>: Devuelve verdadero cuando el cursor no retorna un registro</a:t>
            </a:r>
          </a:p>
          <a:p>
            <a:r>
              <a:rPr lang="es-CL" sz="2800" b="1" dirty="0"/>
              <a:t>%FOUND</a:t>
            </a:r>
            <a:r>
              <a:rPr lang="es-CL" sz="2800" dirty="0"/>
              <a:t>: Devuelve verdadero cuando el cursor retorna un registro</a:t>
            </a:r>
          </a:p>
          <a:p>
            <a:r>
              <a:rPr lang="es-CL" sz="2800" b="1" dirty="0"/>
              <a:t>%ISOPEN</a:t>
            </a:r>
            <a:r>
              <a:rPr lang="es-CL" sz="2800" dirty="0"/>
              <a:t>: Devuelve verdadero mientras el cursor esté abierto</a:t>
            </a:r>
          </a:p>
          <a:p>
            <a:r>
              <a:rPr lang="es-CL" sz="2800" b="1" dirty="0"/>
              <a:t>%ROWCOUNT</a:t>
            </a:r>
            <a:r>
              <a:rPr lang="es-CL" sz="2800" dirty="0"/>
              <a:t>: Devuelve la cantidad de registros que se ha recuperado hasta el momento</a:t>
            </a:r>
          </a:p>
        </p:txBody>
      </p:sp>
    </p:spTree>
    <p:extLst>
      <p:ext uri="{BB962C8B-B14F-4D97-AF65-F5344CB8AC3E}">
        <p14:creationId xmlns:p14="http://schemas.microsoft.com/office/powerpoint/2010/main" val="244460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Cursor Explícito</a:t>
            </a:r>
            <a:endParaRPr lang="es-E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5055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86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Consideraciones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Cuando un cursor está cerrado, no puede retornar registros y en general, los atributos tampoco pueden ser utilizados (excepto %ISOPEN)</a:t>
            </a:r>
          </a:p>
          <a:p>
            <a:r>
              <a:rPr lang="es-CL" sz="2800" dirty="0"/>
              <a:t>No se puede cerrar un cursor que ya está cerrado</a:t>
            </a:r>
          </a:p>
          <a:p>
            <a:r>
              <a:rPr lang="es-CL" sz="2800" dirty="0"/>
              <a:t>Es conveniente consultar el resultado de una extracción mediante los atributos del cursor (%NOTFOUND, %FOUND)</a:t>
            </a:r>
          </a:p>
          <a:p>
            <a:r>
              <a:rPr lang="es-CL" sz="2800" dirty="0"/>
              <a:t>Al terminar de usar un cursor, es recomendable cerrarlo para liberar espacio de memoria y dejarlo disponible para el SGBD</a:t>
            </a:r>
          </a:p>
        </p:txBody>
      </p:sp>
    </p:spTree>
    <p:extLst>
      <p:ext uri="{BB962C8B-B14F-4D97-AF65-F5344CB8AC3E}">
        <p14:creationId xmlns:p14="http://schemas.microsoft.com/office/powerpoint/2010/main" val="204734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Otras formas de cursores explícitos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Se puede utilizar una estructura de ciclo FOR, para recorrer el resultado de un cursor</a:t>
            </a:r>
          </a:p>
          <a:p>
            <a:r>
              <a:rPr lang="es-CL" sz="2800" dirty="0"/>
              <a:t>De la forma anterior, se ejecutan implícitamente las instrucciones OPEN, FETCH y CLOSE</a:t>
            </a:r>
          </a:p>
          <a:p>
            <a:r>
              <a:rPr lang="es-CL" sz="2800" dirty="0"/>
              <a:t>Uno de los puntos en contra respecto a esta modalidad, es que el cursor no tiene nombre, y por lo tanto, su resultado no puede ser capturado por una aplicación externa a Oracle para el uso de sus datos (ej. .NET, Java)</a:t>
            </a:r>
          </a:p>
        </p:txBody>
      </p:sp>
    </p:spTree>
    <p:extLst>
      <p:ext uri="{BB962C8B-B14F-4D97-AF65-F5344CB8AC3E}">
        <p14:creationId xmlns:p14="http://schemas.microsoft.com/office/powerpoint/2010/main" val="357040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otras formas de cursores explícitos</a:t>
            </a:r>
            <a:endParaRPr lang="es-ES" dirty="0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10556"/>
            <a:ext cx="65151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73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otras formas de cursores explícitos</a:t>
            </a:r>
            <a:endParaRPr lang="es-ES" dirty="0" smtClean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2205831"/>
            <a:ext cx="64865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04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r>
              <a:rPr lang="es-MX" sz="2800" dirty="0"/>
              <a:t>Discernir cuando usar un procedimientos almacenados, </a:t>
            </a:r>
            <a:r>
              <a:rPr lang="es-MX" sz="2800" dirty="0" err="1"/>
              <a:t>trigger</a:t>
            </a:r>
            <a:r>
              <a:rPr lang="es-MX" sz="2800" dirty="0"/>
              <a:t> de base de datos, cursor y función para implementar una solución a la lógica de negocio recogida en la captura de requerimientos de un </a:t>
            </a:r>
            <a:r>
              <a:rPr lang="es-MX" sz="2800" dirty="0" smtClean="0"/>
              <a:t>sistema</a:t>
            </a:r>
            <a:endParaRPr lang="es-CL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Son utilizados para gestionar los resultados de una sentencia SELECT</a:t>
            </a:r>
          </a:p>
          <a:p>
            <a:r>
              <a:rPr lang="es-CL" dirty="0"/>
              <a:t>En el fondo, un cursor permite gestionar un conjunto de registros, recorriendo dicho conjunto y con acceso a sus datos</a:t>
            </a:r>
          </a:p>
          <a:p>
            <a:r>
              <a:rPr lang="es-CL" dirty="0" smtClean="0"/>
              <a:t>Específicamente:</a:t>
            </a:r>
            <a:endParaRPr lang="es-CL" dirty="0"/>
          </a:p>
          <a:p>
            <a:pPr lvl="1"/>
            <a:r>
              <a:rPr lang="es-CL" dirty="0"/>
              <a:t>Cursor Implícito: No es necesario declararlo. La operación SELECT INTO es un </a:t>
            </a:r>
            <a:r>
              <a:rPr lang="es-CL" dirty="0" smtClean="0"/>
              <a:t>ejemplo</a:t>
            </a:r>
          </a:p>
          <a:p>
            <a:pPr lvl="1"/>
            <a:r>
              <a:rPr lang="es-CL" dirty="0"/>
              <a:t>Cursor Explícito: Se necesita declararlo en el código</a:t>
            </a:r>
          </a:p>
          <a:p>
            <a:pPr lvl="1"/>
            <a:endParaRPr lang="es-CL" dirty="0"/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Cursor Implícito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Un cursor implícito es aquel que devuelve una única fila como dato. La sentencia SELECT – INTO es un ejemplo de cursor implícito</a:t>
            </a:r>
          </a:p>
          <a:p>
            <a:r>
              <a:rPr lang="es-CL" sz="2800" dirty="0"/>
              <a:t>El cursor implícito debe retornar siempre una fila o registro. Si esa condición no se cumple, se producirá un error (excepción)</a:t>
            </a:r>
          </a:p>
          <a:p>
            <a:r>
              <a:rPr lang="es-CL" sz="2800" dirty="0"/>
              <a:t>Las excepciones que se pueden producir son:</a:t>
            </a:r>
          </a:p>
          <a:p>
            <a:pPr lvl="1"/>
            <a:r>
              <a:rPr lang="es-CL" sz="2400" dirty="0"/>
              <a:t>NO DATA FOUND: No se encontró fila o registro que satisfaga el SELECT utilizado</a:t>
            </a:r>
          </a:p>
          <a:p>
            <a:pPr lvl="1"/>
            <a:r>
              <a:rPr lang="es-CL" sz="2400" dirty="0"/>
              <a:t>TOO MANY ROWS: El SELECT devuelve más de una fila o registro</a:t>
            </a:r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cursor implícito</a:t>
            </a:r>
            <a:endParaRPr lang="es-ES" dirty="0" smtClean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062956"/>
            <a:ext cx="5562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8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Ejemplo </a:t>
            </a:r>
            <a:r>
              <a:rPr lang="es-MX" dirty="0" smtClean="0"/>
              <a:t>error cursor </a:t>
            </a:r>
            <a:r>
              <a:rPr lang="es-MX" dirty="0"/>
              <a:t>implícito</a:t>
            </a:r>
            <a:endParaRPr lang="es-E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00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0" y="4437112"/>
            <a:ext cx="8539291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300192" y="2826104"/>
            <a:ext cx="25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El cursor devuelve más de una fila (TOO MANY ROWS)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267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Cursor Explícito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Un cursor explícito puede devolver cero o más filas.</a:t>
            </a:r>
          </a:p>
          <a:p>
            <a:r>
              <a:rPr lang="es-CL" dirty="0"/>
              <a:t>Generalmente, un cursor explícito pasa por las siguientes etapas:</a:t>
            </a:r>
          </a:p>
          <a:p>
            <a:pPr lvl="1"/>
            <a:r>
              <a:rPr lang="es-CL" dirty="0"/>
              <a:t>Declaración (</a:t>
            </a:r>
            <a:r>
              <a:rPr lang="es-CL" b="1" dirty="0"/>
              <a:t>CURSOR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Apertura (</a:t>
            </a:r>
            <a:r>
              <a:rPr lang="es-CL" b="1" dirty="0"/>
              <a:t>OPEN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Extracción (</a:t>
            </a:r>
            <a:r>
              <a:rPr lang="es-CL" b="1" dirty="0"/>
              <a:t>FETCH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Cierre (</a:t>
            </a:r>
            <a:r>
              <a:rPr lang="es-CL" b="1" dirty="0"/>
              <a:t>CLOSE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63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Sintaxis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Para declarar un cursor:</a:t>
            </a:r>
          </a:p>
          <a:p>
            <a:pPr lvl="1"/>
            <a:r>
              <a:rPr lang="es-CL" dirty="0"/>
              <a:t>Simple:</a:t>
            </a:r>
          </a:p>
          <a:p>
            <a:pPr lvl="2"/>
            <a:r>
              <a:rPr lang="es-CL" b="1" dirty="0"/>
              <a:t>CURSOR</a:t>
            </a:r>
            <a:r>
              <a:rPr lang="es-CL" dirty="0"/>
              <a:t> &lt;</a:t>
            </a:r>
            <a:r>
              <a:rPr lang="es-CL" dirty="0" err="1"/>
              <a:t>nombre_cursor</a:t>
            </a:r>
            <a:r>
              <a:rPr lang="es-CL" dirty="0"/>
              <a:t>&gt; </a:t>
            </a:r>
            <a:r>
              <a:rPr lang="es-CL" b="1" dirty="0"/>
              <a:t>IS</a:t>
            </a:r>
            <a:r>
              <a:rPr lang="es-CL" dirty="0"/>
              <a:t> &lt;instrucción </a:t>
            </a:r>
            <a:r>
              <a:rPr lang="es-CL" dirty="0" err="1"/>
              <a:t>select</a:t>
            </a:r>
            <a:r>
              <a:rPr lang="es-CL" dirty="0"/>
              <a:t>&gt;</a:t>
            </a:r>
          </a:p>
          <a:p>
            <a:pPr lvl="1"/>
            <a:r>
              <a:rPr lang="es-CL" dirty="0"/>
              <a:t>Con parámetros:</a:t>
            </a:r>
          </a:p>
          <a:p>
            <a:pPr lvl="2"/>
            <a:r>
              <a:rPr lang="es-CL" b="1" dirty="0"/>
              <a:t>CURSOR</a:t>
            </a:r>
            <a:r>
              <a:rPr lang="es-CL" dirty="0"/>
              <a:t> &lt;</a:t>
            </a:r>
            <a:r>
              <a:rPr lang="es-CL" dirty="0" err="1"/>
              <a:t>nombre_cursor</a:t>
            </a:r>
            <a:r>
              <a:rPr lang="es-CL" dirty="0"/>
              <a:t>&gt; (param1 tipo1, param2 tipo2, ……, </a:t>
            </a:r>
            <a:r>
              <a:rPr lang="es-CL" dirty="0" err="1"/>
              <a:t>param</a:t>
            </a:r>
            <a:r>
              <a:rPr lang="es-CL" dirty="0"/>
              <a:t> n tipo n)  </a:t>
            </a:r>
            <a:r>
              <a:rPr lang="es-CL" b="1" dirty="0"/>
              <a:t>IS</a:t>
            </a:r>
            <a:r>
              <a:rPr lang="es-CL" dirty="0"/>
              <a:t> &lt;instrucción </a:t>
            </a:r>
            <a:r>
              <a:rPr lang="es-CL" dirty="0" err="1"/>
              <a:t>select</a:t>
            </a:r>
            <a:r>
              <a:rPr lang="es-CL" dirty="0"/>
              <a:t>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0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Sintaxis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Para abrir un cursor:</a:t>
            </a:r>
          </a:p>
          <a:p>
            <a:pPr lvl="1"/>
            <a:r>
              <a:rPr lang="es-CL" dirty="0"/>
              <a:t>Simple:</a:t>
            </a:r>
          </a:p>
          <a:p>
            <a:pPr lvl="2"/>
            <a:r>
              <a:rPr lang="es-CL" b="1" dirty="0"/>
              <a:t>OPEN </a:t>
            </a:r>
            <a:r>
              <a:rPr lang="es-CL" dirty="0" err="1"/>
              <a:t>nombre_cursor</a:t>
            </a:r>
            <a:r>
              <a:rPr lang="es-CL" dirty="0"/>
              <a:t>;</a:t>
            </a:r>
          </a:p>
          <a:p>
            <a:pPr lvl="1"/>
            <a:r>
              <a:rPr lang="es-CL" dirty="0"/>
              <a:t>Con parámetros:</a:t>
            </a:r>
          </a:p>
          <a:p>
            <a:pPr lvl="2"/>
            <a:r>
              <a:rPr lang="es-CL" b="1" dirty="0"/>
              <a:t>OPEN </a:t>
            </a:r>
            <a:r>
              <a:rPr lang="es-CL" dirty="0" err="1"/>
              <a:t>nombre_cursor</a:t>
            </a:r>
            <a:r>
              <a:rPr lang="es-CL" dirty="0"/>
              <a:t> (valor1, valor2, …., valor n);</a:t>
            </a:r>
          </a:p>
        </p:txBody>
      </p:sp>
    </p:spTree>
    <p:extLst>
      <p:ext uri="{BB962C8B-B14F-4D97-AF65-F5344CB8AC3E}">
        <p14:creationId xmlns:p14="http://schemas.microsoft.com/office/powerpoint/2010/main" val="235541798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610</TotalTime>
  <Words>608</Words>
  <Application>Microsoft Office PowerPoint</Application>
  <PresentationFormat>Presentación en pantalla (4:3)</PresentationFormat>
  <Paragraphs>82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Plantilla RA1</vt:lpstr>
      <vt:lpstr>Cursores Implícitos y Explícitos</vt:lpstr>
      <vt:lpstr>Aprendizajes esperados</vt:lpstr>
      <vt:lpstr>Conceptos Claves</vt:lpstr>
      <vt:lpstr>Cursor Implícito</vt:lpstr>
      <vt:lpstr>Ejemplo cursor implícito</vt:lpstr>
      <vt:lpstr>Ejemplo error cursor implícito</vt:lpstr>
      <vt:lpstr>Cursor Explícito</vt:lpstr>
      <vt:lpstr>Sintaxis</vt:lpstr>
      <vt:lpstr>Sintaxis</vt:lpstr>
      <vt:lpstr>Sintaxis</vt:lpstr>
      <vt:lpstr>Sintaxis</vt:lpstr>
      <vt:lpstr>Atributos Cursores</vt:lpstr>
      <vt:lpstr>Ejemplo Cursor Explícito</vt:lpstr>
      <vt:lpstr>Consideraciones</vt:lpstr>
      <vt:lpstr>Otras formas de cursores explícitos</vt:lpstr>
      <vt:lpstr>Ejemplo de otras formas de cursores explícitos</vt:lpstr>
      <vt:lpstr>Ejemplo de otras formas de cursores explícitos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33</cp:revision>
  <dcterms:created xsi:type="dcterms:W3CDTF">2010-05-28T21:34:40Z</dcterms:created>
  <dcterms:modified xsi:type="dcterms:W3CDTF">2011-12-18T21:14:02Z</dcterms:modified>
</cp:coreProperties>
</file>