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4" r:id="rId4"/>
    <p:sldId id="270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099"/>
    <a:srgbClr val="F8F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64" d="100"/>
          <a:sy n="64" d="100"/>
        </p:scale>
        <p:origin x="-1566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87DE54C-9589-461B-9171-4C68BA3D98E9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0E0214-C9D3-4542-A8DB-4F04CC0B87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212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BCA0F4-FA84-4925-9A96-F8BB1B3F0546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L" smtClean="0"/>
          </a:p>
        </p:txBody>
      </p:sp>
      <p:sp>
        <p:nvSpPr>
          <p:cNvPr id="81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10B53-8ACA-447D-80F1-E15F8F030C61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810CF-7B21-4A16-A20C-90B809B2B3D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BC78-5F05-439C-B065-481F82DC617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9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11C5-5CCE-4235-8CFB-5F5BE53C90E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7A51-091C-428C-A5F7-FC4DFA55151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3EBCE-AD5F-4B78-8B48-CBEFEA866892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3EDEB-81EA-4342-AD67-29FAF4B652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B3B3-614F-4750-A001-89E3D500D46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08DDD-26BA-4666-B134-33810FEC85D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36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E6361-231D-4B52-A51C-3EF7DBC6C88F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53B71-1431-4F8B-A791-F990F55C310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4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32E74-6AAF-4533-80AC-53DB553107D7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B9A79-1437-440E-A9C3-45113B4857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09200-D89D-4A73-921A-3580B4D8860C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E0030-0522-4C2A-A4D3-1DCE0EF135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602EF-27B2-4A26-81F1-DAB75C539373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E0B2-A149-4B81-A3EA-528EF8FA07C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59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02DAF-AE4D-4FE5-863E-7CF7B2328A6A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67CC-E5F6-4FCA-BB14-4697F836FE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66D9-1A1A-440D-8FFF-7892D65AEE1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D102-C47B-46A2-82C2-4FE26347C3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44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2997C-C081-4F51-82FF-D6D18257C4D6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B1692-0B80-4809-92C1-A95B6FC3ADC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04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F0B6B7-D8E2-4960-8796-3ACDAF3A3DF4}" type="datetimeFigureOut">
              <a:rPr lang="es-ES"/>
              <a:pPr>
                <a:defRPr/>
              </a:pPr>
              <a:t>18/12/2011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BAB3DB-E2AA-40D4-BD1E-DE5594EBE14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214438"/>
            <a:ext cx="9144000" cy="2714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Título"/>
          <p:cNvSpPr>
            <a:spLocks noGrp="1"/>
          </p:cNvSpPr>
          <p:nvPr>
            <p:ph type="title"/>
          </p:nvPr>
        </p:nvSpPr>
        <p:spPr>
          <a:xfrm>
            <a:off x="1214438" y="4214813"/>
            <a:ext cx="6786562" cy="1152525"/>
          </a:xfrm>
        </p:spPr>
        <p:txBody>
          <a:bodyPr/>
          <a:lstStyle/>
          <a:p>
            <a:pPr algn="ctr" eaLnBrk="1" hangingPunct="1"/>
            <a:r>
              <a:rPr lang="es-CL" sz="4000" dirty="0" smtClean="0"/>
              <a:t>Excepciones definidas por el usuario</a:t>
            </a:r>
            <a:endParaRPr lang="es-CL" sz="4000" dirty="0" smtClean="0"/>
          </a:p>
        </p:txBody>
      </p:sp>
      <p:sp>
        <p:nvSpPr>
          <p:cNvPr id="2052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 eaLnBrk="1" hangingPunct="1"/>
            <a:r>
              <a:rPr lang="es-CL" sz="2800" dirty="0" smtClean="0"/>
              <a:t>Semana </a:t>
            </a:r>
            <a:r>
              <a:rPr lang="es-CL" sz="2800" dirty="0"/>
              <a:t>7</a:t>
            </a:r>
            <a:r>
              <a:rPr lang="es-CL" sz="2800" dirty="0" smtClean="0"/>
              <a:t>/1</a:t>
            </a:r>
            <a:endParaRPr lang="es-ES" sz="2800" dirty="0" smtClean="0"/>
          </a:p>
        </p:txBody>
      </p:sp>
      <p:sp>
        <p:nvSpPr>
          <p:cNvPr id="12" name="11 Rectángulo"/>
          <p:cNvSpPr/>
          <p:nvPr/>
        </p:nvSpPr>
        <p:spPr>
          <a:xfrm>
            <a:off x="4071938" y="6357938"/>
            <a:ext cx="1071562" cy="500062"/>
          </a:xfrm>
          <a:prstGeom prst="rect">
            <a:avLst/>
          </a:prstGeom>
          <a:solidFill>
            <a:srgbClr val="F8F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>
            <a:off x="1785938" y="6357938"/>
            <a:ext cx="5500687" cy="158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0" y="0"/>
            <a:ext cx="9144000" cy="1214438"/>
          </a:xfrm>
          <a:prstGeom prst="rect">
            <a:avLst/>
          </a:prstGeom>
          <a:gradFill>
            <a:gsLst>
              <a:gs pos="0">
                <a:srgbClr val="002060"/>
              </a:gs>
              <a:gs pos="0">
                <a:srgbClr val="002060"/>
              </a:gs>
              <a:gs pos="97000">
                <a:schemeClr val="bg1"/>
              </a:gs>
              <a:gs pos="89999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pic>
        <p:nvPicPr>
          <p:cNvPr id="2056" name="Picture 10" descr="OR_Logotipo_DuocU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143125"/>
            <a:ext cx="6715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excepción personalizada</a:t>
            </a:r>
            <a:endParaRPr lang="es-E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3"/>
            <a:ext cx="6480720" cy="223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005064"/>
            <a:ext cx="5950915" cy="26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40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err="1" smtClean="0"/>
              <a:t>Pragma</a:t>
            </a:r>
            <a:r>
              <a:rPr lang="es-MX" dirty="0" smtClean="0"/>
              <a:t> </a:t>
            </a:r>
            <a:r>
              <a:rPr lang="es-MX" dirty="0" err="1" smtClean="0"/>
              <a:t>Exception</a:t>
            </a:r>
            <a:r>
              <a:rPr lang="es-MX" dirty="0" smtClean="0"/>
              <a:t> </a:t>
            </a:r>
            <a:r>
              <a:rPr lang="es-MX" dirty="0" err="1" smtClean="0"/>
              <a:t>Init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931542"/>
            <a:ext cx="8229600" cy="3328988"/>
          </a:xfrm>
        </p:spPr>
        <p:txBody>
          <a:bodyPr/>
          <a:lstStyle/>
          <a:p>
            <a:r>
              <a:rPr lang="es-CL" sz="2800" dirty="0"/>
              <a:t>Para controlar una excepción, es necesario que ésta tenga un nombre (ej. </a:t>
            </a:r>
            <a:r>
              <a:rPr lang="es-CL" sz="2800" dirty="0" err="1"/>
              <a:t>Zero_Divide</a:t>
            </a:r>
            <a:r>
              <a:rPr lang="es-CL" sz="2800" dirty="0"/>
              <a:t>)</a:t>
            </a:r>
          </a:p>
          <a:p>
            <a:r>
              <a:rPr lang="es-CL" sz="2800" dirty="0"/>
              <a:t>No todas las excepciones tienen nombre, por lo que sólo nos queda controlarlos con OTHERS</a:t>
            </a:r>
          </a:p>
          <a:p>
            <a:r>
              <a:rPr lang="es-CL" sz="2800" dirty="0" err="1"/>
              <a:t>Pragma</a:t>
            </a:r>
            <a:r>
              <a:rPr lang="es-CL" sz="2800" dirty="0"/>
              <a:t> es una directiva que corre en tiempo de compilación</a:t>
            </a:r>
          </a:p>
          <a:p>
            <a:r>
              <a:rPr lang="es-CL" sz="2800" dirty="0"/>
              <a:t>Con </a:t>
            </a:r>
            <a:r>
              <a:rPr lang="es-CL" sz="2800" dirty="0" err="1"/>
              <a:t>Exception_Init</a:t>
            </a:r>
            <a:r>
              <a:rPr lang="es-CL" sz="2800" dirty="0"/>
              <a:t> se asocia un número de excepción con un nombre. Así puede ser controlado en la sección de manejo de excepciones del bloque</a:t>
            </a:r>
          </a:p>
          <a:p>
            <a:pPr marL="0" indent="0" eaLnBrk="1" hangingPunct="1">
              <a:buNone/>
            </a:pPr>
            <a:endParaRPr lang="es-CL" sz="1800" dirty="0" smtClean="0"/>
          </a:p>
        </p:txBody>
      </p:sp>
    </p:spTree>
    <p:extLst>
      <p:ext uri="{BB962C8B-B14F-4D97-AF65-F5344CB8AC3E}">
        <p14:creationId xmlns:p14="http://schemas.microsoft.com/office/powerpoint/2010/main" val="156328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</a:t>
            </a:r>
            <a:r>
              <a:rPr lang="es-MX" dirty="0" err="1" smtClean="0"/>
              <a:t>Pragma</a:t>
            </a:r>
            <a:r>
              <a:rPr lang="es-MX" dirty="0" smtClean="0"/>
              <a:t> </a:t>
            </a:r>
            <a:r>
              <a:rPr lang="es-MX" dirty="0" err="1" smtClean="0"/>
              <a:t>Exception</a:t>
            </a:r>
            <a:r>
              <a:rPr lang="es-MX" dirty="0" smtClean="0"/>
              <a:t> </a:t>
            </a:r>
            <a:r>
              <a:rPr lang="es-MX" dirty="0" err="1" smtClean="0"/>
              <a:t>Init</a:t>
            </a:r>
            <a:endParaRPr lang="es-ES" dirty="0" smtClean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53444"/>
            <a:ext cx="69056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2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Aprendizajes esperados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3328988"/>
          </a:xfrm>
        </p:spPr>
        <p:txBody>
          <a:bodyPr/>
          <a:lstStyle/>
          <a:p>
            <a:pPr lvl="0"/>
            <a:r>
              <a:rPr lang="es-MX" sz="2800" dirty="0"/>
              <a:t>Construye procedimientos almacenados, </a:t>
            </a:r>
            <a:r>
              <a:rPr lang="es-MX" sz="2800" dirty="0" err="1"/>
              <a:t>triggers</a:t>
            </a:r>
            <a:r>
              <a:rPr lang="es-MX" sz="2800" dirty="0"/>
              <a:t> de base de datos, cursores y funciones que ayuden o implementen directamente soluciones a la lógica de negocio recogida en la captura de requerimientos de un sistema</a:t>
            </a:r>
            <a:endParaRPr lang="es-CL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286972"/>
            <a:ext cx="8229600" cy="3328988"/>
          </a:xfrm>
        </p:spPr>
        <p:txBody>
          <a:bodyPr/>
          <a:lstStyle/>
          <a:p>
            <a:r>
              <a:rPr lang="es-CL" sz="2800" dirty="0"/>
              <a:t>Las excepciones se generan cuando se producen condiciones de errores</a:t>
            </a:r>
          </a:p>
          <a:p>
            <a:r>
              <a:rPr lang="es-CL" sz="2800" dirty="0"/>
              <a:t>Cuando ocurre en la ejecución del código, el control de dicha ejecución se traspasa a la sección de manejo de excepciones del bloque</a:t>
            </a:r>
          </a:p>
          <a:p>
            <a:r>
              <a:rPr lang="es-CL" sz="2800" dirty="0"/>
              <a:t>Toda excepción se propagará hasta que sea capturada</a:t>
            </a:r>
          </a:p>
          <a:p>
            <a:r>
              <a:rPr lang="es-CL" sz="2800" dirty="0"/>
              <a:t>Si la excepción es capturada, la ejecución del código </a:t>
            </a:r>
            <a:r>
              <a:rPr lang="es-CL" sz="2800" b="1" u="sng" dirty="0"/>
              <a:t>no</a:t>
            </a:r>
            <a:r>
              <a:rPr lang="es-CL" sz="2800" dirty="0"/>
              <a:t> volverá al punto donde se produjo el </a:t>
            </a:r>
            <a:r>
              <a:rPr lang="es-CL" sz="2800" dirty="0" smtClean="0"/>
              <a:t>error</a:t>
            </a:r>
          </a:p>
          <a:p>
            <a:r>
              <a:rPr lang="es-CL" sz="2800" dirty="0" smtClean="0"/>
              <a:t>En particular, las excepciones predefinidas son </a:t>
            </a:r>
            <a:r>
              <a:rPr lang="es-CL" sz="2800" dirty="0"/>
              <a:t>aquellas que deben ser declaradas. Se «lanzan» con la sentencia RAISE </a:t>
            </a:r>
          </a:p>
          <a:p>
            <a:endParaRPr lang="es-CL" sz="2800" dirty="0"/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2252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Conceptos Claves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286972"/>
            <a:ext cx="8229600" cy="3328988"/>
          </a:xfrm>
        </p:spPr>
        <p:txBody>
          <a:bodyPr/>
          <a:lstStyle/>
          <a:p>
            <a:r>
              <a:rPr lang="es-CL" sz="2800" dirty="0"/>
              <a:t>Se declaran como cualquier otra variable</a:t>
            </a:r>
          </a:p>
          <a:p>
            <a:r>
              <a:rPr lang="es-CL" sz="2800" dirty="0"/>
              <a:t>Se aplican las mismas reglas de alcance que para las variables (son «visibles» dentro del bloque donde son declaradas . También son visibles para los bloques internos que son declarados dentro del bloque principal)</a:t>
            </a:r>
          </a:p>
          <a:p>
            <a:r>
              <a:rPr lang="es-CL" sz="2800" dirty="0"/>
              <a:t>La sentencia RAISE lanza la excepción dentro del ámbito de alcance de dicha </a:t>
            </a:r>
            <a:r>
              <a:rPr lang="es-CL" sz="2800" dirty="0" smtClean="0"/>
              <a:t>excepción</a:t>
            </a:r>
            <a:endParaRPr lang="es-CL" sz="2800" dirty="0"/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387897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51447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Ejemplo Excepción predefinida por usuario</a:t>
            </a:r>
            <a:endParaRPr lang="es-ES" dirty="0" smtClean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2005806"/>
            <a:ext cx="80295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8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Funciones predefinidas para excepciones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931542"/>
            <a:ext cx="8229600" cy="3328988"/>
          </a:xfrm>
        </p:spPr>
        <p:txBody>
          <a:bodyPr/>
          <a:lstStyle/>
          <a:p>
            <a:r>
              <a:rPr lang="es-CL" sz="2800" dirty="0"/>
              <a:t>Con las funciones </a:t>
            </a:r>
            <a:r>
              <a:rPr lang="es-CL" sz="2800" dirty="0" err="1"/>
              <a:t>SQLCode</a:t>
            </a:r>
            <a:r>
              <a:rPr lang="es-CL" sz="2800" dirty="0"/>
              <a:t> y </a:t>
            </a:r>
            <a:r>
              <a:rPr lang="es-CL" sz="2800" dirty="0" err="1"/>
              <a:t>SQLErrm</a:t>
            </a:r>
            <a:r>
              <a:rPr lang="es-CL" sz="2800" dirty="0"/>
              <a:t> es posible obtener el código de error que se ha producido y el mensaje asociado, respectivamente</a:t>
            </a:r>
          </a:p>
          <a:p>
            <a:r>
              <a:rPr lang="es-CL" sz="2800" dirty="0"/>
              <a:t>Cuando no se produce error, </a:t>
            </a:r>
            <a:r>
              <a:rPr lang="es-CL" sz="2800" dirty="0" err="1"/>
              <a:t>SQLCode</a:t>
            </a:r>
            <a:r>
              <a:rPr lang="es-CL" sz="2800" dirty="0"/>
              <a:t> devuelve el valor 0 (cero)</a:t>
            </a:r>
          </a:p>
          <a:p>
            <a:r>
              <a:rPr lang="es-CL" sz="2800" dirty="0"/>
              <a:t>Son útiles cuando se necesita aclarar cual es el error producido</a:t>
            </a:r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</p:spTree>
    <p:extLst>
      <p:ext uri="{BB962C8B-B14F-4D97-AF65-F5344CB8AC3E}">
        <p14:creationId xmlns:p14="http://schemas.microsoft.com/office/powerpoint/2010/main" val="221749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Ejemplo de </a:t>
            </a:r>
            <a:r>
              <a:rPr lang="es-MX" dirty="0" err="1" smtClean="0"/>
              <a:t>SQLCode</a:t>
            </a:r>
            <a:r>
              <a:rPr lang="es-MX" dirty="0" smtClean="0"/>
              <a:t> y </a:t>
            </a:r>
            <a:r>
              <a:rPr lang="es-MX" dirty="0" err="1" smtClean="0"/>
              <a:t>SQLErrm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460302" y="4953216"/>
            <a:ext cx="8229600" cy="1512168"/>
          </a:xfrm>
        </p:spPr>
        <p:txBody>
          <a:bodyPr/>
          <a:lstStyle/>
          <a:p>
            <a:r>
              <a:rPr lang="es-CL" sz="2800" dirty="0"/>
              <a:t>Nótese que </a:t>
            </a:r>
            <a:r>
              <a:rPr lang="es-CL" sz="2800" dirty="0" err="1"/>
              <a:t>SQLCode</a:t>
            </a:r>
            <a:r>
              <a:rPr lang="es-CL" sz="2800" dirty="0"/>
              <a:t> y </a:t>
            </a:r>
            <a:r>
              <a:rPr lang="es-CL" sz="2800" dirty="0" err="1"/>
              <a:t>SQLErrm</a:t>
            </a:r>
            <a:r>
              <a:rPr lang="es-CL" sz="2800" dirty="0"/>
              <a:t> no pueden ser utilizados directamente. Su resultados deben ser pasados, por ejemplo, a variables</a:t>
            </a:r>
          </a:p>
          <a:p>
            <a:pPr marL="0" indent="0" eaLnBrk="1" hangingPunct="1">
              <a:buNone/>
            </a:pPr>
            <a:endParaRPr lang="es-CL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2" y="1431268"/>
            <a:ext cx="90106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Otro uso a </a:t>
            </a:r>
            <a:r>
              <a:rPr lang="es-MX" dirty="0" err="1" smtClean="0"/>
              <a:t>SQLErrm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460302" y="4953216"/>
            <a:ext cx="8229600" cy="1512168"/>
          </a:xfrm>
        </p:spPr>
        <p:txBody>
          <a:bodyPr/>
          <a:lstStyle/>
          <a:p>
            <a:r>
              <a:rPr lang="es-CL" sz="2800" dirty="0"/>
              <a:t>A la función </a:t>
            </a:r>
            <a:r>
              <a:rPr lang="es-CL" sz="2800" dirty="0" err="1"/>
              <a:t>SQLErrm</a:t>
            </a:r>
            <a:r>
              <a:rPr lang="es-CL" sz="2800" dirty="0"/>
              <a:t> se le pasa un número negativo y devuelve el mensaje de error </a:t>
            </a:r>
            <a:r>
              <a:rPr lang="es-CL" sz="2800" dirty="0" smtClean="0"/>
              <a:t>asociado</a:t>
            </a:r>
            <a:endParaRPr lang="es-CL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5341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485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4 Título"/>
          <p:cNvSpPr>
            <a:spLocks noGrp="1"/>
          </p:cNvSpPr>
          <p:nvPr>
            <p:ph type="title"/>
          </p:nvPr>
        </p:nvSpPr>
        <p:spPr>
          <a:xfrm>
            <a:off x="457200" y="454518"/>
            <a:ext cx="8229600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Excepciones personalizadas</a:t>
            </a:r>
            <a:endParaRPr lang="es-ES" dirty="0" smtClean="0"/>
          </a:p>
        </p:txBody>
      </p:sp>
      <p:sp>
        <p:nvSpPr>
          <p:cNvPr id="3075" name="5 Marcador de contenido"/>
          <p:cNvSpPr>
            <a:spLocks noGrp="1"/>
          </p:cNvSpPr>
          <p:nvPr>
            <p:ph idx="1"/>
          </p:nvPr>
        </p:nvSpPr>
        <p:spPr>
          <a:xfrm>
            <a:off x="395536" y="1931542"/>
            <a:ext cx="8229600" cy="3328988"/>
          </a:xfrm>
        </p:spPr>
        <p:txBody>
          <a:bodyPr/>
          <a:lstStyle/>
          <a:p>
            <a:r>
              <a:rPr lang="es-CL" sz="2800" dirty="0"/>
              <a:t>Con </a:t>
            </a:r>
            <a:r>
              <a:rPr lang="es-CL" sz="2800" dirty="0" err="1"/>
              <a:t>Raise_Application_Error</a:t>
            </a:r>
            <a:r>
              <a:rPr lang="es-CL" sz="2800" dirty="0"/>
              <a:t> se pueden personalizar las excepciones, es decir, dar un mensaje asociado al error que sea propio y asociado al negocio que trata el código</a:t>
            </a:r>
          </a:p>
          <a:p>
            <a:r>
              <a:rPr lang="es-CL" sz="2800" dirty="0" err="1"/>
              <a:t>Sintáxis</a:t>
            </a:r>
            <a:r>
              <a:rPr lang="es-CL" sz="2800" dirty="0"/>
              <a:t>:</a:t>
            </a:r>
          </a:p>
          <a:p>
            <a:pPr lvl="1"/>
            <a:r>
              <a:rPr lang="es-CL" sz="2400" dirty="0" err="1"/>
              <a:t>Raise_application_Error</a:t>
            </a:r>
            <a:r>
              <a:rPr lang="es-CL" sz="2400" dirty="0"/>
              <a:t>(</a:t>
            </a:r>
            <a:r>
              <a:rPr lang="es-CL" sz="2400" dirty="0" err="1"/>
              <a:t>num_error</a:t>
            </a:r>
            <a:r>
              <a:rPr lang="es-CL" sz="2400" dirty="0"/>
              <a:t>, mensaje)</a:t>
            </a:r>
          </a:p>
          <a:p>
            <a:pPr lvl="1"/>
            <a:r>
              <a:rPr lang="es-CL" sz="2400" dirty="0"/>
              <a:t>Donde:</a:t>
            </a:r>
          </a:p>
          <a:p>
            <a:pPr lvl="2"/>
            <a:r>
              <a:rPr lang="es-CL" sz="2000" dirty="0" err="1"/>
              <a:t>Num_error</a:t>
            </a:r>
            <a:r>
              <a:rPr lang="es-CL" sz="2000" dirty="0"/>
              <a:t>: Número Asociado, con un valor entre      -20001 y -20999</a:t>
            </a:r>
          </a:p>
          <a:p>
            <a:pPr lvl="2"/>
            <a:r>
              <a:rPr lang="es-CL" sz="2000" dirty="0"/>
              <a:t>Mensaje: Mensaje que se asocia al error</a:t>
            </a:r>
          </a:p>
          <a:p>
            <a:pPr marL="0" indent="0" eaLnBrk="1" hangingPunct="1">
              <a:buNone/>
            </a:pPr>
            <a:endParaRPr lang="es-CL" sz="1800" dirty="0" smtClean="0"/>
          </a:p>
        </p:txBody>
      </p:sp>
    </p:spTree>
    <p:extLst>
      <p:ext uri="{BB962C8B-B14F-4D97-AF65-F5344CB8AC3E}">
        <p14:creationId xmlns:p14="http://schemas.microsoft.com/office/powerpoint/2010/main" val="196769395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R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RA1</Template>
  <TotalTime>677</TotalTime>
  <Words>441</Words>
  <Application>Microsoft Office PowerPoint</Application>
  <PresentationFormat>Presentación en pantalla (4:3)</PresentationFormat>
  <Paragraphs>49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Plantilla RA1</vt:lpstr>
      <vt:lpstr>Excepciones definidas por el usuario</vt:lpstr>
      <vt:lpstr>Aprendizajes esperados</vt:lpstr>
      <vt:lpstr>Conceptos Claves</vt:lpstr>
      <vt:lpstr>Conceptos Claves</vt:lpstr>
      <vt:lpstr>Ejemplo Excepción predefinida por usuario</vt:lpstr>
      <vt:lpstr>Funciones predefinidas para excepciones</vt:lpstr>
      <vt:lpstr>Ejemplo de SQLCode y SQLErrm</vt:lpstr>
      <vt:lpstr>Otro uso a SQLErrm</vt:lpstr>
      <vt:lpstr>Excepciones personalizadas</vt:lpstr>
      <vt:lpstr>Ejemplo excepción personalizada</vt:lpstr>
      <vt:lpstr>Pragma Exception Init</vt:lpstr>
      <vt:lpstr>Ejemplo Pragma Exception Init</vt:lpstr>
    </vt:vector>
  </TitlesOfParts>
  <Company>Duoc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Claves del Software</dc:title>
  <dc:creator>ccordovag</dc:creator>
  <cp:lastModifiedBy>Cesar Martinez C</cp:lastModifiedBy>
  <cp:revision>38</cp:revision>
  <dcterms:created xsi:type="dcterms:W3CDTF">2010-05-28T21:34:40Z</dcterms:created>
  <dcterms:modified xsi:type="dcterms:W3CDTF">2011-12-18T22:21:36Z</dcterms:modified>
</cp:coreProperties>
</file>