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62" r:id="rId3"/>
    <p:sldId id="264" r:id="rId4"/>
    <p:sldId id="266" r:id="rId5"/>
    <p:sldId id="267" r:id="rId6"/>
    <p:sldId id="268" r:id="rId7"/>
    <p:sldId id="282" r:id="rId8"/>
    <p:sldId id="269" r:id="rId9"/>
    <p:sldId id="275" r:id="rId10"/>
    <p:sldId id="276" r:id="rId11"/>
    <p:sldId id="271" r:id="rId12"/>
    <p:sldId id="277" r:id="rId13"/>
    <p:sldId id="278" r:id="rId14"/>
    <p:sldId id="279" r:id="rId15"/>
    <p:sldId id="280" r:id="rId16"/>
    <p:sldId id="281" r:id="rId17"/>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000099"/>
    <a:srgbClr val="F8FE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4" d="100"/>
          <a:sy n="64" d="100"/>
        </p:scale>
        <p:origin x="-1566" y="-2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487DE54C-9589-461B-9171-4C68BA3D98E9}" type="datetimeFigureOut">
              <a:rPr lang="es-ES"/>
              <a:pPr>
                <a:defRPr/>
              </a:pPr>
              <a:t>26/12/2011</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S"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ES"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80E0214-C9D3-4542-A8DB-4F04CC0B8798}" type="slidenum">
              <a:rPr lang="es-ES"/>
              <a:pPr>
                <a:defRPr/>
              </a:pPr>
              <a:t>‹Nº›</a:t>
            </a:fld>
            <a:endParaRPr lang="es-ES"/>
          </a:p>
        </p:txBody>
      </p:sp>
    </p:spTree>
    <p:extLst>
      <p:ext uri="{BB962C8B-B14F-4D97-AF65-F5344CB8AC3E}">
        <p14:creationId xmlns:p14="http://schemas.microsoft.com/office/powerpoint/2010/main" val="32812124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717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9BCA0F4-FA84-4925-9A96-F8BB1B3F0546}" type="slidenum">
              <a:rPr lang="es-ES" smtClean="0"/>
              <a:pPr fontAlgn="base">
                <a:spcBef>
                  <a:spcPct val="0"/>
                </a:spcBef>
                <a:spcAft>
                  <a:spcPct val="0"/>
                </a:spcAft>
                <a:defRPr/>
              </a:pPr>
              <a:t>1</a:t>
            </a:fld>
            <a:endParaRPr lang="es-E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10</a:t>
            </a:fld>
            <a:endParaRPr lang="es-E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11</a:t>
            </a:fld>
            <a:endParaRPr lang="es-E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12</a:t>
            </a:fld>
            <a:endParaRPr lang="es-E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13</a:t>
            </a:fld>
            <a:endParaRPr lang="es-E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14</a:t>
            </a:fld>
            <a:endParaRPr lang="es-E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15</a:t>
            </a:fld>
            <a:endParaRPr lang="es-E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16</a:t>
            </a:fld>
            <a:endParaRPr lang="es-E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2</a:t>
            </a:fld>
            <a:endParaRPr lang="es-E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3</a:t>
            </a:fld>
            <a:endParaRPr lang="es-E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4</a:t>
            </a:fld>
            <a:endParaRPr lang="es-E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5</a:t>
            </a:fld>
            <a:endParaRPr lang="es-E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6</a:t>
            </a:fld>
            <a:endParaRPr lang="es-E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7</a:t>
            </a:fld>
            <a:endParaRPr lang="es-E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8</a:t>
            </a:fld>
            <a:endParaRPr lang="es-E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9</a:t>
            </a:fld>
            <a:endParaRPr lang="es-E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pPr>
              <a:defRPr/>
            </a:pPr>
            <a:fld id="{794810CF-7B21-4A16-A20C-90B809B2B3DF}" type="datetimeFigureOut">
              <a:rPr lang="es-ES"/>
              <a:pPr>
                <a:defRPr/>
              </a:pPr>
              <a:t>26/12/2011</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61BEBC78-5F05-439C-B065-481F82DC617D}" type="slidenum">
              <a:rPr lang="es-ES"/>
              <a:pPr>
                <a:defRPr/>
              </a:pPr>
              <a:t>‹Nº›</a:t>
            </a:fld>
            <a:endParaRPr lang="es-ES"/>
          </a:p>
        </p:txBody>
      </p:sp>
    </p:spTree>
    <p:extLst>
      <p:ext uri="{BB962C8B-B14F-4D97-AF65-F5344CB8AC3E}">
        <p14:creationId xmlns:p14="http://schemas.microsoft.com/office/powerpoint/2010/main" val="2140925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277411C5-5CCE-4235-8CFB-5F5BE53C90EA}" type="datetimeFigureOut">
              <a:rPr lang="es-ES"/>
              <a:pPr>
                <a:defRPr/>
              </a:pPr>
              <a:t>26/12/2011</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C3177A51-091C-428C-A5F7-FC4DFA55151A}" type="slidenum">
              <a:rPr lang="es-ES"/>
              <a:pPr>
                <a:defRPr/>
              </a:pPr>
              <a:t>‹Nº›</a:t>
            </a:fld>
            <a:endParaRPr lang="es-ES"/>
          </a:p>
        </p:txBody>
      </p:sp>
    </p:spTree>
    <p:extLst>
      <p:ext uri="{BB962C8B-B14F-4D97-AF65-F5344CB8AC3E}">
        <p14:creationId xmlns:p14="http://schemas.microsoft.com/office/powerpoint/2010/main" val="419113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6803EBCE-AD5F-4B78-8B48-CBEFEA866892}" type="datetimeFigureOut">
              <a:rPr lang="es-ES"/>
              <a:pPr>
                <a:defRPr/>
              </a:pPr>
              <a:t>26/12/2011</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F133EDEB-81EA-4342-AD67-29FAF4B652E8}" type="slidenum">
              <a:rPr lang="es-ES"/>
              <a:pPr>
                <a:defRPr/>
              </a:pPr>
              <a:t>‹Nº›</a:t>
            </a:fld>
            <a:endParaRPr lang="es-ES"/>
          </a:p>
        </p:txBody>
      </p:sp>
    </p:spTree>
    <p:extLst>
      <p:ext uri="{BB962C8B-B14F-4D97-AF65-F5344CB8AC3E}">
        <p14:creationId xmlns:p14="http://schemas.microsoft.com/office/powerpoint/2010/main" val="1429524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6D93B3B3-614F-4750-A001-89E3D500D463}" type="datetimeFigureOut">
              <a:rPr lang="es-ES"/>
              <a:pPr>
                <a:defRPr/>
              </a:pPr>
              <a:t>26/12/2011</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E9C08DDD-26BA-4666-B134-33810FEC85D7}" type="slidenum">
              <a:rPr lang="es-ES"/>
              <a:pPr>
                <a:defRPr/>
              </a:pPr>
              <a:t>‹Nº›</a:t>
            </a:fld>
            <a:endParaRPr lang="es-ES"/>
          </a:p>
        </p:txBody>
      </p:sp>
    </p:spTree>
    <p:extLst>
      <p:ext uri="{BB962C8B-B14F-4D97-AF65-F5344CB8AC3E}">
        <p14:creationId xmlns:p14="http://schemas.microsoft.com/office/powerpoint/2010/main" val="2570360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6B2E6361-231D-4B52-A51C-3EF7DBC6C88F}" type="datetimeFigureOut">
              <a:rPr lang="es-ES"/>
              <a:pPr>
                <a:defRPr/>
              </a:pPr>
              <a:t>26/12/2011</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C5053B71-1431-4F8B-A791-F990F55C3109}" type="slidenum">
              <a:rPr lang="es-ES"/>
              <a:pPr>
                <a:defRPr/>
              </a:pPr>
              <a:t>‹Nº›</a:t>
            </a:fld>
            <a:endParaRPr lang="es-ES"/>
          </a:p>
        </p:txBody>
      </p:sp>
    </p:spTree>
    <p:extLst>
      <p:ext uri="{BB962C8B-B14F-4D97-AF65-F5344CB8AC3E}">
        <p14:creationId xmlns:p14="http://schemas.microsoft.com/office/powerpoint/2010/main" val="616844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pPr>
              <a:defRPr/>
            </a:pPr>
            <a:fld id="{56032E74-6AAF-4533-80AC-53DB553107D7}" type="datetimeFigureOut">
              <a:rPr lang="es-ES"/>
              <a:pPr>
                <a:defRPr/>
              </a:pPr>
              <a:t>26/12/2011</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B94B9A79-1437-440E-A9C3-45113B4857B0}" type="slidenum">
              <a:rPr lang="es-ES"/>
              <a:pPr>
                <a:defRPr/>
              </a:pPr>
              <a:t>‹Nº›</a:t>
            </a:fld>
            <a:endParaRPr lang="es-ES"/>
          </a:p>
        </p:txBody>
      </p:sp>
    </p:spTree>
    <p:extLst>
      <p:ext uri="{BB962C8B-B14F-4D97-AF65-F5344CB8AC3E}">
        <p14:creationId xmlns:p14="http://schemas.microsoft.com/office/powerpoint/2010/main" val="935939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0C909200-D89D-4A73-921A-3580B4D8860C}" type="datetimeFigureOut">
              <a:rPr lang="es-ES"/>
              <a:pPr>
                <a:defRPr/>
              </a:pPr>
              <a:t>26/12/2011</a:t>
            </a:fld>
            <a:endParaRPr lang="es-ES"/>
          </a:p>
        </p:txBody>
      </p:sp>
      <p:sp>
        <p:nvSpPr>
          <p:cNvPr id="8" name="4 Marcador de pie de página"/>
          <p:cNvSpPr>
            <a:spLocks noGrp="1"/>
          </p:cNvSpPr>
          <p:nvPr>
            <p:ph type="ftr" sz="quarter" idx="11"/>
          </p:nvPr>
        </p:nvSpPr>
        <p:spPr/>
        <p:txBody>
          <a:bodyPr/>
          <a:lstStyle>
            <a:lvl1pPr>
              <a:defRPr/>
            </a:lvl1pPr>
          </a:lstStyle>
          <a:p>
            <a:pPr>
              <a:defRPr/>
            </a:pPr>
            <a:endParaRPr lang="es-ES"/>
          </a:p>
        </p:txBody>
      </p:sp>
      <p:sp>
        <p:nvSpPr>
          <p:cNvPr id="9" name="5 Marcador de número de diapositiva"/>
          <p:cNvSpPr>
            <a:spLocks noGrp="1"/>
          </p:cNvSpPr>
          <p:nvPr>
            <p:ph type="sldNum" sz="quarter" idx="12"/>
          </p:nvPr>
        </p:nvSpPr>
        <p:spPr/>
        <p:txBody>
          <a:bodyPr/>
          <a:lstStyle>
            <a:lvl1pPr>
              <a:defRPr/>
            </a:lvl1pPr>
          </a:lstStyle>
          <a:p>
            <a:pPr>
              <a:defRPr/>
            </a:pPr>
            <a:fld id="{2FAE0030-0522-4C2A-A4D3-1DCE0EF135A7}" type="slidenum">
              <a:rPr lang="es-ES"/>
              <a:pPr>
                <a:defRPr/>
              </a:pPr>
              <a:t>‹Nº›</a:t>
            </a:fld>
            <a:endParaRPr lang="es-ES"/>
          </a:p>
        </p:txBody>
      </p:sp>
    </p:spTree>
    <p:extLst>
      <p:ext uri="{BB962C8B-B14F-4D97-AF65-F5344CB8AC3E}">
        <p14:creationId xmlns:p14="http://schemas.microsoft.com/office/powerpoint/2010/main" val="3184021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pPr>
              <a:defRPr/>
            </a:pPr>
            <a:fld id="{08E602EF-27B2-4A26-81F1-DAB75C539373}" type="datetimeFigureOut">
              <a:rPr lang="es-ES"/>
              <a:pPr>
                <a:defRPr/>
              </a:pPr>
              <a:t>26/12/2011</a:t>
            </a:fld>
            <a:endParaRPr lang="es-ES"/>
          </a:p>
        </p:txBody>
      </p:sp>
      <p:sp>
        <p:nvSpPr>
          <p:cNvPr id="4" name="4 Marcador de pie de página"/>
          <p:cNvSpPr>
            <a:spLocks noGrp="1"/>
          </p:cNvSpPr>
          <p:nvPr>
            <p:ph type="ftr" sz="quarter" idx="11"/>
          </p:nvPr>
        </p:nvSpPr>
        <p:spPr/>
        <p:txBody>
          <a:bodyPr/>
          <a:lstStyle>
            <a:lvl1pPr>
              <a:defRPr/>
            </a:lvl1pPr>
          </a:lstStyle>
          <a:p>
            <a:pPr>
              <a:defRPr/>
            </a:pPr>
            <a:endParaRPr lang="es-ES"/>
          </a:p>
        </p:txBody>
      </p:sp>
      <p:sp>
        <p:nvSpPr>
          <p:cNvPr id="5" name="5 Marcador de número de diapositiva"/>
          <p:cNvSpPr>
            <a:spLocks noGrp="1"/>
          </p:cNvSpPr>
          <p:nvPr>
            <p:ph type="sldNum" sz="quarter" idx="12"/>
          </p:nvPr>
        </p:nvSpPr>
        <p:spPr/>
        <p:txBody>
          <a:bodyPr/>
          <a:lstStyle>
            <a:lvl1pPr>
              <a:defRPr/>
            </a:lvl1pPr>
          </a:lstStyle>
          <a:p>
            <a:pPr>
              <a:defRPr/>
            </a:pPr>
            <a:fld id="{A5BFE0B2-A149-4B81-A3EA-528EF8FA07CA}" type="slidenum">
              <a:rPr lang="es-ES"/>
              <a:pPr>
                <a:defRPr/>
              </a:pPr>
              <a:t>‹Nº›</a:t>
            </a:fld>
            <a:endParaRPr lang="es-ES"/>
          </a:p>
        </p:txBody>
      </p:sp>
    </p:spTree>
    <p:extLst>
      <p:ext uri="{BB962C8B-B14F-4D97-AF65-F5344CB8AC3E}">
        <p14:creationId xmlns:p14="http://schemas.microsoft.com/office/powerpoint/2010/main" val="3352594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EAA02DAF-AE4D-4FE5-863E-7CF7B2328A6A}" type="datetimeFigureOut">
              <a:rPr lang="es-ES"/>
              <a:pPr>
                <a:defRPr/>
              </a:pPr>
              <a:t>26/12/2011</a:t>
            </a:fld>
            <a:endParaRPr lang="es-ES"/>
          </a:p>
        </p:txBody>
      </p:sp>
      <p:sp>
        <p:nvSpPr>
          <p:cNvPr id="3" name="4 Marcador de pie de página"/>
          <p:cNvSpPr>
            <a:spLocks noGrp="1"/>
          </p:cNvSpPr>
          <p:nvPr>
            <p:ph type="ftr" sz="quarter" idx="11"/>
          </p:nvPr>
        </p:nvSpPr>
        <p:spPr/>
        <p:txBody>
          <a:bodyPr/>
          <a:lstStyle>
            <a:lvl1pPr>
              <a:defRPr/>
            </a:lvl1pPr>
          </a:lstStyle>
          <a:p>
            <a:pPr>
              <a:defRPr/>
            </a:pPr>
            <a:endParaRPr lang="es-ES"/>
          </a:p>
        </p:txBody>
      </p:sp>
      <p:sp>
        <p:nvSpPr>
          <p:cNvPr id="4" name="5 Marcador de número de diapositiva"/>
          <p:cNvSpPr>
            <a:spLocks noGrp="1"/>
          </p:cNvSpPr>
          <p:nvPr>
            <p:ph type="sldNum" sz="quarter" idx="12"/>
          </p:nvPr>
        </p:nvSpPr>
        <p:spPr/>
        <p:txBody>
          <a:bodyPr/>
          <a:lstStyle>
            <a:lvl1pPr>
              <a:defRPr/>
            </a:lvl1pPr>
          </a:lstStyle>
          <a:p>
            <a:pPr>
              <a:defRPr/>
            </a:pPr>
            <a:fld id="{538367CC-E5F6-4FCA-BB14-4697F836FEE0}" type="slidenum">
              <a:rPr lang="es-ES"/>
              <a:pPr>
                <a:defRPr/>
              </a:pPr>
              <a:t>‹Nº›</a:t>
            </a:fld>
            <a:endParaRPr lang="es-ES"/>
          </a:p>
        </p:txBody>
      </p:sp>
    </p:spTree>
    <p:extLst>
      <p:ext uri="{BB962C8B-B14F-4D97-AF65-F5344CB8AC3E}">
        <p14:creationId xmlns:p14="http://schemas.microsoft.com/office/powerpoint/2010/main" val="3044267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02C766D9-1A1A-440D-8FFF-7892D65AEE14}" type="datetimeFigureOut">
              <a:rPr lang="es-ES"/>
              <a:pPr>
                <a:defRPr/>
              </a:pPr>
              <a:t>26/12/2011</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8C2AD102-C47B-46A2-82C2-4FE26347C34C}" type="slidenum">
              <a:rPr lang="es-ES"/>
              <a:pPr>
                <a:defRPr/>
              </a:pPr>
              <a:t>‹Nº›</a:t>
            </a:fld>
            <a:endParaRPr lang="es-ES"/>
          </a:p>
        </p:txBody>
      </p:sp>
    </p:spTree>
    <p:extLst>
      <p:ext uri="{BB962C8B-B14F-4D97-AF65-F5344CB8AC3E}">
        <p14:creationId xmlns:p14="http://schemas.microsoft.com/office/powerpoint/2010/main" val="3227448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32C2997C-C081-4F51-82FF-D6D18257C4D6}" type="datetimeFigureOut">
              <a:rPr lang="es-ES"/>
              <a:pPr>
                <a:defRPr/>
              </a:pPr>
              <a:t>26/12/2011</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B5DB1692-0B80-4809-92C1-A95B6FC3ADC0}" type="slidenum">
              <a:rPr lang="es-ES"/>
              <a:pPr>
                <a:defRPr/>
              </a:pPr>
              <a:t>‹Nº›</a:t>
            </a:fld>
            <a:endParaRPr lang="es-ES"/>
          </a:p>
        </p:txBody>
      </p:sp>
    </p:spTree>
    <p:extLst>
      <p:ext uri="{BB962C8B-B14F-4D97-AF65-F5344CB8AC3E}">
        <p14:creationId xmlns:p14="http://schemas.microsoft.com/office/powerpoint/2010/main" val="1737044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4000" r="-4000"/>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6BF0B6B7-D8E2-4960-8796-3ACDAF3A3DF4}" type="datetimeFigureOut">
              <a:rPr lang="es-ES"/>
              <a:pPr>
                <a:defRPr/>
              </a:pPr>
              <a:t>26/12/2011</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00BAB3DB-E2AA-40D4-BD1E-DE5594EBE14C}"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0" y="1214438"/>
            <a:ext cx="9144000" cy="27146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2051" name="1 Título"/>
          <p:cNvSpPr>
            <a:spLocks noGrp="1"/>
          </p:cNvSpPr>
          <p:nvPr>
            <p:ph type="title"/>
          </p:nvPr>
        </p:nvSpPr>
        <p:spPr>
          <a:xfrm>
            <a:off x="1214438" y="4214813"/>
            <a:ext cx="6786562" cy="1152525"/>
          </a:xfrm>
        </p:spPr>
        <p:txBody>
          <a:bodyPr/>
          <a:lstStyle/>
          <a:p>
            <a:pPr algn="ctr" eaLnBrk="1" hangingPunct="1"/>
            <a:r>
              <a:rPr lang="es-CL" sz="4000" dirty="0" smtClean="0"/>
              <a:t>Subprogramas: Procedimientos</a:t>
            </a:r>
          </a:p>
        </p:txBody>
      </p:sp>
      <p:sp>
        <p:nvSpPr>
          <p:cNvPr id="2052" name="3 Marcador de texto"/>
          <p:cNvSpPr>
            <a:spLocks noGrp="1"/>
          </p:cNvSpPr>
          <p:nvPr>
            <p:ph type="body" sz="half" idx="2"/>
          </p:nvPr>
        </p:nvSpPr>
        <p:spPr/>
        <p:txBody>
          <a:bodyPr/>
          <a:lstStyle/>
          <a:p>
            <a:pPr algn="ctr" eaLnBrk="1" hangingPunct="1"/>
            <a:r>
              <a:rPr lang="es-CL" sz="2800" dirty="0" smtClean="0"/>
              <a:t>Semana 9/1</a:t>
            </a:r>
            <a:endParaRPr lang="es-ES" sz="2800" dirty="0" smtClean="0"/>
          </a:p>
        </p:txBody>
      </p:sp>
      <p:sp>
        <p:nvSpPr>
          <p:cNvPr id="12" name="11 Rectángulo"/>
          <p:cNvSpPr/>
          <p:nvPr/>
        </p:nvSpPr>
        <p:spPr>
          <a:xfrm>
            <a:off x="4071938" y="6357938"/>
            <a:ext cx="1071562" cy="500062"/>
          </a:xfrm>
          <a:prstGeom prst="rect">
            <a:avLst/>
          </a:prstGeom>
          <a:solidFill>
            <a:srgbClr val="F8FE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cxnSp>
        <p:nvCxnSpPr>
          <p:cNvPr id="11" name="10 Conector recto"/>
          <p:cNvCxnSpPr/>
          <p:nvPr/>
        </p:nvCxnSpPr>
        <p:spPr>
          <a:xfrm>
            <a:off x="1785938" y="6357938"/>
            <a:ext cx="5500687" cy="158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23 Rectángulo"/>
          <p:cNvSpPr/>
          <p:nvPr/>
        </p:nvSpPr>
        <p:spPr>
          <a:xfrm>
            <a:off x="0" y="0"/>
            <a:ext cx="9144000" cy="1214438"/>
          </a:xfrm>
          <a:prstGeom prst="rect">
            <a:avLst/>
          </a:prstGeom>
          <a:gradFill>
            <a:gsLst>
              <a:gs pos="0">
                <a:srgbClr val="002060"/>
              </a:gs>
              <a:gs pos="0">
                <a:srgbClr val="002060"/>
              </a:gs>
              <a:gs pos="97000">
                <a:schemeClr val="bg1"/>
              </a:gs>
              <a:gs pos="89999">
                <a:schemeClr val="bg1"/>
              </a:gs>
              <a:gs pos="10000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pic>
        <p:nvPicPr>
          <p:cNvPr id="2056" name="Picture 10" descr="OR_Logotipo_DuocU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5" y="2143125"/>
            <a:ext cx="67151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a:xfrm>
            <a:off x="457200" y="394558"/>
            <a:ext cx="8229600" cy="1143000"/>
          </a:xfrm>
        </p:spPr>
        <p:txBody>
          <a:bodyPr/>
          <a:lstStyle/>
          <a:p>
            <a:pPr eaLnBrk="1" hangingPunct="1"/>
            <a:r>
              <a:rPr lang="es-MX" dirty="0" smtClean="0"/>
              <a:t>Tipos de Parámetros </a:t>
            </a:r>
            <a:endParaRPr lang="es-ES" dirty="0" smtClean="0"/>
          </a:p>
        </p:txBody>
      </p:sp>
      <p:sp>
        <p:nvSpPr>
          <p:cNvPr id="3075" name="5 Marcador de contenido"/>
          <p:cNvSpPr>
            <a:spLocks noGrp="1"/>
          </p:cNvSpPr>
          <p:nvPr>
            <p:ph idx="1"/>
          </p:nvPr>
        </p:nvSpPr>
        <p:spPr>
          <a:xfrm>
            <a:off x="395536" y="1556792"/>
            <a:ext cx="8229600" cy="3328988"/>
          </a:xfrm>
        </p:spPr>
        <p:txBody>
          <a:bodyPr/>
          <a:lstStyle/>
          <a:p>
            <a:r>
              <a:rPr lang="es-CL" sz="2400" dirty="0"/>
              <a:t>Los parámetros pueden ser de entrada (IN), de salida (OUT), o ambos (IN OUT)</a:t>
            </a:r>
          </a:p>
          <a:p>
            <a:r>
              <a:rPr lang="es-CL" sz="2400" dirty="0"/>
              <a:t>Parámetros IN: Son aquellos de sólo lectura que se utilizan para ingresar valores al procedimiento. Por defecto, en el caso que no se especifique el tipo de parámetro, éste se asume como de entrada</a:t>
            </a:r>
          </a:p>
          <a:p>
            <a:r>
              <a:rPr lang="es-CL" sz="2400" dirty="0"/>
              <a:t>Parámetros OUT: Son aquellos de escritura en donde el procedimiento le asigna un valor para ser utilizado posteriormente por el bloque que lo haya invocado</a:t>
            </a:r>
          </a:p>
          <a:p>
            <a:r>
              <a:rPr lang="es-CL" sz="2400" dirty="0"/>
              <a:t>Parámetros IN OUT: Son aquellos que poseen todas las características de los dos tipos anteriores</a:t>
            </a:r>
          </a:p>
        </p:txBody>
      </p:sp>
    </p:spTree>
    <p:extLst>
      <p:ext uri="{BB962C8B-B14F-4D97-AF65-F5344CB8AC3E}">
        <p14:creationId xmlns:p14="http://schemas.microsoft.com/office/powerpoint/2010/main" val="10798468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a:xfrm>
            <a:off x="457200" y="394558"/>
            <a:ext cx="8229600" cy="1143000"/>
          </a:xfrm>
        </p:spPr>
        <p:txBody>
          <a:bodyPr/>
          <a:lstStyle/>
          <a:p>
            <a:pPr eaLnBrk="1" hangingPunct="1"/>
            <a:r>
              <a:rPr lang="es-MX" dirty="0" smtClean="0"/>
              <a:t>Ejemplo de uso de parámetro de entrada</a:t>
            </a:r>
            <a:endParaRPr lang="es-ES" dirty="0" smtClean="0"/>
          </a:p>
        </p:txBody>
      </p:sp>
      <p:sp>
        <p:nvSpPr>
          <p:cNvPr id="9" name="5 Marcador de contenido"/>
          <p:cNvSpPr>
            <a:spLocks noGrp="1"/>
          </p:cNvSpPr>
          <p:nvPr>
            <p:ph idx="1"/>
          </p:nvPr>
        </p:nvSpPr>
        <p:spPr>
          <a:xfrm>
            <a:off x="395536" y="1556792"/>
            <a:ext cx="8229600" cy="3328988"/>
          </a:xfrm>
        </p:spPr>
        <p:txBody>
          <a:bodyPr/>
          <a:lstStyle/>
          <a:p>
            <a:r>
              <a:rPr lang="es-CL" sz="2400" dirty="0" smtClean="0"/>
              <a:t>Dado el siguiente procedimiento</a:t>
            </a:r>
            <a:endParaRPr lang="es-CL" sz="2400" dirty="0"/>
          </a:p>
        </p:txBody>
      </p:sp>
      <p:sp>
        <p:nvSpPr>
          <p:cNvPr id="10" name="5 Marcador de contenido"/>
          <p:cNvSpPr txBox="1">
            <a:spLocks/>
          </p:cNvSpPr>
          <p:nvPr/>
        </p:nvSpPr>
        <p:spPr bwMode="auto">
          <a:xfrm>
            <a:off x="547936" y="3954210"/>
            <a:ext cx="8229600" cy="2553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CL" sz="2400" dirty="0" smtClean="0"/>
              <a:t>Se puede utilizar de la siguiente forma:</a:t>
            </a:r>
            <a:endParaRPr lang="es-CL" sz="2400" dirty="0"/>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060848"/>
            <a:ext cx="6677025"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3034" y="4615100"/>
            <a:ext cx="513397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52990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a:xfrm>
            <a:off x="457200" y="394558"/>
            <a:ext cx="8229600" cy="1143000"/>
          </a:xfrm>
        </p:spPr>
        <p:txBody>
          <a:bodyPr/>
          <a:lstStyle/>
          <a:p>
            <a:pPr eaLnBrk="1" hangingPunct="1"/>
            <a:r>
              <a:rPr lang="es-MX" dirty="0" smtClean="0"/>
              <a:t>Ejemplo de uso de parámetro de salida</a:t>
            </a:r>
            <a:endParaRPr lang="es-ES" dirty="0" smtClean="0"/>
          </a:p>
        </p:txBody>
      </p:sp>
      <p:sp>
        <p:nvSpPr>
          <p:cNvPr id="9" name="5 Marcador de contenido"/>
          <p:cNvSpPr>
            <a:spLocks noGrp="1"/>
          </p:cNvSpPr>
          <p:nvPr>
            <p:ph idx="1"/>
          </p:nvPr>
        </p:nvSpPr>
        <p:spPr>
          <a:xfrm>
            <a:off x="395536" y="1556792"/>
            <a:ext cx="8229600" cy="3328988"/>
          </a:xfrm>
        </p:spPr>
        <p:txBody>
          <a:bodyPr/>
          <a:lstStyle/>
          <a:p>
            <a:r>
              <a:rPr lang="es-CL" sz="2400" dirty="0" smtClean="0"/>
              <a:t>Dado el siguiente procedimiento</a:t>
            </a:r>
            <a:endParaRPr lang="es-CL" sz="2400" dirty="0"/>
          </a:p>
        </p:txBody>
      </p:sp>
      <p:sp>
        <p:nvSpPr>
          <p:cNvPr id="10" name="5 Marcador de contenido"/>
          <p:cNvSpPr txBox="1">
            <a:spLocks/>
          </p:cNvSpPr>
          <p:nvPr/>
        </p:nvSpPr>
        <p:spPr bwMode="auto">
          <a:xfrm>
            <a:off x="353066" y="3954210"/>
            <a:ext cx="8229600" cy="2553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CL" sz="2400" dirty="0" smtClean="0"/>
              <a:t>Se puede utilizar de la siguiente forma:</a:t>
            </a:r>
            <a:endParaRPr lang="es-CL" sz="2400"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458" y="2184270"/>
            <a:ext cx="6677025"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3054" y="4615100"/>
            <a:ext cx="513397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33729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a:xfrm>
            <a:off x="457200" y="394558"/>
            <a:ext cx="8229600" cy="1143000"/>
          </a:xfrm>
        </p:spPr>
        <p:txBody>
          <a:bodyPr/>
          <a:lstStyle/>
          <a:p>
            <a:pPr eaLnBrk="1" hangingPunct="1"/>
            <a:r>
              <a:rPr lang="es-MX" dirty="0" smtClean="0"/>
              <a:t>Asignación de valores a los Parámetros </a:t>
            </a:r>
            <a:endParaRPr lang="es-ES" dirty="0" smtClean="0"/>
          </a:p>
        </p:txBody>
      </p:sp>
      <p:sp>
        <p:nvSpPr>
          <p:cNvPr id="3075" name="5 Marcador de contenido"/>
          <p:cNvSpPr>
            <a:spLocks noGrp="1"/>
          </p:cNvSpPr>
          <p:nvPr>
            <p:ph idx="1"/>
          </p:nvPr>
        </p:nvSpPr>
        <p:spPr>
          <a:xfrm>
            <a:off x="395536" y="1556792"/>
            <a:ext cx="8229600" cy="3328988"/>
          </a:xfrm>
        </p:spPr>
        <p:txBody>
          <a:bodyPr/>
          <a:lstStyle/>
          <a:p>
            <a:r>
              <a:rPr lang="es-CL" dirty="0"/>
              <a:t>Para asignar valores a los parámetros estudiaremos dos notaciones:</a:t>
            </a:r>
          </a:p>
          <a:p>
            <a:pPr lvl="1"/>
            <a:r>
              <a:rPr lang="es-CL" dirty="0"/>
              <a:t>Posicional:  Los valores son asignados en el mismo orden en que los parámetros se encuentran declarados</a:t>
            </a:r>
          </a:p>
          <a:p>
            <a:pPr lvl="1"/>
            <a:r>
              <a:rPr lang="es-CL" dirty="0"/>
              <a:t>Nominal: Los valores son asignados en cualquier orden explicitando al parámetro al cual se le está asignando</a:t>
            </a:r>
            <a:endParaRPr lang="es-CL" b="1" dirty="0"/>
          </a:p>
        </p:txBody>
      </p:sp>
    </p:spTree>
    <p:extLst>
      <p:ext uri="{BB962C8B-B14F-4D97-AF65-F5344CB8AC3E}">
        <p14:creationId xmlns:p14="http://schemas.microsoft.com/office/powerpoint/2010/main" val="1157066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a:xfrm>
            <a:off x="457200" y="394558"/>
            <a:ext cx="8229600" cy="1143000"/>
          </a:xfrm>
        </p:spPr>
        <p:txBody>
          <a:bodyPr/>
          <a:lstStyle/>
          <a:p>
            <a:pPr eaLnBrk="1" hangingPunct="1"/>
            <a:r>
              <a:rPr lang="es-MX" sz="4000" dirty="0" smtClean="0"/>
              <a:t>Ejemplo de asignación de valores a parámetros por notación posicional</a:t>
            </a:r>
            <a:endParaRPr lang="es-ES" sz="4000" dirty="0" smtClean="0"/>
          </a:p>
        </p:txBody>
      </p:sp>
      <p:sp>
        <p:nvSpPr>
          <p:cNvPr id="9" name="5 Marcador de contenido"/>
          <p:cNvSpPr>
            <a:spLocks noGrp="1"/>
          </p:cNvSpPr>
          <p:nvPr>
            <p:ph idx="1"/>
          </p:nvPr>
        </p:nvSpPr>
        <p:spPr>
          <a:xfrm>
            <a:off x="395536" y="1556792"/>
            <a:ext cx="8229600" cy="3328988"/>
          </a:xfrm>
        </p:spPr>
        <p:txBody>
          <a:bodyPr/>
          <a:lstStyle/>
          <a:p>
            <a:r>
              <a:rPr lang="es-CL" sz="2400" dirty="0" smtClean="0"/>
              <a:t>Dado el siguiente procedimiento</a:t>
            </a:r>
            <a:endParaRPr lang="es-CL" sz="2400" dirty="0"/>
          </a:p>
        </p:txBody>
      </p:sp>
      <p:sp>
        <p:nvSpPr>
          <p:cNvPr id="10" name="5 Marcador de contenido"/>
          <p:cNvSpPr txBox="1">
            <a:spLocks/>
          </p:cNvSpPr>
          <p:nvPr/>
        </p:nvSpPr>
        <p:spPr bwMode="auto">
          <a:xfrm>
            <a:off x="353066" y="3954210"/>
            <a:ext cx="8229600" cy="2553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CL" sz="2400" dirty="0" smtClean="0"/>
              <a:t>La asignación de valores es de la siguiente forma forma:</a:t>
            </a:r>
            <a:endParaRPr lang="es-CL" sz="2400" dirty="0"/>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269" y="2157340"/>
            <a:ext cx="847725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7734" y="4646102"/>
            <a:ext cx="5524500" cy="1929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1266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a:xfrm>
            <a:off x="457200" y="394558"/>
            <a:ext cx="8229600" cy="1143000"/>
          </a:xfrm>
        </p:spPr>
        <p:txBody>
          <a:bodyPr/>
          <a:lstStyle/>
          <a:p>
            <a:pPr eaLnBrk="1" hangingPunct="1"/>
            <a:r>
              <a:rPr lang="es-MX" sz="4000" dirty="0" smtClean="0"/>
              <a:t>Ejemplo de asignación de valores a parámetros por notación nominal</a:t>
            </a:r>
            <a:endParaRPr lang="es-ES" sz="4000" dirty="0" smtClean="0"/>
          </a:p>
        </p:txBody>
      </p:sp>
      <p:sp>
        <p:nvSpPr>
          <p:cNvPr id="9" name="5 Marcador de contenido"/>
          <p:cNvSpPr>
            <a:spLocks noGrp="1"/>
          </p:cNvSpPr>
          <p:nvPr>
            <p:ph idx="1"/>
          </p:nvPr>
        </p:nvSpPr>
        <p:spPr>
          <a:xfrm>
            <a:off x="395536" y="1556792"/>
            <a:ext cx="8229600" cy="3328988"/>
          </a:xfrm>
        </p:spPr>
        <p:txBody>
          <a:bodyPr/>
          <a:lstStyle/>
          <a:p>
            <a:r>
              <a:rPr lang="es-CL" sz="2400" dirty="0" smtClean="0"/>
              <a:t>Dado el siguiente procedimiento</a:t>
            </a:r>
            <a:endParaRPr lang="es-CL" sz="2400" dirty="0"/>
          </a:p>
        </p:txBody>
      </p:sp>
      <p:sp>
        <p:nvSpPr>
          <p:cNvPr id="10" name="5 Marcador de contenido"/>
          <p:cNvSpPr txBox="1">
            <a:spLocks/>
          </p:cNvSpPr>
          <p:nvPr/>
        </p:nvSpPr>
        <p:spPr bwMode="auto">
          <a:xfrm>
            <a:off x="353066" y="3954210"/>
            <a:ext cx="8229600" cy="2553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CL" sz="2400" dirty="0" smtClean="0"/>
              <a:t>La asignación de valores es de la siguiente forma forma:</a:t>
            </a:r>
            <a:endParaRPr lang="es-CL" sz="2400" dirty="0"/>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269" y="2157340"/>
            <a:ext cx="847725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2784" y="4571152"/>
            <a:ext cx="5524500" cy="1929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48486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a:xfrm>
            <a:off x="457200" y="394558"/>
            <a:ext cx="8229600" cy="1143000"/>
          </a:xfrm>
        </p:spPr>
        <p:txBody>
          <a:bodyPr/>
          <a:lstStyle/>
          <a:p>
            <a:pPr eaLnBrk="1" hangingPunct="1"/>
            <a:r>
              <a:rPr lang="es-MX" dirty="0" smtClean="0"/>
              <a:t>Parámetros formales y actuales </a:t>
            </a:r>
            <a:endParaRPr lang="es-ES" dirty="0" smtClean="0"/>
          </a:p>
        </p:txBody>
      </p:sp>
      <p:sp>
        <p:nvSpPr>
          <p:cNvPr id="3075" name="5 Marcador de contenido"/>
          <p:cNvSpPr>
            <a:spLocks noGrp="1"/>
          </p:cNvSpPr>
          <p:nvPr>
            <p:ph idx="1"/>
          </p:nvPr>
        </p:nvSpPr>
        <p:spPr>
          <a:xfrm>
            <a:off x="395536" y="1721682"/>
            <a:ext cx="8229600" cy="3328988"/>
          </a:xfrm>
        </p:spPr>
        <p:txBody>
          <a:bodyPr/>
          <a:lstStyle/>
          <a:p>
            <a:r>
              <a:rPr lang="es-CL" dirty="0"/>
              <a:t>En la declaración de procedimientos que tienen parámetros, a éstos se les conoce como parámetros formales o ficticios</a:t>
            </a:r>
          </a:p>
          <a:p>
            <a:r>
              <a:rPr lang="es-CL" dirty="0"/>
              <a:t>La invocación de los procedimientos, consta de dos partes, el nombre del procedimiento y la lista de parámetros, los que también se conocen como parámetros actuales</a:t>
            </a:r>
          </a:p>
        </p:txBody>
      </p:sp>
    </p:spTree>
    <p:extLst>
      <p:ext uri="{BB962C8B-B14F-4D97-AF65-F5344CB8AC3E}">
        <p14:creationId xmlns:p14="http://schemas.microsoft.com/office/powerpoint/2010/main" val="1678586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p:txBody>
          <a:bodyPr/>
          <a:lstStyle/>
          <a:p>
            <a:pPr eaLnBrk="1" hangingPunct="1"/>
            <a:r>
              <a:rPr lang="es-MX" dirty="0" smtClean="0"/>
              <a:t>Aprendizajes esperados</a:t>
            </a:r>
            <a:endParaRPr lang="es-ES" dirty="0" smtClean="0"/>
          </a:p>
        </p:txBody>
      </p:sp>
      <p:sp>
        <p:nvSpPr>
          <p:cNvPr id="3075" name="5 Marcador de contenido"/>
          <p:cNvSpPr>
            <a:spLocks noGrp="1"/>
          </p:cNvSpPr>
          <p:nvPr>
            <p:ph idx="1"/>
          </p:nvPr>
        </p:nvSpPr>
        <p:spPr>
          <a:xfrm>
            <a:off x="323528" y="1988840"/>
            <a:ext cx="8229600" cy="3328988"/>
          </a:xfrm>
        </p:spPr>
        <p:txBody>
          <a:bodyPr/>
          <a:lstStyle/>
          <a:p>
            <a:pPr lvl="0"/>
            <a:r>
              <a:rPr lang="es-MX" sz="2800" dirty="0"/>
              <a:t>Construye procedimientos almacenados, </a:t>
            </a:r>
            <a:r>
              <a:rPr lang="es-MX" sz="2800" dirty="0" err="1"/>
              <a:t>triggers</a:t>
            </a:r>
            <a:r>
              <a:rPr lang="es-MX" sz="2800" dirty="0"/>
              <a:t> de base de datos, cursores y funciones que ayuden o implementen directamente soluciones a la lógica de negocio recogida en la captura de requerimientos de un sistema</a:t>
            </a:r>
            <a:endParaRPr lang="es-CL" sz="2800" dirty="0"/>
          </a:p>
          <a:p>
            <a:r>
              <a:rPr lang="es-MX" sz="2800" dirty="0"/>
              <a:t>Discernir cuando usar un procedimientos almacenados, </a:t>
            </a:r>
            <a:r>
              <a:rPr lang="es-MX" sz="2800" dirty="0" err="1"/>
              <a:t>trigger</a:t>
            </a:r>
            <a:r>
              <a:rPr lang="es-MX" sz="2800" dirty="0"/>
              <a:t> de base de datos, cursor y función para implementar una solución a la lógica de negocio recogida en la captura de requerimientos de un sistema</a:t>
            </a:r>
            <a:endParaRPr lang="es-CL" sz="28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p:txBody>
          <a:bodyPr/>
          <a:lstStyle/>
          <a:p>
            <a:pPr eaLnBrk="1" hangingPunct="1"/>
            <a:r>
              <a:rPr lang="es-MX" dirty="0" smtClean="0"/>
              <a:t>Conceptos Claves</a:t>
            </a:r>
            <a:endParaRPr lang="es-ES" dirty="0" smtClean="0"/>
          </a:p>
        </p:txBody>
      </p:sp>
      <p:sp>
        <p:nvSpPr>
          <p:cNvPr id="3075" name="5 Marcador de contenido"/>
          <p:cNvSpPr>
            <a:spLocks noGrp="1"/>
          </p:cNvSpPr>
          <p:nvPr>
            <p:ph idx="1"/>
          </p:nvPr>
        </p:nvSpPr>
        <p:spPr>
          <a:xfrm>
            <a:off x="395536" y="1556792"/>
            <a:ext cx="8229600" cy="3328988"/>
          </a:xfrm>
        </p:spPr>
        <p:txBody>
          <a:bodyPr/>
          <a:lstStyle/>
          <a:p>
            <a:r>
              <a:rPr lang="es-CL" sz="2800" dirty="0"/>
              <a:t>Los subprogramas son otro tipo de bloques PL/SQL</a:t>
            </a:r>
          </a:p>
          <a:p>
            <a:r>
              <a:rPr lang="es-CL" sz="2800" dirty="0"/>
              <a:t>Se diferencian de los bloques anónimos porque llevan nombre, se almacenan en la base de datos y algunos pueden usar parámetros</a:t>
            </a:r>
          </a:p>
          <a:p>
            <a:pPr marL="0" indent="0" eaLnBrk="1" hangingPunct="1">
              <a:buNone/>
            </a:pPr>
            <a:endParaRPr lang="es-CL" sz="2400" dirty="0" smtClean="0"/>
          </a:p>
        </p:txBody>
      </p:sp>
    </p:spTree>
    <p:extLst>
      <p:ext uri="{BB962C8B-B14F-4D97-AF65-F5344CB8AC3E}">
        <p14:creationId xmlns:p14="http://schemas.microsoft.com/office/powerpoint/2010/main" val="22524095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p:txBody>
          <a:bodyPr/>
          <a:lstStyle/>
          <a:p>
            <a:pPr eaLnBrk="1" hangingPunct="1"/>
            <a:r>
              <a:rPr lang="es-MX" dirty="0" smtClean="0"/>
              <a:t>Procedimientos Almacenados</a:t>
            </a:r>
            <a:endParaRPr lang="es-ES" dirty="0" smtClean="0"/>
          </a:p>
        </p:txBody>
      </p:sp>
      <p:sp>
        <p:nvSpPr>
          <p:cNvPr id="3075" name="5 Marcador de contenido"/>
          <p:cNvSpPr>
            <a:spLocks noGrp="1"/>
          </p:cNvSpPr>
          <p:nvPr>
            <p:ph idx="1"/>
          </p:nvPr>
        </p:nvSpPr>
        <p:spPr>
          <a:xfrm>
            <a:off x="395536" y="1556792"/>
            <a:ext cx="8229600" cy="3328988"/>
          </a:xfrm>
        </p:spPr>
        <p:txBody>
          <a:bodyPr/>
          <a:lstStyle/>
          <a:p>
            <a:r>
              <a:rPr lang="es-CL" dirty="0"/>
              <a:t>Los procedimientos almacenados son utilizados para que realicen cierta operatoria pero que no devuelven resultados al que invocó dicho procedimiento</a:t>
            </a:r>
          </a:p>
          <a:p>
            <a:r>
              <a:rPr lang="es-CL" dirty="0" err="1" smtClean="0"/>
              <a:t>Sintáxis</a:t>
            </a:r>
            <a:r>
              <a:rPr lang="es-CL" dirty="0"/>
              <a:t>:</a:t>
            </a:r>
          </a:p>
          <a:p>
            <a:pPr marL="457200" lvl="1" indent="0">
              <a:buNone/>
            </a:pPr>
            <a:r>
              <a:rPr lang="es-CL" b="1" dirty="0" err="1"/>
              <a:t>Create</a:t>
            </a:r>
            <a:r>
              <a:rPr lang="es-CL" b="1" dirty="0"/>
              <a:t> [</a:t>
            </a:r>
            <a:r>
              <a:rPr lang="es-CL" b="1" dirty="0" err="1"/>
              <a:t>or</a:t>
            </a:r>
            <a:r>
              <a:rPr lang="es-CL" b="1" dirty="0"/>
              <a:t> </a:t>
            </a:r>
            <a:r>
              <a:rPr lang="es-CL" b="1" dirty="0" err="1"/>
              <a:t>Replace</a:t>
            </a:r>
            <a:r>
              <a:rPr lang="es-CL" b="1" dirty="0"/>
              <a:t>] </a:t>
            </a:r>
            <a:r>
              <a:rPr lang="es-CL" b="1" dirty="0" err="1"/>
              <a:t>Procedure</a:t>
            </a:r>
            <a:r>
              <a:rPr lang="es-CL" dirty="0"/>
              <a:t> «</a:t>
            </a:r>
            <a:r>
              <a:rPr lang="es-CL" dirty="0" err="1"/>
              <a:t>nombre_proc</a:t>
            </a:r>
            <a:r>
              <a:rPr lang="es-CL" dirty="0"/>
              <a:t>» [(</a:t>
            </a:r>
            <a:r>
              <a:rPr lang="es-CL" dirty="0" err="1"/>
              <a:t>lista_parametros</a:t>
            </a:r>
            <a:r>
              <a:rPr lang="es-CL" dirty="0"/>
              <a:t>)] </a:t>
            </a:r>
            <a:r>
              <a:rPr lang="es-CL" b="1" dirty="0" err="1"/>
              <a:t>is</a:t>
            </a:r>
            <a:endParaRPr lang="es-CL" b="1" dirty="0"/>
          </a:p>
          <a:p>
            <a:pPr marL="457200" lvl="1" indent="0">
              <a:buNone/>
            </a:pPr>
            <a:r>
              <a:rPr lang="es-CL" dirty="0"/>
              <a:t>…..</a:t>
            </a:r>
          </a:p>
          <a:p>
            <a:pPr marL="457200" lvl="1" indent="0">
              <a:buNone/>
            </a:pPr>
            <a:r>
              <a:rPr lang="es-CL" b="1" dirty="0" err="1"/>
              <a:t>End</a:t>
            </a:r>
            <a:r>
              <a:rPr lang="es-CL" b="1" dirty="0"/>
              <a:t> [«</a:t>
            </a:r>
            <a:r>
              <a:rPr lang="es-CL" b="1" dirty="0" err="1"/>
              <a:t>nombre_proc</a:t>
            </a:r>
            <a:r>
              <a:rPr lang="es-CL" b="1" dirty="0"/>
              <a:t>»];</a:t>
            </a:r>
          </a:p>
        </p:txBody>
      </p:sp>
    </p:spTree>
    <p:extLst>
      <p:ext uri="{BB962C8B-B14F-4D97-AF65-F5344CB8AC3E}">
        <p14:creationId xmlns:p14="http://schemas.microsoft.com/office/powerpoint/2010/main" val="14438435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p:txBody>
          <a:bodyPr/>
          <a:lstStyle/>
          <a:p>
            <a:pPr eaLnBrk="1" hangingPunct="1"/>
            <a:r>
              <a:rPr lang="es-MX" dirty="0" smtClean="0"/>
              <a:t>Consideraciones</a:t>
            </a:r>
            <a:endParaRPr lang="es-ES" dirty="0" smtClean="0"/>
          </a:p>
        </p:txBody>
      </p:sp>
      <p:sp>
        <p:nvSpPr>
          <p:cNvPr id="3075" name="5 Marcador de contenido"/>
          <p:cNvSpPr>
            <a:spLocks noGrp="1"/>
          </p:cNvSpPr>
          <p:nvPr>
            <p:ph idx="1"/>
          </p:nvPr>
        </p:nvSpPr>
        <p:spPr>
          <a:xfrm>
            <a:off x="395536" y="1556792"/>
            <a:ext cx="8229600" cy="3328988"/>
          </a:xfrm>
        </p:spPr>
        <p:txBody>
          <a:bodyPr/>
          <a:lstStyle/>
          <a:p>
            <a:r>
              <a:rPr lang="es-CL" sz="2400" dirty="0"/>
              <a:t>Al ocupar «</a:t>
            </a:r>
            <a:r>
              <a:rPr lang="es-CL" sz="2400" dirty="0" err="1"/>
              <a:t>Or</a:t>
            </a:r>
            <a:r>
              <a:rPr lang="es-CL" sz="2400" dirty="0"/>
              <a:t> </a:t>
            </a:r>
            <a:r>
              <a:rPr lang="es-CL" sz="2400" dirty="0" err="1"/>
              <a:t>Replace</a:t>
            </a:r>
            <a:r>
              <a:rPr lang="es-CL" sz="2400" dirty="0"/>
              <a:t>», en el caso que el procedimiento almacenado ya se encuentre en la BD, éste se reemplazará. En caso contrario, arrojará un error en la compilación</a:t>
            </a:r>
          </a:p>
          <a:p>
            <a:r>
              <a:rPr lang="es-CL" sz="2400" dirty="0"/>
              <a:t>No es obligatorio agregar el nombre del procedimiento al finalizar su código</a:t>
            </a:r>
          </a:p>
          <a:p>
            <a:r>
              <a:rPr lang="es-CL" sz="2400" dirty="0"/>
              <a:t>Un procedimiento almacenado posee las mismas secciones que un bloque anónimo (declaraciones, ejecución y excepciones). La diferencia es que la declaración «</a:t>
            </a:r>
            <a:r>
              <a:rPr lang="es-CL" sz="2400" dirty="0" err="1"/>
              <a:t>Create</a:t>
            </a:r>
            <a:r>
              <a:rPr lang="es-CL" sz="2400" dirty="0"/>
              <a:t>…</a:t>
            </a:r>
            <a:r>
              <a:rPr lang="es-CL" sz="2400" dirty="0" err="1"/>
              <a:t>Is</a:t>
            </a:r>
            <a:r>
              <a:rPr lang="es-CL" sz="2400" dirty="0"/>
              <a:t>» reemplaza a «Declare»</a:t>
            </a:r>
          </a:p>
          <a:p>
            <a:r>
              <a:rPr lang="es-CL" sz="2400" dirty="0"/>
              <a:t>Para eliminar un procedimiento almacenado se usa:</a:t>
            </a:r>
          </a:p>
          <a:p>
            <a:pPr lvl="1"/>
            <a:r>
              <a:rPr lang="es-CL" sz="2000" b="1" dirty="0" err="1"/>
              <a:t>Drop</a:t>
            </a:r>
            <a:r>
              <a:rPr lang="es-CL" sz="2000" b="1" dirty="0"/>
              <a:t> </a:t>
            </a:r>
            <a:r>
              <a:rPr lang="es-CL" sz="2000" b="1" dirty="0" err="1"/>
              <a:t>procedure</a:t>
            </a:r>
            <a:r>
              <a:rPr lang="es-CL" sz="2000" b="1" dirty="0"/>
              <a:t> </a:t>
            </a:r>
            <a:r>
              <a:rPr lang="es-CL" sz="2000" dirty="0"/>
              <a:t>«</a:t>
            </a:r>
            <a:r>
              <a:rPr lang="es-CL" sz="2000" dirty="0" err="1"/>
              <a:t>nombre_procedimiento</a:t>
            </a:r>
            <a:r>
              <a:rPr lang="es-CL" sz="2000" dirty="0"/>
              <a:t>»</a:t>
            </a:r>
            <a:r>
              <a:rPr lang="es-CL" sz="2000" b="1" dirty="0"/>
              <a:t>;</a:t>
            </a:r>
          </a:p>
        </p:txBody>
      </p:sp>
    </p:spTree>
    <p:extLst>
      <p:ext uri="{BB962C8B-B14F-4D97-AF65-F5344CB8AC3E}">
        <p14:creationId xmlns:p14="http://schemas.microsoft.com/office/powerpoint/2010/main" val="114584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a:xfrm>
            <a:off x="457200" y="379568"/>
            <a:ext cx="8229600" cy="1143000"/>
          </a:xfrm>
        </p:spPr>
        <p:txBody>
          <a:bodyPr/>
          <a:lstStyle/>
          <a:p>
            <a:pPr eaLnBrk="1" hangingPunct="1"/>
            <a:r>
              <a:rPr lang="es-MX" dirty="0" smtClean="0"/>
              <a:t>Ejemplo de procedimiento almacenado</a:t>
            </a:r>
            <a:endParaRPr lang="es-ES" dirty="0" smtClean="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5600" y="3063602"/>
            <a:ext cx="219075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Llamada con línea 1 (borde y barra de énfasis)"/>
          <p:cNvSpPr/>
          <p:nvPr/>
        </p:nvSpPr>
        <p:spPr>
          <a:xfrm>
            <a:off x="3171304" y="4941168"/>
            <a:ext cx="1728192" cy="648072"/>
          </a:xfrm>
          <a:prstGeom prst="accentBorderCallout1">
            <a:avLst>
              <a:gd name="adj1" fmla="val 60437"/>
              <a:gd name="adj2" fmla="val 100416"/>
              <a:gd name="adj3" fmla="val 129603"/>
              <a:gd name="adj4" fmla="val 17097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t>Procedimiento Declarado</a:t>
            </a:r>
            <a:endParaRPr lang="es-CL" dirty="0"/>
          </a:p>
        </p:txBody>
      </p:sp>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2175" y="1844824"/>
            <a:ext cx="4543425"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2672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a:xfrm>
            <a:off x="457200" y="379568"/>
            <a:ext cx="8229600" cy="1143000"/>
          </a:xfrm>
        </p:spPr>
        <p:txBody>
          <a:bodyPr/>
          <a:lstStyle/>
          <a:p>
            <a:pPr eaLnBrk="1" hangingPunct="1"/>
            <a:r>
              <a:rPr lang="es-MX" dirty="0" smtClean="0"/>
              <a:t>Ejemplo de procedimiento </a:t>
            </a:r>
            <a:r>
              <a:rPr lang="es-MX" dirty="0" smtClean="0"/>
              <a:t>almacenado con cursor explícito</a:t>
            </a:r>
            <a:endParaRPr lang="es-E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780" y="1877746"/>
            <a:ext cx="8554741" cy="3689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6546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a:xfrm>
            <a:off x="457200" y="364578"/>
            <a:ext cx="8229600" cy="1143000"/>
          </a:xfrm>
        </p:spPr>
        <p:txBody>
          <a:bodyPr/>
          <a:lstStyle/>
          <a:p>
            <a:pPr eaLnBrk="1" hangingPunct="1"/>
            <a:r>
              <a:rPr lang="es-MX" dirty="0" smtClean="0"/>
              <a:t>Ejecución de un procedimiento almacenado</a:t>
            </a:r>
            <a:endParaRPr lang="es-ES" dirty="0" smtClean="0"/>
          </a:p>
        </p:txBody>
      </p:sp>
      <p:sp>
        <p:nvSpPr>
          <p:cNvPr id="3075" name="5 Marcador de contenido"/>
          <p:cNvSpPr>
            <a:spLocks noGrp="1"/>
          </p:cNvSpPr>
          <p:nvPr>
            <p:ph idx="1"/>
          </p:nvPr>
        </p:nvSpPr>
        <p:spPr>
          <a:xfrm>
            <a:off x="395536" y="1556792"/>
            <a:ext cx="8229600" cy="3328988"/>
          </a:xfrm>
        </p:spPr>
        <p:txBody>
          <a:bodyPr/>
          <a:lstStyle/>
          <a:p>
            <a:r>
              <a:rPr lang="es-CL" dirty="0"/>
              <a:t>Para ejecutar el procedimiento almacenado por código, podemos usar un bloque anónimo </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2996952"/>
            <a:ext cx="4038600"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4714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a:xfrm>
            <a:off x="457200" y="394558"/>
            <a:ext cx="8229600" cy="1143000"/>
          </a:xfrm>
        </p:spPr>
        <p:txBody>
          <a:bodyPr/>
          <a:lstStyle/>
          <a:p>
            <a:pPr eaLnBrk="1" hangingPunct="1"/>
            <a:r>
              <a:rPr lang="es-MX" dirty="0" smtClean="0"/>
              <a:t>Parámetros para procedimientos almacenados</a:t>
            </a:r>
            <a:endParaRPr lang="es-ES" dirty="0" smtClean="0"/>
          </a:p>
        </p:txBody>
      </p:sp>
      <p:sp>
        <p:nvSpPr>
          <p:cNvPr id="3075" name="5 Marcador de contenido"/>
          <p:cNvSpPr>
            <a:spLocks noGrp="1"/>
          </p:cNvSpPr>
          <p:nvPr>
            <p:ph idx="1"/>
          </p:nvPr>
        </p:nvSpPr>
        <p:spPr>
          <a:xfrm>
            <a:off x="395536" y="1556792"/>
            <a:ext cx="8229600" cy="3328988"/>
          </a:xfrm>
        </p:spPr>
        <p:txBody>
          <a:bodyPr/>
          <a:lstStyle/>
          <a:p>
            <a:r>
              <a:rPr lang="es-CL" sz="2400" dirty="0"/>
              <a:t>Los procedimientos almacenados permiten el uso de parámetros</a:t>
            </a:r>
          </a:p>
          <a:p>
            <a:r>
              <a:rPr lang="es-CL" sz="2400" dirty="0"/>
              <a:t>Cada parámetro se separa por una coma (,)</a:t>
            </a:r>
          </a:p>
          <a:p>
            <a:r>
              <a:rPr lang="es-CL" sz="2400" dirty="0"/>
              <a:t>Sintaxis:</a:t>
            </a:r>
          </a:p>
          <a:p>
            <a:pPr lvl="1"/>
            <a:r>
              <a:rPr lang="es-CL" sz="2400" dirty="0"/>
              <a:t>«</a:t>
            </a:r>
            <a:r>
              <a:rPr lang="es-CL" sz="2400" dirty="0" err="1"/>
              <a:t>Nombre_param</a:t>
            </a:r>
            <a:r>
              <a:rPr lang="es-CL" sz="2400" dirty="0"/>
              <a:t>» |«</a:t>
            </a:r>
            <a:r>
              <a:rPr lang="es-CL" sz="2400" dirty="0" err="1"/>
              <a:t>tipo_param</a:t>
            </a:r>
            <a:r>
              <a:rPr lang="es-CL" sz="2400" dirty="0"/>
              <a:t>»| «</a:t>
            </a:r>
            <a:r>
              <a:rPr lang="es-CL" sz="2400" dirty="0" err="1"/>
              <a:t>tipo_dato</a:t>
            </a:r>
            <a:r>
              <a:rPr lang="es-CL" sz="2400" dirty="0"/>
              <a:t>» |«opciones»|</a:t>
            </a:r>
          </a:p>
          <a:p>
            <a:pPr lvl="1"/>
            <a:r>
              <a:rPr lang="es-CL" sz="2400" dirty="0"/>
              <a:t>Donde:</a:t>
            </a:r>
          </a:p>
          <a:p>
            <a:pPr lvl="2"/>
            <a:r>
              <a:rPr lang="es-CL" dirty="0" err="1"/>
              <a:t>Nombre_param</a:t>
            </a:r>
            <a:r>
              <a:rPr lang="es-CL" dirty="0"/>
              <a:t>: Nombre dado al parámetro</a:t>
            </a:r>
          </a:p>
          <a:p>
            <a:pPr lvl="2"/>
            <a:r>
              <a:rPr lang="es-CL" dirty="0" err="1"/>
              <a:t>Tipo_param</a:t>
            </a:r>
            <a:r>
              <a:rPr lang="es-CL" dirty="0"/>
              <a:t>: Define el tipo de parámetro</a:t>
            </a:r>
          </a:p>
          <a:p>
            <a:pPr lvl="2"/>
            <a:r>
              <a:rPr lang="es-CL" dirty="0" err="1"/>
              <a:t>Tipo_dato</a:t>
            </a:r>
            <a:r>
              <a:rPr lang="es-CL" dirty="0"/>
              <a:t>: Tipo de dato dado al parámetro</a:t>
            </a:r>
          </a:p>
          <a:p>
            <a:pPr lvl="2"/>
            <a:r>
              <a:rPr lang="es-CL" dirty="0"/>
              <a:t>Opciones: Se puede utilizar para dar un valor por defecto al parámetro</a:t>
            </a:r>
          </a:p>
        </p:txBody>
      </p:sp>
    </p:spTree>
    <p:extLst>
      <p:ext uri="{BB962C8B-B14F-4D97-AF65-F5344CB8AC3E}">
        <p14:creationId xmlns:p14="http://schemas.microsoft.com/office/powerpoint/2010/main" val="1338560150"/>
      </p:ext>
    </p:extLst>
  </p:cSld>
  <p:clrMapOvr>
    <a:masterClrMapping/>
  </p:clrMapOvr>
  <p:timing>
    <p:tnLst>
      <p:par>
        <p:cTn id="1" dur="indefinite" restart="never" nodeType="tmRoot"/>
      </p:par>
    </p:tnLst>
  </p:timing>
</p:sld>
</file>

<file path=ppt/theme/theme1.xml><?xml version="1.0" encoding="utf-8"?>
<a:theme xmlns:a="http://schemas.openxmlformats.org/drawingml/2006/main" name="Plantilla RA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Plantilla RA1</Template>
  <TotalTime>554</TotalTime>
  <Words>651</Words>
  <Application>Microsoft Office PowerPoint</Application>
  <PresentationFormat>Presentación en pantalla (4:3)</PresentationFormat>
  <Paragraphs>75</Paragraphs>
  <Slides>16</Slides>
  <Notes>16</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Plantilla RA1</vt:lpstr>
      <vt:lpstr>Subprogramas: Procedimientos</vt:lpstr>
      <vt:lpstr>Aprendizajes esperados</vt:lpstr>
      <vt:lpstr>Conceptos Claves</vt:lpstr>
      <vt:lpstr>Procedimientos Almacenados</vt:lpstr>
      <vt:lpstr>Consideraciones</vt:lpstr>
      <vt:lpstr>Ejemplo de procedimiento almacenado</vt:lpstr>
      <vt:lpstr>Ejemplo de procedimiento almacenado con cursor explícito</vt:lpstr>
      <vt:lpstr>Ejecución de un procedimiento almacenado</vt:lpstr>
      <vt:lpstr>Parámetros para procedimientos almacenados</vt:lpstr>
      <vt:lpstr>Tipos de Parámetros </vt:lpstr>
      <vt:lpstr>Ejemplo de uso de parámetro de entrada</vt:lpstr>
      <vt:lpstr>Ejemplo de uso de parámetro de salida</vt:lpstr>
      <vt:lpstr>Asignación de valores a los Parámetros </vt:lpstr>
      <vt:lpstr>Ejemplo de asignación de valores a parámetros por notación posicional</vt:lpstr>
      <vt:lpstr>Ejemplo de asignación de valores a parámetros por notación nominal</vt:lpstr>
      <vt:lpstr>Parámetros formales y actuales </vt:lpstr>
    </vt:vector>
  </TitlesOfParts>
  <Company>Duoc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Conceptos Claves del Software</dc:title>
  <dc:creator>ccordovag</dc:creator>
  <cp:lastModifiedBy>Cesar Martinez C</cp:lastModifiedBy>
  <cp:revision>21</cp:revision>
  <dcterms:created xsi:type="dcterms:W3CDTF">2010-05-28T21:34:40Z</dcterms:created>
  <dcterms:modified xsi:type="dcterms:W3CDTF">2011-12-27T01:16:25Z</dcterms:modified>
</cp:coreProperties>
</file>