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0"/>
  </p:notesMasterIdLst>
  <p:sldIdLst>
    <p:sldId id="260" r:id="rId2"/>
    <p:sldId id="259" r:id="rId3"/>
    <p:sldId id="258" r:id="rId4"/>
    <p:sldId id="444" r:id="rId5"/>
    <p:sldId id="466" r:id="rId6"/>
    <p:sldId id="468" r:id="rId7"/>
    <p:sldId id="469" r:id="rId8"/>
    <p:sldId id="414" r:id="rId9"/>
    <p:sldId id="471" r:id="rId10"/>
    <p:sldId id="470" r:id="rId11"/>
    <p:sldId id="447" r:id="rId12"/>
    <p:sldId id="473" r:id="rId13"/>
    <p:sldId id="472" r:id="rId14"/>
    <p:sldId id="448" r:id="rId15"/>
    <p:sldId id="449" r:id="rId16"/>
    <p:sldId id="474" r:id="rId17"/>
    <p:sldId id="475" r:id="rId18"/>
    <p:sldId id="476" r:id="rId19"/>
    <p:sldId id="477" r:id="rId20"/>
    <p:sldId id="450" r:id="rId21"/>
    <p:sldId id="478" r:id="rId22"/>
    <p:sldId id="479" r:id="rId23"/>
    <p:sldId id="480" r:id="rId24"/>
    <p:sldId id="481" r:id="rId25"/>
    <p:sldId id="451" r:id="rId26"/>
    <p:sldId id="415" r:id="rId27"/>
    <p:sldId id="482" r:id="rId28"/>
    <p:sldId id="369" r:id="rId29"/>
  </p:sldIdLst>
  <p:sldSz cx="9144000" cy="6858000" type="screen4x3"/>
  <p:notesSz cx="6858000" cy="9144000"/>
  <p:defaultTextStyle>
    <a:defPPr>
      <a:defRPr lang="es-CL"/>
    </a:defPPr>
    <a:lvl1pPr algn="l" rtl="0" fontAlgn="base">
      <a:spcBef>
        <a:spcPct val="0"/>
      </a:spcBef>
      <a:spcAft>
        <a:spcPct val="0"/>
      </a:spcAft>
      <a:defRPr sz="1500" kern="1200">
        <a:solidFill>
          <a:schemeClr val="tx1"/>
        </a:solidFill>
        <a:latin typeface="Arial" charset="0"/>
        <a:ea typeface="+mn-ea"/>
        <a:cs typeface="Arial" charset="0"/>
      </a:defRPr>
    </a:lvl1pPr>
    <a:lvl2pPr marL="457200" algn="l" rtl="0" fontAlgn="base">
      <a:spcBef>
        <a:spcPct val="0"/>
      </a:spcBef>
      <a:spcAft>
        <a:spcPct val="0"/>
      </a:spcAft>
      <a:defRPr sz="1500" kern="1200">
        <a:solidFill>
          <a:schemeClr val="tx1"/>
        </a:solidFill>
        <a:latin typeface="Arial" charset="0"/>
        <a:ea typeface="+mn-ea"/>
        <a:cs typeface="Arial" charset="0"/>
      </a:defRPr>
    </a:lvl2pPr>
    <a:lvl3pPr marL="914400" algn="l" rtl="0" fontAlgn="base">
      <a:spcBef>
        <a:spcPct val="0"/>
      </a:spcBef>
      <a:spcAft>
        <a:spcPct val="0"/>
      </a:spcAft>
      <a:defRPr sz="1500" kern="1200">
        <a:solidFill>
          <a:schemeClr val="tx1"/>
        </a:solidFill>
        <a:latin typeface="Arial" charset="0"/>
        <a:ea typeface="+mn-ea"/>
        <a:cs typeface="Arial" charset="0"/>
      </a:defRPr>
    </a:lvl3pPr>
    <a:lvl4pPr marL="1371600" algn="l" rtl="0" fontAlgn="base">
      <a:spcBef>
        <a:spcPct val="0"/>
      </a:spcBef>
      <a:spcAft>
        <a:spcPct val="0"/>
      </a:spcAft>
      <a:defRPr sz="1500" kern="1200">
        <a:solidFill>
          <a:schemeClr val="tx1"/>
        </a:solidFill>
        <a:latin typeface="Arial" charset="0"/>
        <a:ea typeface="+mn-ea"/>
        <a:cs typeface="Arial" charset="0"/>
      </a:defRPr>
    </a:lvl4pPr>
    <a:lvl5pPr marL="1828800" algn="l"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00000"/>
    <a:srgbClr val="602E04"/>
    <a:srgbClr val="06405A"/>
    <a:srgbClr val="B80000"/>
    <a:srgbClr val="008000"/>
    <a:srgbClr val="0D85BB"/>
    <a:srgbClr val="0A679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7746" autoAdjust="0"/>
  </p:normalViewPr>
  <p:slideViewPr>
    <p:cSldViewPr>
      <p:cViewPr>
        <p:scale>
          <a:sx n="100" d="100"/>
          <a:sy n="100" d="100"/>
        </p:scale>
        <p:origin x="-516"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32114AC-A3A0-43CC-BFC6-F9C72977D1C1}" type="datetimeFigureOut">
              <a:rPr lang="es-CL"/>
              <a:pPr>
                <a:defRPr/>
              </a:pPr>
              <a:t>21-03-2014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E117962-01EA-444D-9CE8-9F2FB4EC220D}" type="slidenum">
              <a:rPr lang="es-CL"/>
              <a:pPr>
                <a:defRPr/>
              </a:pPr>
              <a:t>‹Nº›</a:t>
            </a:fld>
            <a:endParaRPr 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6F9AF3-CCC9-4124-A002-E2FD579016EC}" type="slidenum">
              <a:rPr lang="es-CL">
                <a:cs typeface="Arial" charset="0"/>
              </a:rPr>
              <a:pPr fontAlgn="base">
                <a:spcBef>
                  <a:spcPct val="0"/>
                </a:spcBef>
                <a:spcAft>
                  <a:spcPct val="0"/>
                </a:spcAft>
                <a:defRPr/>
              </a:pPr>
              <a:t>1</a:t>
            </a:fld>
            <a:endParaRPr lang="es-CL">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Controlando Excepciones Predefinidas del Servidor Oracle</a:t>
            </a:r>
            <a:endParaRPr lang="es-MX" sz="1200" b="1" dirty="0" smtClean="0">
              <a:latin typeface="Arial" pitchFamily="34" charset="0"/>
              <a:cs typeface="Arial" pitchFamily="34" charset="0"/>
            </a:endParaRPr>
          </a:p>
          <a:p>
            <a:pPr eaLnBrk="1" hangingPunct="1">
              <a:spcBef>
                <a:spcPct val="0"/>
              </a:spcBef>
            </a:pPr>
            <a:r>
              <a:rPr lang="es-MX" sz="1200" dirty="0" smtClean="0">
                <a:latin typeface="Arial" pitchFamily="34" charset="0"/>
                <a:cs typeface="Arial" pitchFamily="34" charset="0"/>
              </a:rPr>
              <a:t>En el ejemplo, el bloque obtiene el apellido del empleado con nombre Juanito. Como no existe un empleado con ese nombre se genera el error ORA-01403 asociado a la excepción </a:t>
            </a:r>
            <a:r>
              <a:rPr lang="es-MX" sz="1200" b="1" dirty="0" smtClean="0">
                <a:latin typeface="Arial" pitchFamily="34" charset="0"/>
                <a:cs typeface="Arial" pitchFamily="34" charset="0"/>
              </a:rPr>
              <a:t>NO_DATA_FOUND</a:t>
            </a:r>
            <a:r>
              <a:rPr lang="es-MX" sz="1200" dirty="0" smtClean="0">
                <a:latin typeface="Arial" pitchFamily="34" charset="0"/>
                <a:cs typeface="Arial" pitchFamily="34" charset="0"/>
              </a:rPr>
              <a:t>. Como esa excepción está controlada en el bloque PL/SQL se ejecutan las sentencias definidas después del THEN de esa excepción y el bloque finaliza en forma correcta.</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540859A-EE2B-45B9-84E3-AF703C09EB67}"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Controlando Excepciones Predefinidas del Servidor Oracle</a:t>
            </a:r>
            <a:endParaRPr lang="es-MX" sz="1200" b="1" dirty="0" smtClean="0">
              <a:latin typeface="Arial" pitchFamily="34" charset="0"/>
              <a:cs typeface="Arial" pitchFamily="34" charset="0"/>
            </a:endParaRPr>
          </a:p>
          <a:p>
            <a:r>
              <a:rPr lang="es-MX" sz="1200" dirty="0" smtClean="0">
                <a:latin typeface="Arial" pitchFamily="34" charset="0"/>
                <a:cs typeface="Arial" pitchFamily="34" charset="0"/>
              </a:rPr>
              <a:t>En el bloque del ejemplo se está insertando un nuevo departamento con identificación 10. La clave de esa tabla es la identificación del departamento (department_id). Como el departamento 10 ya existe se genera un error Oracle ORA-00001 asociado a la excepción </a:t>
            </a:r>
            <a:r>
              <a:rPr lang="en-US" sz="1200" b="1" dirty="0" smtClean="0">
                <a:latin typeface="Arial" pitchFamily="34" charset="0"/>
                <a:cs typeface="Arial" pitchFamily="34" charset="0"/>
              </a:rPr>
              <a:t>DUP_VAL_ON_INDEX.</a:t>
            </a:r>
            <a:r>
              <a:rPr lang="en-US" sz="1200" dirty="0" smtClean="0">
                <a:latin typeface="Arial" pitchFamily="34" charset="0"/>
                <a:cs typeface="Arial" pitchFamily="34" charset="0"/>
              </a:rPr>
              <a:t> </a:t>
            </a:r>
            <a:r>
              <a:rPr lang="es-MX" sz="1200" dirty="0" smtClean="0">
                <a:latin typeface="Arial" pitchFamily="34" charset="0"/>
                <a:cs typeface="Arial" pitchFamily="34" charset="0"/>
              </a:rPr>
              <a:t>Como esa excepción está controlada en el bloque PL/SQL se ejecutan las sentencias definidas después del THEN de esa excepción que son insertar en la tabla errores información del error (que es la que se visualiza) y el bloque finaliza en forma correcta.</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C9872AA-BF43-4FDD-83C2-5FF32BEA1A54}"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Controlando Excepciones Predefinidas del Servidor Oracle</a:t>
            </a:r>
            <a:endParaRPr lang="es-MX" sz="1200" b="1" dirty="0" smtClean="0">
              <a:latin typeface="Arial" pitchFamily="34" charset="0"/>
              <a:cs typeface="Arial" pitchFamily="34" charset="0"/>
            </a:endParaRPr>
          </a:p>
          <a:p>
            <a:pPr eaLnBrk="1" hangingPunct="1">
              <a:spcBef>
                <a:spcPct val="0"/>
              </a:spcBef>
            </a:pPr>
            <a:r>
              <a:rPr lang="es-MX" sz="1200" dirty="0" smtClean="0">
                <a:latin typeface="Arial" pitchFamily="34" charset="0"/>
                <a:cs typeface="Arial" pitchFamily="34" charset="0"/>
              </a:rPr>
              <a:t>En el ejemplo, el bloque obtiene el apellido del empleado con nombre Juanito. Como no existe un empleado con ese nombre se genera el error ORA-01403 asociado a la excepción </a:t>
            </a:r>
            <a:r>
              <a:rPr lang="es-MX" sz="1200" b="1" dirty="0" smtClean="0">
                <a:latin typeface="Arial" pitchFamily="34" charset="0"/>
                <a:cs typeface="Arial" pitchFamily="34" charset="0"/>
              </a:rPr>
              <a:t>NO_DATA_FOUND</a:t>
            </a:r>
            <a:r>
              <a:rPr lang="es-MX" sz="1200" dirty="0" smtClean="0">
                <a:latin typeface="Arial" pitchFamily="34" charset="0"/>
                <a:cs typeface="Arial" pitchFamily="34" charset="0"/>
              </a:rPr>
              <a:t>. Como esa excepción está controlada en el bloque PL/SQL se ejecutan las sentencias definidas después del THEN de esa excepción y el bloque finaliza en forma correcta.</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987D28C-C235-4AC6-BB5D-70D9F22A1220}"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1986"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Funciones SQLCODE y SQLERRM</a:t>
            </a:r>
          </a:p>
          <a:p>
            <a:r>
              <a:rPr lang="es-MX" sz="1200" dirty="0" smtClean="0">
                <a:latin typeface="Arial" pitchFamily="34" charset="0"/>
                <a:cs typeface="Arial" pitchFamily="34" charset="0"/>
              </a:rPr>
              <a:t>Cuando ocurre una excepción, </a:t>
            </a:r>
            <a:r>
              <a:rPr lang="es-MX" sz="1200" b="1" dirty="0" smtClean="0">
                <a:latin typeface="Arial" pitchFamily="34" charset="0"/>
                <a:cs typeface="Arial" pitchFamily="34" charset="0"/>
              </a:rPr>
              <a:t>se puede identificar el código de error asociado o el mensaje de error</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usando funciones predefinidas</a:t>
            </a:r>
            <a:r>
              <a:rPr lang="es-MX" sz="1200" dirty="0" smtClean="0">
                <a:latin typeface="Arial" pitchFamily="34" charset="0"/>
                <a:cs typeface="Arial" pitchFamily="34" charset="0"/>
              </a:rPr>
              <a:t>.</a:t>
            </a:r>
          </a:p>
          <a:p>
            <a:r>
              <a:rPr lang="es-MX" sz="1200" dirty="0" smtClean="0">
                <a:latin typeface="Arial" pitchFamily="34" charset="0"/>
                <a:cs typeface="Arial" pitchFamily="34" charset="0"/>
              </a:rPr>
              <a:t>Las funciones que permiten aclarar al usuario la situación de error son:</a:t>
            </a:r>
          </a:p>
          <a:p>
            <a:pPr>
              <a:buFontTx/>
              <a:buChar char="•"/>
            </a:pPr>
            <a:r>
              <a:rPr lang="es-MX" sz="1200" b="1" dirty="0" smtClean="0">
                <a:latin typeface="Arial" pitchFamily="34" charset="0"/>
                <a:cs typeface="Arial" pitchFamily="34" charset="0"/>
              </a:rPr>
              <a:t>  SQLCODE:</a:t>
            </a:r>
            <a:r>
              <a:rPr lang="es-MX" sz="1200" dirty="0" smtClean="0">
                <a:latin typeface="Arial" pitchFamily="34" charset="0"/>
                <a:cs typeface="Arial" pitchFamily="34" charset="0"/>
              </a:rPr>
              <a:t> retorna el número de error Oracle para excepciones internas.</a:t>
            </a:r>
          </a:p>
          <a:p>
            <a:pPr>
              <a:buFontTx/>
              <a:buChar char="•"/>
            </a:pPr>
            <a:r>
              <a:rPr lang="es-MX" sz="1200" b="1" dirty="0" smtClean="0">
                <a:latin typeface="Arial" pitchFamily="34" charset="0"/>
                <a:cs typeface="Arial" pitchFamily="34" charset="0"/>
              </a:rPr>
              <a:t>  SQLERRM:</a:t>
            </a:r>
            <a:r>
              <a:rPr lang="es-MX" sz="1200" dirty="0" smtClean="0">
                <a:latin typeface="Arial" pitchFamily="34" charset="0"/>
                <a:cs typeface="Arial" pitchFamily="34" charset="0"/>
              </a:rPr>
              <a:t> retorna el mensaje de error asociado con el número de error.</a:t>
            </a:r>
          </a:p>
          <a:p>
            <a:r>
              <a:rPr lang="es-MX" sz="1200" dirty="0" smtClean="0">
                <a:latin typeface="Arial" pitchFamily="34" charset="0"/>
                <a:cs typeface="Arial" pitchFamily="34" charset="0"/>
              </a:rPr>
              <a:t>Las funciones SQLCODE y SQLERRM no se pueden utilizar directamente en una sentencia SQL, por ejemplo en una sentencia INSERT. Para ello se deben asignar los valores a funciones locales y usar esas variables en la sentencia SQL. Sus valores se pueden visualizar directamente.</a:t>
            </a:r>
            <a:endParaRPr lang="es-MX" sz="1200" b="1" dirty="0" smtClean="0">
              <a:latin typeface="Arial" pitchFamily="34" charset="0"/>
              <a:cs typeface="Arial" pitchFamily="34" charset="0"/>
            </a:endParaRPr>
          </a:p>
          <a:p>
            <a:pPr algn="just">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el bloque PL/SQL del ejemplo, la excepción OTHERS controla cualquier error que se produzca durante la ejecución del bloque. En este caso al querer insertar un nuevo departamento, se inserta NULL en la columna </a:t>
            </a:r>
            <a:r>
              <a:rPr lang="es-MX" sz="1200" dirty="0" err="1" smtClean="0">
                <a:latin typeface="Arial" pitchFamily="34" charset="0"/>
                <a:cs typeface="Arial" pitchFamily="34" charset="0"/>
              </a:rPr>
              <a:t>department_name</a:t>
            </a:r>
            <a:r>
              <a:rPr lang="es-MX" sz="1200" dirty="0" smtClean="0">
                <a:latin typeface="Arial" pitchFamily="34" charset="0"/>
                <a:cs typeface="Arial" pitchFamily="34" charset="0"/>
              </a:rPr>
              <a:t> que en la tabla está definido como NOT NULL. Por esta razón de genera el error Oracle -01400. Como se va a insertar en la tabla errores, se debe almacenar antes en las variables locales definidas el resultado de las funciones SQLCODE y SQLERRM. Posterior es esto se inserta en la tabla errores (que es lo que se visualiza en el ejemplo).</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5F97285-CE7C-4381-8D76-D4697E8CF1E4}"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4034"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Bloques Anidados para controlar Excepciones</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el bloque posee una sección de Control de Excepciones para controlar el error cuando la sentencia SELECT no retorne filas. En este caso, es la segunda sentencia en donde no se encuentran filas, pero con el mensaje que muestra el bloque no se sabe que sentencia es la que falló.</a:t>
            </a:r>
          </a:p>
          <a:p>
            <a:pPr marL="742950" lvl="1" indent="-285750" algn="just">
              <a:spcBef>
                <a:spcPct val="20000"/>
              </a:spcBef>
              <a:buClr>
                <a:srgbClr val="FF0000"/>
              </a:buClr>
              <a:buFont typeface="Wingdings" pitchFamily="2" charset="2"/>
              <a:buChar char="§"/>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6D80B60-2D5B-4BEF-8D4C-3FE45C68A4AF}"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6082"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Bloques Anidados para controlar Excepciones</a:t>
            </a:r>
            <a:endParaRPr lang="es-MX" sz="1200" b="1" dirty="0" smtClean="0">
              <a:latin typeface="Arial" pitchFamily="34" charset="0"/>
              <a:cs typeface="Arial" pitchFamily="34" charset="0"/>
            </a:endParaRPr>
          </a:p>
          <a:p>
            <a:r>
              <a:rPr lang="es-MX" sz="1200" dirty="0" smtClean="0">
                <a:latin typeface="Arial" pitchFamily="34" charset="0"/>
                <a:cs typeface="Arial" pitchFamily="34" charset="0"/>
              </a:rPr>
              <a:t>Basados en el ejemplo anterior, se genera un bloque anidado para la segunda sentencia SELECT. Por lo tanto ahora cada bloque posee su propia sección de Control de Excepciones permitiendo controlar en forma independiente cuando no se encuentren filas en las tablas </a:t>
            </a:r>
            <a:r>
              <a:rPr lang="es-MX" sz="1200" b="1" dirty="0" smtClean="0">
                <a:latin typeface="Arial" pitchFamily="34" charset="0"/>
                <a:cs typeface="Arial" pitchFamily="34" charset="0"/>
              </a:rPr>
              <a:t>employees</a:t>
            </a:r>
            <a:r>
              <a:rPr lang="es-MX" sz="1200" dirty="0" smtClean="0">
                <a:latin typeface="Arial" pitchFamily="34" charset="0"/>
                <a:cs typeface="Arial" pitchFamily="34" charset="0"/>
              </a:rPr>
              <a:t> o </a:t>
            </a:r>
            <a:r>
              <a:rPr lang="es-MX" sz="1200" b="1" dirty="0" err="1" smtClean="0">
                <a:latin typeface="Arial" pitchFamily="34" charset="0"/>
                <a:cs typeface="Arial" pitchFamily="34" charset="0"/>
              </a:rPr>
              <a:t>countries</a:t>
            </a:r>
            <a:r>
              <a:rPr lang="es-MX" sz="1200" dirty="0" smtClean="0">
                <a:latin typeface="Arial" pitchFamily="34" charset="0"/>
                <a:cs typeface="Arial" pitchFamily="34" charset="0"/>
              </a:rPr>
              <a:t>.</a:t>
            </a:r>
          </a:p>
          <a:p>
            <a:pPr marL="742950" lvl="1" indent="-285750" algn="just">
              <a:spcBef>
                <a:spcPct val="20000"/>
              </a:spcBef>
              <a:buClr>
                <a:srgbClr val="FF0000"/>
              </a:buClr>
              <a:buFont typeface="Wingdings" pitchFamily="2" charset="2"/>
              <a:buChar char="§"/>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D1D8844-6E48-425E-A81E-F6ABF2723725}" type="slidenum">
              <a:rPr lang="es-CL" sz="1200">
                <a:latin typeface="+mn-lt"/>
                <a:cs typeface="+mn-cs"/>
              </a:rPr>
              <a:pPr algn="r" fontAlgn="auto">
                <a:spcBef>
                  <a:spcPts val="0"/>
                </a:spcBef>
                <a:spcAft>
                  <a:spcPts val="0"/>
                </a:spcAft>
                <a:defRPr/>
              </a:pPr>
              <a:t>16</a:t>
            </a:fld>
            <a:endParaRPr lang="es-CL"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8130"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Bloques Anidados para controlar Excepciones</a:t>
            </a:r>
            <a:endParaRPr lang="es-MX" sz="1200" b="1" dirty="0" smtClean="0">
              <a:latin typeface="Arial" pitchFamily="34" charset="0"/>
              <a:cs typeface="Arial" pitchFamily="34" charset="0"/>
            </a:endParaRPr>
          </a:p>
          <a:p>
            <a:r>
              <a:rPr lang="es-MX" sz="1200" dirty="0" smtClean="0">
                <a:latin typeface="Arial" pitchFamily="34" charset="0"/>
                <a:cs typeface="Arial" pitchFamily="34" charset="0"/>
              </a:rPr>
              <a:t>En el ejemplo, el bloque interno creado para la sentencia que obtiene el nombre del departamento de cada empleado, controla si el departamento leído no existe en la tabla departments (que es el caso del empleado 178) muestra el mensaje de la excepción. Esto permite, que a pesar de que el departamento leído desde el cursor no exista en la tabla departments el proceso continué en forma normal para procesado todos los empleados almacenados en el cursor. (El resultado del bloque se muestra en la siguiente página). Si no se genera un bloque interno para que controle la excepción, la ejecución del bloque finalizaría cuando se procese el empleado 178.</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1433A37-C719-423C-82AF-A6DABCAF9C43}"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017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MX"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AC06797-C236-4FB5-844F-6C306B1CB9AA}"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2226"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CL" b="1" dirty="0" smtClean="0">
                <a:solidFill>
                  <a:srgbClr val="10253F"/>
                </a:solidFill>
                <a:latin typeface="Arial" pitchFamily="34" charset="0"/>
                <a:cs typeface="Arial" pitchFamily="34" charset="0"/>
              </a:rPr>
              <a:t>Controlando Excepciones No Predefinidas del Servidor Oracle</a:t>
            </a:r>
          </a:p>
          <a:p>
            <a:r>
              <a:rPr lang="es-MX" dirty="0" smtClean="0">
                <a:latin typeface="Arial" pitchFamily="34" charset="0"/>
                <a:cs typeface="Arial" pitchFamily="34" charset="0"/>
              </a:rPr>
              <a:t>Estas excepciones son similares a las excepciones predefinidas sin embargo </a:t>
            </a:r>
            <a:r>
              <a:rPr lang="es-MX" b="1" dirty="0" smtClean="0">
                <a:latin typeface="Arial" pitchFamily="34" charset="0"/>
                <a:cs typeface="Arial" pitchFamily="34" charset="0"/>
              </a:rPr>
              <a:t>no se encuentran definidas como excepciones en el servidor Oracle</a:t>
            </a:r>
            <a:r>
              <a:rPr lang="es-MX" dirty="0" smtClean="0">
                <a:latin typeface="Arial" pitchFamily="34" charset="0"/>
                <a:cs typeface="Arial" pitchFamily="34" charset="0"/>
              </a:rPr>
              <a:t>. </a:t>
            </a:r>
            <a:r>
              <a:rPr lang="es-MX" b="1" dirty="0" smtClean="0">
                <a:latin typeface="Arial" pitchFamily="34" charset="0"/>
                <a:cs typeface="Arial" pitchFamily="34" charset="0"/>
              </a:rPr>
              <a:t>Son errores estándares de Oracle</a:t>
            </a:r>
            <a:r>
              <a:rPr lang="es-MX" dirty="0" smtClean="0">
                <a:latin typeface="Arial" pitchFamily="34" charset="0"/>
                <a:cs typeface="Arial" pitchFamily="34" charset="0"/>
              </a:rPr>
              <a:t> pero que no poseen una excepción definida en Oracle (nombre de excepción).</a:t>
            </a:r>
          </a:p>
          <a:p>
            <a:r>
              <a:rPr lang="es-MX" dirty="0" smtClean="0">
                <a:latin typeface="Arial" pitchFamily="34" charset="0"/>
                <a:cs typeface="Arial" pitchFamily="34" charset="0"/>
              </a:rPr>
              <a:t>Se pueden crear excepciones con errores estándares de Oracle utilizando la función </a:t>
            </a:r>
            <a:r>
              <a:rPr lang="es-MX" b="1" dirty="0" smtClean="0">
                <a:latin typeface="Arial" pitchFamily="34" charset="0"/>
                <a:cs typeface="Arial" pitchFamily="34" charset="0"/>
              </a:rPr>
              <a:t>PRAGMA EXCEPTION_INIT</a:t>
            </a:r>
            <a:r>
              <a:rPr lang="es-MX" dirty="0" smtClean="0">
                <a:latin typeface="Arial" pitchFamily="34" charset="0"/>
                <a:cs typeface="Arial" pitchFamily="34" charset="0"/>
              </a:rPr>
              <a:t>. P</a:t>
            </a:r>
            <a:r>
              <a:rPr lang="es-ES" dirty="0" smtClean="0">
                <a:latin typeface="Arial" pitchFamily="34" charset="0"/>
                <a:cs typeface="Arial" pitchFamily="34" charset="0"/>
              </a:rPr>
              <a:t>RAGMA es la palabra clave que significa que la declaración es una directiva del compilador. </a:t>
            </a:r>
            <a:r>
              <a:rPr lang="es-MX" dirty="0" smtClean="0">
                <a:latin typeface="Arial" pitchFamily="34" charset="0"/>
                <a:cs typeface="Arial" pitchFamily="34" charset="0"/>
              </a:rPr>
              <a:t>En PL/SQL, </a:t>
            </a:r>
            <a:r>
              <a:rPr lang="es-MX" b="1" dirty="0" smtClean="0">
                <a:latin typeface="Arial" pitchFamily="34" charset="0"/>
                <a:cs typeface="Arial" pitchFamily="34" charset="0"/>
              </a:rPr>
              <a:t>EXCEPTION_INIT es una PRAGMA que le dice al compilador PL/SQL que se asocia un nombre de excepción con un error Oracle</a:t>
            </a:r>
            <a:r>
              <a:rPr lang="es-MX" dirty="0" smtClean="0">
                <a:latin typeface="Arial" pitchFamily="34" charset="0"/>
                <a:cs typeface="Arial" pitchFamily="34" charset="0"/>
              </a:rPr>
              <a:t>. Esto permite interpretar todas las presencias del nombre de excepción dentro del bloque como el número de error del servidor Oracle asociado. (SQLCODE)</a:t>
            </a:r>
          </a:p>
          <a:p>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2EE669F-212A-42EC-BF6B-51DD9AB4A81B}"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4274"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Controlando Excepciones No Predefinidas del Servidor Oracle</a:t>
            </a:r>
            <a:endParaRPr lang="es-MX" sz="1200" b="1" dirty="0" smtClean="0">
              <a:latin typeface="Arial" pitchFamily="34" charset="0"/>
              <a:cs typeface="Arial" pitchFamily="34" charset="0"/>
            </a:endParaRPr>
          </a:p>
          <a:p>
            <a:r>
              <a:rPr lang="es-CL" sz="1200" b="1" dirty="0" smtClean="0">
                <a:latin typeface="Arial" pitchFamily="34" charset="0"/>
                <a:cs typeface="Arial" pitchFamily="34" charset="0"/>
              </a:rPr>
              <a:t>En la sintaxis:</a:t>
            </a:r>
          </a:p>
          <a:p>
            <a:pPr>
              <a:buFontTx/>
              <a:buChar char="•"/>
            </a:pPr>
            <a:r>
              <a:rPr lang="en-US" sz="1200" b="1" i="1" dirty="0" err="1" smtClean="0">
                <a:solidFill>
                  <a:srgbClr val="000000"/>
                </a:solidFill>
                <a:latin typeface="Arial" pitchFamily="34" charset="0"/>
                <a:cs typeface="Arial" pitchFamily="34" charset="0"/>
              </a:rPr>
              <a:t>nombre_excepción</a:t>
            </a:r>
            <a:r>
              <a:rPr lang="en-US" sz="1200" b="1" dirty="0" smtClean="0">
                <a:solidFill>
                  <a:srgbClr val="000000"/>
                </a:solidFill>
                <a:latin typeface="Arial" pitchFamily="34" charset="0"/>
                <a:cs typeface="Arial" pitchFamily="34" charset="0"/>
              </a:rPr>
              <a:t> EXCEPTION: </a:t>
            </a:r>
          </a:p>
          <a:p>
            <a:pPr marL="742950" lvl="1" indent="-285750">
              <a:buFontTx/>
              <a:buChar char="•"/>
            </a:pPr>
            <a:r>
              <a:rPr lang="en-US" sz="1200" b="1" i="1" dirty="0" err="1" smtClean="0">
                <a:solidFill>
                  <a:srgbClr val="000000"/>
                </a:solidFill>
                <a:latin typeface="Arial" pitchFamily="34" charset="0"/>
                <a:cs typeface="Arial" pitchFamily="34" charset="0"/>
              </a:rPr>
              <a:t>nombre_excepción</a:t>
            </a:r>
            <a:r>
              <a:rPr lang="en-US" sz="1200" dirty="0" smtClean="0">
                <a:solidFill>
                  <a:srgbClr val="000000"/>
                </a:solidFill>
                <a:latin typeface="Arial" pitchFamily="34" charset="0"/>
                <a:cs typeface="Arial" pitchFamily="34" charset="0"/>
              </a:rPr>
              <a:t> </a:t>
            </a:r>
            <a:r>
              <a:rPr lang="en-US" sz="1200" dirty="0" smtClean="0">
                <a:solidFill>
                  <a:srgbClr val="FF0000"/>
                </a:solidFill>
                <a:latin typeface="Arial" pitchFamily="34" charset="0"/>
                <a:cs typeface="Arial" pitchFamily="34" charset="0"/>
              </a:rPr>
              <a:t>es el </a:t>
            </a:r>
            <a:r>
              <a:rPr lang="en-US" sz="1200" dirty="0" err="1" smtClean="0">
                <a:solidFill>
                  <a:srgbClr val="FF0000"/>
                </a:solidFill>
                <a:latin typeface="Arial" pitchFamily="34" charset="0"/>
                <a:cs typeface="Arial" pitchFamily="34" charset="0"/>
              </a:rPr>
              <a:t>nombre</a:t>
            </a:r>
            <a:r>
              <a:rPr lang="en-US" sz="1200" dirty="0" smtClean="0">
                <a:solidFill>
                  <a:srgbClr val="FF0000"/>
                </a:solidFill>
                <a:latin typeface="Arial" pitchFamily="34" charset="0"/>
                <a:cs typeface="Arial" pitchFamily="34" charset="0"/>
              </a:rPr>
              <a:t> de la </a:t>
            </a:r>
            <a:r>
              <a:rPr lang="en-US" sz="1200" dirty="0" err="1" smtClean="0">
                <a:solidFill>
                  <a:srgbClr val="FF0000"/>
                </a:solidFill>
                <a:latin typeface="Arial" pitchFamily="34" charset="0"/>
                <a:cs typeface="Arial" pitchFamily="34" charset="0"/>
              </a:rPr>
              <a:t>excepción</a:t>
            </a:r>
            <a:r>
              <a:rPr lang="en-US" sz="1200" dirty="0" smtClean="0">
                <a:solidFill>
                  <a:srgbClr val="FF0000"/>
                </a:solidFill>
                <a:latin typeface="Arial" pitchFamily="34" charset="0"/>
                <a:cs typeface="Arial" pitchFamily="34" charset="0"/>
              </a:rPr>
              <a:t> a </a:t>
            </a:r>
            <a:r>
              <a:rPr lang="en-US" sz="1200" dirty="0" err="1" smtClean="0">
                <a:solidFill>
                  <a:srgbClr val="FF0000"/>
                </a:solidFill>
                <a:latin typeface="Arial" pitchFamily="34" charset="0"/>
                <a:cs typeface="Arial" pitchFamily="34" charset="0"/>
              </a:rPr>
              <a:t>crear</a:t>
            </a:r>
            <a:endParaRPr lang="en-US" sz="1200" dirty="0" smtClean="0">
              <a:solidFill>
                <a:srgbClr val="FF0000"/>
              </a:solidFill>
              <a:latin typeface="Arial" pitchFamily="34" charset="0"/>
              <a:cs typeface="Arial" pitchFamily="34" charset="0"/>
            </a:endParaRPr>
          </a:p>
          <a:p>
            <a:pPr>
              <a:buFontTx/>
              <a:buChar char="•"/>
            </a:pPr>
            <a:r>
              <a:rPr lang="en-US" sz="1200" b="1" dirty="0" smtClean="0">
                <a:solidFill>
                  <a:srgbClr val="000000"/>
                </a:solidFill>
                <a:latin typeface="Arial" pitchFamily="34" charset="0"/>
                <a:cs typeface="Arial" pitchFamily="34" charset="0"/>
              </a:rPr>
              <a:t>PRAGMA EXCEPTION_INIT</a:t>
            </a:r>
            <a:r>
              <a:rPr lang="en-US" sz="1200" b="1" i="1" dirty="0" smtClean="0">
                <a:solidFill>
                  <a:srgbClr val="000000"/>
                </a:solidFill>
                <a:latin typeface="Arial" pitchFamily="34" charset="0"/>
                <a:cs typeface="Arial" pitchFamily="34" charset="0"/>
              </a:rPr>
              <a:t>(</a:t>
            </a:r>
            <a:r>
              <a:rPr lang="en-US" sz="1200" b="1" i="1" dirty="0" err="1" smtClean="0">
                <a:solidFill>
                  <a:srgbClr val="000000"/>
                </a:solidFill>
                <a:latin typeface="Arial" pitchFamily="34" charset="0"/>
                <a:cs typeface="Arial" pitchFamily="34" charset="0"/>
              </a:rPr>
              <a:t>nombre_excepción</a:t>
            </a:r>
            <a:r>
              <a:rPr lang="en-US" sz="1200" b="1" i="1" dirty="0" smtClean="0">
                <a:solidFill>
                  <a:srgbClr val="000000"/>
                </a:solidFill>
                <a:latin typeface="Arial" pitchFamily="34" charset="0"/>
                <a:cs typeface="Arial" pitchFamily="34" charset="0"/>
              </a:rPr>
              <a:t>,</a:t>
            </a:r>
            <a:r>
              <a:rPr lang="en-US" sz="1200" b="1" dirty="0" smtClean="0">
                <a:solidFill>
                  <a:srgbClr val="000000"/>
                </a:solidFill>
                <a:latin typeface="Arial" pitchFamily="34" charset="0"/>
                <a:cs typeface="Arial" pitchFamily="34" charset="0"/>
              </a:rPr>
              <a:t> </a:t>
            </a:r>
            <a:r>
              <a:rPr lang="en-US" sz="1200" b="1" i="1" dirty="0" err="1" smtClean="0">
                <a:solidFill>
                  <a:srgbClr val="000000"/>
                </a:solidFill>
                <a:latin typeface="Arial" pitchFamily="34" charset="0"/>
                <a:cs typeface="Arial" pitchFamily="34" charset="0"/>
              </a:rPr>
              <a:t>número_error</a:t>
            </a:r>
            <a:r>
              <a:rPr lang="en-US" sz="1200" b="1" dirty="0" smtClean="0">
                <a:solidFill>
                  <a:srgbClr val="000000"/>
                </a:solidFill>
                <a:latin typeface="Arial" pitchFamily="34" charset="0"/>
                <a:cs typeface="Arial" pitchFamily="34" charset="0"/>
              </a:rPr>
              <a:t>);</a:t>
            </a:r>
          </a:p>
          <a:p>
            <a:pPr marL="742950" lvl="1" indent="-285750">
              <a:buFontTx/>
              <a:buChar char="•"/>
            </a:pPr>
            <a:r>
              <a:rPr lang="en-US" sz="1200" b="1" i="1" dirty="0" err="1" smtClean="0">
                <a:solidFill>
                  <a:srgbClr val="000000"/>
                </a:solidFill>
                <a:latin typeface="Arial" pitchFamily="34" charset="0"/>
                <a:cs typeface="Arial" pitchFamily="34" charset="0"/>
              </a:rPr>
              <a:t>nombre_excepción</a:t>
            </a:r>
            <a:r>
              <a:rPr lang="en-US" sz="1200" dirty="0" smtClean="0">
                <a:solidFill>
                  <a:srgbClr val="000000"/>
                </a:solidFill>
                <a:latin typeface="Arial" pitchFamily="34" charset="0"/>
                <a:cs typeface="Arial" pitchFamily="34" charset="0"/>
              </a:rPr>
              <a:t> </a:t>
            </a:r>
            <a:r>
              <a:rPr lang="en-US" sz="1200" dirty="0" smtClean="0">
                <a:solidFill>
                  <a:srgbClr val="FF0000"/>
                </a:solidFill>
                <a:latin typeface="Arial" pitchFamily="34" charset="0"/>
                <a:cs typeface="Arial" pitchFamily="34" charset="0"/>
              </a:rPr>
              <a:t>es la </a:t>
            </a:r>
            <a:r>
              <a:rPr lang="en-US" sz="1200" dirty="0" err="1" smtClean="0">
                <a:solidFill>
                  <a:srgbClr val="FF0000"/>
                </a:solidFill>
                <a:latin typeface="Arial" pitchFamily="34" charset="0"/>
                <a:cs typeface="Arial" pitchFamily="34" charset="0"/>
              </a:rPr>
              <a:t>excepción</a:t>
            </a:r>
            <a:r>
              <a:rPr lang="en-US" sz="1200" dirty="0" smtClean="0">
                <a:solidFill>
                  <a:srgbClr val="FF0000"/>
                </a:solidFill>
                <a:latin typeface="Arial" pitchFamily="34" charset="0"/>
                <a:cs typeface="Arial" pitchFamily="34" charset="0"/>
              </a:rPr>
              <a:t> </a:t>
            </a:r>
            <a:r>
              <a:rPr lang="en-US" sz="1200" dirty="0" err="1" smtClean="0">
                <a:solidFill>
                  <a:srgbClr val="FF0000"/>
                </a:solidFill>
                <a:latin typeface="Arial" pitchFamily="34" charset="0"/>
                <a:cs typeface="Arial" pitchFamily="34" charset="0"/>
              </a:rPr>
              <a:t>previamente</a:t>
            </a:r>
            <a:r>
              <a:rPr lang="en-US" sz="1200" dirty="0" smtClean="0">
                <a:solidFill>
                  <a:srgbClr val="FF0000"/>
                </a:solidFill>
                <a:latin typeface="Arial" pitchFamily="34" charset="0"/>
                <a:cs typeface="Arial" pitchFamily="34" charset="0"/>
              </a:rPr>
              <a:t> </a:t>
            </a:r>
            <a:r>
              <a:rPr lang="en-US" sz="1200" dirty="0" err="1" smtClean="0">
                <a:solidFill>
                  <a:srgbClr val="FF0000"/>
                </a:solidFill>
                <a:latin typeface="Arial" pitchFamily="34" charset="0"/>
                <a:cs typeface="Arial" pitchFamily="34" charset="0"/>
              </a:rPr>
              <a:t>declarada</a:t>
            </a:r>
            <a:endParaRPr lang="en-US" sz="1200" dirty="0" smtClean="0">
              <a:solidFill>
                <a:srgbClr val="FF0000"/>
              </a:solidFill>
              <a:latin typeface="Arial" pitchFamily="34" charset="0"/>
              <a:cs typeface="Arial" pitchFamily="34" charset="0"/>
            </a:endParaRPr>
          </a:p>
          <a:p>
            <a:pPr marL="742950" lvl="1" indent="-285750">
              <a:buFontTx/>
              <a:buChar char="•"/>
            </a:pPr>
            <a:r>
              <a:rPr lang="en-US" sz="1200" b="1" i="1" dirty="0" err="1" smtClean="0">
                <a:solidFill>
                  <a:srgbClr val="000000"/>
                </a:solidFill>
                <a:latin typeface="Arial" pitchFamily="34" charset="0"/>
                <a:cs typeface="Arial" pitchFamily="34" charset="0"/>
              </a:rPr>
              <a:t>número_error</a:t>
            </a:r>
            <a:r>
              <a:rPr lang="en-US" sz="1200" dirty="0" smtClean="0">
                <a:solidFill>
                  <a:srgbClr val="000000"/>
                </a:solidFill>
                <a:latin typeface="Arial" pitchFamily="34" charset="0"/>
                <a:cs typeface="Arial" pitchFamily="34" charset="0"/>
              </a:rPr>
              <a:t> </a:t>
            </a:r>
            <a:r>
              <a:rPr lang="en-US" sz="1200" dirty="0" smtClean="0">
                <a:solidFill>
                  <a:srgbClr val="FF0000"/>
                </a:solidFill>
                <a:latin typeface="Arial" pitchFamily="34" charset="0"/>
                <a:cs typeface="Arial" pitchFamily="34" charset="0"/>
              </a:rPr>
              <a:t>es un </a:t>
            </a:r>
            <a:r>
              <a:rPr lang="en-US" sz="1200" dirty="0" err="1" smtClean="0">
                <a:solidFill>
                  <a:srgbClr val="FF0000"/>
                </a:solidFill>
                <a:latin typeface="Arial" pitchFamily="34" charset="0"/>
                <a:cs typeface="Arial" pitchFamily="34" charset="0"/>
              </a:rPr>
              <a:t>número</a:t>
            </a:r>
            <a:r>
              <a:rPr lang="en-US" sz="1200" dirty="0" smtClean="0">
                <a:solidFill>
                  <a:srgbClr val="FF0000"/>
                </a:solidFill>
                <a:latin typeface="Arial" pitchFamily="34" charset="0"/>
                <a:cs typeface="Arial" pitchFamily="34" charset="0"/>
              </a:rPr>
              <a:t> de error standard de Oracle</a:t>
            </a:r>
            <a:endParaRPr lang="es-MX" sz="1200" dirty="0" smtClean="0">
              <a:latin typeface="Arial" pitchFamily="34" charset="0"/>
              <a:cs typeface="Arial" pitchFamily="34" charset="0"/>
            </a:endParaRPr>
          </a:p>
          <a:p>
            <a:pPr>
              <a:buFontTx/>
              <a:buChar char="•"/>
            </a:pPr>
            <a:r>
              <a:rPr lang="en-US" sz="1200" b="1" dirty="0" smtClean="0">
                <a:solidFill>
                  <a:srgbClr val="000000"/>
                </a:solidFill>
                <a:latin typeface="Arial" pitchFamily="34" charset="0"/>
                <a:cs typeface="Arial" pitchFamily="34" charset="0"/>
              </a:rPr>
              <a:t>WHEN </a:t>
            </a:r>
            <a:r>
              <a:rPr lang="en-US" sz="1200" b="1" i="1" dirty="0" err="1" smtClean="0">
                <a:solidFill>
                  <a:srgbClr val="000000"/>
                </a:solidFill>
                <a:latin typeface="Arial" pitchFamily="34" charset="0"/>
                <a:cs typeface="Arial" pitchFamily="34" charset="0"/>
              </a:rPr>
              <a:t>excepción</a:t>
            </a:r>
            <a:r>
              <a:rPr lang="en-US" sz="1200" b="1" dirty="0" smtClean="0">
                <a:solidFill>
                  <a:srgbClr val="000000"/>
                </a:solidFill>
                <a:latin typeface="Arial" pitchFamily="34" charset="0"/>
                <a:cs typeface="Arial" pitchFamily="34" charset="0"/>
              </a:rPr>
              <a:t> THEN</a:t>
            </a:r>
          </a:p>
          <a:p>
            <a:pPr marL="742950" lvl="1" indent="-285750"/>
            <a:r>
              <a:rPr lang="en-US" sz="1200" b="1" i="1" dirty="0" err="1" smtClean="0">
                <a:solidFill>
                  <a:srgbClr val="000000"/>
                </a:solidFill>
                <a:latin typeface="Arial" pitchFamily="34" charset="0"/>
                <a:cs typeface="Arial" pitchFamily="34" charset="0"/>
              </a:rPr>
              <a:t>nombre_excepción</a:t>
            </a:r>
            <a:r>
              <a:rPr lang="en-US" sz="1200" dirty="0" smtClean="0">
                <a:solidFill>
                  <a:srgbClr val="000000"/>
                </a:solidFill>
                <a:latin typeface="Arial" pitchFamily="34" charset="0"/>
                <a:cs typeface="Arial" pitchFamily="34" charset="0"/>
              </a:rPr>
              <a:t> </a:t>
            </a:r>
            <a:r>
              <a:rPr lang="en-US" sz="1200" dirty="0" smtClean="0">
                <a:solidFill>
                  <a:srgbClr val="FF0000"/>
                </a:solidFill>
                <a:latin typeface="Arial" pitchFamily="34" charset="0"/>
                <a:cs typeface="Arial" pitchFamily="34" charset="0"/>
              </a:rPr>
              <a:t>es la </a:t>
            </a:r>
            <a:r>
              <a:rPr lang="en-US" sz="1200" dirty="0" err="1" smtClean="0">
                <a:solidFill>
                  <a:srgbClr val="FF0000"/>
                </a:solidFill>
                <a:latin typeface="Arial" pitchFamily="34" charset="0"/>
                <a:cs typeface="Arial" pitchFamily="34" charset="0"/>
              </a:rPr>
              <a:t>referencia</a:t>
            </a:r>
            <a:r>
              <a:rPr lang="en-US" sz="1200" dirty="0" smtClean="0">
                <a:solidFill>
                  <a:srgbClr val="FF0000"/>
                </a:solidFill>
                <a:latin typeface="Arial" pitchFamily="34" charset="0"/>
                <a:cs typeface="Arial" pitchFamily="34" charset="0"/>
              </a:rPr>
              <a:t> a la </a:t>
            </a:r>
            <a:r>
              <a:rPr lang="en-US" sz="1200" dirty="0" err="1" smtClean="0">
                <a:solidFill>
                  <a:srgbClr val="FF0000"/>
                </a:solidFill>
                <a:latin typeface="Arial" pitchFamily="34" charset="0"/>
                <a:cs typeface="Arial" pitchFamily="34" charset="0"/>
              </a:rPr>
              <a:t>excepción</a:t>
            </a:r>
            <a:r>
              <a:rPr lang="en-US" sz="1200" dirty="0" smtClean="0">
                <a:solidFill>
                  <a:srgbClr val="FF0000"/>
                </a:solidFill>
                <a:latin typeface="Arial" pitchFamily="34" charset="0"/>
                <a:cs typeface="Arial" pitchFamily="34" charset="0"/>
              </a:rPr>
              <a:t> </a:t>
            </a:r>
            <a:r>
              <a:rPr lang="en-US" sz="1200" dirty="0" err="1" smtClean="0">
                <a:solidFill>
                  <a:srgbClr val="FF0000"/>
                </a:solidFill>
                <a:latin typeface="Arial" pitchFamily="34" charset="0"/>
                <a:cs typeface="Arial" pitchFamily="34" charset="0"/>
              </a:rPr>
              <a:t>declarada</a:t>
            </a:r>
            <a:r>
              <a:rPr lang="en-US" sz="1200" dirty="0" smtClean="0">
                <a:solidFill>
                  <a:srgbClr val="FF0000"/>
                </a:solidFill>
                <a:latin typeface="Arial" pitchFamily="34" charset="0"/>
                <a:cs typeface="Arial" pitchFamily="34" charset="0"/>
              </a:rPr>
              <a:t> en la</a:t>
            </a:r>
            <a:r>
              <a:rPr lang="en-US" sz="1200" dirty="0" smtClean="0">
                <a:solidFill>
                  <a:schemeClr val="hlink"/>
                </a:solidFill>
                <a:latin typeface="Arial" pitchFamily="34" charset="0"/>
                <a:cs typeface="Arial" pitchFamily="34" charset="0"/>
              </a:rPr>
              <a:t> </a:t>
            </a:r>
            <a:r>
              <a:rPr lang="en-US" sz="1200" dirty="0" err="1" smtClean="0">
                <a:solidFill>
                  <a:srgbClr val="FF0000"/>
                </a:solidFill>
                <a:latin typeface="Arial" pitchFamily="34" charset="0"/>
                <a:cs typeface="Arial" pitchFamily="34" charset="0"/>
              </a:rPr>
              <a:t>sección</a:t>
            </a:r>
            <a:r>
              <a:rPr lang="en-US" sz="1200" dirty="0" smtClean="0">
                <a:solidFill>
                  <a:srgbClr val="FF0000"/>
                </a:solidFill>
                <a:latin typeface="Arial" pitchFamily="34" charset="0"/>
                <a:cs typeface="Arial" pitchFamily="34" charset="0"/>
              </a:rPr>
              <a:t> </a:t>
            </a:r>
            <a:r>
              <a:rPr lang="en-US" sz="1200" dirty="0" err="1" smtClean="0">
                <a:solidFill>
                  <a:srgbClr val="FF0000"/>
                </a:solidFill>
                <a:latin typeface="Arial" pitchFamily="34" charset="0"/>
                <a:cs typeface="Arial" pitchFamily="34" charset="0"/>
              </a:rPr>
              <a:t>Declarativa</a:t>
            </a:r>
            <a:r>
              <a:rPr lang="en-US" sz="1200" dirty="0" smtClean="0">
                <a:solidFill>
                  <a:srgbClr val="FF0000"/>
                </a:solidFill>
                <a:latin typeface="Arial" pitchFamily="34" charset="0"/>
                <a:cs typeface="Arial" pitchFamily="34" charset="0"/>
              </a:rPr>
              <a:t> y </a:t>
            </a:r>
            <a:r>
              <a:rPr lang="en-US" sz="1200" dirty="0" err="1" smtClean="0">
                <a:solidFill>
                  <a:srgbClr val="FF0000"/>
                </a:solidFill>
                <a:latin typeface="Arial" pitchFamily="34" charset="0"/>
                <a:cs typeface="Arial" pitchFamily="34" charset="0"/>
              </a:rPr>
              <a:t>que</a:t>
            </a:r>
            <a:r>
              <a:rPr lang="en-US" sz="1200" dirty="0" smtClean="0">
                <a:solidFill>
                  <a:srgbClr val="FF0000"/>
                </a:solidFill>
                <a:latin typeface="Arial" pitchFamily="34" charset="0"/>
                <a:cs typeface="Arial" pitchFamily="34" charset="0"/>
              </a:rPr>
              <a:t> fué </a:t>
            </a:r>
            <a:r>
              <a:rPr lang="en-US" sz="1200" dirty="0" err="1" smtClean="0">
                <a:solidFill>
                  <a:srgbClr val="FF0000"/>
                </a:solidFill>
                <a:latin typeface="Arial" pitchFamily="34" charset="0"/>
                <a:cs typeface="Arial" pitchFamily="34" charset="0"/>
              </a:rPr>
              <a:t>asociada</a:t>
            </a:r>
            <a:r>
              <a:rPr lang="en-US" sz="1200" dirty="0" smtClean="0">
                <a:solidFill>
                  <a:srgbClr val="FF0000"/>
                </a:solidFill>
                <a:latin typeface="Arial" pitchFamily="34" charset="0"/>
                <a:cs typeface="Arial" pitchFamily="34" charset="0"/>
              </a:rPr>
              <a:t> a la </a:t>
            </a:r>
            <a:r>
              <a:rPr lang="en-US" sz="1200" dirty="0" err="1" smtClean="0">
                <a:solidFill>
                  <a:srgbClr val="FF0000"/>
                </a:solidFill>
                <a:latin typeface="Arial" pitchFamily="34" charset="0"/>
                <a:cs typeface="Arial" pitchFamily="34" charset="0"/>
              </a:rPr>
              <a:t>función</a:t>
            </a:r>
            <a:r>
              <a:rPr lang="en-US" sz="1200" dirty="0" smtClean="0">
                <a:solidFill>
                  <a:schemeClr val="hlink"/>
                </a:solidFill>
                <a:latin typeface="Arial" pitchFamily="34" charset="0"/>
                <a:cs typeface="Arial" pitchFamily="34" charset="0"/>
              </a:rPr>
              <a:t> </a:t>
            </a:r>
            <a:r>
              <a:rPr lang="en-US" sz="1200" dirty="0" smtClean="0">
                <a:solidFill>
                  <a:srgbClr val="FF0000"/>
                </a:solidFill>
                <a:latin typeface="Arial" pitchFamily="34" charset="0"/>
                <a:cs typeface="Arial" pitchFamily="34" charset="0"/>
              </a:rPr>
              <a:t>PRAGMA_EXCEPTION_INIT</a:t>
            </a:r>
            <a:endParaRPr lang="es-MX" sz="1200" dirty="0" smtClean="0">
              <a:solidFill>
                <a:srgbClr val="FF0000"/>
              </a:solidFill>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4E90026-B3CD-449F-8026-FE93AF101834}"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AF14A501-3C00-4617-A532-EA28DDBA901B}" type="slidenum">
              <a:rPr lang="es-CL" smtClean="0"/>
              <a:pPr>
                <a:defRPr/>
              </a:pPr>
              <a:t>2</a:t>
            </a:fld>
            <a:endParaRPr 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3731"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Controlando Excepciones No Predefinidas del Servidor Oracle</a:t>
            </a:r>
            <a:endParaRPr lang="es-MX" sz="1200" b="1" dirty="0" smtClean="0">
              <a:latin typeface="Arial" pitchFamily="34" charset="0"/>
              <a:cs typeface="Arial" pitchFamily="34" charset="0"/>
            </a:endParaRPr>
          </a:p>
          <a:p>
            <a:r>
              <a:rPr lang="es-MX" sz="1200" dirty="0" smtClean="0">
                <a:latin typeface="Arial" pitchFamily="34" charset="0"/>
                <a:cs typeface="Arial" pitchFamily="34" charset="0"/>
              </a:rPr>
              <a:t>En el ejemplo, el bloque PL/SQL controla el error del Servidor Oracle -01400, no puede insertar NULL:</a:t>
            </a:r>
          </a:p>
          <a:p>
            <a:r>
              <a:rPr lang="es-MX" sz="1200" b="1" dirty="0" smtClean="0">
                <a:latin typeface="Arial" pitchFamily="34" charset="0"/>
                <a:cs typeface="Arial" pitchFamily="34" charset="0"/>
              </a:rPr>
              <a:t>1 : </a:t>
            </a:r>
            <a:r>
              <a:rPr lang="es-MX" sz="1200" dirty="0" smtClean="0">
                <a:latin typeface="Arial" pitchFamily="34" charset="0"/>
                <a:cs typeface="Arial" pitchFamily="34" charset="0"/>
              </a:rPr>
              <a:t>se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declara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excepción</a:t>
            </a:r>
            <a:r>
              <a:rPr lang="en-US" sz="1200" i="1" dirty="0" smtClean="0">
                <a:latin typeface="Arial" pitchFamily="34" charset="0"/>
                <a:cs typeface="Arial" pitchFamily="34" charset="0"/>
              </a:rPr>
              <a:t> </a:t>
            </a:r>
            <a:r>
              <a:rPr lang="en-US" sz="1200" b="1" dirty="0" err="1" smtClean="0">
                <a:latin typeface="Arial" pitchFamily="34" charset="0"/>
                <a:cs typeface="Arial" pitchFamily="34" charset="0"/>
              </a:rPr>
              <a:t>excepcion_insert</a:t>
            </a:r>
            <a:r>
              <a:rPr lang="en-US" sz="1200" dirty="0" smtClean="0">
                <a:latin typeface="Arial" pitchFamily="34" charset="0"/>
                <a:cs typeface="Arial" pitchFamily="34" charset="0"/>
              </a:rPr>
              <a:t>.</a:t>
            </a:r>
          </a:p>
          <a:p>
            <a:r>
              <a:rPr lang="en-US" sz="1200" b="1" dirty="0" smtClean="0">
                <a:latin typeface="Arial" pitchFamily="34" charset="0"/>
                <a:cs typeface="Arial" pitchFamily="34" charset="0"/>
              </a:rPr>
              <a:t>2 : </a:t>
            </a:r>
            <a:r>
              <a:rPr lang="en-US" sz="1200" dirty="0" smtClean="0">
                <a:latin typeface="Arial" pitchFamily="34" charset="0"/>
                <a:cs typeface="Arial" pitchFamily="34" charset="0"/>
              </a:rPr>
              <a:t>con la </a:t>
            </a:r>
            <a:r>
              <a:rPr lang="en-US" sz="1200" dirty="0" err="1" smtClean="0">
                <a:latin typeface="Arial" pitchFamily="34" charset="0"/>
                <a:cs typeface="Arial" pitchFamily="34" charset="0"/>
              </a:rPr>
              <a:t>función</a:t>
            </a:r>
            <a:r>
              <a:rPr lang="en-US" sz="1200" dirty="0" smtClean="0">
                <a:latin typeface="Arial" pitchFamily="34" charset="0"/>
                <a:cs typeface="Arial" pitchFamily="34" charset="0"/>
              </a:rPr>
              <a:t> </a:t>
            </a:r>
            <a:r>
              <a:rPr lang="en-US" sz="1200" b="1" dirty="0" smtClean="0">
                <a:latin typeface="Arial" pitchFamily="34" charset="0"/>
                <a:cs typeface="Arial" pitchFamily="34" charset="0"/>
              </a:rPr>
              <a:t>PRAGMA EXCEPTION_INIT</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asocia</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excepción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declarada</a:t>
            </a:r>
            <a:r>
              <a:rPr lang="en-US" sz="1200" dirty="0" smtClean="0">
                <a:latin typeface="Arial" pitchFamily="34" charset="0"/>
                <a:cs typeface="Arial" pitchFamily="34" charset="0"/>
              </a:rPr>
              <a:t> con el </a:t>
            </a:r>
            <a:r>
              <a:rPr lang="en-US" sz="1200" dirty="0" err="1" smtClean="0">
                <a:latin typeface="Arial" pitchFamily="34" charset="0"/>
                <a:cs typeface="Arial" pitchFamily="34" charset="0"/>
              </a:rPr>
              <a:t>número</a:t>
            </a:r>
            <a:r>
              <a:rPr lang="en-US" sz="1200" dirty="0" smtClean="0">
                <a:latin typeface="Arial" pitchFamily="34" charset="0"/>
                <a:cs typeface="Arial" pitchFamily="34" charset="0"/>
              </a:rPr>
              <a:t> de error standard de Oracle.</a:t>
            </a:r>
          </a:p>
          <a:p>
            <a:r>
              <a:rPr lang="en-US" sz="1200" b="1" dirty="0" smtClean="0">
                <a:latin typeface="Arial" pitchFamily="34" charset="0"/>
                <a:cs typeface="Arial" pitchFamily="34" charset="0"/>
              </a:rPr>
              <a:t>3 : </a:t>
            </a:r>
            <a:r>
              <a:rPr lang="en-US" sz="1200" dirty="0" smtClean="0">
                <a:latin typeface="Arial" pitchFamily="34" charset="0"/>
                <a:cs typeface="Arial" pitchFamily="34" charset="0"/>
              </a:rPr>
              <a:t>se </a:t>
            </a:r>
            <a:r>
              <a:rPr lang="en-US" sz="1200" dirty="0" err="1" smtClean="0">
                <a:latin typeface="Arial" pitchFamily="34" charset="0"/>
                <a:cs typeface="Arial" pitchFamily="34" charset="0"/>
              </a:rPr>
              <a:t>referencia</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excepción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declarada</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función</a:t>
            </a:r>
            <a:r>
              <a:rPr lang="en-US" sz="1200" dirty="0" smtClean="0">
                <a:latin typeface="Arial" pitchFamily="34" charset="0"/>
                <a:cs typeface="Arial" pitchFamily="34" charset="0"/>
              </a:rPr>
              <a:t> </a:t>
            </a:r>
            <a:r>
              <a:rPr lang="en-US" sz="1200" b="1" dirty="0" smtClean="0">
                <a:latin typeface="Arial" pitchFamily="34" charset="0"/>
                <a:cs typeface="Arial" pitchFamily="34" charset="0"/>
              </a:rPr>
              <a:t>SQLERRM</a:t>
            </a:r>
            <a:r>
              <a:rPr lang="en-US" sz="1200" dirty="0" smtClean="0">
                <a:latin typeface="Arial" pitchFamily="34" charset="0"/>
                <a:cs typeface="Arial" pitchFamily="34" charset="0"/>
              </a:rPr>
              <a:t> es </a:t>
            </a:r>
            <a:r>
              <a:rPr lang="en-US" sz="1200" dirty="0" err="1" smtClean="0">
                <a:latin typeface="Arial" pitchFamily="34" charset="0"/>
                <a:cs typeface="Arial" pitchFamily="34" charset="0"/>
              </a:rPr>
              <a:t>usada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para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recuperar</a:t>
            </a:r>
            <a:r>
              <a:rPr lang="en-US" sz="1200" dirty="0" smtClean="0">
                <a:latin typeface="Arial" pitchFamily="34" charset="0"/>
                <a:cs typeface="Arial" pitchFamily="34" charset="0"/>
              </a:rPr>
              <a:t> el </a:t>
            </a:r>
            <a:r>
              <a:rPr lang="en-US" sz="1200" dirty="0" err="1" smtClean="0">
                <a:latin typeface="Arial" pitchFamily="34" charset="0"/>
                <a:cs typeface="Arial" pitchFamily="34" charset="0"/>
              </a:rPr>
              <a:t>mensaje</a:t>
            </a:r>
            <a:r>
              <a:rPr lang="en-US" sz="1200" dirty="0" smtClean="0">
                <a:latin typeface="Arial" pitchFamily="34" charset="0"/>
                <a:cs typeface="Arial" pitchFamily="34" charset="0"/>
              </a:rPr>
              <a:t> de error Oracle.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6F37A5D-10FD-456C-B06A-75CED3690654}" type="slidenum">
              <a:rPr lang="es-CL" sz="1200">
                <a:latin typeface="+mn-lt"/>
                <a:cs typeface="+mn-cs"/>
              </a:rPr>
              <a:pPr algn="r" fontAlgn="auto">
                <a:spcBef>
                  <a:spcPts val="0"/>
                </a:spcBef>
                <a:spcAft>
                  <a:spcPts val="0"/>
                </a:spcAft>
                <a:defRPr/>
              </a:pPr>
              <a:t>21</a:t>
            </a:fld>
            <a:endParaRPr lang="es-CL"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5779"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CL" b="1" dirty="0" smtClean="0">
                <a:solidFill>
                  <a:srgbClr val="10253F"/>
                </a:solidFill>
                <a:latin typeface="Arial" pitchFamily="34" charset="0"/>
                <a:cs typeface="Arial" pitchFamily="34" charset="0"/>
              </a:rPr>
              <a:t>Controlando Excepciones Definidas por el Usuario</a:t>
            </a:r>
          </a:p>
          <a:p>
            <a:r>
              <a:rPr lang="es-ES" dirty="0" smtClean="0">
                <a:latin typeface="Arial" pitchFamily="34" charset="0"/>
                <a:cs typeface="Arial" pitchFamily="34" charset="0"/>
              </a:rPr>
              <a:t>PL/SQL permite definir excepciones </a:t>
            </a:r>
            <a:r>
              <a:rPr lang="es-MX" dirty="0" smtClean="0">
                <a:latin typeface="Arial" pitchFamily="34" charset="0"/>
                <a:cs typeface="Arial" pitchFamily="34" charset="0"/>
              </a:rPr>
              <a:t>propias del usuario </a:t>
            </a:r>
            <a:r>
              <a:rPr lang="es-ES" dirty="0" smtClean="0">
                <a:latin typeface="Arial" pitchFamily="34" charset="0"/>
                <a:cs typeface="Arial" pitchFamily="34" charset="0"/>
              </a:rPr>
              <a:t>según se requiera. </a:t>
            </a:r>
            <a:r>
              <a:rPr lang="es-MX" dirty="0" smtClean="0">
                <a:latin typeface="Arial" pitchFamily="34" charset="0"/>
                <a:cs typeface="Arial" pitchFamily="34" charset="0"/>
              </a:rPr>
              <a:t>Las excepciones PL/SQL definidas por el usuario se deben:</a:t>
            </a:r>
          </a:p>
          <a:p>
            <a:pPr>
              <a:buFontTx/>
              <a:buChar char="•"/>
            </a:pPr>
            <a:r>
              <a:rPr lang="es-MX" dirty="0" smtClean="0">
                <a:latin typeface="Arial" pitchFamily="34" charset="0"/>
                <a:cs typeface="Arial" pitchFamily="34" charset="0"/>
              </a:rPr>
              <a:t>  Declarar en la sección de Declaración del bloque PL/SQL.</a:t>
            </a:r>
          </a:p>
          <a:p>
            <a:pPr>
              <a:buFontTx/>
              <a:buChar char="•"/>
            </a:pPr>
            <a:r>
              <a:rPr lang="es-MX" dirty="0" smtClean="0">
                <a:latin typeface="Arial" pitchFamily="34" charset="0"/>
                <a:cs typeface="Arial" pitchFamily="34" charset="0"/>
              </a:rPr>
              <a:t>  Generar explícitamente con la sentencia RAISE en la sección Ejecutable.</a:t>
            </a:r>
          </a:p>
          <a:p>
            <a:pPr>
              <a:buFontTx/>
              <a:buChar char="•"/>
            </a:pPr>
            <a:r>
              <a:rPr lang="es-MX" dirty="0" smtClean="0">
                <a:latin typeface="Arial" pitchFamily="34" charset="0"/>
                <a:cs typeface="Arial" pitchFamily="34" charset="0"/>
              </a:rPr>
              <a:t>  Manejar en la sección de manejo de Excepciones (EXCEPTION).</a:t>
            </a:r>
          </a:p>
          <a:p>
            <a:pPr marL="742950" lvl="1" indent="-285750" algn="just">
              <a:spcBef>
                <a:spcPct val="20000"/>
              </a:spcBef>
              <a:buClr>
                <a:srgbClr val="FF0000"/>
              </a:buClr>
              <a:buFont typeface="Wingdings" pitchFamily="2" charset="2"/>
              <a:buChar char="§"/>
            </a:pPr>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CDDFEFA-2F1A-4E26-B1CC-C6E71525A077}" type="slidenum">
              <a:rPr lang="es-CL" sz="1200">
                <a:latin typeface="+mn-lt"/>
                <a:cs typeface="+mn-cs"/>
              </a:rPr>
              <a:pPr algn="r" fontAlgn="auto">
                <a:spcBef>
                  <a:spcPts val="0"/>
                </a:spcBef>
                <a:spcAft>
                  <a:spcPts val="0"/>
                </a:spcAft>
                <a:defRPr/>
              </a:pPr>
              <a:t>22</a:t>
            </a:fld>
            <a:endParaRPr lang="es-CL" sz="120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7827"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b="1" dirty="0" smtClean="0">
                <a:solidFill>
                  <a:srgbClr val="10253F"/>
                </a:solidFill>
                <a:latin typeface="Arial" pitchFamily="34" charset="0"/>
                <a:cs typeface="Arial" pitchFamily="34" charset="0"/>
              </a:rPr>
              <a:t>Controlando Excepciones Definidas por el Usuario</a:t>
            </a:r>
            <a:endParaRPr lang="es-MX" b="1" dirty="0" smtClean="0">
              <a:latin typeface="Arial" pitchFamily="34" charset="0"/>
              <a:cs typeface="Arial" pitchFamily="34" charset="0"/>
            </a:endParaRPr>
          </a:p>
          <a:p>
            <a:r>
              <a:rPr lang="es-CL" b="1" dirty="0" smtClean="0">
                <a:latin typeface="Arial" pitchFamily="34" charset="0"/>
                <a:cs typeface="Arial" pitchFamily="34" charset="0"/>
              </a:rPr>
              <a:t>En la sintaxis:</a:t>
            </a:r>
          </a:p>
          <a:p>
            <a:pPr>
              <a:buFontTx/>
              <a:buChar char="•"/>
            </a:pPr>
            <a:r>
              <a:rPr lang="en-US" b="1" i="1" dirty="0" smtClean="0">
                <a:solidFill>
                  <a:srgbClr val="000000"/>
                </a:solidFill>
                <a:latin typeface="Arial" pitchFamily="34" charset="0"/>
                <a:cs typeface="Arial" pitchFamily="34" charset="0"/>
              </a:rPr>
              <a:t> </a:t>
            </a:r>
            <a:r>
              <a:rPr lang="en-US" b="1" i="1" dirty="0" err="1" smtClean="0">
                <a:solidFill>
                  <a:srgbClr val="000000"/>
                </a:solidFill>
                <a:latin typeface="Arial" pitchFamily="34" charset="0"/>
                <a:cs typeface="Arial" pitchFamily="34" charset="0"/>
              </a:rPr>
              <a:t>nombre_excepción</a:t>
            </a:r>
            <a:r>
              <a:rPr lang="en-US" b="1" dirty="0" smtClean="0">
                <a:solidFill>
                  <a:srgbClr val="000000"/>
                </a:solidFill>
                <a:latin typeface="Arial" pitchFamily="34" charset="0"/>
                <a:cs typeface="Arial" pitchFamily="34" charset="0"/>
              </a:rPr>
              <a:t> EXCEPTION: </a:t>
            </a:r>
          </a:p>
          <a:p>
            <a:pPr marL="742950" lvl="1" indent="-285750">
              <a:buFontTx/>
              <a:buChar char="•"/>
            </a:pPr>
            <a:r>
              <a:rPr lang="en-US" b="1" i="1" dirty="0" err="1" smtClean="0">
                <a:solidFill>
                  <a:srgbClr val="000000"/>
                </a:solidFill>
                <a:latin typeface="Arial" pitchFamily="34" charset="0"/>
                <a:cs typeface="Arial" pitchFamily="34" charset="0"/>
              </a:rPr>
              <a:t>nombre_excepción</a:t>
            </a:r>
            <a:r>
              <a:rPr lang="en-US" dirty="0" smtClean="0">
                <a:solidFill>
                  <a:srgbClr val="000000"/>
                </a:solidFill>
                <a:latin typeface="Arial" pitchFamily="34" charset="0"/>
                <a:cs typeface="Arial" pitchFamily="34" charset="0"/>
              </a:rPr>
              <a:t> </a:t>
            </a:r>
            <a:r>
              <a:rPr lang="en-US" dirty="0" smtClean="0">
                <a:solidFill>
                  <a:srgbClr val="FF0000"/>
                </a:solidFill>
                <a:latin typeface="Arial" pitchFamily="34" charset="0"/>
                <a:cs typeface="Arial" pitchFamily="34" charset="0"/>
              </a:rPr>
              <a:t>es el </a:t>
            </a:r>
            <a:r>
              <a:rPr lang="en-US" dirty="0" err="1" smtClean="0">
                <a:solidFill>
                  <a:srgbClr val="FF0000"/>
                </a:solidFill>
                <a:latin typeface="Arial" pitchFamily="34" charset="0"/>
                <a:cs typeface="Arial" pitchFamily="34" charset="0"/>
              </a:rPr>
              <a:t>nombre</a:t>
            </a:r>
            <a:r>
              <a:rPr lang="en-US" dirty="0" smtClean="0">
                <a:solidFill>
                  <a:srgbClr val="FF0000"/>
                </a:solidFill>
                <a:latin typeface="Arial" pitchFamily="34" charset="0"/>
                <a:cs typeface="Arial" pitchFamily="34" charset="0"/>
              </a:rPr>
              <a:t> de la </a:t>
            </a:r>
            <a:r>
              <a:rPr lang="en-US" dirty="0" err="1" smtClean="0">
                <a:solidFill>
                  <a:srgbClr val="FF0000"/>
                </a:solidFill>
                <a:latin typeface="Arial" pitchFamily="34" charset="0"/>
                <a:cs typeface="Arial" pitchFamily="34" charset="0"/>
              </a:rPr>
              <a:t>excepción</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definida</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por</a:t>
            </a:r>
            <a:r>
              <a:rPr lang="en-US" dirty="0" smtClean="0">
                <a:solidFill>
                  <a:srgbClr val="FF0000"/>
                </a:solidFill>
                <a:latin typeface="Arial" pitchFamily="34" charset="0"/>
                <a:cs typeface="Arial" pitchFamily="34" charset="0"/>
              </a:rPr>
              <a:t> el </a:t>
            </a:r>
            <a:r>
              <a:rPr lang="en-US" dirty="0" err="1" smtClean="0">
                <a:solidFill>
                  <a:srgbClr val="FF0000"/>
                </a:solidFill>
                <a:latin typeface="Arial" pitchFamily="34" charset="0"/>
                <a:cs typeface="Arial" pitchFamily="34" charset="0"/>
              </a:rPr>
              <a:t>usuario</a:t>
            </a:r>
            <a:r>
              <a:rPr lang="en-US" dirty="0" smtClean="0">
                <a:solidFill>
                  <a:srgbClr val="FF0000"/>
                </a:solidFill>
                <a:latin typeface="Arial" pitchFamily="34" charset="0"/>
                <a:cs typeface="Arial" pitchFamily="34" charset="0"/>
              </a:rPr>
              <a:t>.</a:t>
            </a:r>
          </a:p>
          <a:p>
            <a:pPr>
              <a:buFontTx/>
              <a:buChar char="•"/>
            </a:pPr>
            <a:r>
              <a:rPr lang="en-US" b="1" dirty="0" smtClean="0">
                <a:solidFill>
                  <a:srgbClr val="000000"/>
                </a:solidFill>
                <a:latin typeface="Arial" pitchFamily="34" charset="0"/>
                <a:cs typeface="Arial" pitchFamily="34" charset="0"/>
              </a:rPr>
              <a:t> RAISE </a:t>
            </a:r>
            <a:r>
              <a:rPr lang="en-US" b="1" i="1" dirty="0" err="1" smtClean="0">
                <a:solidFill>
                  <a:srgbClr val="000000"/>
                </a:solidFill>
                <a:latin typeface="Arial" pitchFamily="34" charset="0"/>
                <a:cs typeface="Arial" pitchFamily="34" charset="0"/>
              </a:rPr>
              <a:t>nombre_excepción</a:t>
            </a:r>
            <a:r>
              <a:rPr lang="en-US" b="1" i="1" dirty="0" smtClean="0">
                <a:solidFill>
                  <a:srgbClr val="000000"/>
                </a:solidFill>
                <a:latin typeface="Arial" pitchFamily="34" charset="0"/>
                <a:cs typeface="Arial" pitchFamily="34" charset="0"/>
              </a:rPr>
              <a:t> </a:t>
            </a:r>
            <a:r>
              <a:rPr lang="en-US" dirty="0" smtClean="0">
                <a:solidFill>
                  <a:srgbClr val="FF0000"/>
                </a:solidFill>
                <a:latin typeface="Arial" pitchFamily="34" charset="0"/>
                <a:cs typeface="Arial" pitchFamily="34" charset="0"/>
              </a:rPr>
              <a:t>se </a:t>
            </a:r>
            <a:r>
              <a:rPr lang="en-US" dirty="0" err="1" smtClean="0">
                <a:solidFill>
                  <a:srgbClr val="FF0000"/>
                </a:solidFill>
                <a:latin typeface="Arial" pitchFamily="34" charset="0"/>
                <a:cs typeface="Arial" pitchFamily="34" charset="0"/>
              </a:rPr>
              <a:t>utiliza</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para</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generar</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explícitamente</a:t>
            </a:r>
            <a:r>
              <a:rPr lang="en-US" dirty="0" smtClean="0">
                <a:solidFill>
                  <a:srgbClr val="FF0000"/>
                </a:solidFill>
                <a:latin typeface="Arial" pitchFamily="34" charset="0"/>
                <a:cs typeface="Arial" pitchFamily="34" charset="0"/>
              </a:rPr>
              <a:t> la </a:t>
            </a:r>
            <a:r>
              <a:rPr lang="en-US" dirty="0" err="1" smtClean="0">
                <a:solidFill>
                  <a:srgbClr val="FF0000"/>
                </a:solidFill>
                <a:latin typeface="Arial" pitchFamily="34" charset="0"/>
                <a:cs typeface="Arial" pitchFamily="34" charset="0"/>
              </a:rPr>
              <a:t>excepción</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definida</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por</a:t>
            </a:r>
            <a:r>
              <a:rPr lang="en-US" dirty="0" smtClean="0">
                <a:solidFill>
                  <a:srgbClr val="FF0000"/>
                </a:solidFill>
                <a:latin typeface="Arial" pitchFamily="34" charset="0"/>
                <a:cs typeface="Arial" pitchFamily="34" charset="0"/>
              </a:rPr>
              <a:t> el </a:t>
            </a:r>
            <a:r>
              <a:rPr lang="en-US" dirty="0" err="1" smtClean="0">
                <a:solidFill>
                  <a:srgbClr val="FF0000"/>
                </a:solidFill>
                <a:latin typeface="Arial" pitchFamily="34" charset="0"/>
                <a:cs typeface="Arial" pitchFamily="34" charset="0"/>
              </a:rPr>
              <a:t>usuario</a:t>
            </a:r>
            <a:r>
              <a:rPr lang="en-US" b="1" dirty="0" smtClean="0">
                <a:solidFill>
                  <a:srgbClr val="000000"/>
                </a:solidFill>
                <a:latin typeface="Arial" pitchFamily="34" charset="0"/>
                <a:cs typeface="Arial" pitchFamily="34" charset="0"/>
              </a:rPr>
              <a:t>;</a:t>
            </a:r>
          </a:p>
          <a:p>
            <a:pPr>
              <a:buFontTx/>
              <a:buChar char="•"/>
            </a:pPr>
            <a:r>
              <a:rPr lang="en-US" b="1" dirty="0" smtClean="0">
                <a:solidFill>
                  <a:srgbClr val="000000"/>
                </a:solidFill>
                <a:latin typeface="Arial" pitchFamily="34" charset="0"/>
                <a:cs typeface="Arial" pitchFamily="34" charset="0"/>
              </a:rPr>
              <a:t> WHEN </a:t>
            </a:r>
            <a:r>
              <a:rPr lang="en-US" b="1" i="1" dirty="0" err="1" smtClean="0">
                <a:solidFill>
                  <a:srgbClr val="000000"/>
                </a:solidFill>
                <a:latin typeface="Arial" pitchFamily="34" charset="0"/>
                <a:cs typeface="Arial" pitchFamily="34" charset="0"/>
              </a:rPr>
              <a:t>excepción</a:t>
            </a:r>
            <a:r>
              <a:rPr lang="en-US" b="1" dirty="0" smtClean="0">
                <a:solidFill>
                  <a:srgbClr val="000000"/>
                </a:solidFill>
                <a:latin typeface="Arial" pitchFamily="34" charset="0"/>
                <a:cs typeface="Arial" pitchFamily="34" charset="0"/>
              </a:rPr>
              <a:t> THEN</a:t>
            </a:r>
          </a:p>
          <a:p>
            <a:pPr marL="742950" lvl="1" indent="-285750">
              <a:buFont typeface="Arial" pitchFamily="34" charset="0"/>
              <a:buChar char="•"/>
            </a:pPr>
            <a:r>
              <a:rPr lang="en-US" b="1" i="1" dirty="0" err="1" smtClean="0">
                <a:solidFill>
                  <a:srgbClr val="000000"/>
                </a:solidFill>
                <a:latin typeface="Arial" pitchFamily="34" charset="0"/>
                <a:cs typeface="Arial" pitchFamily="34" charset="0"/>
              </a:rPr>
              <a:t>nombre_excepción</a:t>
            </a:r>
            <a:r>
              <a:rPr lang="en-US" dirty="0" smtClean="0">
                <a:solidFill>
                  <a:srgbClr val="000000"/>
                </a:solidFill>
                <a:latin typeface="Arial" pitchFamily="34" charset="0"/>
                <a:cs typeface="Arial" pitchFamily="34" charset="0"/>
              </a:rPr>
              <a:t> </a:t>
            </a:r>
            <a:r>
              <a:rPr lang="en-US" dirty="0" smtClean="0">
                <a:solidFill>
                  <a:srgbClr val="FF0000"/>
                </a:solidFill>
                <a:latin typeface="Arial" pitchFamily="34" charset="0"/>
                <a:cs typeface="Arial" pitchFamily="34" charset="0"/>
              </a:rPr>
              <a:t>es la </a:t>
            </a:r>
            <a:r>
              <a:rPr lang="en-US" dirty="0" err="1" smtClean="0">
                <a:solidFill>
                  <a:srgbClr val="FF0000"/>
                </a:solidFill>
                <a:latin typeface="Arial" pitchFamily="34" charset="0"/>
                <a:cs typeface="Arial" pitchFamily="34" charset="0"/>
              </a:rPr>
              <a:t>referencia</a:t>
            </a:r>
            <a:r>
              <a:rPr lang="en-US" dirty="0" smtClean="0">
                <a:solidFill>
                  <a:srgbClr val="FF0000"/>
                </a:solidFill>
                <a:latin typeface="Arial" pitchFamily="34" charset="0"/>
                <a:cs typeface="Arial" pitchFamily="34" charset="0"/>
              </a:rPr>
              <a:t> a la </a:t>
            </a:r>
            <a:r>
              <a:rPr lang="en-US" dirty="0" err="1" smtClean="0">
                <a:solidFill>
                  <a:srgbClr val="FF0000"/>
                </a:solidFill>
                <a:latin typeface="Arial" pitchFamily="34" charset="0"/>
                <a:cs typeface="Arial" pitchFamily="34" charset="0"/>
              </a:rPr>
              <a:t>excepción</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definida</a:t>
            </a:r>
            <a:r>
              <a:rPr lang="en-US" dirty="0" smtClean="0">
                <a:solidFill>
                  <a:srgbClr val="FF0000"/>
                </a:solidFill>
                <a:latin typeface="Arial" pitchFamily="34" charset="0"/>
                <a:cs typeface="Arial" pitchFamily="34" charset="0"/>
              </a:rPr>
              <a:t> </a:t>
            </a:r>
            <a:r>
              <a:rPr lang="en-US" dirty="0" err="1" smtClean="0">
                <a:solidFill>
                  <a:srgbClr val="FF0000"/>
                </a:solidFill>
                <a:latin typeface="Arial" pitchFamily="34" charset="0"/>
                <a:cs typeface="Arial" pitchFamily="34" charset="0"/>
              </a:rPr>
              <a:t>por</a:t>
            </a:r>
            <a:r>
              <a:rPr lang="en-US" dirty="0" smtClean="0">
                <a:solidFill>
                  <a:srgbClr val="FF0000"/>
                </a:solidFill>
                <a:latin typeface="Arial" pitchFamily="34" charset="0"/>
                <a:cs typeface="Arial" pitchFamily="34" charset="0"/>
              </a:rPr>
              <a:t> el </a:t>
            </a:r>
            <a:r>
              <a:rPr lang="en-US" dirty="0" err="1" smtClean="0">
                <a:solidFill>
                  <a:srgbClr val="FF0000"/>
                </a:solidFill>
                <a:latin typeface="Arial" pitchFamily="34" charset="0"/>
                <a:cs typeface="Arial" pitchFamily="34" charset="0"/>
              </a:rPr>
              <a:t>usuario</a:t>
            </a:r>
            <a:r>
              <a:rPr lang="en-US" dirty="0" smtClean="0">
                <a:latin typeface="Arial" pitchFamily="34" charset="0"/>
                <a:cs typeface="Arial" pitchFamily="34" charset="0"/>
              </a:rPr>
              <a:t> en la </a:t>
            </a:r>
            <a:r>
              <a:rPr lang="en-US" dirty="0" err="1" smtClean="0">
                <a:latin typeface="Arial" pitchFamily="34" charset="0"/>
                <a:cs typeface="Arial" pitchFamily="34" charset="0"/>
              </a:rPr>
              <a:t>sección</a:t>
            </a:r>
            <a:r>
              <a:rPr lang="en-US" dirty="0" smtClean="0">
                <a:latin typeface="Arial" pitchFamily="34" charset="0"/>
                <a:cs typeface="Arial" pitchFamily="34" charset="0"/>
              </a:rPr>
              <a:t> </a:t>
            </a:r>
            <a:r>
              <a:rPr lang="en-US" dirty="0" err="1" smtClean="0">
                <a:latin typeface="Arial" pitchFamily="34" charset="0"/>
                <a:cs typeface="Arial" pitchFamily="34" charset="0"/>
              </a:rPr>
              <a:t>Declarativa</a:t>
            </a:r>
            <a:r>
              <a:rPr lang="en-US" dirty="0" smtClean="0">
                <a:latin typeface="Arial" pitchFamily="34" charset="0"/>
                <a:cs typeface="Arial" pitchFamily="34" charset="0"/>
              </a:rPr>
              <a:t>.</a:t>
            </a:r>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FCFA911-B421-46B3-B80E-B214E05D9F7E}" type="slidenum">
              <a:rPr lang="es-CL" sz="1200">
                <a:latin typeface="+mn-lt"/>
                <a:cs typeface="+mn-cs"/>
              </a:rPr>
              <a:pPr algn="r" fontAlgn="auto">
                <a:spcBef>
                  <a:spcPts val="0"/>
                </a:spcBef>
                <a:spcAft>
                  <a:spcPts val="0"/>
                </a:spcAft>
                <a:defRPr/>
              </a:pPr>
              <a:t>23</a:t>
            </a:fld>
            <a:endParaRPr lang="es-CL" sz="120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9875"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b="1" dirty="0" smtClean="0">
                <a:solidFill>
                  <a:srgbClr val="10253F"/>
                </a:solidFill>
                <a:latin typeface="Arial" pitchFamily="34" charset="0"/>
                <a:cs typeface="Arial" pitchFamily="34" charset="0"/>
              </a:rPr>
              <a:t>Controlando Excepciones Definidas por el Usuario</a:t>
            </a:r>
            <a:endParaRPr lang="es-MX" b="1" dirty="0" smtClean="0">
              <a:latin typeface="Arial" pitchFamily="34" charset="0"/>
              <a:cs typeface="Arial" pitchFamily="34" charset="0"/>
            </a:endParaRPr>
          </a:p>
          <a:p>
            <a:pPr algn="just">
              <a:spcBef>
                <a:spcPct val="20000"/>
              </a:spcBef>
              <a:buClr>
                <a:schemeClr val="accent2"/>
              </a:buClr>
              <a:buSzPct val="130000"/>
              <a:buFont typeface="Wingdings" pitchFamily="2" charset="2"/>
              <a:buNone/>
            </a:pPr>
            <a:r>
              <a:rPr lang="es-MX" dirty="0" smtClean="0">
                <a:latin typeface="Arial" pitchFamily="34" charset="0"/>
                <a:cs typeface="Arial" pitchFamily="34" charset="0"/>
              </a:rPr>
              <a:t>En el bloque del ejemplo, se define una excepción para controlar cuando no existan filas que actualizar. A diferencia de la sentencia SELECT,  que genera un error Oracle asociado a la excepción NO_DATA_FOUND cuando no se encuentran filas que seleccionar, la sentencia UPDATE no genera un error Oracle si no existen filas que actualizar. Por ello, de debe usar una excepción definida por el usuario para controlar esta situación. </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410F8CD-709C-4FA5-8C33-47FB7A64641B}" type="slidenum">
              <a:rPr lang="es-CL" sz="1200">
                <a:latin typeface="+mn-lt"/>
                <a:cs typeface="+mn-cs"/>
              </a:rPr>
              <a:pPr algn="r" fontAlgn="auto">
                <a:spcBef>
                  <a:spcPts val="0"/>
                </a:spcBef>
                <a:spcAft>
                  <a:spcPts val="0"/>
                </a:spcAft>
                <a:defRPr/>
              </a:pPr>
              <a:t>24</a:t>
            </a:fld>
            <a:endParaRPr lang="es-CL" sz="1200">
              <a:latin typeface="+mn-lt"/>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6322"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CL" sz="1200" b="1" dirty="0" smtClean="0">
                <a:solidFill>
                  <a:srgbClr val="10253F"/>
                </a:solidFill>
                <a:latin typeface="Arial" pitchFamily="34" charset="0"/>
                <a:cs typeface="Arial" pitchFamily="34" charset="0"/>
              </a:rPr>
              <a:t>Procedimiento </a:t>
            </a:r>
            <a:r>
              <a:rPr lang="es-ES" sz="1200" b="1" dirty="0" smtClean="0">
                <a:solidFill>
                  <a:srgbClr val="10253F"/>
                </a:solidFill>
                <a:latin typeface="Arial" pitchFamily="34" charset="0"/>
                <a:cs typeface="Arial" pitchFamily="34" charset="0"/>
              </a:rPr>
              <a:t>RAISE_APPLICATION_ERROR</a:t>
            </a:r>
            <a:endParaRPr lang="es-MX" sz="1200" b="1" dirty="0" smtClean="0">
              <a:latin typeface="Arial" pitchFamily="34" charset="0"/>
              <a:cs typeface="Arial" pitchFamily="34" charset="0"/>
            </a:endParaRPr>
          </a:p>
          <a:p>
            <a:pPr>
              <a:lnSpc>
                <a:spcPct val="90000"/>
              </a:lnSpc>
            </a:pPr>
            <a:r>
              <a:rPr lang="es-ES" sz="1200" dirty="0" smtClean="0">
                <a:latin typeface="Arial" pitchFamily="34" charset="0"/>
                <a:cs typeface="Arial" pitchFamily="34" charset="0"/>
              </a:rPr>
              <a:t>Se puede utilizar el procedimiento RAISE_APPLICATION_ERROR para visualizar una excepción predefinida devolviendo un código de error no estándar y el mensaje de error. Con RAISE_APPLICATION_ERROR, se puede informar de errores en la aplicación y evitar volver excepciones no controladas.</a:t>
            </a:r>
          </a:p>
          <a:p>
            <a:pPr>
              <a:lnSpc>
                <a:spcPct val="90000"/>
              </a:lnSpc>
            </a:pPr>
            <a:r>
              <a:rPr lang="es-ES" sz="1200" dirty="0" smtClean="0">
                <a:latin typeface="Arial" pitchFamily="34" charset="0"/>
                <a:cs typeface="Arial" pitchFamily="34" charset="0"/>
              </a:rPr>
              <a:t>El procedimiento RAISE_APPLICATION_ERROR puede ser utilizado tanto en la sección ejecutable o la sección de excepción de un programa de PL/SQL o en ambas secciones. El error devuelto es coherente con la forma en que el servidor Oracle produce un error predefinido, no predefinida o definida por el usuario. </a:t>
            </a:r>
          </a:p>
          <a:p>
            <a:pPr>
              <a:lnSpc>
                <a:spcPct val="90000"/>
              </a:lnSpc>
            </a:pPr>
            <a:r>
              <a:rPr lang="es-MX" sz="1200" b="1" dirty="0" smtClean="0">
                <a:latin typeface="Arial" pitchFamily="34" charset="0"/>
                <a:cs typeface="Arial" pitchFamily="34" charset="0"/>
              </a:rPr>
              <a:t>En la sintaxis:</a:t>
            </a:r>
          </a:p>
          <a:p>
            <a:pPr>
              <a:lnSpc>
                <a:spcPct val="90000"/>
              </a:lnSpc>
            </a:pPr>
            <a:r>
              <a:rPr lang="es-MX" sz="1200" b="1" dirty="0" smtClean="0">
                <a:latin typeface="Arial" pitchFamily="34" charset="0"/>
                <a:cs typeface="Arial" pitchFamily="34" charset="0"/>
              </a:rPr>
              <a:t>Permite emitir mensajes de error definidos por el usuario desde subprogramas almacenados. </a:t>
            </a:r>
          </a:p>
          <a:p>
            <a:pPr>
              <a:lnSpc>
                <a:spcPct val="90000"/>
              </a:lnSpc>
            </a:pPr>
            <a:r>
              <a:rPr lang="es-MX" sz="1200" b="1" dirty="0" smtClean="0">
                <a:latin typeface="Arial" pitchFamily="34" charset="0"/>
                <a:cs typeface="Arial" pitchFamily="34" charset="0"/>
              </a:rPr>
              <a:t>Se utiliza en dos lugares diferentes:</a:t>
            </a:r>
          </a:p>
          <a:p>
            <a:pPr>
              <a:lnSpc>
                <a:spcPct val="90000"/>
              </a:lnSpc>
              <a:buFontTx/>
              <a:buChar char="•"/>
            </a:pPr>
            <a:r>
              <a:rPr lang="es-MX" sz="1200" b="1" dirty="0" smtClean="0">
                <a:latin typeface="Arial" pitchFamily="34" charset="0"/>
                <a:cs typeface="Arial" pitchFamily="34" charset="0"/>
              </a:rPr>
              <a:t>Sección </a:t>
            </a:r>
            <a:r>
              <a:rPr lang="es-MX" sz="1200" b="1" dirty="0" err="1" smtClean="0">
                <a:latin typeface="Arial" pitchFamily="34" charset="0"/>
                <a:cs typeface="Arial" pitchFamily="34" charset="0"/>
              </a:rPr>
              <a:t>Executable</a:t>
            </a:r>
            <a:endParaRPr lang="es-MX" sz="1200" b="1" dirty="0" smtClean="0">
              <a:latin typeface="Arial" pitchFamily="34" charset="0"/>
              <a:cs typeface="Arial" pitchFamily="34" charset="0"/>
            </a:endParaRPr>
          </a:p>
          <a:p>
            <a:pPr>
              <a:lnSpc>
                <a:spcPct val="90000"/>
              </a:lnSpc>
              <a:buFontTx/>
              <a:buChar char="•"/>
            </a:pPr>
            <a:r>
              <a:rPr lang="es-MX" sz="1200" b="1" dirty="0" smtClean="0">
                <a:latin typeface="Arial" pitchFamily="34" charset="0"/>
                <a:cs typeface="Arial" pitchFamily="34" charset="0"/>
              </a:rPr>
              <a:t>Sección </a:t>
            </a:r>
            <a:r>
              <a:rPr lang="es-MX" sz="1200" b="1" dirty="0" err="1" smtClean="0">
                <a:latin typeface="Arial" pitchFamily="34" charset="0"/>
                <a:cs typeface="Arial" pitchFamily="34" charset="0"/>
              </a:rPr>
              <a:t>Exception</a:t>
            </a:r>
            <a:endParaRPr lang="es-MX" sz="1200" b="1" dirty="0" smtClean="0">
              <a:latin typeface="Arial" pitchFamily="34" charset="0"/>
              <a:cs typeface="Arial" pitchFamily="34" charset="0"/>
            </a:endParaRPr>
          </a:p>
          <a:p>
            <a:pPr>
              <a:lnSpc>
                <a:spcPct val="90000"/>
              </a:lnSpc>
            </a:pPr>
            <a:r>
              <a:rPr lang="es-MX" sz="1200" b="1" dirty="0" smtClean="0">
                <a:latin typeface="Arial" pitchFamily="34" charset="0"/>
                <a:cs typeface="Arial" pitchFamily="34" charset="0"/>
              </a:rPr>
              <a:t>En la sintaxis:</a:t>
            </a:r>
          </a:p>
          <a:p>
            <a:pPr>
              <a:lnSpc>
                <a:spcPct val="90000"/>
              </a:lnSpc>
              <a:buFontTx/>
              <a:buChar char="•"/>
            </a:pPr>
            <a:r>
              <a:rPr lang="en-US" sz="1200" b="1" i="1" dirty="0" err="1" smtClean="0">
                <a:solidFill>
                  <a:srgbClr val="000000"/>
                </a:solidFill>
                <a:latin typeface="Arial" pitchFamily="34" charset="0"/>
                <a:cs typeface="Arial" pitchFamily="34" charset="0"/>
              </a:rPr>
              <a:t>número_de_error</a:t>
            </a:r>
            <a:r>
              <a:rPr lang="en-US" sz="1200" b="1" dirty="0" smtClean="0">
                <a:solidFill>
                  <a:srgbClr val="000000"/>
                </a:solidFill>
                <a:latin typeface="Arial" pitchFamily="34" charset="0"/>
                <a:cs typeface="Arial" pitchFamily="34" charset="0"/>
              </a:rPr>
              <a:t> :</a:t>
            </a:r>
            <a:r>
              <a:rPr lang="en-US" sz="1200" dirty="0" smtClean="0">
                <a:solidFill>
                  <a:srgbClr val="000000"/>
                </a:solidFill>
                <a:latin typeface="Arial" pitchFamily="34" charset="0"/>
                <a:cs typeface="Arial" pitchFamily="34" charset="0"/>
              </a:rPr>
              <a:t> </a:t>
            </a:r>
            <a:r>
              <a:rPr lang="es-ES" sz="1200" dirty="0" smtClean="0">
                <a:latin typeface="Arial" pitchFamily="34" charset="0"/>
                <a:cs typeface="Arial" pitchFamily="34" charset="0"/>
              </a:rPr>
              <a:t>Es un número especificado por el usuario para la excepción entre -20000 y -20,999 (rango de número permitidos a usar).</a:t>
            </a:r>
          </a:p>
          <a:p>
            <a:pPr>
              <a:lnSpc>
                <a:spcPct val="90000"/>
              </a:lnSpc>
              <a:buFontTx/>
              <a:buChar char="•"/>
            </a:pPr>
            <a:r>
              <a:rPr lang="en-US" sz="1200" b="1" i="1" dirty="0" err="1" smtClean="0">
                <a:solidFill>
                  <a:srgbClr val="000000"/>
                </a:solidFill>
                <a:latin typeface="Arial" pitchFamily="34" charset="0"/>
                <a:cs typeface="Arial" pitchFamily="34" charset="0"/>
              </a:rPr>
              <a:t>mensaje_error</a:t>
            </a:r>
            <a:r>
              <a:rPr lang="en-US" sz="1200" b="1" dirty="0" smtClean="0">
                <a:solidFill>
                  <a:srgbClr val="000000"/>
                </a:solidFill>
                <a:latin typeface="Arial" pitchFamily="34" charset="0"/>
                <a:cs typeface="Arial" pitchFamily="34" charset="0"/>
              </a:rPr>
              <a:t> : </a:t>
            </a:r>
            <a:r>
              <a:rPr lang="es-ES" sz="1200" dirty="0" smtClean="0">
                <a:latin typeface="Arial" pitchFamily="34" charset="0"/>
                <a:cs typeface="Arial" pitchFamily="34" charset="0"/>
              </a:rPr>
              <a:t>Es el mensaje especificado por el usuario para la excepción; es una cadena de caracteres de hasta 2048 bytes de largo. </a:t>
            </a:r>
          </a:p>
          <a:p>
            <a:pPr>
              <a:lnSpc>
                <a:spcPct val="90000"/>
              </a:lnSpc>
              <a:buFontTx/>
              <a:buChar char="•"/>
            </a:pPr>
            <a:r>
              <a:rPr lang="en-US" sz="1200" b="1" dirty="0" smtClean="0">
                <a:solidFill>
                  <a:srgbClr val="000000"/>
                </a:solidFill>
                <a:latin typeface="Arial" pitchFamily="34" charset="0"/>
                <a:cs typeface="Arial" pitchFamily="34" charset="0"/>
              </a:rPr>
              <a:t>TRUE | FALSE</a:t>
            </a:r>
            <a:r>
              <a:rPr lang="es-ES" sz="1200" dirty="0" smtClean="0">
                <a:latin typeface="Arial" pitchFamily="34" charset="0"/>
                <a:cs typeface="Arial" pitchFamily="34" charset="0"/>
              </a:rPr>
              <a:t> : Es un parámetro booleano opcional (Si es TRUE, se coloca el error en junto a los errores anteriores. Si es falso, que es el valor por defecto, el error sustituye a todos los errores anteriores.)</a:t>
            </a:r>
            <a:br>
              <a:rPr lang="es-ES" sz="1200" dirty="0" smtClean="0">
                <a:latin typeface="Arial" pitchFamily="34" charset="0"/>
                <a:cs typeface="Arial" pitchFamily="34" charset="0"/>
              </a:rPr>
            </a:br>
            <a:r>
              <a:rPr lang="es-ES" sz="1200" dirty="0" smtClean="0">
                <a:latin typeface="Arial" pitchFamily="34" charset="0"/>
                <a:cs typeface="Arial" pitchFamily="34" charset="0"/>
              </a:rPr>
              <a:t> </a:t>
            </a:r>
            <a:br>
              <a:rPr lang="es-ES" sz="1200" dirty="0" smtClean="0">
                <a:latin typeface="Arial" pitchFamily="34" charset="0"/>
                <a:cs typeface="Arial" pitchFamily="34" charset="0"/>
              </a:rPr>
            </a:b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EA4EF23-05BA-4646-94CC-309022BC9C5E}" type="slidenum">
              <a:rPr lang="es-CL" sz="1200">
                <a:latin typeface="+mn-lt"/>
                <a:cs typeface="+mn-cs"/>
              </a:rPr>
              <a:pPr algn="r" fontAlgn="auto">
                <a:spcBef>
                  <a:spcPts val="0"/>
                </a:spcBef>
                <a:spcAft>
                  <a:spcPts val="0"/>
                </a:spcAft>
                <a:defRPr/>
              </a:pPr>
              <a:t>25</a:t>
            </a:fld>
            <a:endParaRPr lang="es-CL" sz="1200">
              <a:latin typeface="+mn-lt"/>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Procedimiento </a:t>
            </a:r>
            <a:r>
              <a:rPr lang="es-ES" sz="1200" b="1" dirty="0" smtClean="0">
                <a:solidFill>
                  <a:srgbClr val="10253F"/>
                </a:solidFill>
                <a:latin typeface="Arial" pitchFamily="34" charset="0"/>
                <a:cs typeface="Arial" pitchFamily="34" charset="0"/>
              </a:rPr>
              <a:t>RAISE_APPLICATION_ERROR</a:t>
            </a:r>
            <a:endParaRPr lang="es-MX" sz="1200" b="1" dirty="0" smtClean="0">
              <a:latin typeface="Arial" pitchFamily="34" charset="0"/>
              <a:cs typeface="Arial" pitchFamily="34" charset="0"/>
            </a:endParaRPr>
          </a:p>
          <a:p>
            <a:pPr algn="just">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el ejemplo, su utiliza RAISE_APPLICATION_ERROR en la sección de ejecución del bloque PL/SQL para controlar si hubieron filas afectadas por la sentencia </a:t>
            </a:r>
            <a:r>
              <a:rPr lang="es-MX" sz="1200" dirty="0" err="1" smtClean="0">
                <a:latin typeface="Arial" pitchFamily="34" charset="0"/>
                <a:cs typeface="Arial" pitchFamily="34" charset="0"/>
              </a:rPr>
              <a:t>Delete</a:t>
            </a:r>
            <a:r>
              <a:rPr lang="es-MX" sz="1200" dirty="0" smtClean="0">
                <a:latin typeface="Arial" pitchFamily="34" charset="0"/>
                <a:cs typeface="Arial" pitchFamily="34" charset="0"/>
              </a:rPr>
              <a:t>. Si no se eliminaron filas, entonces se mostrará un error personalizado en formato Oracle. </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1B59E48-043D-45DE-B356-9F6A6072BD78}" type="slidenum">
              <a:rPr lang="es-CL" sz="1200">
                <a:latin typeface="+mn-lt"/>
                <a:cs typeface="+mn-cs"/>
              </a:rPr>
              <a:pPr algn="r" fontAlgn="auto">
                <a:spcBef>
                  <a:spcPts val="0"/>
                </a:spcBef>
                <a:spcAft>
                  <a:spcPts val="0"/>
                </a:spcAft>
                <a:defRPr/>
              </a:pPr>
              <a:t>26</a:t>
            </a:fld>
            <a:endParaRPr lang="es-CL" sz="1200">
              <a:latin typeface="+mn-lt"/>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p:txBody>
          <a:bodyPr wrap="square" numCol="1" anchor="t" anchorCtr="0" compatLnSpc="1">
            <a:prstTxWarp prst="textNoShape">
              <a:avLst/>
            </a:prstTxWarp>
          </a:bodyPr>
          <a:lstStyle/>
          <a:p>
            <a:r>
              <a:rPr lang="es-CL" sz="1200" b="1" dirty="0" smtClean="0">
                <a:solidFill>
                  <a:srgbClr val="10253F"/>
                </a:solidFill>
                <a:latin typeface="Arial" pitchFamily="34" charset="0"/>
                <a:cs typeface="Arial" pitchFamily="34" charset="0"/>
              </a:rPr>
              <a:t>Procedimiento </a:t>
            </a:r>
            <a:r>
              <a:rPr lang="es-ES" sz="1200" b="1" dirty="0" smtClean="0">
                <a:solidFill>
                  <a:srgbClr val="10253F"/>
                </a:solidFill>
                <a:latin typeface="Arial" pitchFamily="34" charset="0"/>
                <a:cs typeface="Arial" pitchFamily="34" charset="0"/>
              </a:rPr>
              <a:t>RAISE_APPLICATION_ERROR</a:t>
            </a:r>
            <a:endParaRPr lang="es-MX" sz="1200" dirty="0" smtClean="0">
              <a:latin typeface="Arial" pitchFamily="34" charset="0"/>
              <a:cs typeface="Arial" pitchFamily="34" charset="0"/>
            </a:endParaRPr>
          </a:p>
          <a:p>
            <a:pPr algn="just">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En el ejemplo, su utiliza RAISE_APPLICATION_ERROR en la sección de excepción del bloque PL/SQL para controlar si la consulta retornó filas. Si no la consulta no retorna filas entonces se mostrará un error personalizado en formato Oracle. </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BA54C47-ABC6-4132-B4E1-4837C2F722D2}" type="slidenum">
              <a:rPr lang="es-CL" sz="1200">
                <a:latin typeface="+mn-lt"/>
                <a:cs typeface="+mn-cs"/>
              </a:rPr>
              <a:pPr algn="r" fontAlgn="auto">
                <a:spcBef>
                  <a:spcPts val="0"/>
                </a:spcBef>
                <a:spcAft>
                  <a:spcPts val="0"/>
                </a:spcAft>
                <a:defRPr/>
              </a:pPr>
              <a:t>27</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Manejo de Excepciones</a:t>
            </a:r>
            <a:endParaRPr lang="es-MX" dirty="0" smtClean="0">
              <a:latin typeface="Arial" pitchFamily="34" charset="0"/>
              <a:cs typeface="Arial" pitchFamily="34" charset="0"/>
            </a:endParaRPr>
          </a:p>
          <a:p>
            <a:pPr eaLnBrk="1" hangingPunct="1">
              <a:spcBef>
                <a:spcPct val="0"/>
              </a:spcBef>
            </a:pPr>
            <a:r>
              <a:rPr lang="es-MX" dirty="0" smtClean="0">
                <a:latin typeface="Arial" pitchFamily="34" charset="0"/>
                <a:cs typeface="Arial" pitchFamily="34" charset="0"/>
              </a:rPr>
              <a:t>En el bloque PL/SQL del </a:t>
            </a:r>
            <a:r>
              <a:rPr lang="es-MX" dirty="0" err="1" smtClean="0">
                <a:latin typeface="Arial" pitchFamily="34" charset="0"/>
                <a:cs typeface="Arial" pitchFamily="34" charset="0"/>
              </a:rPr>
              <a:t>ejemplor</a:t>
            </a:r>
            <a:r>
              <a:rPr lang="es-MX" dirty="0" smtClean="0">
                <a:latin typeface="Arial" pitchFamily="34" charset="0"/>
                <a:cs typeface="Arial" pitchFamily="34" charset="0"/>
              </a:rPr>
              <a:t>, la sentencia SELECT retorna más de una fila por lo tanto se produce </a:t>
            </a:r>
            <a:r>
              <a:rPr lang="es-MX" b="1" dirty="0" smtClean="0">
                <a:latin typeface="Arial" pitchFamily="34" charset="0"/>
                <a:cs typeface="Arial" pitchFamily="34" charset="0"/>
              </a:rPr>
              <a:t>un error Oracle</a:t>
            </a:r>
            <a:r>
              <a:rPr lang="es-MX" dirty="0" smtClean="0">
                <a:latin typeface="Arial" pitchFamily="34" charset="0"/>
                <a:cs typeface="Arial" pitchFamily="34" charset="0"/>
              </a:rPr>
              <a:t> que no está controlado en el bloque PL/SQL terminando la ejecución de éste en forma errónea. </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84705C7-854A-4DEE-941C-64F2170AC17B}" type="slidenum">
              <a:rPr lang="es-CL" sz="1200">
                <a:latin typeface="+mn-lt"/>
                <a:cs typeface="+mn-cs"/>
              </a:rPr>
              <a:pPr algn="r" fontAlgn="auto">
                <a:spcBef>
                  <a:spcPts val="0"/>
                </a:spcBef>
                <a:spcAft>
                  <a:spcPts val="0"/>
                </a:spcAft>
                <a:defRPr/>
              </a:pPr>
              <a:t>4</a:t>
            </a:fld>
            <a:endParaRPr lang="es-CL" sz="120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Manejo de Excepciones</a:t>
            </a:r>
            <a:endParaRPr lang="es-MX" dirty="0" smtClean="0">
              <a:latin typeface="Arial" pitchFamily="34" charset="0"/>
              <a:cs typeface="Arial" pitchFamily="34" charset="0"/>
            </a:endParaRPr>
          </a:p>
          <a:p>
            <a:r>
              <a:rPr lang="es-MX" dirty="0" smtClean="0">
                <a:latin typeface="Arial" pitchFamily="34" charset="0"/>
                <a:cs typeface="Arial" pitchFamily="34" charset="0"/>
              </a:rPr>
              <a:t>Una </a:t>
            </a:r>
            <a:r>
              <a:rPr lang="es-MX" b="1" dirty="0" smtClean="0">
                <a:latin typeface="Arial" pitchFamily="34" charset="0"/>
                <a:cs typeface="Arial" pitchFamily="34" charset="0"/>
              </a:rPr>
              <a:t>excepción es un error PL/SQL</a:t>
            </a:r>
            <a:r>
              <a:rPr lang="es-MX" dirty="0" smtClean="0">
                <a:latin typeface="Arial" pitchFamily="34" charset="0"/>
                <a:cs typeface="Arial" pitchFamily="34" charset="0"/>
              </a:rPr>
              <a:t> que se genera durante la ejecución del programa.</a:t>
            </a:r>
          </a:p>
          <a:p>
            <a:r>
              <a:rPr lang="es-MX" dirty="0" smtClean="0">
                <a:latin typeface="Arial" pitchFamily="34" charset="0"/>
                <a:cs typeface="Arial" pitchFamily="34" charset="0"/>
              </a:rPr>
              <a:t>Una excepción se puede generar:</a:t>
            </a:r>
          </a:p>
          <a:p>
            <a:pPr>
              <a:buFontTx/>
              <a:buChar char="•"/>
            </a:pPr>
            <a:r>
              <a:rPr lang="es-MX" b="1" dirty="0" smtClean="0">
                <a:latin typeface="Arial" pitchFamily="34" charset="0"/>
                <a:cs typeface="Arial" pitchFamily="34" charset="0"/>
              </a:rPr>
              <a:t> Implícitamente por el Servidor Oracle</a:t>
            </a:r>
            <a:r>
              <a:rPr lang="es-MX" dirty="0" smtClean="0">
                <a:latin typeface="Arial" pitchFamily="34" charset="0"/>
                <a:cs typeface="Arial" pitchFamily="34" charset="0"/>
              </a:rPr>
              <a:t>:</a:t>
            </a:r>
          </a:p>
          <a:p>
            <a:pPr lvl="1">
              <a:buFontTx/>
              <a:buChar char="•"/>
            </a:pPr>
            <a:r>
              <a:rPr lang="es-MX" dirty="0" smtClean="0">
                <a:latin typeface="Arial" pitchFamily="34" charset="0"/>
                <a:cs typeface="Arial" pitchFamily="34" charset="0"/>
              </a:rPr>
              <a:t> Un error Oracle ocurre y la excepción asociada </a:t>
            </a:r>
            <a:r>
              <a:rPr lang="es-MX" b="1" dirty="0" smtClean="0">
                <a:latin typeface="Arial" pitchFamily="34" charset="0"/>
                <a:cs typeface="Arial" pitchFamily="34" charset="0"/>
              </a:rPr>
              <a:t>se ejecuta automáticamente</a:t>
            </a:r>
            <a:r>
              <a:rPr lang="es-MX" dirty="0" smtClean="0">
                <a:latin typeface="Arial" pitchFamily="34" charset="0"/>
                <a:cs typeface="Arial" pitchFamily="34" charset="0"/>
              </a:rPr>
              <a:t>.</a:t>
            </a:r>
          </a:p>
          <a:p>
            <a:pPr lvl="1">
              <a:buFontTx/>
              <a:buChar char="•"/>
            </a:pPr>
            <a:r>
              <a:rPr lang="es-MX" dirty="0" smtClean="0">
                <a:latin typeface="Arial" pitchFamily="34" charset="0"/>
                <a:cs typeface="Arial" pitchFamily="34" charset="0"/>
              </a:rPr>
              <a:t>  Por ejemplo un error ORA-01403 ocurre cuando no se recuperan filas desde la Base de Datos a través de una sentencia SELECT gatillándose la excepción </a:t>
            </a:r>
            <a:r>
              <a:rPr lang="es-MX" b="1" dirty="0" smtClean="0">
                <a:latin typeface="Arial" pitchFamily="34" charset="0"/>
                <a:cs typeface="Arial" pitchFamily="34" charset="0"/>
              </a:rPr>
              <a:t>NO_DATA_FOUND</a:t>
            </a:r>
            <a:r>
              <a:rPr lang="es-MX" dirty="0" smtClean="0">
                <a:latin typeface="Arial" pitchFamily="34" charset="0"/>
                <a:cs typeface="Arial" pitchFamily="34" charset="0"/>
              </a:rPr>
              <a:t>.</a:t>
            </a:r>
          </a:p>
          <a:p>
            <a:pPr lvl="1">
              <a:buFontTx/>
              <a:buChar char="•"/>
            </a:pPr>
            <a:r>
              <a:rPr lang="es-MX" dirty="0" smtClean="0">
                <a:latin typeface="Arial" pitchFamily="34" charset="0"/>
                <a:cs typeface="Arial" pitchFamily="34" charset="0"/>
              </a:rPr>
              <a:t>  Estos errores </a:t>
            </a:r>
            <a:r>
              <a:rPr lang="es-MX" b="1" dirty="0" smtClean="0">
                <a:latin typeface="Arial" pitchFamily="34" charset="0"/>
                <a:cs typeface="Arial" pitchFamily="34" charset="0"/>
              </a:rPr>
              <a:t>son convertidos en excepciones predefinidas</a:t>
            </a:r>
            <a:r>
              <a:rPr lang="es-MX" dirty="0" smtClean="0">
                <a:latin typeface="Arial" pitchFamily="34" charset="0"/>
                <a:cs typeface="Arial" pitchFamily="34" charset="0"/>
              </a:rPr>
              <a:t>.</a:t>
            </a:r>
          </a:p>
          <a:p>
            <a:pPr>
              <a:buFontTx/>
              <a:buChar char="•"/>
            </a:pPr>
            <a:r>
              <a:rPr lang="es-MX" b="1" dirty="0" smtClean="0">
                <a:latin typeface="Arial" pitchFamily="34" charset="0"/>
                <a:cs typeface="Arial" pitchFamily="34" charset="0"/>
              </a:rPr>
              <a:t> Explícitamente por el programa PL/SQL</a:t>
            </a:r>
            <a:r>
              <a:rPr lang="es-MX" dirty="0" smtClean="0">
                <a:latin typeface="Arial" pitchFamily="34" charset="0"/>
                <a:cs typeface="Arial" pitchFamily="34" charset="0"/>
              </a:rPr>
              <a:t>:</a:t>
            </a:r>
          </a:p>
          <a:p>
            <a:pPr lvl="1">
              <a:buFontTx/>
              <a:buChar char="•"/>
            </a:pPr>
            <a:r>
              <a:rPr lang="es-MX" dirty="0" smtClean="0">
                <a:latin typeface="Arial" pitchFamily="34" charset="0"/>
                <a:cs typeface="Arial" pitchFamily="34" charset="0"/>
              </a:rPr>
              <a:t>  Las excepciones </a:t>
            </a:r>
            <a:r>
              <a:rPr lang="es-MX" b="1" dirty="0" smtClean="0">
                <a:latin typeface="Arial" pitchFamily="34" charset="0"/>
                <a:cs typeface="Arial" pitchFamily="34" charset="0"/>
              </a:rPr>
              <a:t>se deben generar explícitamente</a:t>
            </a:r>
            <a:r>
              <a:rPr lang="es-MX" dirty="0" smtClean="0">
                <a:latin typeface="Arial" pitchFamily="34" charset="0"/>
                <a:cs typeface="Arial" pitchFamily="34" charset="0"/>
              </a:rPr>
              <a:t>.</a:t>
            </a:r>
          </a:p>
          <a:p>
            <a:pPr lvl="1">
              <a:buFontTx/>
              <a:buChar char="•"/>
            </a:pPr>
            <a:r>
              <a:rPr lang="es-MX" dirty="0" smtClean="0">
                <a:latin typeface="Arial" pitchFamily="34" charset="0"/>
                <a:cs typeface="Arial" pitchFamily="34" charset="0"/>
              </a:rPr>
              <a:t>  Una excepción </a:t>
            </a:r>
            <a:r>
              <a:rPr lang="es-MX" b="1" dirty="0" smtClean="0">
                <a:latin typeface="Arial" pitchFamily="34" charset="0"/>
                <a:cs typeface="Arial" pitchFamily="34" charset="0"/>
              </a:rPr>
              <a:t>se genera explícitamente usando la sentencia RAISE</a:t>
            </a:r>
            <a:r>
              <a:rPr lang="es-MX" dirty="0" smtClean="0">
                <a:latin typeface="Arial" pitchFamily="34" charset="0"/>
                <a:cs typeface="Arial" pitchFamily="34" charset="0"/>
              </a:rPr>
              <a:t> dentro del bloque la cual puede generar excepciones definidas por el usuario o excepciones predefinidas.</a:t>
            </a:r>
          </a:p>
          <a:p>
            <a:pPr eaLnBrk="1" hangingPunct="1">
              <a:spcBef>
                <a:spcPct val="0"/>
              </a:spcBef>
            </a:pPr>
            <a:r>
              <a:rPr lang="es-MX" dirty="0" smtClean="0">
                <a:latin typeface="Arial" pitchFamily="34" charset="0"/>
                <a:cs typeface="Arial" pitchFamily="34" charset="0"/>
              </a:rPr>
              <a:t>Ahora en el bloque PL/SQL del ejemplo se ha definido la Sección de Excepciones para poder controlar cuando una sentencia SQL retorne más de una fila.</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C9AA62A-7FF3-4001-8FE4-A4FE070D32C0}" type="slidenum">
              <a:rPr lang="es-CL" sz="1200">
                <a:latin typeface="+mn-lt"/>
                <a:cs typeface="+mn-cs"/>
              </a:rPr>
              <a:pPr algn="r" fontAlgn="auto">
                <a:spcBef>
                  <a:spcPts val="0"/>
                </a:spcBef>
                <a:spcAft>
                  <a:spcPts val="0"/>
                </a:spcAft>
                <a:defRPr/>
              </a:pPr>
              <a:t>5</a:t>
            </a:fld>
            <a:endParaRPr lang="es-CL" sz="120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Manejo de Excepciones</a:t>
            </a:r>
          </a:p>
          <a:p>
            <a:pPr>
              <a:buFontTx/>
              <a:buChar char="•"/>
            </a:pPr>
            <a:r>
              <a:rPr lang="es-MX" b="1" dirty="0" smtClean="0">
                <a:latin typeface="Arial" pitchFamily="34" charset="0"/>
                <a:cs typeface="Arial" pitchFamily="34" charset="0"/>
              </a:rPr>
              <a:t>  Controlando una Excepción:</a:t>
            </a:r>
          </a:p>
          <a:p>
            <a:pPr marL="742950" lvl="1" indent="-285750">
              <a:buFontTx/>
              <a:buChar char="•"/>
            </a:pPr>
            <a:r>
              <a:rPr lang="es-MX" dirty="0" smtClean="0">
                <a:latin typeface="Arial" pitchFamily="34" charset="0"/>
                <a:cs typeface="Arial" pitchFamily="34" charset="0"/>
              </a:rPr>
              <a:t>Se </a:t>
            </a:r>
            <a:r>
              <a:rPr lang="es-MX" b="1" dirty="0" smtClean="0">
                <a:latin typeface="Arial" pitchFamily="34" charset="0"/>
                <a:cs typeface="Arial" pitchFamily="34" charset="0"/>
              </a:rPr>
              <a:t>debe incluir una sección EXCEPTION</a:t>
            </a:r>
            <a:r>
              <a:rPr lang="es-MX" dirty="0" smtClean="0">
                <a:latin typeface="Arial" pitchFamily="34" charset="0"/>
                <a:cs typeface="Arial" pitchFamily="34" charset="0"/>
              </a:rPr>
              <a:t> en el bloque PL/SQL para que controle las excepciones.</a:t>
            </a:r>
          </a:p>
          <a:p>
            <a:pPr marL="742950" lvl="1" indent="-285750">
              <a:buFontTx/>
              <a:buChar char="•"/>
            </a:pPr>
            <a:r>
              <a:rPr lang="es-MX" dirty="0" smtClean="0">
                <a:latin typeface="Arial" pitchFamily="34" charset="0"/>
                <a:cs typeface="Arial" pitchFamily="34" charset="0"/>
              </a:rPr>
              <a:t>Si la excepción se genera en la sección ejecutable del bloque, </a:t>
            </a:r>
            <a:r>
              <a:rPr lang="es-MX" b="1" dirty="0" smtClean="0">
                <a:latin typeface="Arial" pitchFamily="34" charset="0"/>
                <a:cs typeface="Arial" pitchFamily="34" charset="0"/>
              </a:rPr>
              <a:t>el control pasa al manejador de esa excepción</a:t>
            </a:r>
            <a:r>
              <a:rPr lang="es-MX" dirty="0" smtClean="0">
                <a:latin typeface="Arial" pitchFamily="34" charset="0"/>
                <a:cs typeface="Arial" pitchFamily="34" charset="0"/>
              </a:rPr>
              <a:t> definido en la Sección de Excepciones del bloque PL/SQL.</a:t>
            </a:r>
          </a:p>
          <a:p>
            <a:pPr marL="742950" lvl="1" indent="-285750">
              <a:buFontTx/>
              <a:buChar char="•"/>
            </a:pPr>
            <a:r>
              <a:rPr lang="es-MX" dirty="0" smtClean="0">
                <a:latin typeface="Arial" pitchFamily="34" charset="0"/>
                <a:cs typeface="Arial" pitchFamily="34" charset="0"/>
              </a:rPr>
              <a:t>Si el bloque PL/SQL maneja satisfactoriamente la excepción, entonces </a:t>
            </a:r>
            <a:r>
              <a:rPr lang="es-MX" b="1" dirty="0" smtClean="0">
                <a:latin typeface="Arial" pitchFamily="34" charset="0"/>
                <a:cs typeface="Arial" pitchFamily="34" charset="0"/>
              </a:rPr>
              <a:t>la excepción no se propaga al bloque superior</a:t>
            </a:r>
            <a:r>
              <a:rPr lang="es-MX" dirty="0" smtClean="0">
                <a:latin typeface="Arial" pitchFamily="34" charset="0"/>
                <a:cs typeface="Arial" pitchFamily="34" charset="0"/>
              </a:rPr>
              <a:t> (si es que existe) o devuelve el control al Sistema.</a:t>
            </a:r>
          </a:p>
          <a:p>
            <a:pPr marL="742950" lvl="1" indent="-285750">
              <a:buFontTx/>
              <a:buChar char="•"/>
            </a:pPr>
            <a:r>
              <a:rPr lang="es-MX" dirty="0" smtClean="0">
                <a:latin typeface="Arial" pitchFamily="34" charset="0"/>
                <a:cs typeface="Arial" pitchFamily="34" charset="0"/>
              </a:rPr>
              <a:t>El </a:t>
            </a:r>
            <a:r>
              <a:rPr lang="es-MX" b="1" dirty="0" smtClean="0">
                <a:latin typeface="Arial" pitchFamily="34" charset="0"/>
                <a:cs typeface="Arial" pitchFamily="34" charset="0"/>
              </a:rPr>
              <a:t>bloque PL/SQL termina satisfactoriamente</a:t>
            </a:r>
            <a:r>
              <a:rPr lang="es-MX" dirty="0" smtClean="0">
                <a:latin typeface="Arial" pitchFamily="34" charset="0"/>
                <a:cs typeface="Arial" pitchFamily="34" charset="0"/>
              </a:rPr>
              <a:t>.</a:t>
            </a:r>
          </a:p>
          <a:p>
            <a:pPr>
              <a:buFontTx/>
              <a:buChar char="•"/>
            </a:pPr>
            <a:r>
              <a:rPr lang="es-MX" b="1" dirty="0" smtClean="0">
                <a:latin typeface="Arial" pitchFamily="34" charset="0"/>
                <a:cs typeface="Arial" pitchFamily="34" charset="0"/>
              </a:rPr>
              <a:t>  Propagando una Excepción:</a:t>
            </a:r>
          </a:p>
          <a:p>
            <a:pPr marL="742950" lvl="1" indent="-285750">
              <a:buFontTx/>
              <a:buChar char="•"/>
            </a:pPr>
            <a:r>
              <a:rPr lang="es-MX" dirty="0" smtClean="0">
                <a:latin typeface="Arial" pitchFamily="34" charset="0"/>
                <a:cs typeface="Arial" pitchFamily="34" charset="0"/>
              </a:rPr>
              <a:t>Si la excepción se genera en la sección Ejecutable del bloque y </a:t>
            </a:r>
            <a:r>
              <a:rPr lang="es-MX" b="1" dirty="0" smtClean="0">
                <a:latin typeface="Arial" pitchFamily="34" charset="0"/>
                <a:cs typeface="Arial" pitchFamily="34" charset="0"/>
              </a:rPr>
              <a:t>ésta no tiene un correspondiente manejador de excepción, el bloque PL/SQL termina con fallas y la excepción se propaga al bloque superior o devuelve el control a la aplicación que ejecutó el programa PL/SQL</a:t>
            </a:r>
            <a:r>
              <a:rPr lang="es-MX" dirty="0" smtClean="0">
                <a:latin typeface="Arial" pitchFamily="34" charset="0"/>
                <a:cs typeface="Arial" pitchFamily="34" charset="0"/>
              </a:rPr>
              <a:t>.</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035610E-941E-4BA7-8361-5E5C2B6BCEEE}" type="slidenum">
              <a:rPr lang="es-CL" sz="1200">
                <a:latin typeface="+mn-lt"/>
                <a:cs typeface="+mn-cs"/>
              </a:rPr>
              <a:pPr algn="r" fontAlgn="auto">
                <a:spcBef>
                  <a:spcPts val="0"/>
                </a:spcBef>
                <a:spcAft>
                  <a:spcPts val="0"/>
                </a:spcAft>
                <a:defRPr/>
              </a:pPr>
              <a:t>6</a:t>
            </a:fld>
            <a:endParaRPr lang="es-CL"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765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Tipos de Excepciones</a:t>
            </a:r>
            <a:endParaRPr lang="es-MX" dirty="0" smtClean="0">
              <a:latin typeface="Arial" pitchFamily="34" charset="0"/>
              <a:cs typeface="Arial" pitchFamily="34" charset="0"/>
            </a:endParaRPr>
          </a:p>
          <a:p>
            <a:pPr>
              <a:buFontTx/>
              <a:buChar char="•"/>
            </a:pPr>
            <a:r>
              <a:rPr lang="es-MX" b="1" dirty="0" smtClean="0">
                <a:latin typeface="Arial" pitchFamily="34" charset="0"/>
                <a:cs typeface="Arial" pitchFamily="34" charset="0"/>
              </a:rPr>
              <a:t>  Predefinidas del Servidor Oracle</a:t>
            </a:r>
            <a:r>
              <a:rPr lang="es-MX" dirty="0" smtClean="0">
                <a:latin typeface="Arial" pitchFamily="34" charset="0"/>
                <a:cs typeface="Arial" pitchFamily="34" charset="0"/>
              </a:rPr>
              <a:t>:</a:t>
            </a:r>
          </a:p>
          <a:p>
            <a:pPr marL="742950" lvl="1" indent="-285750">
              <a:buFontTx/>
              <a:buChar char="•"/>
            </a:pPr>
            <a:r>
              <a:rPr lang="es-MX" dirty="0" smtClean="0">
                <a:latin typeface="Arial" pitchFamily="34" charset="0"/>
                <a:cs typeface="Arial" pitchFamily="34" charset="0"/>
              </a:rPr>
              <a:t>Son generadas implícitamente.</a:t>
            </a:r>
          </a:p>
          <a:p>
            <a:pPr marL="742950" lvl="1" indent="-285750">
              <a:buFontTx/>
              <a:buChar char="•"/>
            </a:pPr>
            <a:r>
              <a:rPr lang="es-MX" dirty="0" smtClean="0">
                <a:latin typeface="Arial" pitchFamily="34" charset="0"/>
                <a:cs typeface="Arial" pitchFamily="34" charset="0"/>
              </a:rPr>
              <a:t>No necesitan ser definidas pues son predefinidas por el Servidor Oracle.</a:t>
            </a:r>
          </a:p>
          <a:p>
            <a:pPr marL="742950" lvl="1" indent="-285750">
              <a:buFontTx/>
              <a:buChar char="•"/>
            </a:pPr>
            <a:r>
              <a:rPr lang="es-MX" dirty="0" smtClean="0">
                <a:latin typeface="Arial" pitchFamily="34" charset="0"/>
                <a:cs typeface="Arial" pitchFamily="34" charset="0"/>
              </a:rPr>
              <a:t>Son aproximadamente 20 excepciones que controlan errores particulares que pueden ocurrir en un bloque PL/SQL (excepto OTHERS que controla cualquier tipo de error).</a:t>
            </a:r>
          </a:p>
          <a:p>
            <a:pPr>
              <a:buFontTx/>
              <a:buChar char="•"/>
            </a:pPr>
            <a:r>
              <a:rPr lang="es-MX" b="1" dirty="0" smtClean="0">
                <a:latin typeface="Arial" pitchFamily="34" charset="0"/>
                <a:cs typeface="Arial" pitchFamily="34" charset="0"/>
              </a:rPr>
              <a:t>  No Predefinidas del Servidor Oracle</a:t>
            </a:r>
            <a:r>
              <a:rPr lang="es-MX" dirty="0" smtClean="0">
                <a:latin typeface="Arial" pitchFamily="34" charset="0"/>
                <a:cs typeface="Arial" pitchFamily="34" charset="0"/>
              </a:rPr>
              <a:t>:</a:t>
            </a:r>
          </a:p>
          <a:p>
            <a:pPr marL="742950" lvl="1" indent="-285750">
              <a:buFontTx/>
              <a:buChar char="•"/>
            </a:pPr>
            <a:r>
              <a:rPr lang="es-MX" dirty="0" smtClean="0">
                <a:latin typeface="Arial" pitchFamily="34" charset="0"/>
                <a:cs typeface="Arial" pitchFamily="34" charset="0"/>
              </a:rPr>
              <a:t>Son generadas implícitamente.</a:t>
            </a:r>
          </a:p>
          <a:p>
            <a:pPr marL="742950" lvl="1" indent="-285750">
              <a:buFontTx/>
              <a:buChar char="•"/>
            </a:pPr>
            <a:r>
              <a:rPr lang="es-MX" dirty="0" smtClean="0">
                <a:latin typeface="Arial" pitchFamily="34" charset="0"/>
                <a:cs typeface="Arial" pitchFamily="34" charset="0"/>
              </a:rPr>
              <a:t>Corresponden a cualquier otro error estándar de Oracle pero que no posee una excepción predefinida asociada.</a:t>
            </a:r>
          </a:p>
          <a:p>
            <a:pPr marL="742950" lvl="1" indent="-285750">
              <a:buFontTx/>
              <a:buChar char="•"/>
            </a:pPr>
            <a:r>
              <a:rPr lang="es-MX" dirty="0" smtClean="0">
                <a:latin typeface="Arial" pitchFamily="34" charset="0"/>
                <a:cs typeface="Arial" pitchFamily="34" charset="0"/>
              </a:rPr>
              <a:t>Son declaradas dentro de la sección Declarativa y permiten que el Servidor Oracle las genere implícitamente.</a:t>
            </a:r>
          </a:p>
          <a:p>
            <a:pPr>
              <a:buFontTx/>
              <a:buChar char="•"/>
            </a:pPr>
            <a:r>
              <a:rPr lang="es-MX" b="1" dirty="0" smtClean="0">
                <a:latin typeface="Arial" pitchFamily="34" charset="0"/>
                <a:cs typeface="Arial" pitchFamily="34" charset="0"/>
              </a:rPr>
              <a:t>  Definidas por el usuario</a:t>
            </a:r>
            <a:r>
              <a:rPr lang="es-MX" dirty="0" smtClean="0">
                <a:latin typeface="Arial" pitchFamily="34" charset="0"/>
                <a:cs typeface="Arial" pitchFamily="34" charset="0"/>
              </a:rPr>
              <a:t>:</a:t>
            </a:r>
          </a:p>
          <a:p>
            <a:pPr marL="742950" lvl="1" indent="-285750">
              <a:buFontTx/>
              <a:buChar char="•"/>
            </a:pPr>
            <a:r>
              <a:rPr lang="es-MX" dirty="0" smtClean="0">
                <a:latin typeface="Arial" pitchFamily="34" charset="0"/>
                <a:cs typeface="Arial" pitchFamily="34" charset="0"/>
              </a:rPr>
              <a:t>Es una condición que el desarrollador determina como anormal.</a:t>
            </a:r>
          </a:p>
          <a:p>
            <a:pPr marL="742950" lvl="1" indent="-285750">
              <a:buFontTx/>
              <a:buChar char="•"/>
            </a:pPr>
            <a:r>
              <a:rPr lang="es-MX" dirty="0" smtClean="0">
                <a:latin typeface="Arial" pitchFamily="34" charset="0"/>
                <a:cs typeface="Arial" pitchFamily="34" charset="0"/>
              </a:rPr>
              <a:t>Se Declaran en la sección Declarativa y generadas explícitamente.</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6B5C8D-04DC-416E-9056-409FA8C01A63}"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Manejando Excepciones</a:t>
            </a:r>
          </a:p>
          <a:p>
            <a:pPr>
              <a:lnSpc>
                <a:spcPct val="90000"/>
              </a:lnSpc>
            </a:pPr>
            <a:r>
              <a:rPr lang="es-CL" sz="1200" dirty="0" smtClean="0">
                <a:latin typeface="Arial" pitchFamily="34" charset="0"/>
                <a:cs typeface="Arial" pitchFamily="34" charset="0"/>
              </a:rPr>
              <a:t>Se puede manejar cualquier error al incluir un controlador correspondiente dentro de la sección de control de excepciones del bloque PL/SQL. Cada controlador consiste en una cláusula WHEN, que especifica un nombre de excepción, seguido por una secuencia de sentencias que se ejecutan cuando se produce esta excepción. Se pueden incluir las excepciones que se deseen dentro de una sección de excepciones para controlar excepciones específicas. Sin embargo, no se puede tener varios controladores para una misma excepción. </a:t>
            </a:r>
            <a:endParaRPr lang="es-MX" sz="1200" dirty="0" smtClean="0">
              <a:latin typeface="Arial" pitchFamily="34" charset="0"/>
              <a:cs typeface="Arial" pitchFamily="34" charset="0"/>
            </a:endParaRPr>
          </a:p>
          <a:p>
            <a:pPr>
              <a:lnSpc>
                <a:spcPct val="90000"/>
              </a:lnSpc>
            </a:pPr>
            <a:r>
              <a:rPr lang="es-CL" sz="1200" b="1" dirty="0" smtClean="0">
                <a:latin typeface="Arial" pitchFamily="34" charset="0"/>
                <a:cs typeface="Arial" pitchFamily="34" charset="0"/>
              </a:rPr>
              <a:t>En la sintaxis:</a:t>
            </a:r>
          </a:p>
          <a:p>
            <a:pPr>
              <a:lnSpc>
                <a:spcPct val="90000"/>
              </a:lnSpc>
              <a:buFontTx/>
              <a:buChar char="•"/>
            </a:pPr>
            <a:r>
              <a:rPr lang="es-CL" sz="1200" b="1" dirty="0" smtClean="0">
                <a:latin typeface="Arial" pitchFamily="34" charset="0"/>
                <a:cs typeface="Arial" pitchFamily="34" charset="0"/>
              </a:rPr>
              <a:t>  </a:t>
            </a:r>
            <a:r>
              <a:rPr lang="es-MX" sz="1200" b="1" i="1" dirty="0" smtClean="0">
                <a:latin typeface="Arial" pitchFamily="34" charset="0"/>
                <a:cs typeface="Arial" pitchFamily="34" charset="0"/>
              </a:rPr>
              <a:t>excepción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estándar de una excepción predefinida o el nombre de una excepción definida por el usuario declarada en la sección Declarativa.</a:t>
            </a:r>
          </a:p>
          <a:p>
            <a:pPr>
              <a:lnSpc>
                <a:spcPct val="90000"/>
              </a:lnSpc>
              <a:buFontTx/>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sentencia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una o más sentencias PL/SQL o SQL que se ejecutarán si ocurre la excepción controlada.</a:t>
            </a:r>
          </a:p>
          <a:p>
            <a:pPr>
              <a:lnSpc>
                <a:spcPct val="90000"/>
              </a:lnSpc>
              <a:buFontTx/>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OTHERS:</a:t>
            </a:r>
            <a:r>
              <a:rPr lang="es-MX" sz="1200" dirty="0" smtClean="0">
                <a:latin typeface="Arial" pitchFamily="34" charset="0"/>
                <a:cs typeface="Arial" pitchFamily="34" charset="0"/>
              </a:rPr>
              <a:t> es una cláusula opcional de manejo de excepciones que controla cualquier excepción que no se está manejando explícitamente.</a:t>
            </a: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D149F03-53BC-49D2-B583-9552FE13B6D9}"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b="1" dirty="0" smtClean="0">
                <a:latin typeface="Arial" pitchFamily="34" charset="0"/>
                <a:cs typeface="Arial" pitchFamily="34" charset="0"/>
              </a:rPr>
              <a:t>Controlando Excepciones</a:t>
            </a:r>
          </a:p>
          <a:p>
            <a:pPr>
              <a:buFontTx/>
              <a:buChar char="•"/>
            </a:pPr>
            <a:r>
              <a:rPr lang="es-MX" b="1" dirty="0" smtClean="0">
                <a:latin typeface="Arial" pitchFamily="34" charset="0"/>
                <a:cs typeface="Arial" pitchFamily="34" charset="0"/>
              </a:rPr>
              <a:t>  </a:t>
            </a:r>
            <a:r>
              <a:rPr lang="es-MX" dirty="0" smtClean="0">
                <a:latin typeface="Arial" pitchFamily="34" charset="0"/>
                <a:cs typeface="Arial" pitchFamily="34" charset="0"/>
              </a:rPr>
              <a:t>La palabra clave </a:t>
            </a:r>
            <a:r>
              <a:rPr lang="es-MX" b="1" dirty="0" smtClean="0">
                <a:latin typeface="Arial" pitchFamily="34" charset="0"/>
                <a:cs typeface="Arial" pitchFamily="34" charset="0"/>
              </a:rPr>
              <a:t>EXCEPTION comienza la sección de manejo de excepciones.</a:t>
            </a:r>
          </a:p>
          <a:p>
            <a:pPr>
              <a:buFontTx/>
              <a:buChar char="•"/>
            </a:pPr>
            <a:r>
              <a:rPr lang="es-MX" b="1" dirty="0" smtClean="0">
                <a:latin typeface="Arial" pitchFamily="34" charset="0"/>
                <a:cs typeface="Arial" pitchFamily="34" charset="0"/>
              </a:rPr>
              <a:t>  </a:t>
            </a:r>
            <a:r>
              <a:rPr lang="es-MX" dirty="0" smtClean="0">
                <a:latin typeface="Arial" pitchFamily="34" charset="0"/>
                <a:cs typeface="Arial" pitchFamily="34" charset="0"/>
              </a:rPr>
              <a:t>Se debe </a:t>
            </a:r>
            <a:r>
              <a:rPr lang="es-MX" b="1" dirty="0" smtClean="0">
                <a:latin typeface="Arial" pitchFamily="34" charset="0"/>
                <a:cs typeface="Arial" pitchFamily="34" charset="0"/>
              </a:rPr>
              <a:t>especificar un nombre a la excepción</a:t>
            </a:r>
            <a:r>
              <a:rPr lang="es-MX" dirty="0" smtClean="0">
                <a:latin typeface="Arial" pitchFamily="34" charset="0"/>
                <a:cs typeface="Arial" pitchFamily="34" charset="0"/>
              </a:rPr>
              <a:t> seguido de una secuencia de sentencias que se ejecutarán cuando la excepción se genere.</a:t>
            </a:r>
          </a:p>
          <a:p>
            <a:pPr>
              <a:buFontTx/>
              <a:buChar char="•"/>
            </a:pPr>
            <a:r>
              <a:rPr lang="es-MX" dirty="0" smtClean="0">
                <a:latin typeface="Arial" pitchFamily="34" charset="0"/>
                <a:cs typeface="Arial" pitchFamily="34" charset="0"/>
              </a:rPr>
              <a:t>  Se </a:t>
            </a:r>
            <a:r>
              <a:rPr lang="es-MX" b="1" dirty="0" smtClean="0">
                <a:latin typeface="Arial" pitchFamily="34" charset="0"/>
                <a:cs typeface="Arial" pitchFamily="34" charset="0"/>
              </a:rPr>
              <a:t>puede incluir un número indefinido de gestores</a:t>
            </a:r>
            <a:r>
              <a:rPr lang="es-MX" dirty="0" smtClean="0">
                <a:latin typeface="Arial" pitchFamily="34" charset="0"/>
                <a:cs typeface="Arial" pitchFamily="34" charset="0"/>
              </a:rPr>
              <a:t> dentro de la sección EXCEPTION para manejar excepciones específicas.</a:t>
            </a:r>
          </a:p>
          <a:p>
            <a:pPr>
              <a:buFontTx/>
              <a:buChar char="•"/>
            </a:pPr>
            <a:r>
              <a:rPr lang="es-MX" dirty="0" smtClean="0">
                <a:latin typeface="Arial" pitchFamily="34" charset="0"/>
                <a:cs typeface="Arial" pitchFamily="34" charset="0"/>
              </a:rPr>
              <a:t>  Sólo </a:t>
            </a:r>
            <a:r>
              <a:rPr lang="es-MX" b="1" dirty="0" smtClean="0">
                <a:latin typeface="Arial" pitchFamily="34" charset="0"/>
                <a:cs typeface="Arial" pitchFamily="34" charset="0"/>
              </a:rPr>
              <a:t>un gestor de excepciones es procesado</a:t>
            </a:r>
            <a:r>
              <a:rPr lang="es-MX" dirty="0" smtClean="0">
                <a:latin typeface="Arial" pitchFamily="34" charset="0"/>
                <a:cs typeface="Arial" pitchFamily="34" charset="0"/>
              </a:rPr>
              <a:t> antes de que la ejecución del bloque finalice.</a:t>
            </a:r>
          </a:p>
          <a:p>
            <a:pPr>
              <a:buFontTx/>
              <a:buChar char="•"/>
            </a:pPr>
            <a:r>
              <a:rPr lang="es-MX" dirty="0" smtClean="0">
                <a:latin typeface="Arial" pitchFamily="34" charset="0"/>
                <a:cs typeface="Arial" pitchFamily="34" charset="0"/>
              </a:rPr>
              <a:t>  </a:t>
            </a:r>
            <a:r>
              <a:rPr lang="es-MX" b="1" dirty="0" smtClean="0">
                <a:latin typeface="Arial" pitchFamily="34" charset="0"/>
                <a:cs typeface="Arial" pitchFamily="34" charset="0"/>
              </a:rPr>
              <a:t>WHEN OTHERS</a:t>
            </a:r>
            <a:r>
              <a:rPr lang="es-MX" dirty="0" smtClean="0">
                <a:latin typeface="Arial" pitchFamily="34" charset="0"/>
                <a:cs typeface="Arial" pitchFamily="34" charset="0"/>
              </a:rPr>
              <a:t> </a:t>
            </a:r>
            <a:r>
              <a:rPr lang="es-MX" b="1" dirty="0" smtClean="0">
                <a:latin typeface="Arial" pitchFamily="34" charset="0"/>
                <a:cs typeface="Arial" pitchFamily="34" charset="0"/>
              </a:rPr>
              <a:t>debe ser</a:t>
            </a:r>
            <a:r>
              <a:rPr lang="es-MX" dirty="0" smtClean="0">
                <a:latin typeface="Arial" pitchFamily="34" charset="0"/>
                <a:cs typeface="Arial" pitchFamily="34" charset="0"/>
              </a:rPr>
              <a:t> </a:t>
            </a:r>
            <a:r>
              <a:rPr lang="es-MX" b="1" dirty="0" smtClean="0">
                <a:latin typeface="Arial" pitchFamily="34" charset="0"/>
                <a:cs typeface="Arial" pitchFamily="34" charset="0"/>
              </a:rPr>
              <a:t>la última cláusula</a:t>
            </a:r>
            <a:r>
              <a:rPr lang="es-MX" dirty="0" smtClean="0">
                <a:latin typeface="Arial" pitchFamily="34" charset="0"/>
                <a:cs typeface="Arial" pitchFamily="34" charset="0"/>
              </a:rPr>
              <a:t> en la sección de manejo de excepciones. La excepción OTHERS controla </a:t>
            </a:r>
            <a:r>
              <a:rPr lang="es-MX" b="1" dirty="0" smtClean="0">
                <a:latin typeface="Arial" pitchFamily="34" charset="0"/>
                <a:cs typeface="Arial" pitchFamily="34" charset="0"/>
              </a:rPr>
              <a:t>cualquier</a:t>
            </a:r>
            <a:r>
              <a:rPr lang="es-MX" dirty="0" smtClean="0">
                <a:latin typeface="Arial" pitchFamily="34" charset="0"/>
                <a:cs typeface="Arial" pitchFamily="34" charset="0"/>
              </a:rPr>
              <a:t> error que se produce en un bloque PL/SQL y que no está controlado en la sección de Excepciones del bloque. Debe ir asociada a las funciones </a:t>
            </a:r>
            <a:r>
              <a:rPr lang="es-MX" b="1" dirty="0" smtClean="0">
                <a:latin typeface="Arial" pitchFamily="34" charset="0"/>
                <a:cs typeface="Arial" pitchFamily="34" charset="0"/>
              </a:rPr>
              <a:t>SQLCODE</a:t>
            </a:r>
            <a:r>
              <a:rPr lang="es-MX" dirty="0" smtClean="0">
                <a:latin typeface="Arial" pitchFamily="34" charset="0"/>
                <a:cs typeface="Arial" pitchFamily="34" charset="0"/>
              </a:rPr>
              <a:t> y </a:t>
            </a:r>
            <a:r>
              <a:rPr lang="es-MX" b="1" dirty="0" smtClean="0">
                <a:latin typeface="Arial" pitchFamily="34" charset="0"/>
                <a:cs typeface="Arial" pitchFamily="34" charset="0"/>
              </a:rPr>
              <a:t>SQLERRM</a:t>
            </a:r>
            <a:r>
              <a:rPr lang="es-MX" dirty="0" smtClean="0">
                <a:latin typeface="Arial" pitchFamily="34" charset="0"/>
                <a:cs typeface="Arial" pitchFamily="34" charset="0"/>
              </a:rPr>
              <a:t>.</a:t>
            </a:r>
          </a:p>
          <a:p>
            <a:pPr>
              <a:buFontTx/>
              <a:buChar char="•"/>
            </a:pPr>
            <a:r>
              <a:rPr lang="es-MX" dirty="0" smtClean="0">
                <a:latin typeface="Arial" pitchFamily="34" charset="0"/>
                <a:cs typeface="Arial" pitchFamily="34" charset="0"/>
              </a:rPr>
              <a:t>  Se puede</a:t>
            </a:r>
            <a:r>
              <a:rPr lang="es-CL" dirty="0" smtClean="0">
                <a:latin typeface="Arial" pitchFamily="34" charset="0"/>
                <a:cs typeface="Arial" pitchFamily="34" charset="0"/>
              </a:rPr>
              <a:t> puede tener sólo una cláusula OTHERS. </a:t>
            </a:r>
            <a:endParaRPr lang="es-MX" dirty="0" smtClean="0">
              <a:latin typeface="Arial" pitchFamily="34" charset="0"/>
              <a:cs typeface="Arial" pitchFamily="34" charset="0"/>
            </a:endParaRPr>
          </a:p>
          <a:p>
            <a:pPr>
              <a:buFontTx/>
              <a:buChar char="•"/>
            </a:pPr>
            <a:r>
              <a:rPr lang="es-MX" dirty="0" smtClean="0">
                <a:latin typeface="Arial" pitchFamily="34" charset="0"/>
                <a:cs typeface="Arial" pitchFamily="34" charset="0"/>
              </a:rPr>
              <a:t>  Si se desea </a:t>
            </a:r>
            <a:r>
              <a:rPr lang="es-MX" b="1" dirty="0" smtClean="0">
                <a:latin typeface="Arial" pitchFamily="34" charset="0"/>
                <a:cs typeface="Arial" pitchFamily="34" charset="0"/>
              </a:rPr>
              <a:t>manejar la misma excepción para diferentes sentencias</a:t>
            </a:r>
            <a:r>
              <a:rPr lang="es-MX" dirty="0" smtClean="0">
                <a:latin typeface="Arial" pitchFamily="34" charset="0"/>
                <a:cs typeface="Arial" pitchFamily="34" charset="0"/>
              </a:rPr>
              <a:t> SQL, entonces se debe </a:t>
            </a:r>
            <a:r>
              <a:rPr lang="es-MX" b="1" dirty="0" smtClean="0">
                <a:latin typeface="Arial" pitchFamily="34" charset="0"/>
                <a:cs typeface="Arial" pitchFamily="34" charset="0"/>
              </a:rPr>
              <a:t>generar un bloque por separado para cada sentencia</a:t>
            </a:r>
            <a:r>
              <a:rPr lang="es-MX" dirty="0" smtClean="0">
                <a:latin typeface="Arial" pitchFamily="34" charset="0"/>
                <a:cs typeface="Arial" pitchFamily="34" charset="0"/>
              </a:rPr>
              <a:t> y cada bloque debe tener su propia sección de Excepción.</a:t>
            </a:r>
          </a:p>
          <a:p>
            <a:pPr>
              <a:buFontTx/>
              <a:buChar char="•"/>
            </a:pPr>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F4CBA05-2CFC-4DB7-8850-31D6684B2E15}"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p:txBody>
          <a:bodyPr wrap="square" numCol="1" anchor="t" anchorCtr="0" compatLnSpc="1">
            <a:prstTxWarp prst="textNoShape">
              <a:avLst/>
            </a:prstTxWarp>
          </a:bodyPr>
          <a:lstStyle/>
          <a:p>
            <a:pPr>
              <a:lnSpc>
                <a:spcPct val="90000"/>
              </a:lnSpc>
              <a:defRPr/>
            </a:pPr>
            <a:r>
              <a:rPr lang="es-CL" sz="1200" b="1" dirty="0" smtClean="0">
                <a:solidFill>
                  <a:srgbClr val="10253F"/>
                </a:solidFill>
                <a:latin typeface="Arial" pitchFamily="34" charset="0"/>
                <a:cs typeface="Arial" pitchFamily="34" charset="0"/>
              </a:rPr>
              <a:t>Controlando Excepciones Predefinidas del Servidor Oracle</a:t>
            </a:r>
          </a:p>
          <a:p>
            <a:pPr marL="609600" indent="-609600" algn="just">
              <a:spcBef>
                <a:spcPct val="20000"/>
              </a:spcBef>
              <a:buClr>
                <a:schemeClr val="accent2"/>
              </a:buClr>
              <a:buSzPct val="130000"/>
              <a:buFont typeface="Wingdings" pitchFamily="2" charset="2"/>
              <a:buNone/>
              <a:defRPr/>
            </a:pPr>
            <a:r>
              <a:rPr lang="es-MX" sz="1200" dirty="0" smtClean="0">
                <a:latin typeface="Arial" pitchFamily="34" charset="0"/>
                <a:cs typeface="Arial" pitchFamily="34" charset="0"/>
              </a:rPr>
              <a:t>Se debe </a:t>
            </a:r>
            <a:r>
              <a:rPr lang="es-MX" sz="1200" b="1" dirty="0" smtClean="0">
                <a:latin typeface="Arial" pitchFamily="34" charset="0"/>
                <a:cs typeface="Arial" pitchFamily="34" charset="0"/>
              </a:rPr>
              <a:t>referenciar el nombre predefinido</a:t>
            </a:r>
            <a:r>
              <a:rPr lang="es-MX" sz="1200" dirty="0" smtClean="0">
                <a:latin typeface="Arial" pitchFamily="34" charset="0"/>
                <a:cs typeface="Arial" pitchFamily="34" charset="0"/>
              </a:rPr>
              <a:t> del excepción en la sección que maneja la excepción.</a:t>
            </a:r>
          </a:p>
          <a:p>
            <a:pPr marL="609600" indent="-609600" algn="just">
              <a:spcBef>
                <a:spcPct val="20000"/>
              </a:spcBef>
              <a:buClr>
                <a:schemeClr val="accent2"/>
              </a:buClr>
              <a:buSzPct val="130000"/>
              <a:buFont typeface="Wingdings" pitchFamily="2" charset="2"/>
              <a:buNone/>
              <a:defRPr/>
            </a:pPr>
            <a:r>
              <a:rPr lang="es-MX" sz="1200" dirty="0" smtClean="0">
                <a:latin typeface="Arial" pitchFamily="34" charset="0"/>
                <a:cs typeface="Arial" pitchFamily="34" charset="0"/>
              </a:rPr>
              <a:t>Las excepciones predefinidas son:</a:t>
            </a:r>
          </a:p>
          <a:p>
            <a:pPr>
              <a:buFont typeface="Arial" pitchFamily="34" charset="0"/>
              <a:buChar char="•"/>
              <a:defRPr/>
            </a:pPr>
            <a:r>
              <a:rPr lang="en-US" sz="1200" b="1" dirty="0" smtClean="0">
                <a:latin typeface="Arial" pitchFamily="34" charset="0"/>
                <a:cs typeface="Arial" pitchFamily="34" charset="0"/>
              </a:rPr>
              <a:t>  ACCESS_INTO_NULL</a:t>
            </a:r>
            <a:r>
              <a:rPr lang="es-ES" sz="1200" dirty="0" smtClean="0">
                <a:latin typeface="Arial" pitchFamily="34" charset="0"/>
                <a:cs typeface="Arial" pitchFamily="34" charset="0"/>
              </a:rPr>
              <a:t> (</a:t>
            </a:r>
            <a:r>
              <a:rPr lang="es-MX" sz="1200" dirty="0" smtClean="0">
                <a:latin typeface="Arial" pitchFamily="34" charset="0"/>
                <a:cs typeface="Arial" pitchFamily="34" charset="0"/>
              </a:rPr>
              <a:t>ORA-06530) : Se ha intentado asignar valores a los atributos de un  objeto que no se ha inicializado.</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CASE_NOT_FOUND</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ORA-06592) : Ninguna de las opciones en la cláusula WHEN de una sentencia CASE se ha seleccionado y no se ha definido la cláusula ELSE.</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COLLECTION_IS_NULL</a:t>
            </a:r>
            <a:r>
              <a:rPr lang="es-ES" sz="1200" dirty="0" smtClean="0">
                <a:latin typeface="Arial" pitchFamily="34" charset="0"/>
                <a:cs typeface="Arial" pitchFamily="34" charset="0"/>
              </a:rPr>
              <a:t> (</a:t>
            </a:r>
            <a:r>
              <a:rPr lang="es-MX" sz="1200" dirty="0" smtClean="0">
                <a:latin typeface="Arial" pitchFamily="34" charset="0"/>
                <a:cs typeface="Arial" pitchFamily="34" charset="0"/>
              </a:rPr>
              <a:t>ORA-06531) : </a:t>
            </a:r>
            <a:r>
              <a:rPr lang="es-ES" sz="1200" dirty="0" smtClean="0">
                <a:latin typeface="Arial" pitchFamily="34" charset="0"/>
                <a:cs typeface="Arial" pitchFamily="34" charset="0"/>
              </a:rPr>
              <a:t>Se intentó asignar valores a una tabla anidad o </a:t>
            </a:r>
            <a:r>
              <a:rPr lang="es-ES" sz="1200" dirty="0" err="1" smtClean="0">
                <a:latin typeface="Arial" pitchFamily="34" charset="0"/>
                <a:cs typeface="Arial" pitchFamily="34" charset="0"/>
              </a:rPr>
              <a:t>varray</a:t>
            </a:r>
            <a:r>
              <a:rPr lang="es-ES" sz="1200" dirty="0" smtClean="0">
                <a:latin typeface="Arial" pitchFamily="34" charset="0"/>
                <a:cs typeface="Arial" pitchFamily="34" charset="0"/>
              </a:rPr>
              <a:t> aún no inicializada.</a:t>
            </a:r>
          </a:p>
          <a:p>
            <a:pPr>
              <a:buFont typeface="Arial" pitchFamily="34" charset="0"/>
              <a:buChar char="•"/>
              <a:defRPr/>
            </a:pPr>
            <a:r>
              <a:rPr lang="es-ES" sz="1200" dirty="0" smtClean="0">
                <a:latin typeface="Arial" pitchFamily="34" charset="0"/>
                <a:cs typeface="Arial" pitchFamily="34" charset="0"/>
              </a:rPr>
              <a:t>  </a:t>
            </a:r>
            <a:r>
              <a:rPr lang="en-US" sz="1200" b="1" dirty="0" smtClean="0">
                <a:latin typeface="Arial" pitchFamily="34" charset="0"/>
                <a:cs typeface="Arial" pitchFamily="34" charset="0"/>
              </a:rPr>
              <a:t>CURSOR_ALREADY_OPEN</a:t>
            </a:r>
            <a:r>
              <a:rPr lang="es-ES" sz="1200" dirty="0" smtClean="0">
                <a:latin typeface="Arial" pitchFamily="34" charset="0"/>
                <a:cs typeface="Arial" pitchFamily="34" charset="0"/>
              </a:rPr>
              <a:t>  (</a:t>
            </a:r>
            <a:r>
              <a:rPr lang="es-MX" sz="1200" dirty="0" smtClean="0">
                <a:latin typeface="Arial" pitchFamily="34" charset="0"/>
                <a:cs typeface="Arial" pitchFamily="34" charset="0"/>
              </a:rPr>
              <a:t>ORA-06511) : Se intentó abrir un cursor que ya se encuentra abierto.</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DUP_VAL_ON_INDEX</a:t>
            </a:r>
            <a:r>
              <a:rPr lang="es-ES" sz="1200" dirty="0" smtClean="0">
                <a:latin typeface="Arial" pitchFamily="34" charset="0"/>
                <a:cs typeface="Arial" pitchFamily="34" charset="0"/>
              </a:rPr>
              <a:t> (</a:t>
            </a:r>
            <a:r>
              <a:rPr lang="es-MX" sz="1200" dirty="0" smtClean="0">
                <a:latin typeface="Arial" pitchFamily="34" charset="0"/>
                <a:cs typeface="Arial" pitchFamily="34" charset="0"/>
              </a:rPr>
              <a:t>ORA-00001) :Se intentó ingresar un valor duplicado en una columna(s) definida(s) como Clave Primaria </a:t>
            </a:r>
            <a:r>
              <a:rPr lang="es-MX" sz="1200" dirty="0" smtClean="0">
                <a:latin typeface="Arial" pitchFamily="34" charset="0"/>
                <a:cs typeface="Arial" pitchFamily="34" charset="0"/>
              </a:rPr>
              <a:t>o </a:t>
            </a:r>
            <a:r>
              <a:rPr lang="es-MX" sz="1200" dirty="0" err="1" smtClean="0">
                <a:latin typeface="Arial" pitchFamily="34" charset="0"/>
                <a:cs typeface="Arial" pitchFamily="34" charset="0"/>
              </a:rPr>
              <a:t>Unique</a:t>
            </a:r>
            <a:r>
              <a:rPr lang="es-MX" sz="1200" dirty="0" smtClean="0">
                <a:latin typeface="Arial" pitchFamily="34" charset="0"/>
                <a:cs typeface="Arial" pitchFamily="34" charset="0"/>
              </a:rPr>
              <a:t> en </a:t>
            </a:r>
            <a:r>
              <a:rPr lang="es-MX" sz="1200" dirty="0" smtClean="0">
                <a:latin typeface="Arial" pitchFamily="34" charset="0"/>
                <a:cs typeface="Arial" pitchFamily="34" charset="0"/>
              </a:rPr>
              <a:t>la tabla.</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INVALID_CURSOR</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ORA-01001) : Se ha intentado efectuar una operación no válida sobre un cursor.</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INVALID_NUMBER</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ORA-01722) : La conversión de una cadena de caracteres a número ha fallado cuando esa cadena no representa un número válido.</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LOGIN_DENIED</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ORA-01017) : </a:t>
            </a:r>
            <a:r>
              <a:rPr lang="es-ES" sz="1200" dirty="0" smtClean="0">
                <a:latin typeface="Arial" pitchFamily="34" charset="0"/>
                <a:cs typeface="Arial" pitchFamily="34" charset="0"/>
              </a:rPr>
              <a:t>Se ha conectado al servidor Oracle con un nombre de usuario o </a:t>
            </a:r>
            <a:r>
              <a:rPr lang="es-ES" sz="1200" dirty="0" err="1" smtClean="0">
                <a:latin typeface="Arial" pitchFamily="34" charset="0"/>
                <a:cs typeface="Arial" pitchFamily="34" charset="0"/>
              </a:rPr>
              <a:t>password</a:t>
            </a:r>
            <a:r>
              <a:rPr lang="es-ES" sz="1200" dirty="0" smtClean="0">
                <a:latin typeface="Arial" pitchFamily="34" charset="0"/>
                <a:cs typeface="Arial" pitchFamily="34" charset="0"/>
              </a:rPr>
              <a:t> inválido.</a:t>
            </a:r>
          </a:p>
          <a:p>
            <a:pPr>
              <a:buFont typeface="Arial" pitchFamily="34" charset="0"/>
              <a:buChar char="•"/>
              <a:defRPr/>
            </a:pPr>
            <a:r>
              <a:rPr lang="es-ES" sz="1200" dirty="0" smtClean="0">
                <a:latin typeface="Arial" pitchFamily="34" charset="0"/>
                <a:cs typeface="Arial" pitchFamily="34" charset="0"/>
              </a:rPr>
              <a:t>  </a:t>
            </a:r>
            <a:r>
              <a:rPr lang="en-US" sz="1200" b="1" dirty="0" smtClean="0">
                <a:latin typeface="Arial" pitchFamily="34" charset="0"/>
                <a:cs typeface="Arial" pitchFamily="34" charset="0"/>
              </a:rPr>
              <a:t>NO_DATA_FOUND</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ORA-01403) : Una sentencia SELECT no retornó valores o se ha referenciado a un elemento no inicializado en una tabla indexada.</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NOT_LOGGED_ON</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ORA-01012) : El programa PL/SQL efectuó una llamada a la Base de Datos sin estar conectado al servidor Oracle</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PROGRAM_ERROR</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ORA-06501) : PL/SQL tiene un problema interno.</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STORAGE_ERROR</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ORA-06500) : PL/SQL se quedó sin memoria o la memoria está corrupta.</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SUBSCRIPT_BEYOND_COUNT</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ORA-06533) : Se ha referenciado un elemento de una tabla anidad o índice de </a:t>
            </a:r>
            <a:r>
              <a:rPr lang="es-MX" sz="1200" dirty="0" err="1" smtClean="0">
                <a:latin typeface="Arial" pitchFamily="34" charset="0"/>
                <a:cs typeface="Arial" pitchFamily="34" charset="0"/>
              </a:rPr>
              <a:t>varray</a:t>
            </a:r>
            <a:r>
              <a:rPr lang="es-MX" sz="1200" dirty="0" smtClean="0">
                <a:latin typeface="Arial" pitchFamily="34" charset="0"/>
                <a:cs typeface="Arial" pitchFamily="34" charset="0"/>
              </a:rPr>
              <a:t> mayor que el número de elementos de la colección.</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SUBSCRIPT_OUTSIDE_LIMIT</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ORA-06532) : Se ha referenciado un elemento de una tabla anidada o índice de </a:t>
            </a:r>
            <a:r>
              <a:rPr lang="es-MX" sz="1200" dirty="0" err="1" smtClean="0">
                <a:latin typeface="Arial" pitchFamily="34" charset="0"/>
                <a:cs typeface="Arial" pitchFamily="34" charset="0"/>
              </a:rPr>
              <a:t>varray</a:t>
            </a:r>
            <a:r>
              <a:rPr lang="es-MX" sz="1200" dirty="0" smtClean="0">
                <a:latin typeface="Arial" pitchFamily="34" charset="0"/>
                <a:cs typeface="Arial" pitchFamily="34" charset="0"/>
              </a:rPr>
              <a:t> fuera del rango (Ej. -1).</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SYS_INVALID_ROWID</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ORA-01410) : </a:t>
            </a:r>
            <a:r>
              <a:rPr lang="es-ES" sz="1200" dirty="0" smtClean="0">
                <a:latin typeface="Arial" pitchFamily="34" charset="0"/>
                <a:cs typeface="Arial" pitchFamily="34" charset="0"/>
              </a:rPr>
              <a:t>Fallo al convertir una cadena de caracteres a un tipo ROWID.</a:t>
            </a:r>
          </a:p>
          <a:p>
            <a:pPr>
              <a:buFont typeface="Arial" pitchFamily="34" charset="0"/>
              <a:buChar char="•"/>
              <a:defRPr/>
            </a:pPr>
            <a:r>
              <a:rPr lang="es-ES" sz="1200" dirty="0" smtClean="0">
                <a:latin typeface="Arial" pitchFamily="34" charset="0"/>
                <a:cs typeface="Arial" pitchFamily="34" charset="0"/>
              </a:rPr>
              <a:t>  </a:t>
            </a:r>
            <a:r>
              <a:rPr lang="en-US" sz="1200" b="1" dirty="0" smtClean="0">
                <a:latin typeface="Arial" pitchFamily="34" charset="0"/>
                <a:cs typeface="Arial" pitchFamily="34" charset="0"/>
              </a:rPr>
              <a:t>TIMEOUT_ON_RESOURCE</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ORA-00051) : Se excedió el tiempo máximo de espera por un recurso de Oracle.</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TOO_MANY_ROWS</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ORA-01422) : Una sentencia SELECT INTO retorna más de una fila.</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VALUE_ERROR</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ORA-06502) : Ocurrió un error aritmético, de conversión o truncamiento. Por ejemplo cuando se intenta almacenar un valor muy grande en una variable más pequeña.</a:t>
            </a:r>
          </a:p>
          <a:p>
            <a:pPr>
              <a:buFont typeface="Arial" pitchFamily="34" charset="0"/>
              <a:buChar char="•"/>
              <a:defRPr/>
            </a:pPr>
            <a:r>
              <a:rPr lang="es-MX" sz="1200" dirty="0" smtClean="0">
                <a:latin typeface="Arial" pitchFamily="34" charset="0"/>
                <a:cs typeface="Arial" pitchFamily="34" charset="0"/>
              </a:rPr>
              <a:t>  </a:t>
            </a:r>
            <a:r>
              <a:rPr lang="en-US" sz="1200" b="1" dirty="0" smtClean="0">
                <a:latin typeface="Arial" pitchFamily="34" charset="0"/>
                <a:cs typeface="Arial" pitchFamily="34" charset="0"/>
              </a:rPr>
              <a:t>ZERO_DIVIDE</a:t>
            </a:r>
            <a:r>
              <a:rPr lang="es-ES" sz="1200" b="1" dirty="0" smtClean="0">
                <a:latin typeface="Arial" pitchFamily="34" charset="0"/>
                <a:cs typeface="Arial" pitchFamily="34" charset="0"/>
              </a:rPr>
              <a:t>  </a:t>
            </a:r>
            <a:r>
              <a:rPr lang="es-ES" sz="1200" dirty="0" smtClean="0">
                <a:latin typeface="Arial" pitchFamily="34" charset="0"/>
                <a:cs typeface="Arial" pitchFamily="34" charset="0"/>
              </a:rPr>
              <a:t>(</a:t>
            </a:r>
            <a:r>
              <a:rPr lang="es-MX" sz="1200" dirty="0" smtClean="0">
                <a:latin typeface="Arial" pitchFamily="34" charset="0"/>
                <a:cs typeface="Arial" pitchFamily="34" charset="0"/>
              </a:rPr>
              <a:t>ORA-01476) : El programa intentó hacer una división por cero.</a:t>
            </a:r>
            <a:endParaRPr lang="es-ES" sz="1200" dirty="0" smtClean="0">
              <a:latin typeface="Arial" pitchFamily="34" charset="0"/>
              <a:cs typeface="Arial" pitchFamily="34" charset="0"/>
            </a:endParaRPr>
          </a:p>
          <a:p>
            <a:pPr>
              <a:buFont typeface="Arial" pitchFamily="34" charset="0"/>
              <a:buChar char="•"/>
              <a:defRPr/>
            </a:pPr>
            <a:endParaRPr lang="es-ES" sz="1200" dirty="0" smtClean="0">
              <a:latin typeface="Arial" pitchFamily="34" charset="0"/>
              <a:cs typeface="Arial" pitchFamily="34" charset="0"/>
            </a:endParaRPr>
          </a:p>
          <a:p>
            <a:pPr>
              <a:buFont typeface="Arial" pitchFamily="34" charset="0"/>
              <a:buChar char="•"/>
              <a:defRPr/>
            </a:pPr>
            <a:endParaRPr lang="es-ES" sz="1200" dirty="0" smtClean="0">
              <a:latin typeface="Arial" pitchFamily="34" charset="0"/>
              <a:cs typeface="Arial" pitchFamily="34" charset="0"/>
            </a:endParaRPr>
          </a:p>
          <a:p>
            <a:pPr marL="609600" indent="-609600" algn="just">
              <a:spcBef>
                <a:spcPct val="20000"/>
              </a:spcBef>
              <a:buClr>
                <a:schemeClr val="accent2"/>
              </a:buClr>
              <a:buSzPct val="130000"/>
              <a:buFont typeface="Wingdings" pitchFamily="2" charset="2"/>
              <a:buNone/>
              <a:defRPr/>
            </a:pPr>
            <a:endParaRPr lang="es-MX" sz="1200" b="1" dirty="0" smtClean="0">
              <a:latin typeface="Arial" pitchFamily="34" charset="0"/>
              <a:cs typeface="Arial" pitchFamily="34" charset="0"/>
            </a:endParaRPr>
          </a:p>
          <a:p>
            <a:pPr marL="609600" indent="-609600" algn="just">
              <a:spcBef>
                <a:spcPct val="20000"/>
              </a:spcBef>
              <a:buClr>
                <a:schemeClr val="accent2"/>
              </a:buClr>
              <a:buSzPct val="130000"/>
              <a:buFont typeface="Wingdings" pitchFamily="2" charset="2"/>
              <a:buNone/>
              <a:defRPr/>
            </a:pPr>
            <a:endParaRPr lang="es-MX" sz="1200" b="1"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97D39B3-4641-49C2-AFC2-DB0A9CCA15CC}"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07218D90-5E85-4749-9847-98FCF110E1F2}" type="datetimeFigureOut">
              <a:rPr lang="es-CL"/>
              <a:pPr>
                <a:defRPr/>
              </a:pPr>
              <a:t>21-03-2014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9C239ABC-9CBF-4BD0-8E45-0304CBE4F203}"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AF431C46-0AA6-438A-8B70-BD7AF279F0E6}" type="datetimeFigureOut">
              <a:rPr lang="es-CL"/>
              <a:pPr>
                <a:defRPr/>
              </a:pPr>
              <a:t>21-03-2014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BB0BC463-DDA3-4B12-AAA4-BF9B70AC8179}"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A15071E4-F9B3-481C-A00C-62972C58E7E6}" type="datetimeFigureOut">
              <a:rPr lang="es-CL"/>
              <a:pPr>
                <a:defRPr/>
              </a:pPr>
              <a:t>21-03-2014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3823262B-57AC-4533-9700-9E2376FAE70E}"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B44C4B4F-FACE-480F-8018-489360545DC0}" type="datetimeFigureOut">
              <a:rPr lang="es-CL"/>
              <a:pPr>
                <a:defRPr/>
              </a:pPr>
              <a:t>21-03-2014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3B283D7B-6982-4510-A4F1-71E52EC90FE7}"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8E6C8636-4C2F-471D-AD32-4F4B6032A54D}" type="datetimeFigureOut">
              <a:rPr lang="es-CL"/>
              <a:pPr>
                <a:defRPr/>
              </a:pPr>
              <a:t>21-03-2014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C912E14B-0219-4861-9F08-9A280DD67617}"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D0D0A208-55D8-4981-BD22-C1EF2B312908}"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66DAC169-D638-44D7-A1E6-710C19D35FAC}" type="datetimeFigureOut">
              <a:rPr lang="es-CL"/>
              <a:pPr>
                <a:defRPr/>
              </a:pPr>
              <a:t>21-03-2014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4EF4C9E6-A561-462E-ADCA-9FC0ED8EEF94}"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834C00A6-2B89-4F9A-AA0B-0A4E8DDBEEB6}" type="datetimeFigureOut">
              <a:rPr lang="es-CL"/>
              <a:pPr>
                <a:defRPr/>
              </a:pPr>
              <a:t>21-03-2014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944B7A3F-EFC7-4A0F-9F66-1CAF88D60492}"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8B65ADDE-1F05-41C4-BC20-3DDB4C3A1DA1}" type="datetimeFigureOut">
              <a:rPr lang="es-CL"/>
              <a:pPr>
                <a:defRPr/>
              </a:pPr>
              <a:t>21-03-2014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9986EA2C-BF67-44A2-8321-820D3284008D}"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BBF4B9A8-302D-44CB-8AD8-B0CE0A91DCA0}" type="datetimeFigureOut">
              <a:rPr lang="es-CL"/>
              <a:pPr>
                <a:defRPr/>
              </a:pPr>
              <a:t>21-03-2014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9CCCDAE6-836E-4CD4-BC9C-02ECF4D6FDD8}"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720B1BF8-E2CB-48CF-91A5-554B6B3DA5E9}" type="datetimeFigureOut">
              <a:rPr lang="es-CL"/>
              <a:pPr>
                <a:defRPr/>
              </a:pPr>
              <a:t>21-03-2014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430A2235-D77D-45F4-96C8-4F27D65C1BFA}"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036F0A34-4BCE-4832-888F-4B98E75A2279}" type="datetimeFigureOut">
              <a:rPr lang="es-CL"/>
              <a:pPr>
                <a:defRPr/>
              </a:pPr>
              <a:t>21-03-2014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A80BA2D6-3FAB-4A29-AF03-18D2EE667115}"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05451EE1-77EC-41C0-BD0B-6F8DB389992B}" type="datetimeFigureOut">
              <a:rPr lang="es-CL"/>
              <a:pPr>
                <a:defRPr/>
              </a:pPr>
              <a:t>21-03-2014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E9C867ED-61A8-4715-8AA7-BF321E471F29}"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a:latin typeface="Calibri" pitchFamily="34" charset="0"/>
              </a:rPr>
              <a:t>PBD3301  PROGRAMACIÓN DE BASE DE DATOS</a:t>
            </a:r>
          </a:p>
        </p:txBody>
      </p:sp>
      <p:sp>
        <p:nvSpPr>
          <p:cNvPr id="15364" name="6 Rectángulo"/>
          <p:cNvSpPr>
            <a:spLocks noChangeArrowheads="1"/>
          </p:cNvSpPr>
          <p:nvPr/>
        </p:nvSpPr>
        <p:spPr bwMode="auto">
          <a:xfrm>
            <a:off x="250825" y="4362450"/>
            <a:ext cx="4186238" cy="579438"/>
          </a:xfrm>
          <a:prstGeom prst="rect">
            <a:avLst/>
          </a:prstGeom>
          <a:noFill/>
          <a:ln w="9525">
            <a:noFill/>
            <a:miter lim="800000"/>
            <a:headEnd/>
            <a:tailEnd/>
          </a:ln>
        </p:spPr>
        <p:txBody>
          <a:bodyPr wrap="none">
            <a:spAutoFit/>
          </a:bodyPr>
          <a:lstStyle/>
          <a:p>
            <a:r>
              <a:rPr lang="es-CL" sz="3200">
                <a:solidFill>
                  <a:schemeClr val="bg1"/>
                </a:solidFill>
                <a:latin typeface="Calibri" pitchFamily="34" charset="0"/>
              </a:rPr>
              <a:t>Manejando Excepciones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 Predefinidas del Servidor Oracle</a:t>
            </a:r>
            <a:endParaRPr lang="es-ES" sz="3000" smtClean="0">
              <a:solidFill>
                <a:srgbClr val="10253F"/>
              </a:solidFill>
              <a:latin typeface="Arial" charset="0"/>
              <a:cs typeface="Arial" charset="0"/>
            </a:endParaRPr>
          </a:p>
        </p:txBody>
      </p:sp>
      <p:sp>
        <p:nvSpPr>
          <p:cNvPr id="3277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MX" sz="1800"/>
              <a:t>Se debe referenciar el nombre predefinido de la excepción en la sección que maneja la excepción.</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Excepciones más comunes:</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5" name="12 Bisel"/>
          <p:cNvSpPr>
            <a:spLocks noChangeArrowheads="1"/>
          </p:cNvSpPr>
          <p:nvPr/>
        </p:nvSpPr>
        <p:spPr bwMode="auto">
          <a:xfrm>
            <a:off x="179388" y="2738438"/>
            <a:ext cx="2844800" cy="8636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latin typeface="Arial Black" pitchFamily="34" charset="0"/>
              </a:rPr>
              <a:t>DUP_VAL_ON_INDEX</a:t>
            </a:r>
          </a:p>
          <a:p>
            <a:pPr algn="ctr">
              <a:defRPr/>
            </a:pPr>
            <a:r>
              <a:rPr lang="es-CL" sz="1600" b="1" dirty="0">
                <a:solidFill>
                  <a:srgbClr val="FFFFFF"/>
                </a:solidFill>
                <a:latin typeface="Arial Black" pitchFamily="34" charset="0"/>
              </a:rPr>
              <a:t>ORA-00001</a:t>
            </a:r>
          </a:p>
        </p:txBody>
      </p:sp>
      <p:sp>
        <p:nvSpPr>
          <p:cNvPr id="6" name="12 Bisel"/>
          <p:cNvSpPr>
            <a:spLocks noChangeArrowheads="1"/>
          </p:cNvSpPr>
          <p:nvPr/>
        </p:nvSpPr>
        <p:spPr bwMode="auto">
          <a:xfrm>
            <a:off x="3171825" y="2736850"/>
            <a:ext cx="2843213" cy="8636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latin typeface="Arial Black" pitchFamily="34" charset="0"/>
              </a:rPr>
              <a:t>INVALID_CURSOR</a:t>
            </a:r>
          </a:p>
          <a:p>
            <a:pPr algn="ctr">
              <a:defRPr/>
            </a:pPr>
            <a:r>
              <a:rPr lang="es-CL" sz="1600" b="1" dirty="0" smtClean="0">
                <a:solidFill>
                  <a:srgbClr val="FFFFFF"/>
                </a:solidFill>
                <a:latin typeface="Arial Black" pitchFamily="34" charset="0"/>
              </a:rPr>
              <a:t>ORA-01001 </a:t>
            </a:r>
            <a:endParaRPr lang="es-CL" sz="1600" b="1" dirty="0">
              <a:solidFill>
                <a:srgbClr val="FFFFFF"/>
              </a:solidFill>
              <a:latin typeface="Arial Black" pitchFamily="34" charset="0"/>
            </a:endParaRPr>
          </a:p>
        </p:txBody>
      </p:sp>
      <p:sp>
        <p:nvSpPr>
          <p:cNvPr id="7" name="12 Bisel"/>
          <p:cNvSpPr>
            <a:spLocks noChangeArrowheads="1"/>
          </p:cNvSpPr>
          <p:nvPr/>
        </p:nvSpPr>
        <p:spPr bwMode="auto">
          <a:xfrm>
            <a:off x="6135688" y="2747963"/>
            <a:ext cx="2843212" cy="8636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latin typeface="Arial Black" pitchFamily="34" charset="0"/>
              </a:rPr>
              <a:t>INVALID_NUMBER</a:t>
            </a:r>
          </a:p>
          <a:p>
            <a:pPr algn="ctr">
              <a:defRPr/>
            </a:pPr>
            <a:r>
              <a:rPr lang="es-CL" sz="1600" b="1" dirty="0">
                <a:solidFill>
                  <a:srgbClr val="FFFFFF"/>
                </a:solidFill>
                <a:latin typeface="Arial Black" pitchFamily="34" charset="0"/>
              </a:rPr>
              <a:t>ORA-01722 </a:t>
            </a:r>
          </a:p>
        </p:txBody>
      </p:sp>
      <p:sp>
        <p:nvSpPr>
          <p:cNvPr id="8" name="7 Bisel"/>
          <p:cNvSpPr>
            <a:spLocks noChangeArrowheads="1"/>
          </p:cNvSpPr>
          <p:nvPr/>
        </p:nvSpPr>
        <p:spPr bwMode="auto">
          <a:xfrm>
            <a:off x="179388" y="3951288"/>
            <a:ext cx="2844800" cy="8636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latin typeface="Arial Black" pitchFamily="34" charset="0"/>
              </a:rPr>
              <a:t>NO_DATA_FOUND</a:t>
            </a:r>
          </a:p>
          <a:p>
            <a:pPr algn="ctr">
              <a:defRPr/>
            </a:pPr>
            <a:r>
              <a:rPr lang="es-CL" sz="1600" b="1" dirty="0">
                <a:solidFill>
                  <a:srgbClr val="FFFFFF"/>
                </a:solidFill>
                <a:latin typeface="Arial Black" pitchFamily="34" charset="0"/>
              </a:rPr>
              <a:t>ORA-01403</a:t>
            </a:r>
            <a:r>
              <a:rPr lang="es-CL" sz="1600" b="1" dirty="0">
                <a:solidFill>
                  <a:srgbClr val="FFFFFF"/>
                </a:solidFill>
              </a:rPr>
              <a:t> </a:t>
            </a:r>
          </a:p>
        </p:txBody>
      </p:sp>
      <p:sp>
        <p:nvSpPr>
          <p:cNvPr id="9" name="8 Bisel"/>
          <p:cNvSpPr>
            <a:spLocks noChangeArrowheads="1"/>
          </p:cNvSpPr>
          <p:nvPr/>
        </p:nvSpPr>
        <p:spPr bwMode="auto">
          <a:xfrm>
            <a:off x="3195638" y="3956050"/>
            <a:ext cx="2843212" cy="8636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latin typeface="Arial Black" pitchFamily="34" charset="0"/>
              </a:rPr>
              <a:t>TOO_MANY_ROWS</a:t>
            </a:r>
          </a:p>
          <a:p>
            <a:pPr algn="ctr">
              <a:defRPr/>
            </a:pPr>
            <a:r>
              <a:rPr lang="es-CL" sz="1600" b="1" dirty="0">
                <a:solidFill>
                  <a:srgbClr val="FFFFFF"/>
                </a:solidFill>
                <a:latin typeface="Arial Black" pitchFamily="34" charset="0"/>
              </a:rPr>
              <a:t>ORA-01422 </a:t>
            </a:r>
          </a:p>
        </p:txBody>
      </p:sp>
      <p:sp>
        <p:nvSpPr>
          <p:cNvPr id="10" name="9 Bisel"/>
          <p:cNvSpPr>
            <a:spLocks noChangeArrowheads="1"/>
          </p:cNvSpPr>
          <p:nvPr/>
        </p:nvSpPr>
        <p:spPr bwMode="auto">
          <a:xfrm>
            <a:off x="6157913" y="3943350"/>
            <a:ext cx="2844800" cy="8636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latin typeface="Arial Black" pitchFamily="34" charset="0"/>
              </a:rPr>
              <a:t>VALUE_ERROR</a:t>
            </a:r>
          </a:p>
          <a:p>
            <a:pPr algn="ctr">
              <a:defRPr/>
            </a:pPr>
            <a:r>
              <a:rPr lang="es-CL" sz="1600" b="1" dirty="0">
                <a:solidFill>
                  <a:srgbClr val="FFFFFF"/>
                </a:solidFill>
                <a:latin typeface="Arial Black" pitchFamily="34" charset="0"/>
              </a:rPr>
              <a:t>ORA-06502 </a:t>
            </a:r>
          </a:p>
        </p:txBody>
      </p:sp>
      <p:sp>
        <p:nvSpPr>
          <p:cNvPr id="11" name="10 Bisel"/>
          <p:cNvSpPr>
            <a:spLocks noChangeArrowheads="1"/>
          </p:cNvSpPr>
          <p:nvPr/>
        </p:nvSpPr>
        <p:spPr bwMode="auto">
          <a:xfrm>
            <a:off x="3213100" y="5089525"/>
            <a:ext cx="2844800" cy="8636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latin typeface="Arial Black" pitchFamily="34" charset="0"/>
              </a:rPr>
              <a:t>ZERO_DIVIDE</a:t>
            </a:r>
          </a:p>
          <a:p>
            <a:pPr algn="ctr">
              <a:defRPr/>
            </a:pPr>
            <a:r>
              <a:rPr lang="es-CL" sz="1600" b="1" dirty="0">
                <a:solidFill>
                  <a:srgbClr val="FFFFFF"/>
                </a:solidFill>
                <a:latin typeface="Arial Black" pitchFamily="34" charset="0"/>
              </a:rPr>
              <a:t>ORA-01476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 Predefinidas del Servidor Oracle</a:t>
            </a:r>
            <a:endParaRPr lang="es-ES" sz="3000" smtClean="0">
              <a:solidFill>
                <a:srgbClr val="10253F"/>
              </a:solidFill>
              <a:latin typeface="Arial" charset="0"/>
              <a:cs typeface="Arial" charset="0"/>
            </a:endParaRPr>
          </a:p>
        </p:txBody>
      </p:sp>
      <p:sp>
        <p:nvSpPr>
          <p:cNvPr id="3481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2" name="Text Box 5"/>
          <p:cNvSpPr txBox="1">
            <a:spLocks noChangeArrowheads="1"/>
          </p:cNvSpPr>
          <p:nvPr/>
        </p:nvSpPr>
        <p:spPr bwMode="auto">
          <a:xfrm>
            <a:off x="1149840" y="2322344"/>
            <a:ext cx="7142975" cy="295319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 v_lname VARCHAR2(15);</a:t>
            </a: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SELECT last_name </a:t>
            </a:r>
          </a:p>
          <a:p>
            <a:pPr>
              <a:defRPr/>
            </a:pPr>
            <a:r>
              <a:rPr lang="en-US" sz="1200">
                <a:solidFill>
                  <a:srgbClr val="000000"/>
                </a:solidFill>
                <a:latin typeface="Arial Black" pitchFamily="34" charset="0"/>
              </a:rPr>
              <a:t>       INTO v_lname </a:t>
            </a:r>
          </a:p>
          <a:p>
            <a:pPr>
              <a:defRPr/>
            </a:pPr>
            <a:r>
              <a:rPr lang="en-US" sz="1200">
                <a:solidFill>
                  <a:srgbClr val="000000"/>
                </a:solidFill>
                <a:latin typeface="Arial Black" pitchFamily="34" charset="0"/>
              </a:rPr>
              <a:t>      FROM employees </a:t>
            </a:r>
          </a:p>
          <a:p>
            <a:pPr>
              <a:defRPr/>
            </a:pPr>
            <a:r>
              <a:rPr lang="en-US" sz="1200">
                <a:solidFill>
                  <a:srgbClr val="000000"/>
                </a:solidFill>
                <a:latin typeface="Arial Black" pitchFamily="34" charset="0"/>
              </a:rPr>
              <a:t>   WHERE first_name = 'Juanito'; </a:t>
            </a:r>
          </a:p>
          <a:p>
            <a:pPr>
              <a:defRPr/>
            </a:pPr>
            <a:r>
              <a:rPr lang="en-US" sz="1200">
                <a:solidFill>
                  <a:srgbClr val="000000"/>
                </a:solidFill>
                <a:latin typeface="Arial Black" pitchFamily="34" charset="0"/>
              </a:rPr>
              <a:t>   DBMS_OUTPUT.PUT_LINE ('John''s last name is : ' || v_lname);</a:t>
            </a:r>
          </a:p>
          <a:p>
            <a:pPr>
              <a:defRPr/>
            </a:pPr>
            <a:r>
              <a:rPr lang="en-US" sz="1200">
                <a:solidFill>
                  <a:srgbClr val="000000"/>
                </a:solidFill>
                <a:latin typeface="Arial Black" pitchFamily="34" charset="0"/>
              </a:rPr>
              <a:t>EXCEPTION</a:t>
            </a:r>
          </a:p>
          <a:p>
            <a:pPr>
              <a:defRPr/>
            </a:pPr>
            <a:r>
              <a:rPr lang="en-US" sz="1200">
                <a:solidFill>
                  <a:srgbClr val="000000"/>
                </a:solidFill>
                <a:latin typeface="Arial Black" pitchFamily="34" charset="0"/>
              </a:rPr>
              <a:t>  </a:t>
            </a:r>
            <a:r>
              <a:rPr lang="en-US" sz="1200">
                <a:solidFill>
                  <a:srgbClr val="B80000"/>
                </a:solidFill>
                <a:latin typeface="Arial Black" pitchFamily="34" charset="0"/>
              </a:rPr>
              <a:t>WHEN TOO_MANY_ROWS THEN</a:t>
            </a:r>
          </a:p>
          <a:p>
            <a:pPr>
              <a:defRPr/>
            </a:pPr>
            <a:r>
              <a:rPr lang="en-US" sz="1200">
                <a:solidFill>
                  <a:srgbClr val="B80000"/>
                </a:solidFill>
                <a:latin typeface="Arial Black" pitchFamily="34" charset="0"/>
              </a:rPr>
              <a:t>      DBMS_OUTPUT.PUT_LINE ('La sentencia SELECT recupera múltiples filas');</a:t>
            </a:r>
          </a:p>
          <a:p>
            <a:pPr>
              <a:defRPr/>
            </a:pPr>
            <a:r>
              <a:rPr lang="en-US" sz="1200">
                <a:solidFill>
                  <a:srgbClr val="B80000"/>
                </a:solidFill>
                <a:latin typeface="Arial Black" pitchFamily="34" charset="0"/>
              </a:rPr>
              <a:t>  WHEN NO_DATA_FOUND THEN</a:t>
            </a:r>
          </a:p>
          <a:p>
            <a:pPr>
              <a:defRPr/>
            </a:pPr>
            <a:r>
              <a:rPr lang="en-US" sz="1200">
                <a:solidFill>
                  <a:srgbClr val="B80000"/>
                </a:solidFill>
                <a:latin typeface="Arial Black" pitchFamily="34" charset="0"/>
              </a:rPr>
              <a:t>      DBMS_OUTPUT.PUT_LINE ('La sentencia SELECT no recupera fila');</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pic>
        <p:nvPicPr>
          <p:cNvPr id="34822" name="Picture 10" descr="Screenshot - 06-02-2014 , 09_08_39"/>
          <p:cNvPicPr>
            <a:picLocks noChangeAspect="1" noChangeArrowheads="1"/>
          </p:cNvPicPr>
          <p:nvPr/>
        </p:nvPicPr>
        <p:blipFill>
          <a:blip r:embed="rId3" cstate="print"/>
          <a:srcRect/>
          <a:stretch>
            <a:fillRect/>
          </a:stretch>
        </p:blipFill>
        <p:spPr bwMode="auto">
          <a:xfrm>
            <a:off x="2916238" y="5422900"/>
            <a:ext cx="3240087" cy="27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882650" y="188913"/>
            <a:ext cx="7793038" cy="1462087"/>
          </a:xfrm>
        </p:spPr>
        <p:txBody>
          <a:bodyPr/>
          <a:lstStyle/>
          <a:p>
            <a:pPr algn="r"/>
            <a:r>
              <a:rPr lang="es-CL" sz="3400" smtClean="0">
                <a:solidFill>
                  <a:srgbClr val="10253F"/>
                </a:solidFill>
                <a:latin typeface="Arial" charset="0"/>
                <a:cs typeface="Arial" charset="0"/>
              </a:rPr>
              <a:t>Controlando Excepciones Predefinidas del Servidor Oracle</a:t>
            </a:r>
            <a:endParaRPr lang="es-ES" sz="3400" smtClean="0">
              <a:solidFill>
                <a:srgbClr val="10253F"/>
              </a:solidFill>
              <a:latin typeface="Arial" charset="0"/>
              <a:cs typeface="Arial" charset="0"/>
            </a:endParaRPr>
          </a:p>
        </p:txBody>
      </p:sp>
      <p:sp>
        <p:nvSpPr>
          <p:cNvPr id="3686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2" name="Text Box 5"/>
          <p:cNvSpPr txBox="1">
            <a:spLocks noChangeArrowheads="1"/>
          </p:cNvSpPr>
          <p:nvPr/>
        </p:nvSpPr>
        <p:spPr bwMode="auto">
          <a:xfrm>
            <a:off x="936304" y="1864244"/>
            <a:ext cx="7642164" cy="125992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CREATE SEQUENCE seq_errores;</a:t>
            </a:r>
          </a:p>
          <a:p>
            <a:pPr>
              <a:defRPr/>
            </a:pPr>
            <a:r>
              <a:rPr lang="en-US" sz="1200">
                <a:solidFill>
                  <a:srgbClr val="000000"/>
                </a:solidFill>
                <a:latin typeface="Arial Black" pitchFamily="34" charset="0"/>
              </a:rPr>
              <a:t>CREATE TABLE errores</a:t>
            </a:r>
          </a:p>
          <a:p>
            <a:pPr>
              <a:defRPr/>
            </a:pPr>
            <a:r>
              <a:rPr lang="en-US" sz="1200">
                <a:solidFill>
                  <a:srgbClr val="000000"/>
                </a:solidFill>
                <a:latin typeface="Arial Black" pitchFamily="34" charset="0"/>
              </a:rPr>
              <a:t>(correlativo           NUMBER(10) CONSTRAINT PK_ERRORES PRIMARY KEY,</a:t>
            </a:r>
          </a:p>
          <a:p>
            <a:pPr>
              <a:defRPr/>
            </a:pPr>
            <a:r>
              <a:rPr lang="en-US" sz="1200">
                <a:solidFill>
                  <a:srgbClr val="000000"/>
                </a:solidFill>
                <a:latin typeface="Arial Black" pitchFamily="34" charset="0"/>
              </a:rPr>
              <a:t> nombre_proceso  VARCHAR2(80),</a:t>
            </a:r>
          </a:p>
          <a:p>
            <a:pPr>
              <a:defRPr/>
            </a:pPr>
            <a:r>
              <a:rPr lang="en-US" sz="1200">
                <a:solidFill>
                  <a:srgbClr val="000000"/>
                </a:solidFill>
                <a:latin typeface="Arial Black" pitchFamily="34" charset="0"/>
              </a:rPr>
              <a:t> mensaje_error      VARCHAR2(255));</a:t>
            </a:r>
          </a:p>
        </p:txBody>
      </p:sp>
      <p:sp>
        <p:nvSpPr>
          <p:cNvPr id="3" name="Text Box 5"/>
          <p:cNvSpPr txBox="1">
            <a:spLocks noChangeArrowheads="1"/>
          </p:cNvSpPr>
          <p:nvPr/>
        </p:nvSpPr>
        <p:spPr bwMode="auto">
          <a:xfrm>
            <a:off x="936304" y="3246370"/>
            <a:ext cx="7642164" cy="214203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INSERT INTO departments(department_id, department_name, manager_id, location_id)</a:t>
            </a:r>
          </a:p>
          <a:p>
            <a:pPr>
              <a:defRPr/>
            </a:pPr>
            <a:r>
              <a:rPr lang="en-US" sz="1200">
                <a:solidFill>
                  <a:srgbClr val="000000"/>
                </a:solidFill>
                <a:latin typeface="Arial Black" pitchFamily="34" charset="0"/>
              </a:rPr>
              <a:t>      VALUES(10, 'Depto Nuevo', 200, 1700);</a:t>
            </a:r>
          </a:p>
          <a:p>
            <a:pPr>
              <a:defRPr/>
            </a:pPr>
            <a:r>
              <a:rPr lang="en-US" sz="1200">
                <a:solidFill>
                  <a:srgbClr val="000000"/>
                </a:solidFill>
                <a:latin typeface="Arial Black" pitchFamily="34" charset="0"/>
              </a:rPr>
              <a:t>EXCEPTION</a:t>
            </a:r>
          </a:p>
          <a:p>
            <a:pPr>
              <a:defRPr/>
            </a:pPr>
            <a:r>
              <a:rPr lang="en-US" sz="1200">
                <a:solidFill>
                  <a:srgbClr val="000000"/>
                </a:solidFill>
                <a:latin typeface="Arial Black" pitchFamily="34" charset="0"/>
              </a:rPr>
              <a:t>  WHEN DUP_VAL_ON_INDEX  THEN</a:t>
            </a:r>
          </a:p>
          <a:p>
            <a:pPr>
              <a:defRPr/>
            </a:pPr>
            <a:r>
              <a:rPr lang="en-US" sz="1200">
                <a:solidFill>
                  <a:srgbClr val="000000"/>
                </a:solidFill>
                <a:latin typeface="Arial Black" pitchFamily="34" charset="0"/>
              </a:rPr>
              <a:t>     INSERT INTO errores </a:t>
            </a:r>
          </a:p>
          <a:p>
            <a:pPr>
              <a:defRPr/>
            </a:pPr>
            <a:r>
              <a:rPr lang="en-US" sz="1200">
                <a:solidFill>
                  <a:srgbClr val="000000"/>
                </a:solidFill>
                <a:latin typeface="Arial Black" pitchFamily="34" charset="0"/>
              </a:rPr>
              <a:t>     VALUES(seq_errores.NEXTVAL, 'Bloque PL/SQL Inserta Departamento',</a:t>
            </a:r>
          </a:p>
          <a:p>
            <a:pPr>
              <a:defRPr/>
            </a:pPr>
            <a:r>
              <a:rPr lang="en-US" sz="1200">
                <a:solidFill>
                  <a:srgbClr val="000000"/>
                </a:solidFill>
                <a:latin typeface="Arial Black" pitchFamily="34" charset="0"/>
              </a:rPr>
              <a:t>                    'Insertando un valor de Clave Primaria que ya existe');</a:t>
            </a:r>
          </a:p>
          <a:p>
            <a:pPr>
              <a:defRPr/>
            </a:pPr>
            <a:r>
              <a:rPr lang="en-US" sz="1200">
                <a:solidFill>
                  <a:srgbClr val="000000"/>
                </a:solidFill>
                <a:latin typeface="Arial Black" pitchFamily="34" charset="0"/>
              </a:rPr>
              <a:t>     COMMIT;</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pic>
        <p:nvPicPr>
          <p:cNvPr id="36873" name="Picture 12" descr="Screenshot - 06-02-2014 , 09_46_29"/>
          <p:cNvPicPr>
            <a:picLocks noChangeAspect="1" noChangeArrowheads="1"/>
          </p:cNvPicPr>
          <p:nvPr/>
        </p:nvPicPr>
        <p:blipFill>
          <a:blip r:embed="rId3" cstate="print"/>
          <a:srcRect/>
          <a:stretch>
            <a:fillRect/>
          </a:stretch>
        </p:blipFill>
        <p:spPr bwMode="auto">
          <a:xfrm>
            <a:off x="539750" y="5502275"/>
            <a:ext cx="8280400" cy="44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882650" y="188913"/>
            <a:ext cx="7793038" cy="1462087"/>
          </a:xfrm>
        </p:spPr>
        <p:txBody>
          <a:bodyPr/>
          <a:lstStyle/>
          <a:p>
            <a:pPr algn="r"/>
            <a:r>
              <a:rPr lang="es-CL" sz="3400" smtClean="0">
                <a:solidFill>
                  <a:srgbClr val="10253F"/>
                </a:solidFill>
                <a:latin typeface="Arial" charset="0"/>
                <a:cs typeface="Arial" charset="0"/>
              </a:rPr>
              <a:t>Controlando Excepciones Predefinidas del Servidor Oracle</a:t>
            </a:r>
            <a:endParaRPr lang="es-ES" sz="3400" smtClean="0">
              <a:solidFill>
                <a:srgbClr val="10253F"/>
              </a:solidFill>
              <a:latin typeface="Arial" charset="0"/>
              <a:cs typeface="Arial" charset="0"/>
            </a:endParaRPr>
          </a:p>
        </p:txBody>
      </p:sp>
      <p:sp>
        <p:nvSpPr>
          <p:cNvPr id="3891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2" name="Text Box 5"/>
          <p:cNvSpPr txBox="1">
            <a:spLocks noChangeArrowheads="1"/>
          </p:cNvSpPr>
          <p:nvPr/>
        </p:nvSpPr>
        <p:spPr bwMode="auto">
          <a:xfrm>
            <a:off x="936304" y="1954635"/>
            <a:ext cx="7642164" cy="237798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  lname VARCHAR2(15);</a:t>
            </a: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SELECT last_name INTO lname </a:t>
            </a:r>
          </a:p>
          <a:p>
            <a:pPr>
              <a:defRPr/>
            </a:pPr>
            <a:r>
              <a:rPr lang="en-US" sz="1200">
                <a:solidFill>
                  <a:srgbClr val="000000"/>
                </a:solidFill>
                <a:latin typeface="Arial Black" pitchFamily="34" charset="0"/>
              </a:rPr>
              <a:t>      FROM employees </a:t>
            </a:r>
          </a:p>
          <a:p>
            <a:pPr>
              <a:defRPr/>
            </a:pPr>
            <a:r>
              <a:rPr lang="en-US" sz="1200">
                <a:solidFill>
                  <a:srgbClr val="000000"/>
                </a:solidFill>
                <a:latin typeface="Arial Black" pitchFamily="34" charset="0"/>
              </a:rPr>
              <a:t>   WHERE first_name='John'; </a:t>
            </a:r>
          </a:p>
          <a:p>
            <a:pPr>
              <a:defRPr/>
            </a:pPr>
            <a:r>
              <a:rPr lang="en-US" sz="1200">
                <a:solidFill>
                  <a:srgbClr val="000000"/>
                </a:solidFill>
                <a:latin typeface="Arial Black" pitchFamily="34" charset="0"/>
              </a:rPr>
              <a:t>   DBMS_OUTPUT.PUT_LINE ('John''s last name is : ' ||lname);</a:t>
            </a:r>
          </a:p>
          <a:p>
            <a:pPr>
              <a:defRPr/>
            </a:pPr>
            <a:r>
              <a:rPr lang="en-US" sz="1200">
                <a:solidFill>
                  <a:srgbClr val="000000"/>
                </a:solidFill>
                <a:latin typeface="Arial Black" pitchFamily="34" charset="0"/>
              </a:rPr>
              <a:t>EXCEPTION</a:t>
            </a:r>
          </a:p>
          <a:p>
            <a:pPr>
              <a:defRPr/>
            </a:pPr>
            <a:r>
              <a:rPr lang="en-US" sz="1200">
                <a:solidFill>
                  <a:srgbClr val="B80000"/>
                </a:solidFill>
                <a:latin typeface="Arial Black" pitchFamily="34" charset="0"/>
              </a:rPr>
              <a:t> WHEN OTHERS THEN</a:t>
            </a:r>
          </a:p>
          <a:p>
            <a:pPr>
              <a:defRPr/>
            </a:pPr>
            <a:r>
              <a:rPr lang="en-US" sz="1200">
                <a:solidFill>
                  <a:srgbClr val="B80000"/>
                </a:solidFill>
                <a:latin typeface="Arial Black" pitchFamily="34" charset="0"/>
              </a:rPr>
              <a:t>    DBMS_OUTPUT.PUT_LINE('Se ha producido un error en el Bloque PL/SQL' || SQLCODE);</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pic>
        <p:nvPicPr>
          <p:cNvPr id="38918" name="Picture 8" descr="Screenshot - 06-02-2014 , 09_12_38"/>
          <p:cNvPicPr>
            <a:picLocks noChangeAspect="1" noChangeArrowheads="1"/>
          </p:cNvPicPr>
          <p:nvPr/>
        </p:nvPicPr>
        <p:blipFill>
          <a:blip r:embed="rId3" cstate="print"/>
          <a:srcRect/>
          <a:stretch>
            <a:fillRect/>
          </a:stretch>
        </p:blipFill>
        <p:spPr bwMode="auto">
          <a:xfrm>
            <a:off x="2051050" y="4513263"/>
            <a:ext cx="4752975" cy="284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Funciones SQLCODE y SQLERRM</a:t>
            </a:r>
            <a:endParaRPr lang="es-ES" sz="3000" smtClean="0">
              <a:solidFill>
                <a:srgbClr val="10253F"/>
              </a:solidFill>
              <a:latin typeface="Arial" charset="0"/>
              <a:cs typeface="Arial" charset="0"/>
            </a:endParaRPr>
          </a:p>
        </p:txBody>
      </p:sp>
      <p:sp>
        <p:nvSpPr>
          <p:cNvPr id="4096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SQLCODE: </a:t>
            </a:r>
            <a:r>
              <a:rPr lang="es-MX" sz="1800" dirty="0">
                <a:solidFill>
                  <a:srgbClr val="000000"/>
                </a:solidFill>
              </a:rPr>
              <a:t>retorna el número de error Oracle para la excepción.</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a:ea typeface="Arial Unicode MS"/>
                <a:cs typeface="Arial Unicode MS"/>
              </a:rPr>
              <a:t>SQLERRM: retorna el mensaje asociado con el número de error.</a:t>
            </a: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None/>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364441" y="2437309"/>
            <a:ext cx="8571255" cy="303229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  v_cod_error      NUMBER(10);</a:t>
            </a:r>
          </a:p>
          <a:p>
            <a:pPr>
              <a:defRPr/>
            </a:pPr>
            <a:r>
              <a:rPr lang="en-US" sz="1200">
                <a:solidFill>
                  <a:srgbClr val="000000"/>
                </a:solidFill>
                <a:latin typeface="Arial Black" pitchFamily="34" charset="0"/>
              </a:rPr>
              <a:t>  v_men_error     VARCHAR2(255);</a:t>
            </a:r>
          </a:p>
          <a:p>
            <a:pPr>
              <a:defRPr/>
            </a:pPr>
            <a:r>
              <a:rPr lang="en-US" sz="1200">
                <a:solidFill>
                  <a:srgbClr val="000000"/>
                </a:solidFill>
                <a:latin typeface="Arial Black" pitchFamily="34" charset="0"/>
              </a:rPr>
              <a:t>BEGIN </a:t>
            </a:r>
          </a:p>
          <a:p>
            <a:pPr>
              <a:defRPr/>
            </a:pPr>
            <a:r>
              <a:rPr lang="en-US" sz="1200">
                <a:solidFill>
                  <a:srgbClr val="000000"/>
                </a:solidFill>
                <a:latin typeface="Arial Black" pitchFamily="34" charset="0"/>
              </a:rPr>
              <a:t>   INSERT INTO departments (department_id, department_name) </a:t>
            </a:r>
          </a:p>
          <a:p>
            <a:pPr>
              <a:defRPr/>
            </a:pPr>
            <a:r>
              <a:rPr lang="en-US" sz="1200">
                <a:solidFill>
                  <a:srgbClr val="000000"/>
                </a:solidFill>
                <a:latin typeface="Arial Black" pitchFamily="34" charset="0"/>
              </a:rPr>
              <a:t>   VALUES (280, NULL);</a:t>
            </a:r>
          </a:p>
          <a:p>
            <a:pPr>
              <a:defRPr/>
            </a:pPr>
            <a:r>
              <a:rPr lang="en-US" sz="1200">
                <a:solidFill>
                  <a:srgbClr val="000000"/>
                </a:solidFill>
                <a:latin typeface="Arial Black" pitchFamily="34" charset="0"/>
              </a:rPr>
              <a:t>EXCEPTION</a:t>
            </a:r>
          </a:p>
          <a:p>
            <a:pPr>
              <a:defRPr/>
            </a:pPr>
            <a:r>
              <a:rPr lang="en-US" sz="1200">
                <a:solidFill>
                  <a:srgbClr val="B80000"/>
                </a:solidFill>
                <a:latin typeface="Arial Black" pitchFamily="34" charset="0"/>
              </a:rPr>
              <a:t>WHEN OTHERS THEN</a:t>
            </a:r>
          </a:p>
          <a:p>
            <a:pPr>
              <a:defRPr/>
            </a:pPr>
            <a:r>
              <a:rPr lang="en-US" sz="1200">
                <a:solidFill>
                  <a:srgbClr val="B80000"/>
                </a:solidFill>
                <a:latin typeface="Arial Black" pitchFamily="34" charset="0"/>
              </a:rPr>
              <a:t>  v_cod_error := SQLCODE;</a:t>
            </a:r>
          </a:p>
          <a:p>
            <a:pPr>
              <a:defRPr/>
            </a:pPr>
            <a:r>
              <a:rPr lang="en-US" sz="1200">
                <a:solidFill>
                  <a:srgbClr val="B80000"/>
                </a:solidFill>
                <a:latin typeface="Arial Black" pitchFamily="34" charset="0"/>
              </a:rPr>
              <a:t>  v_men_error := SQLERRM;</a:t>
            </a:r>
          </a:p>
          <a:p>
            <a:pPr>
              <a:defRPr/>
            </a:pPr>
            <a:r>
              <a:rPr lang="en-US" sz="1200">
                <a:solidFill>
                  <a:srgbClr val="B80000"/>
                </a:solidFill>
                <a:latin typeface="Arial Black" pitchFamily="34" charset="0"/>
              </a:rPr>
              <a:t>   INSERT INTO errores </a:t>
            </a:r>
          </a:p>
          <a:p>
            <a:pPr>
              <a:defRPr/>
            </a:pPr>
            <a:r>
              <a:rPr lang="en-US" sz="1200">
                <a:solidFill>
                  <a:srgbClr val="B80000"/>
                </a:solidFill>
                <a:latin typeface="Arial Black" pitchFamily="34" charset="0"/>
              </a:rPr>
              <a:t>     VALUES(seq_errores.NEXTVAL, 'Bloque PL/SQL Inserta Depto Nulo. Código Error: ' || v_cod_error,</a:t>
            </a:r>
          </a:p>
          <a:p>
            <a:pPr>
              <a:defRPr/>
            </a:pPr>
            <a:r>
              <a:rPr lang="en-US" sz="1200">
                <a:solidFill>
                  <a:srgbClr val="B80000"/>
                </a:solidFill>
                <a:latin typeface="Arial Black" pitchFamily="34" charset="0"/>
              </a:rPr>
              <a:t>                    v_men_error);</a:t>
            </a:r>
          </a:p>
          <a:p>
            <a:pPr>
              <a:defRPr/>
            </a:pPr>
            <a:r>
              <a:rPr lang="en-US" sz="1200">
                <a:solidFill>
                  <a:srgbClr val="B80000"/>
                </a:solidFill>
                <a:latin typeface="Arial Black" pitchFamily="34" charset="0"/>
              </a:rPr>
              <a:t>     COMMIT;</a:t>
            </a:r>
          </a:p>
          <a:p>
            <a:pPr>
              <a:defRPr/>
            </a:pPr>
            <a:r>
              <a:rPr lang="en-US" sz="1200">
                <a:solidFill>
                  <a:srgbClr val="000000"/>
                </a:solidFill>
                <a:latin typeface="Arial Black" pitchFamily="34" charset="0"/>
              </a:rPr>
              <a:t>END;</a:t>
            </a:r>
          </a:p>
        </p:txBody>
      </p:sp>
      <p:pic>
        <p:nvPicPr>
          <p:cNvPr id="40966" name="Picture 12" descr="Screenshot - 06-02-2014 , 10_23_39"/>
          <p:cNvPicPr>
            <a:picLocks noChangeAspect="1" noChangeArrowheads="1"/>
          </p:cNvPicPr>
          <p:nvPr/>
        </p:nvPicPr>
        <p:blipFill>
          <a:blip r:embed="rId3" cstate="print"/>
          <a:srcRect/>
          <a:stretch>
            <a:fillRect/>
          </a:stretch>
        </p:blipFill>
        <p:spPr bwMode="auto">
          <a:xfrm>
            <a:off x="34925" y="5536282"/>
            <a:ext cx="9109075" cy="525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541338" y="188913"/>
            <a:ext cx="8207375" cy="1462087"/>
          </a:xfrm>
        </p:spPr>
        <p:txBody>
          <a:bodyPr/>
          <a:lstStyle/>
          <a:p>
            <a:pPr algn="r"/>
            <a:r>
              <a:rPr lang="es-CL" sz="3000" smtClean="0">
                <a:solidFill>
                  <a:srgbClr val="10253F"/>
                </a:solidFill>
                <a:latin typeface="Arial" charset="0"/>
                <a:cs typeface="Arial" charset="0"/>
              </a:rPr>
              <a:t>Bloques Anidados para controlar Excepciones</a:t>
            </a:r>
            <a:endParaRPr lang="es-ES" sz="3000" smtClean="0">
              <a:solidFill>
                <a:srgbClr val="10253F"/>
              </a:solidFill>
              <a:latin typeface="Arial" charset="0"/>
              <a:cs typeface="Arial" charset="0"/>
            </a:endParaRPr>
          </a:p>
        </p:txBody>
      </p:sp>
      <p:sp>
        <p:nvSpPr>
          <p:cNvPr id="4301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a:latin typeface="Arial Black" pitchFamily="34" charset="0"/>
                <a:ea typeface="Arial Unicode MS"/>
                <a:cs typeface="Arial Unicode MS"/>
              </a:rPr>
              <a:t>¿Qué sentencia generó la Excepción NO_DATA_FOUND?</a:t>
            </a:r>
          </a:p>
        </p:txBody>
      </p:sp>
      <p:sp>
        <p:nvSpPr>
          <p:cNvPr id="3" name="Text Box 5"/>
          <p:cNvSpPr txBox="1">
            <a:spLocks noChangeArrowheads="1"/>
          </p:cNvSpPr>
          <p:nvPr/>
        </p:nvSpPr>
        <p:spPr bwMode="auto">
          <a:xfrm>
            <a:off x="1146827" y="1947283"/>
            <a:ext cx="6506784" cy="304101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nombre   employees.first_name%type;</a:t>
            </a:r>
          </a:p>
          <a:p>
            <a:pPr>
              <a:defRPr/>
            </a:pPr>
            <a:r>
              <a:rPr lang="en-US" sz="1200">
                <a:solidFill>
                  <a:srgbClr val="000000"/>
                </a:solidFill>
                <a:latin typeface="Arial Black" pitchFamily="34" charset="0"/>
              </a:rPr>
              <a:t>registro countries%ROWTYPE;</a:t>
            </a:r>
          </a:p>
          <a:p>
            <a:pPr>
              <a:defRPr/>
            </a:pPr>
            <a:r>
              <a:rPr lang="en-US" sz="1200">
                <a:solidFill>
                  <a:srgbClr val="000000"/>
                </a:solidFill>
                <a:latin typeface="Arial Black" pitchFamily="34" charset="0"/>
              </a:rPr>
              <a:t>BEGIN</a:t>
            </a:r>
          </a:p>
          <a:p>
            <a:pPr>
              <a:defRPr/>
            </a:pPr>
            <a:r>
              <a:rPr lang="en-US" sz="1200">
                <a:solidFill>
                  <a:srgbClr val="B80000"/>
                </a:solidFill>
                <a:latin typeface="Arial Black" pitchFamily="34" charset="0"/>
              </a:rPr>
              <a:t>    SELECT first_name INTO nombre</a:t>
            </a:r>
          </a:p>
          <a:p>
            <a:pPr>
              <a:defRPr/>
            </a:pPr>
            <a:r>
              <a:rPr lang="en-US" sz="1200">
                <a:solidFill>
                  <a:srgbClr val="B80000"/>
                </a:solidFill>
                <a:latin typeface="Arial Black" pitchFamily="34" charset="0"/>
              </a:rPr>
              <a:t>       FROM employees</a:t>
            </a:r>
          </a:p>
          <a:p>
            <a:pPr>
              <a:defRPr/>
            </a:pPr>
            <a:r>
              <a:rPr lang="en-US" sz="1200">
                <a:solidFill>
                  <a:srgbClr val="B80000"/>
                </a:solidFill>
                <a:latin typeface="Arial Black" pitchFamily="34" charset="0"/>
              </a:rPr>
              <a:t>     WHERE employee_id = 100;</a:t>
            </a:r>
          </a:p>
          <a:p>
            <a:pPr>
              <a:defRPr/>
            </a:pPr>
            <a:r>
              <a:rPr lang="en-US" sz="1200">
                <a:solidFill>
                  <a:srgbClr val="000000"/>
                </a:solidFill>
                <a:latin typeface="Arial Black" pitchFamily="34" charset="0"/>
              </a:rPr>
              <a:t>     </a:t>
            </a:r>
            <a:r>
              <a:rPr lang="en-US" sz="1200">
                <a:solidFill>
                  <a:srgbClr val="0000CC"/>
                </a:solidFill>
                <a:latin typeface="Arial Black" pitchFamily="34" charset="0"/>
              </a:rPr>
              <a:t>SELECT * INTO registro</a:t>
            </a:r>
          </a:p>
          <a:p>
            <a:pPr>
              <a:defRPr/>
            </a:pPr>
            <a:r>
              <a:rPr lang="en-US" sz="1200">
                <a:solidFill>
                  <a:srgbClr val="0000CC"/>
                </a:solidFill>
                <a:latin typeface="Arial Black" pitchFamily="34" charset="0"/>
              </a:rPr>
              <a:t>        FROM countries</a:t>
            </a:r>
          </a:p>
          <a:p>
            <a:pPr>
              <a:defRPr/>
            </a:pPr>
            <a:r>
              <a:rPr lang="en-US" sz="1200">
                <a:solidFill>
                  <a:srgbClr val="0000CC"/>
                </a:solidFill>
                <a:latin typeface="Arial Black" pitchFamily="34" charset="0"/>
              </a:rPr>
              <a:t>     WHERE country_id='ZZ';</a:t>
            </a:r>
          </a:p>
          <a:p>
            <a:pPr>
              <a:defRPr/>
            </a:pPr>
            <a:r>
              <a:rPr lang="en-US" sz="1200">
                <a:solidFill>
                  <a:srgbClr val="000000"/>
                </a:solidFill>
                <a:latin typeface="Arial Black" pitchFamily="34" charset="0"/>
              </a:rPr>
              <a:t>EXCEPTION</a:t>
            </a:r>
          </a:p>
          <a:p>
            <a:pPr>
              <a:defRPr/>
            </a:pPr>
            <a:r>
              <a:rPr lang="en-US" sz="1200">
                <a:solidFill>
                  <a:srgbClr val="000000"/>
                </a:solidFill>
                <a:latin typeface="Arial Black" pitchFamily="34" charset="0"/>
              </a:rPr>
              <a:t>WHEN NO_DATA_FOUND THEN</a:t>
            </a:r>
          </a:p>
          <a:p>
            <a:pPr>
              <a:defRPr/>
            </a:pPr>
            <a:r>
              <a:rPr lang="en-US" sz="1200">
                <a:solidFill>
                  <a:srgbClr val="000000"/>
                </a:solidFill>
                <a:latin typeface="Arial Black" pitchFamily="34" charset="0"/>
              </a:rPr>
              <a:t>   DBMS_OUTPUT.PUT_LINE('No hay filas seleccionadas');</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pic>
        <p:nvPicPr>
          <p:cNvPr id="43014" name="Picture 8" descr="Screenshot - 06-02-2014 , 10_50_27"/>
          <p:cNvPicPr>
            <a:picLocks noChangeAspect="1" noChangeArrowheads="1"/>
          </p:cNvPicPr>
          <p:nvPr/>
        </p:nvPicPr>
        <p:blipFill>
          <a:blip r:embed="rId3" cstate="print"/>
          <a:srcRect/>
          <a:stretch>
            <a:fillRect/>
          </a:stretch>
        </p:blipFill>
        <p:spPr bwMode="auto">
          <a:xfrm>
            <a:off x="2843213" y="5157788"/>
            <a:ext cx="2232025" cy="195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541338" y="188913"/>
            <a:ext cx="8207375" cy="1462087"/>
          </a:xfrm>
        </p:spPr>
        <p:txBody>
          <a:bodyPr/>
          <a:lstStyle/>
          <a:p>
            <a:pPr algn="r"/>
            <a:r>
              <a:rPr lang="es-CL" sz="3000" smtClean="0">
                <a:solidFill>
                  <a:srgbClr val="10253F"/>
                </a:solidFill>
                <a:latin typeface="Arial" charset="0"/>
                <a:cs typeface="Arial" charset="0"/>
              </a:rPr>
              <a:t>Bloques Anidados para controlar Excepciones</a:t>
            </a:r>
            <a:endParaRPr lang="es-ES" sz="3000" smtClean="0">
              <a:solidFill>
                <a:srgbClr val="10253F"/>
              </a:solidFill>
              <a:latin typeface="Arial" charset="0"/>
              <a:cs typeface="Arial" charset="0"/>
            </a:endParaRPr>
          </a:p>
        </p:txBody>
      </p:sp>
      <p:sp>
        <p:nvSpPr>
          <p:cNvPr id="4505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a:latin typeface="Arial Black" pitchFamily="34" charset="0"/>
                <a:ea typeface="Arial Unicode MS"/>
                <a:cs typeface="Arial Unicode MS"/>
              </a:rPr>
              <a:t>¿Solución? Generar un bloque anidado.</a:t>
            </a:r>
          </a:p>
        </p:txBody>
      </p:sp>
      <p:sp>
        <p:nvSpPr>
          <p:cNvPr id="3" name="Text Box 5"/>
          <p:cNvSpPr txBox="1">
            <a:spLocks noChangeArrowheads="1"/>
          </p:cNvSpPr>
          <p:nvPr/>
        </p:nvSpPr>
        <p:spPr bwMode="auto">
          <a:xfrm>
            <a:off x="1146827" y="1955255"/>
            <a:ext cx="6506784" cy="381879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nombre   employees.first_name%type;</a:t>
            </a:r>
          </a:p>
          <a:p>
            <a:pPr>
              <a:defRPr/>
            </a:pPr>
            <a:r>
              <a:rPr lang="en-US" sz="1200">
                <a:solidFill>
                  <a:srgbClr val="000000"/>
                </a:solidFill>
                <a:latin typeface="Arial Black" pitchFamily="34" charset="0"/>
              </a:rPr>
              <a:t>registro countries%ROWTYPE;</a:t>
            </a:r>
          </a:p>
          <a:p>
            <a:pPr>
              <a:defRPr/>
            </a:pPr>
            <a:r>
              <a:rPr lang="en-US" sz="1200">
                <a:solidFill>
                  <a:srgbClr val="000000"/>
                </a:solidFill>
                <a:latin typeface="Arial Black" pitchFamily="34" charset="0"/>
              </a:rPr>
              <a:t>BEGIN</a:t>
            </a:r>
          </a:p>
          <a:p>
            <a:pPr>
              <a:defRPr/>
            </a:pPr>
            <a:r>
              <a:rPr lang="en-US" sz="1200">
                <a:solidFill>
                  <a:srgbClr val="B80000"/>
                </a:solidFill>
                <a:latin typeface="Arial Black" pitchFamily="34" charset="0"/>
              </a:rPr>
              <a:t>    SELECT first_name INTO nombre</a:t>
            </a:r>
          </a:p>
          <a:p>
            <a:pPr>
              <a:defRPr/>
            </a:pPr>
            <a:r>
              <a:rPr lang="en-US" sz="1200">
                <a:solidFill>
                  <a:srgbClr val="B80000"/>
                </a:solidFill>
                <a:latin typeface="Arial Black" pitchFamily="34" charset="0"/>
              </a:rPr>
              <a:t>       FROM employees</a:t>
            </a:r>
          </a:p>
          <a:p>
            <a:pPr>
              <a:defRPr/>
            </a:pPr>
            <a:r>
              <a:rPr lang="en-US" sz="1200">
                <a:solidFill>
                  <a:srgbClr val="B80000"/>
                </a:solidFill>
                <a:latin typeface="Arial Black" pitchFamily="34" charset="0"/>
              </a:rPr>
              <a:t>     WHERE employee_id = 100;</a:t>
            </a:r>
          </a:p>
          <a:p>
            <a:pPr>
              <a:defRPr/>
            </a:pPr>
            <a:r>
              <a:rPr lang="en-US" sz="1200">
                <a:solidFill>
                  <a:srgbClr val="000000"/>
                </a:solidFill>
                <a:latin typeface="Arial Black" pitchFamily="34" charset="0"/>
              </a:rPr>
              <a:t>            </a:t>
            </a:r>
            <a:r>
              <a:rPr lang="en-US" sz="1200">
                <a:solidFill>
                  <a:srgbClr val="0000CC"/>
                </a:solidFill>
                <a:latin typeface="Arial Black" pitchFamily="34" charset="0"/>
              </a:rPr>
              <a:t>BEGIN</a:t>
            </a:r>
          </a:p>
          <a:p>
            <a:pPr>
              <a:defRPr/>
            </a:pPr>
            <a:r>
              <a:rPr lang="en-US" sz="1200">
                <a:solidFill>
                  <a:srgbClr val="0000CC"/>
                </a:solidFill>
                <a:latin typeface="Arial Black" pitchFamily="34" charset="0"/>
              </a:rPr>
              <a:t>                    SELECT * INTO registro</a:t>
            </a:r>
          </a:p>
          <a:p>
            <a:pPr>
              <a:defRPr/>
            </a:pPr>
            <a:r>
              <a:rPr lang="en-US" sz="1200">
                <a:solidFill>
                  <a:srgbClr val="0000CC"/>
                </a:solidFill>
                <a:latin typeface="Arial Black" pitchFamily="34" charset="0"/>
              </a:rPr>
              <a:t>                        FROM countries</a:t>
            </a:r>
          </a:p>
          <a:p>
            <a:pPr>
              <a:defRPr/>
            </a:pPr>
            <a:r>
              <a:rPr lang="en-US" sz="1200">
                <a:solidFill>
                  <a:srgbClr val="0000CC"/>
                </a:solidFill>
                <a:latin typeface="Arial Black" pitchFamily="34" charset="0"/>
              </a:rPr>
              <a:t>                     WHERE country_id='ZZ';</a:t>
            </a:r>
          </a:p>
          <a:p>
            <a:pPr>
              <a:defRPr/>
            </a:pPr>
            <a:r>
              <a:rPr lang="en-US" sz="1200">
                <a:solidFill>
                  <a:srgbClr val="0000CC"/>
                </a:solidFill>
                <a:latin typeface="Arial Black" pitchFamily="34" charset="0"/>
              </a:rPr>
              <a:t>            EXCEPTION</a:t>
            </a:r>
          </a:p>
          <a:p>
            <a:pPr>
              <a:defRPr/>
            </a:pPr>
            <a:r>
              <a:rPr lang="en-US" sz="1200">
                <a:solidFill>
                  <a:srgbClr val="0000CC"/>
                </a:solidFill>
                <a:latin typeface="Arial Black" pitchFamily="34" charset="0"/>
              </a:rPr>
              <a:t>            WHEN NO_DATA_FOUND THEN</a:t>
            </a:r>
          </a:p>
          <a:p>
            <a:pPr>
              <a:defRPr/>
            </a:pPr>
            <a:r>
              <a:rPr lang="en-US" sz="1200">
                <a:solidFill>
                  <a:srgbClr val="0000CC"/>
                </a:solidFill>
                <a:latin typeface="Arial Black" pitchFamily="34" charset="0"/>
              </a:rPr>
              <a:t>            DBMS_OUTPUT.PUT_LINE('No hay fila en countries');</a:t>
            </a:r>
          </a:p>
          <a:p>
            <a:pPr>
              <a:defRPr/>
            </a:pPr>
            <a:r>
              <a:rPr lang="en-US" sz="1200">
                <a:solidFill>
                  <a:srgbClr val="0000CC"/>
                </a:solidFill>
                <a:latin typeface="Arial Black" pitchFamily="34" charset="0"/>
              </a:rPr>
              <a:t>            END;</a:t>
            </a:r>
          </a:p>
          <a:p>
            <a:pPr>
              <a:defRPr/>
            </a:pPr>
            <a:r>
              <a:rPr lang="en-US" sz="1200">
                <a:solidFill>
                  <a:srgbClr val="000000"/>
                </a:solidFill>
                <a:latin typeface="Arial Black" pitchFamily="34" charset="0"/>
              </a:rPr>
              <a:t>EXCEPTION</a:t>
            </a:r>
          </a:p>
          <a:p>
            <a:pPr>
              <a:defRPr/>
            </a:pPr>
            <a:r>
              <a:rPr lang="en-US" sz="1200">
                <a:solidFill>
                  <a:srgbClr val="000000"/>
                </a:solidFill>
                <a:latin typeface="Arial Black" pitchFamily="34" charset="0"/>
              </a:rPr>
              <a:t>WHEN NO_DATA_FOUND THEN</a:t>
            </a:r>
          </a:p>
          <a:p>
            <a:pPr>
              <a:defRPr/>
            </a:pPr>
            <a:r>
              <a:rPr lang="en-US" sz="1200">
                <a:solidFill>
                  <a:srgbClr val="000000"/>
                </a:solidFill>
                <a:latin typeface="Arial Black" pitchFamily="34" charset="0"/>
              </a:rPr>
              <a:t>   DBMS_OUTPUT.PUT_LINE('No hay fila en employees');</a:t>
            </a:r>
          </a:p>
          <a:p>
            <a:pPr>
              <a:defRPr/>
            </a:pPr>
            <a:r>
              <a:rPr lang="en-US" sz="1200">
                <a:solidFill>
                  <a:srgbClr val="000000"/>
                </a:solidFill>
                <a:latin typeface="Arial Black" pitchFamily="34" charset="0"/>
              </a:rPr>
              <a:t>END;</a:t>
            </a:r>
            <a:endParaRPr lang="en-US" sz="800">
              <a:solidFill>
                <a:srgbClr val="000000"/>
              </a:solidFill>
              <a:latin typeface="Arial Black" pitchFamily="34" charset="0"/>
            </a:endParaRPr>
          </a:p>
        </p:txBody>
      </p:sp>
      <p:pic>
        <p:nvPicPr>
          <p:cNvPr id="45062" name="Picture 8" descr="Screenshot - 06-02-2014 , 10_57_07"/>
          <p:cNvPicPr>
            <a:picLocks noChangeAspect="1" noChangeArrowheads="1"/>
          </p:cNvPicPr>
          <p:nvPr/>
        </p:nvPicPr>
        <p:blipFill>
          <a:blip r:embed="rId3" cstate="print"/>
          <a:srcRect/>
          <a:stretch>
            <a:fillRect/>
          </a:stretch>
        </p:blipFill>
        <p:spPr bwMode="auto">
          <a:xfrm>
            <a:off x="3059113" y="5876925"/>
            <a:ext cx="2160587" cy="26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377825" y="188913"/>
            <a:ext cx="8351838" cy="1462087"/>
          </a:xfrm>
        </p:spPr>
        <p:txBody>
          <a:bodyPr/>
          <a:lstStyle/>
          <a:p>
            <a:pPr algn="r"/>
            <a:r>
              <a:rPr lang="es-CL" sz="3000" smtClean="0">
                <a:solidFill>
                  <a:srgbClr val="10253F"/>
                </a:solidFill>
                <a:latin typeface="Arial" charset="0"/>
                <a:cs typeface="Arial" charset="0"/>
              </a:rPr>
              <a:t>Bloques Anidados para controlar Excepciones</a:t>
            </a:r>
            <a:endParaRPr lang="es-ES" sz="3000" smtClean="0">
              <a:solidFill>
                <a:srgbClr val="10253F"/>
              </a:solidFill>
              <a:latin typeface="Arial" charset="0"/>
              <a:cs typeface="Arial" charset="0"/>
            </a:endParaRPr>
          </a:p>
        </p:txBody>
      </p:sp>
      <p:sp>
        <p:nvSpPr>
          <p:cNvPr id="4710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2" name="Text Box 5"/>
          <p:cNvSpPr txBox="1">
            <a:spLocks noChangeArrowheads="1"/>
          </p:cNvSpPr>
          <p:nvPr/>
        </p:nvSpPr>
        <p:spPr bwMode="auto">
          <a:xfrm>
            <a:off x="364441" y="1888825"/>
            <a:ext cx="8571255" cy="424365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  CURSOR c_empleados IS</a:t>
            </a:r>
          </a:p>
          <a:p>
            <a:pPr>
              <a:defRPr/>
            </a:pPr>
            <a:r>
              <a:rPr lang="en-US" sz="1200">
                <a:solidFill>
                  <a:srgbClr val="000000"/>
                </a:solidFill>
                <a:latin typeface="Arial Black" pitchFamily="34" charset="0"/>
              </a:rPr>
              <a:t>    SELECT employee_id, department_id, salary</a:t>
            </a:r>
          </a:p>
          <a:p>
            <a:pPr>
              <a:defRPr/>
            </a:pPr>
            <a:r>
              <a:rPr lang="en-US" sz="1200">
                <a:solidFill>
                  <a:srgbClr val="000000"/>
                </a:solidFill>
                <a:latin typeface="Arial Black" pitchFamily="34" charset="0"/>
              </a:rPr>
              <a:t>      FROM employees;</a:t>
            </a:r>
          </a:p>
          <a:p>
            <a:pPr>
              <a:defRPr/>
            </a:pPr>
            <a:r>
              <a:rPr lang="en-US" sz="1200">
                <a:solidFill>
                  <a:srgbClr val="000000"/>
                </a:solidFill>
                <a:latin typeface="Arial Black" pitchFamily="34" charset="0"/>
              </a:rPr>
              <a:t>v_nom_depto  VARCHAR2(35);</a:t>
            </a: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FOR reg_empleados IN c_empleados LOOP</a:t>
            </a:r>
          </a:p>
          <a:p>
            <a:pPr>
              <a:defRPr/>
            </a:pPr>
            <a:r>
              <a:rPr lang="en-US" sz="1200">
                <a:solidFill>
                  <a:srgbClr val="B80000"/>
                </a:solidFill>
                <a:latin typeface="Arial Black" pitchFamily="34" charset="0"/>
              </a:rPr>
              <a:t>     BEGIN</a:t>
            </a:r>
          </a:p>
          <a:p>
            <a:pPr>
              <a:defRPr/>
            </a:pPr>
            <a:r>
              <a:rPr lang="en-US" sz="1200">
                <a:solidFill>
                  <a:srgbClr val="B80000"/>
                </a:solidFill>
                <a:latin typeface="Arial Black" pitchFamily="34" charset="0"/>
              </a:rPr>
              <a:t>          SELECT department_name </a:t>
            </a:r>
          </a:p>
          <a:p>
            <a:pPr>
              <a:defRPr/>
            </a:pPr>
            <a:r>
              <a:rPr lang="en-US" sz="1200">
                <a:solidFill>
                  <a:srgbClr val="B80000"/>
                </a:solidFill>
                <a:latin typeface="Arial Black" pitchFamily="34" charset="0"/>
              </a:rPr>
              <a:t>               INTO v_nom_depto</a:t>
            </a:r>
          </a:p>
          <a:p>
            <a:pPr>
              <a:defRPr/>
            </a:pPr>
            <a:r>
              <a:rPr lang="en-US" sz="1200">
                <a:solidFill>
                  <a:srgbClr val="B80000"/>
                </a:solidFill>
                <a:latin typeface="Arial Black" pitchFamily="34" charset="0"/>
              </a:rPr>
              <a:t>             FROM departments</a:t>
            </a:r>
          </a:p>
          <a:p>
            <a:pPr>
              <a:defRPr/>
            </a:pPr>
            <a:r>
              <a:rPr lang="en-US" sz="1200">
                <a:solidFill>
                  <a:srgbClr val="B80000"/>
                </a:solidFill>
                <a:latin typeface="Arial Black" pitchFamily="34" charset="0"/>
              </a:rPr>
              <a:t>          WHERE department_id = reg_empleados.department_id;</a:t>
            </a:r>
          </a:p>
          <a:p>
            <a:pPr>
              <a:defRPr/>
            </a:pPr>
            <a:r>
              <a:rPr lang="en-US" sz="1200">
                <a:solidFill>
                  <a:srgbClr val="B80000"/>
                </a:solidFill>
                <a:latin typeface="Arial Black" pitchFamily="34" charset="0"/>
              </a:rPr>
              <a:t>          DBMS_OUTPUT.PUT_LINE('El empleado ' || reg_empleados.employee_id || ' trabaja en el departamento'  || v_nom_depto);</a:t>
            </a:r>
          </a:p>
          <a:p>
            <a:pPr>
              <a:defRPr/>
            </a:pPr>
            <a:r>
              <a:rPr lang="en-US" sz="1200">
                <a:solidFill>
                  <a:srgbClr val="B80000"/>
                </a:solidFill>
                <a:latin typeface="Arial Black" pitchFamily="34" charset="0"/>
              </a:rPr>
              <a:t>          EXCEPTION</a:t>
            </a:r>
          </a:p>
          <a:p>
            <a:pPr>
              <a:defRPr/>
            </a:pPr>
            <a:r>
              <a:rPr lang="en-US" sz="1200">
                <a:solidFill>
                  <a:srgbClr val="B80000"/>
                </a:solidFill>
                <a:latin typeface="Arial Black" pitchFamily="34" charset="0"/>
              </a:rPr>
              <a:t>          WHEN NO_DATA_FOUND THEN</a:t>
            </a:r>
          </a:p>
          <a:p>
            <a:pPr>
              <a:defRPr/>
            </a:pPr>
            <a:r>
              <a:rPr lang="en-US" sz="1200">
                <a:solidFill>
                  <a:srgbClr val="B80000"/>
                </a:solidFill>
                <a:latin typeface="Arial Black" pitchFamily="34" charset="0"/>
              </a:rPr>
              <a:t>          DBMS_OUTPUT.PUT_LINE('El departamento del empleado ' || reg_empleados.employee_id || ' No existe');</a:t>
            </a:r>
          </a:p>
          <a:p>
            <a:pPr>
              <a:defRPr/>
            </a:pPr>
            <a:r>
              <a:rPr lang="en-US" sz="1200">
                <a:solidFill>
                  <a:srgbClr val="B80000"/>
                </a:solidFill>
                <a:latin typeface="Arial Black" pitchFamily="34" charset="0"/>
              </a:rPr>
              <a:t>          END;</a:t>
            </a:r>
          </a:p>
          <a:p>
            <a:pPr>
              <a:defRPr/>
            </a:pPr>
            <a:r>
              <a:rPr lang="en-US" sz="1200">
                <a:solidFill>
                  <a:srgbClr val="000000"/>
                </a:solidFill>
                <a:latin typeface="Arial Black" pitchFamily="34" charset="0"/>
              </a:rPr>
              <a:t> END LOOP;</a:t>
            </a:r>
          </a:p>
          <a:p>
            <a:pPr>
              <a:defRPr/>
            </a:pPr>
            <a:r>
              <a:rPr lang="en-US" sz="1200">
                <a:solidFill>
                  <a:srgbClr val="000000"/>
                </a:solidFill>
                <a:latin typeface="Arial Black" pitchFamily="34" charset="0"/>
              </a:rPr>
              <a:t>END;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377825" y="188913"/>
            <a:ext cx="8351838" cy="1462087"/>
          </a:xfrm>
        </p:spPr>
        <p:txBody>
          <a:bodyPr/>
          <a:lstStyle/>
          <a:p>
            <a:pPr algn="r"/>
            <a:r>
              <a:rPr lang="es-CL" sz="3400" smtClean="0">
                <a:solidFill>
                  <a:srgbClr val="10253F"/>
                </a:solidFill>
                <a:latin typeface="Arial" charset="0"/>
                <a:cs typeface="Arial" charset="0"/>
              </a:rPr>
              <a:t>Bloques Anidados para controlar Excepciones</a:t>
            </a:r>
            <a:endParaRPr lang="es-ES" sz="3400" smtClean="0">
              <a:solidFill>
                <a:srgbClr val="10253F"/>
              </a:solidFill>
              <a:latin typeface="Arial" charset="0"/>
              <a:cs typeface="Arial" charset="0"/>
            </a:endParaRPr>
          </a:p>
        </p:txBody>
      </p:sp>
      <p:pic>
        <p:nvPicPr>
          <p:cNvPr id="49154" name="Picture 2" descr="C:\Users\user\Documents\DonationCoder\ScreenshotCaptor\Screenshots\Screenshot - 22-05-2013 , 10_57_48.png"/>
          <p:cNvPicPr>
            <a:picLocks noChangeAspect="1" noChangeArrowheads="1"/>
          </p:cNvPicPr>
          <p:nvPr/>
        </p:nvPicPr>
        <p:blipFill>
          <a:blip r:embed="rId3" cstate="print"/>
          <a:srcRect/>
          <a:stretch>
            <a:fillRect/>
          </a:stretch>
        </p:blipFill>
        <p:spPr bwMode="auto">
          <a:xfrm>
            <a:off x="2170113" y="1884363"/>
            <a:ext cx="4343400" cy="1293812"/>
          </a:xfrm>
          <a:prstGeom prst="rect">
            <a:avLst/>
          </a:prstGeom>
          <a:noFill/>
          <a:ln w="9525">
            <a:noFill/>
            <a:miter lim="800000"/>
            <a:headEnd/>
            <a:tailEnd/>
          </a:ln>
        </p:spPr>
      </p:pic>
      <p:pic>
        <p:nvPicPr>
          <p:cNvPr id="49155" name="Picture 3" descr="C:\Users\user\Documents\DonationCoder\ScreenshotCaptor\Screenshots\Screenshot - 22-05-2013 , 10_58_22.png"/>
          <p:cNvPicPr>
            <a:picLocks noChangeAspect="1" noChangeArrowheads="1"/>
          </p:cNvPicPr>
          <p:nvPr/>
        </p:nvPicPr>
        <p:blipFill>
          <a:blip r:embed="rId4" cstate="print"/>
          <a:srcRect/>
          <a:stretch>
            <a:fillRect/>
          </a:stretch>
        </p:blipFill>
        <p:spPr bwMode="auto">
          <a:xfrm>
            <a:off x="2160588" y="3563938"/>
            <a:ext cx="4371975" cy="1298575"/>
          </a:xfrm>
          <a:prstGeom prst="rect">
            <a:avLst/>
          </a:prstGeom>
          <a:noFill/>
          <a:ln w="9525">
            <a:noFill/>
            <a:miter lim="800000"/>
            <a:headEnd/>
            <a:tailEnd/>
          </a:ln>
        </p:spPr>
      </p:pic>
      <p:pic>
        <p:nvPicPr>
          <p:cNvPr id="49156" name="Picture 4" descr="C:\Users\user\Documents\DonationCoder\ScreenshotCaptor\Screenshots\Screenshot - 22-05-2013 , 10_58_44.png"/>
          <p:cNvPicPr>
            <a:picLocks noChangeAspect="1" noChangeArrowheads="1"/>
          </p:cNvPicPr>
          <p:nvPr/>
        </p:nvPicPr>
        <p:blipFill>
          <a:blip r:embed="rId5" cstate="print"/>
          <a:srcRect/>
          <a:stretch>
            <a:fillRect/>
          </a:stretch>
        </p:blipFill>
        <p:spPr bwMode="auto">
          <a:xfrm>
            <a:off x="2166938" y="5219700"/>
            <a:ext cx="4452937" cy="835025"/>
          </a:xfrm>
          <a:prstGeom prst="rect">
            <a:avLst/>
          </a:prstGeom>
          <a:noFill/>
          <a:ln w="9525">
            <a:noFill/>
            <a:miter lim="800000"/>
            <a:headEnd/>
            <a:tailEnd/>
          </a:ln>
        </p:spPr>
      </p:pic>
      <p:sp>
        <p:nvSpPr>
          <p:cNvPr id="49157" name="Text Box 13"/>
          <p:cNvSpPr txBox="1">
            <a:spLocks noChangeArrowheads="1"/>
          </p:cNvSpPr>
          <p:nvPr/>
        </p:nvSpPr>
        <p:spPr bwMode="auto">
          <a:xfrm>
            <a:off x="2087563" y="3086100"/>
            <a:ext cx="4897437" cy="457200"/>
          </a:xfrm>
          <a:prstGeom prst="rect">
            <a:avLst/>
          </a:prstGeom>
          <a:noFill/>
          <a:ln w="9525">
            <a:noFill/>
            <a:miter lim="800000"/>
            <a:headEnd/>
            <a:tailEnd/>
          </a:ln>
        </p:spPr>
        <p:txBody>
          <a:bodyPr>
            <a:spAutoFit/>
          </a:bodyPr>
          <a:lstStyle/>
          <a:p>
            <a:r>
              <a:rPr lang="es-CL" sz="1200" b="1"/>
              <a:t>…………..……….……….............................................……..…..</a:t>
            </a:r>
          </a:p>
          <a:p>
            <a:r>
              <a:rPr lang="es-CL" sz="1200" b="1"/>
              <a:t>..................................................................................................</a:t>
            </a:r>
            <a:endParaRPr lang="es-ES" sz="1200" b="1"/>
          </a:p>
        </p:txBody>
      </p:sp>
      <p:sp>
        <p:nvSpPr>
          <p:cNvPr id="49158" name="Text Box 13"/>
          <p:cNvSpPr txBox="1">
            <a:spLocks noChangeArrowheads="1"/>
          </p:cNvSpPr>
          <p:nvPr/>
        </p:nvSpPr>
        <p:spPr bwMode="auto">
          <a:xfrm>
            <a:off x="2079625" y="4752975"/>
            <a:ext cx="4897438" cy="457200"/>
          </a:xfrm>
          <a:prstGeom prst="rect">
            <a:avLst/>
          </a:prstGeom>
          <a:noFill/>
          <a:ln w="9525">
            <a:noFill/>
            <a:miter lim="800000"/>
            <a:headEnd/>
            <a:tailEnd/>
          </a:ln>
        </p:spPr>
        <p:txBody>
          <a:bodyPr>
            <a:spAutoFit/>
          </a:bodyPr>
          <a:lstStyle/>
          <a:p>
            <a:r>
              <a:rPr lang="es-CL" sz="1200" b="1"/>
              <a:t>…………..……….……….............................................……..…..</a:t>
            </a:r>
          </a:p>
          <a:p>
            <a:r>
              <a:rPr lang="es-CL" sz="1200" b="1"/>
              <a:t>..................................................................................................</a:t>
            </a:r>
            <a:endParaRPr lang="es-ES" sz="1200" b="1"/>
          </a:p>
        </p:txBody>
      </p:sp>
      <p:sp>
        <p:nvSpPr>
          <p:cNvPr id="49159" name="Text Box 14"/>
          <p:cNvSpPr txBox="1">
            <a:spLocks noChangeArrowheads="1"/>
          </p:cNvSpPr>
          <p:nvPr/>
        </p:nvSpPr>
        <p:spPr bwMode="auto">
          <a:xfrm>
            <a:off x="1979613" y="4029075"/>
            <a:ext cx="4699000" cy="179388"/>
          </a:xfrm>
          <a:prstGeom prst="rect">
            <a:avLst/>
          </a:prstGeom>
          <a:noFill/>
          <a:ln w="25400">
            <a:solidFill>
              <a:srgbClr val="B80000"/>
            </a:solidFill>
            <a:miter lim="800000"/>
            <a:headEnd/>
            <a:tailEnd/>
          </a:ln>
        </p:spPr>
        <p:txBody>
          <a:bodyPr/>
          <a:lstStyle/>
          <a:p>
            <a:endParaRPr lang="es-E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 No Predefinidas del Servidor Oracle</a:t>
            </a:r>
            <a:endParaRPr lang="es-ES" sz="3000" smtClean="0">
              <a:solidFill>
                <a:srgbClr val="10253F"/>
              </a:solidFill>
              <a:latin typeface="Arial" charset="0"/>
              <a:cs typeface="Arial" charset="0"/>
            </a:endParaRPr>
          </a:p>
        </p:txBody>
      </p:sp>
      <p:sp>
        <p:nvSpPr>
          <p:cNvPr id="5120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t>Son errores estándares de Oracle pero que no poseen una excepción definida en Oracle (nombre de excepción).</a:t>
            </a:r>
          </a:p>
          <a:p>
            <a:pPr marL="609600" indent="-609600" algn="just" defTabSz="457200">
              <a:lnSpc>
                <a:spcPct val="80000"/>
              </a:lnSpc>
              <a:spcBef>
                <a:spcPct val="20000"/>
              </a:spcBef>
              <a:buFont typeface="Arial" charset="0"/>
              <a:buChar char="•"/>
            </a:pPr>
            <a:r>
              <a:rPr lang="es-CL" sz="1800" dirty="0" smtClean="0"/>
              <a:t>Estas </a:t>
            </a:r>
            <a:r>
              <a:rPr lang="es-CL" sz="1800" dirty="0"/>
              <a:t>excepciones primero se </a:t>
            </a:r>
            <a:r>
              <a:rPr lang="es-CL" sz="1800" dirty="0" smtClean="0"/>
              <a:t>deben declarar </a:t>
            </a:r>
            <a:r>
              <a:rPr lang="es-CL" sz="1800" dirty="0"/>
              <a:t>y después se asocian</a:t>
            </a:r>
            <a:r>
              <a:rPr lang="es-MX" sz="1800" dirty="0"/>
              <a:t> con un número de error de Oracle</a:t>
            </a:r>
            <a:r>
              <a:rPr lang="es-CL" sz="1800" dirty="0"/>
              <a:t> utilizando la función PRAGMA EXCEPTION_INIT.</a:t>
            </a:r>
          </a:p>
        </p:txBody>
      </p:sp>
      <p:sp>
        <p:nvSpPr>
          <p:cNvPr id="51203" name="Rectangle 10"/>
          <p:cNvSpPr>
            <a:spLocks noChangeArrowheads="1"/>
          </p:cNvSpPr>
          <p:nvPr/>
        </p:nvSpPr>
        <p:spPr bwMode="auto">
          <a:xfrm>
            <a:off x="1012825" y="3743325"/>
            <a:ext cx="1857375" cy="693738"/>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t>Se asigna nombre a la excepción</a:t>
            </a:r>
          </a:p>
        </p:txBody>
      </p:sp>
      <p:sp>
        <p:nvSpPr>
          <p:cNvPr id="51204" name="Rectangle 16"/>
          <p:cNvSpPr>
            <a:spLocks noChangeArrowheads="1"/>
          </p:cNvSpPr>
          <p:nvPr/>
        </p:nvSpPr>
        <p:spPr bwMode="auto">
          <a:xfrm>
            <a:off x="6188075" y="3536950"/>
            <a:ext cx="2209800" cy="685800"/>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t>Manejo de la excepción generada</a:t>
            </a:r>
          </a:p>
        </p:txBody>
      </p:sp>
      <p:sp>
        <p:nvSpPr>
          <p:cNvPr id="13" name="12 Bisel"/>
          <p:cNvSpPr>
            <a:spLocks noChangeArrowheads="1"/>
          </p:cNvSpPr>
          <p:nvPr/>
        </p:nvSpPr>
        <p:spPr bwMode="auto">
          <a:xfrm>
            <a:off x="200025" y="3355975"/>
            <a:ext cx="4897438" cy="17018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b" anchorCtr="1"/>
          <a:lstStyle/>
          <a:p>
            <a:pPr algn="just">
              <a:defRPr/>
            </a:pPr>
            <a:endParaRPr lang="es-CL" b="1">
              <a:solidFill>
                <a:schemeClr val="bg1"/>
              </a:solidFill>
            </a:endParaRPr>
          </a:p>
        </p:txBody>
      </p:sp>
      <p:sp>
        <p:nvSpPr>
          <p:cNvPr id="3" name="12 Bisel"/>
          <p:cNvSpPr>
            <a:spLocks noChangeArrowheads="1"/>
          </p:cNvSpPr>
          <p:nvPr/>
        </p:nvSpPr>
        <p:spPr bwMode="auto">
          <a:xfrm>
            <a:off x="2989263" y="3668713"/>
            <a:ext cx="1800225" cy="1079500"/>
          </a:xfrm>
          <a:prstGeom prst="bevel">
            <a:avLst>
              <a:gd name="adj" fmla="val 12500"/>
            </a:avLst>
          </a:prstGeom>
          <a:solidFill>
            <a:srgbClr val="B0E3F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a:latin typeface="Arial Black" pitchFamily="34" charset="0"/>
              </a:rPr>
              <a:t>Asocia</a:t>
            </a:r>
          </a:p>
        </p:txBody>
      </p:sp>
      <p:sp>
        <p:nvSpPr>
          <p:cNvPr id="4" name="12 Bisel"/>
          <p:cNvSpPr>
            <a:spLocks noChangeArrowheads="1"/>
          </p:cNvSpPr>
          <p:nvPr/>
        </p:nvSpPr>
        <p:spPr bwMode="auto">
          <a:xfrm>
            <a:off x="6165850" y="3357563"/>
            <a:ext cx="2808288" cy="17018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b" anchorCtr="1"/>
          <a:lstStyle/>
          <a:p>
            <a:pPr eaLnBrk="0" hangingPunct="0">
              <a:defRPr/>
            </a:pPr>
            <a:endParaRPr lang="es-CL" sz="1600" b="1">
              <a:solidFill>
                <a:srgbClr val="FFFFFF"/>
              </a:solidFill>
            </a:endParaRPr>
          </a:p>
        </p:txBody>
      </p:sp>
      <p:sp>
        <p:nvSpPr>
          <p:cNvPr id="5" name="12 Bisel"/>
          <p:cNvSpPr>
            <a:spLocks noChangeArrowheads="1"/>
          </p:cNvSpPr>
          <p:nvPr/>
        </p:nvSpPr>
        <p:spPr bwMode="auto">
          <a:xfrm>
            <a:off x="6670675" y="3660775"/>
            <a:ext cx="1800225" cy="1079500"/>
          </a:xfrm>
          <a:prstGeom prst="bevel">
            <a:avLst>
              <a:gd name="adj" fmla="val 12500"/>
            </a:avLst>
          </a:prstGeom>
          <a:solidFill>
            <a:srgbClr val="B0E3F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a:latin typeface="Arial Black" pitchFamily="34" charset="0"/>
              </a:rPr>
              <a:t>Referencia</a:t>
            </a:r>
          </a:p>
        </p:txBody>
      </p:sp>
      <p:sp>
        <p:nvSpPr>
          <p:cNvPr id="51211" name="Text Box 40"/>
          <p:cNvSpPr txBox="1">
            <a:spLocks noChangeArrowheads="1"/>
          </p:cNvSpPr>
          <p:nvPr/>
        </p:nvSpPr>
        <p:spPr bwMode="auto">
          <a:xfrm>
            <a:off x="1298575" y="4787900"/>
            <a:ext cx="2808288" cy="320675"/>
          </a:xfrm>
          <a:prstGeom prst="rect">
            <a:avLst/>
          </a:prstGeom>
          <a:noFill/>
          <a:ln w="9525">
            <a:noFill/>
            <a:miter lim="800000"/>
            <a:headEnd/>
            <a:tailEnd/>
          </a:ln>
        </p:spPr>
        <p:txBody>
          <a:bodyPr>
            <a:spAutoFit/>
          </a:bodyPr>
          <a:lstStyle/>
          <a:p>
            <a:pPr algn="ctr"/>
            <a:r>
              <a:rPr lang="es-CL">
                <a:solidFill>
                  <a:schemeClr val="bg1"/>
                </a:solidFill>
                <a:latin typeface="Arial Black" pitchFamily="34" charset="0"/>
              </a:rPr>
              <a:t>Sección Declarativa</a:t>
            </a:r>
          </a:p>
        </p:txBody>
      </p:sp>
      <p:sp>
        <p:nvSpPr>
          <p:cNvPr id="51212" name="Text Box 41"/>
          <p:cNvSpPr txBox="1">
            <a:spLocks noChangeArrowheads="1"/>
          </p:cNvSpPr>
          <p:nvPr/>
        </p:nvSpPr>
        <p:spPr bwMode="auto">
          <a:xfrm>
            <a:off x="6465888" y="4797425"/>
            <a:ext cx="2363787" cy="320675"/>
          </a:xfrm>
          <a:prstGeom prst="rect">
            <a:avLst/>
          </a:prstGeom>
          <a:noFill/>
          <a:ln w="9525">
            <a:noFill/>
            <a:miter lim="800000"/>
            <a:headEnd/>
            <a:tailEnd/>
          </a:ln>
        </p:spPr>
        <p:txBody>
          <a:bodyPr>
            <a:spAutoFit/>
          </a:bodyPr>
          <a:lstStyle/>
          <a:p>
            <a:pPr algn="ctr"/>
            <a:r>
              <a:rPr lang="es-CL">
                <a:solidFill>
                  <a:schemeClr val="bg1"/>
                </a:solidFill>
                <a:latin typeface="Arial Black" pitchFamily="34" charset="0"/>
              </a:rPr>
              <a:t>Sección EXCEPTION</a:t>
            </a:r>
          </a:p>
        </p:txBody>
      </p:sp>
      <p:sp>
        <p:nvSpPr>
          <p:cNvPr id="51215" name="Rectangle 10"/>
          <p:cNvSpPr>
            <a:spLocks noChangeArrowheads="1"/>
          </p:cNvSpPr>
          <p:nvPr/>
        </p:nvSpPr>
        <p:spPr bwMode="auto">
          <a:xfrm>
            <a:off x="420688" y="5146675"/>
            <a:ext cx="1857375" cy="693738"/>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solidFill>
                  <a:srgbClr val="600000"/>
                </a:solidFill>
                <a:latin typeface="Arial Black" pitchFamily="34" charset="0"/>
              </a:rPr>
              <a:t>Se asigna nombre a la excepción</a:t>
            </a:r>
          </a:p>
        </p:txBody>
      </p:sp>
      <p:sp>
        <p:nvSpPr>
          <p:cNvPr id="51216" name="Rectangle 12"/>
          <p:cNvSpPr>
            <a:spLocks noChangeArrowheads="1"/>
          </p:cNvSpPr>
          <p:nvPr/>
        </p:nvSpPr>
        <p:spPr bwMode="auto">
          <a:xfrm>
            <a:off x="3067050" y="5146675"/>
            <a:ext cx="1792288" cy="685800"/>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solidFill>
                  <a:srgbClr val="600000"/>
                </a:solidFill>
                <a:latin typeface="Arial Black" pitchFamily="34" charset="0"/>
              </a:rPr>
              <a:t>Función PRAGMA EXCEPTION_INIT</a:t>
            </a:r>
          </a:p>
        </p:txBody>
      </p:sp>
      <p:sp>
        <p:nvSpPr>
          <p:cNvPr id="51217" name="Rectangle 16"/>
          <p:cNvSpPr>
            <a:spLocks noChangeArrowheads="1"/>
          </p:cNvSpPr>
          <p:nvPr/>
        </p:nvSpPr>
        <p:spPr bwMode="auto">
          <a:xfrm>
            <a:off x="6538913" y="5191125"/>
            <a:ext cx="2209800" cy="685800"/>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solidFill>
                  <a:srgbClr val="600000"/>
                </a:solidFill>
                <a:latin typeface="Arial Black" pitchFamily="34" charset="0"/>
              </a:rPr>
              <a:t>Manejo de la excepción generada</a:t>
            </a:r>
          </a:p>
        </p:txBody>
      </p:sp>
      <p:sp>
        <p:nvSpPr>
          <p:cNvPr id="2" name="12 Bisel"/>
          <p:cNvSpPr>
            <a:spLocks noChangeArrowheads="1"/>
          </p:cNvSpPr>
          <p:nvPr/>
        </p:nvSpPr>
        <p:spPr bwMode="auto">
          <a:xfrm>
            <a:off x="498475" y="3668713"/>
            <a:ext cx="1800225" cy="1079500"/>
          </a:xfrm>
          <a:prstGeom prst="bevel">
            <a:avLst>
              <a:gd name="adj" fmla="val 12500"/>
            </a:avLst>
          </a:prstGeom>
          <a:solidFill>
            <a:srgbClr val="B0E3F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a:latin typeface="Arial Black" pitchFamily="34" charset="0"/>
              </a:rPr>
              <a:t>Declara</a:t>
            </a:r>
          </a:p>
        </p:txBody>
      </p:sp>
      <p:sp>
        <p:nvSpPr>
          <p:cNvPr id="19" name="18 Flecha derecha"/>
          <p:cNvSpPr/>
          <p:nvPr/>
        </p:nvSpPr>
        <p:spPr>
          <a:xfrm>
            <a:off x="4749924" y="4043164"/>
            <a:ext cx="1980000" cy="396000"/>
          </a:xfrm>
          <a:prstGeom prst="rightArrow">
            <a:avLst/>
          </a:prstGeom>
          <a:solidFill>
            <a:srgbClr val="FF99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8" name="17 Flecha derecha"/>
          <p:cNvSpPr/>
          <p:nvPr/>
        </p:nvSpPr>
        <p:spPr>
          <a:xfrm>
            <a:off x="2244574" y="4041104"/>
            <a:ext cx="792000" cy="396000"/>
          </a:xfrm>
          <a:prstGeom prst="rightArrow">
            <a:avLst/>
          </a:prstGeom>
          <a:solidFill>
            <a:srgbClr val="FF99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smtClean="0"/>
          </a:p>
          <a:p>
            <a:pPr algn="ctr" eaLnBrk="1" hangingPunct="1"/>
            <a:r>
              <a:rPr lang="es-CL" sz="2800" b="1" smtClean="0"/>
              <a:t>Unidad de Aprendizaje N°1</a:t>
            </a:r>
          </a:p>
          <a:p>
            <a:pPr algn="ctr" eaLnBrk="1" hangingPunct="1"/>
            <a:r>
              <a:rPr lang="es-CL" sz="2800" smtClean="0"/>
              <a:t>Construyendo Bloques PL/SQL</a:t>
            </a:r>
          </a:p>
          <a:p>
            <a:pPr algn="ctr" eaLnBrk="1" hangingPunct="1"/>
            <a:endParaRPr lang="es-CL" sz="2800" smtClean="0"/>
          </a:p>
          <a:p>
            <a:pPr algn="ctr" eaLnBrk="1" hangingPunct="1"/>
            <a:r>
              <a:rPr lang="es-CL" sz="2800" b="1" smtClean="0"/>
              <a:t>Aprendizaje Esperado :</a:t>
            </a:r>
          </a:p>
          <a:p>
            <a:pPr algn="ctr" eaLnBrk="1" hangingPunct="1"/>
            <a:r>
              <a:rPr lang="es-CL" b="1" smtClean="0">
                <a:solidFill>
                  <a:schemeClr val="bg1"/>
                </a:solidFill>
              </a:rPr>
              <a:t>Construye unidades de programación, según sintaxis, restricciones del lenguaje, requisitos de la lógica de negocios y de información.</a:t>
            </a:r>
          </a:p>
          <a:p>
            <a:pPr algn="ctr" eaLnBrk="1" hangingPunct="1"/>
            <a:r>
              <a:rPr lang="es-CL" b="1" smtClean="0">
                <a:solidFill>
                  <a:schemeClr val="bg1"/>
                </a:solidFill>
              </a:rPr>
              <a:t>Utiliza recursos del lenguaje según su sintaxis, restricciones, requisitos de la lógica de negocios y de información.</a:t>
            </a:r>
          </a:p>
        </p:txBody>
      </p:sp>
      <p:pic>
        <p:nvPicPr>
          <p:cNvPr id="11" name="Picture 5" descr="Personajes humanos en 3D poco X3 mirando una pantalla de ordenador portÃ¡til. Gente de negocios serie. Foto de archivo - 11527355"/>
          <p:cNvPicPr>
            <a:picLocks noChangeAspect="1" noChangeArrowheads="1"/>
          </p:cNvPicPr>
          <p:nvPr/>
        </p:nvPicPr>
        <p:blipFill>
          <a:blip r:embed="rId3" cstate="print"/>
          <a:srcRect/>
          <a:stretch>
            <a:fillRect/>
          </a:stretch>
        </p:blipFill>
        <p:spPr bwMode="auto">
          <a:xfrm>
            <a:off x="6732240" y="5013176"/>
            <a:ext cx="1906416" cy="1772816"/>
          </a:xfrm>
          <a:prstGeom prst="rect">
            <a:avLst/>
          </a:prstGeom>
          <a:noFill/>
          <a:ln w="9525">
            <a:noFill/>
            <a:miter lim="800000"/>
            <a:headEnd/>
            <a:tailEnd/>
          </a:ln>
        </p:spPr>
      </p:pic>
      <p:sp>
        <p:nvSpPr>
          <p:cNvPr id="12" name="AutoShape 8"/>
          <p:cNvSpPr>
            <a:spLocks noChangeArrowheads="1"/>
          </p:cNvSpPr>
          <p:nvPr/>
        </p:nvSpPr>
        <p:spPr bwMode="auto">
          <a:xfrm flipH="1">
            <a:off x="971600" y="3861192"/>
            <a:ext cx="6516000" cy="1584032"/>
          </a:xfrm>
          <a:prstGeom prst="wedgeRectCallout">
            <a:avLst>
              <a:gd name="adj1" fmla="val -43750"/>
              <a:gd name="adj2" fmla="val 70000"/>
            </a:avLst>
          </a:prstGeom>
          <a:solidFill>
            <a:srgbClr val="FFCC00"/>
          </a:solidFill>
          <a:ln w="31750">
            <a:solidFill>
              <a:schemeClr val="tx1"/>
            </a:solidFill>
            <a:miter lim="800000"/>
            <a:headEnd/>
            <a:tailEnd/>
          </a:ln>
        </p:spPr>
        <p:txBody>
          <a:bodyPr/>
          <a:lstStyle/>
          <a:p>
            <a:endParaRPr lang="en-US" sz="400" b="1" dirty="0" smtClean="0"/>
          </a:p>
          <a:p>
            <a:pPr>
              <a:defRPr/>
            </a:pPr>
            <a:r>
              <a:rPr lang="en-US" sz="1000" dirty="0" smtClean="0">
                <a:solidFill>
                  <a:srgbClr val="000000"/>
                </a:solidFill>
                <a:latin typeface="Arial Black" pitchFamily="34" charset="0"/>
              </a:rPr>
              <a:t>DECLARE</a:t>
            </a:r>
          </a:p>
          <a:p>
            <a:pPr>
              <a:defRPr/>
            </a:pPr>
            <a:r>
              <a:rPr lang="en-US" sz="1000" dirty="0" smtClean="0">
                <a:solidFill>
                  <a:srgbClr val="000000"/>
                </a:solidFill>
                <a:latin typeface="Arial Black" pitchFamily="34" charset="0"/>
              </a:rPr>
              <a:t>………………………. ;</a:t>
            </a:r>
          </a:p>
          <a:p>
            <a:pPr>
              <a:defRPr/>
            </a:pPr>
            <a:r>
              <a:rPr lang="en-US" sz="1000" dirty="0" smtClean="0">
                <a:solidFill>
                  <a:srgbClr val="000000"/>
                </a:solidFill>
                <a:latin typeface="Arial Black" pitchFamily="34" charset="0"/>
              </a:rPr>
              <a:t>BEGIN</a:t>
            </a:r>
          </a:p>
          <a:p>
            <a:pPr>
              <a:defRPr/>
            </a:pPr>
            <a:r>
              <a:rPr lang="en-US" sz="1000" dirty="0" smtClean="0">
                <a:solidFill>
                  <a:srgbClr val="000000"/>
                </a:solidFill>
                <a:latin typeface="Arial Black" pitchFamily="34" charset="0"/>
              </a:rPr>
              <a:t>…………………………………………………..;</a:t>
            </a:r>
          </a:p>
          <a:p>
            <a:pPr>
              <a:defRPr/>
            </a:pPr>
            <a:r>
              <a:rPr lang="en-US" sz="1000" dirty="0" smtClean="0">
                <a:solidFill>
                  <a:srgbClr val="B80000"/>
                </a:solidFill>
                <a:latin typeface="Arial Black" pitchFamily="34" charset="0"/>
              </a:rPr>
              <a:t>EXCEPTION</a:t>
            </a:r>
          </a:p>
          <a:p>
            <a:pPr>
              <a:defRPr/>
            </a:pPr>
            <a:r>
              <a:rPr lang="en-US" sz="1000" dirty="0" smtClean="0">
                <a:solidFill>
                  <a:srgbClr val="B80000"/>
                </a:solidFill>
                <a:latin typeface="Arial Black" pitchFamily="34" charset="0"/>
              </a:rPr>
              <a:t>  WHEN TOO_MANY_ROWS THEN</a:t>
            </a:r>
          </a:p>
          <a:p>
            <a:pPr>
              <a:defRPr/>
            </a:pPr>
            <a:r>
              <a:rPr lang="en-US" sz="1000" dirty="0" smtClean="0">
                <a:solidFill>
                  <a:srgbClr val="B80000"/>
                </a:solidFill>
                <a:latin typeface="Arial Black" pitchFamily="34" charset="0"/>
              </a:rPr>
              <a:t>  DBMS_OUTPUT.PUT_LINE ('La </a:t>
            </a:r>
            <a:r>
              <a:rPr lang="en-US" sz="1000" dirty="0" err="1" smtClean="0">
                <a:solidFill>
                  <a:srgbClr val="B80000"/>
                </a:solidFill>
                <a:latin typeface="Arial Black" pitchFamily="34" charset="0"/>
              </a:rPr>
              <a:t>sentencia</a:t>
            </a:r>
            <a:r>
              <a:rPr lang="en-US" sz="1000" dirty="0" smtClean="0">
                <a:solidFill>
                  <a:srgbClr val="B80000"/>
                </a:solidFill>
                <a:latin typeface="Arial Black" pitchFamily="34" charset="0"/>
              </a:rPr>
              <a:t> SELECT </a:t>
            </a:r>
            <a:r>
              <a:rPr lang="en-US" sz="1000" dirty="0" err="1" smtClean="0">
                <a:solidFill>
                  <a:srgbClr val="B80000"/>
                </a:solidFill>
                <a:latin typeface="Arial Black" pitchFamily="34" charset="0"/>
              </a:rPr>
              <a:t>recupera</a:t>
            </a:r>
            <a:r>
              <a:rPr lang="en-US" sz="1000" dirty="0" smtClean="0">
                <a:solidFill>
                  <a:srgbClr val="B80000"/>
                </a:solidFill>
                <a:latin typeface="Arial Black" pitchFamily="34" charset="0"/>
              </a:rPr>
              <a:t> </a:t>
            </a:r>
            <a:r>
              <a:rPr lang="en-US" sz="1000" dirty="0" err="1" smtClean="0">
                <a:solidFill>
                  <a:srgbClr val="B80000"/>
                </a:solidFill>
                <a:latin typeface="Arial Black" pitchFamily="34" charset="0"/>
              </a:rPr>
              <a:t>múltiples</a:t>
            </a:r>
            <a:r>
              <a:rPr lang="en-US" sz="1000" dirty="0" smtClean="0">
                <a:solidFill>
                  <a:srgbClr val="B80000"/>
                </a:solidFill>
                <a:latin typeface="Arial Black" pitchFamily="34" charset="0"/>
              </a:rPr>
              <a:t> </a:t>
            </a:r>
            <a:r>
              <a:rPr lang="en-US" sz="1000" dirty="0" err="1" smtClean="0">
                <a:solidFill>
                  <a:srgbClr val="B80000"/>
                </a:solidFill>
                <a:latin typeface="Arial Black" pitchFamily="34" charset="0"/>
              </a:rPr>
              <a:t>filas</a:t>
            </a:r>
            <a:r>
              <a:rPr lang="en-US" sz="1000" dirty="0" smtClean="0">
                <a:solidFill>
                  <a:srgbClr val="B80000"/>
                </a:solidFill>
                <a:latin typeface="Arial Black" pitchFamily="34" charset="0"/>
              </a:rPr>
              <a:t>. </a:t>
            </a:r>
            <a:r>
              <a:rPr lang="en-US" sz="1000" dirty="0" err="1" smtClean="0">
                <a:solidFill>
                  <a:srgbClr val="B80000"/>
                </a:solidFill>
                <a:latin typeface="Arial Black" pitchFamily="34" charset="0"/>
              </a:rPr>
              <a:t>Considere</a:t>
            </a:r>
            <a:r>
              <a:rPr lang="en-US" sz="1000" dirty="0" smtClean="0">
                <a:solidFill>
                  <a:srgbClr val="B80000"/>
                </a:solidFill>
                <a:latin typeface="Arial Black" pitchFamily="34" charset="0"/>
              </a:rPr>
              <a:t> </a:t>
            </a:r>
            <a:r>
              <a:rPr lang="en-US" sz="1000" dirty="0" err="1" smtClean="0">
                <a:solidFill>
                  <a:srgbClr val="B80000"/>
                </a:solidFill>
                <a:latin typeface="Arial Black" pitchFamily="34" charset="0"/>
              </a:rPr>
              <a:t>usar</a:t>
            </a:r>
            <a:r>
              <a:rPr lang="en-US" sz="1000" dirty="0" smtClean="0">
                <a:solidFill>
                  <a:srgbClr val="B80000"/>
                </a:solidFill>
                <a:latin typeface="Arial Black" pitchFamily="34" charset="0"/>
              </a:rPr>
              <a:t> un Cursor </a:t>
            </a:r>
            <a:r>
              <a:rPr lang="en-US" sz="1000" dirty="0" err="1" smtClean="0">
                <a:solidFill>
                  <a:srgbClr val="B80000"/>
                </a:solidFill>
                <a:latin typeface="Arial Black" pitchFamily="34" charset="0"/>
              </a:rPr>
              <a:t>Explícito</a:t>
            </a:r>
            <a:r>
              <a:rPr lang="en-US" sz="1000" dirty="0" smtClean="0">
                <a:solidFill>
                  <a:srgbClr val="B80000"/>
                </a:solidFill>
                <a:latin typeface="Arial Black" pitchFamily="34" charset="0"/>
              </a:rPr>
              <a:t>.');</a:t>
            </a:r>
          </a:p>
          <a:p>
            <a:pPr>
              <a:defRPr/>
            </a:pPr>
            <a:r>
              <a:rPr lang="en-US" sz="1000" dirty="0" smtClean="0">
                <a:solidFill>
                  <a:srgbClr val="000000"/>
                </a:solidFill>
                <a:latin typeface="Arial Black" pitchFamily="34" charset="0"/>
              </a:rPr>
              <a:t>END;</a:t>
            </a:r>
          </a:p>
          <a:p>
            <a:endParaRPr lang="es-ES" sz="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 No Predefinidas del Servidor Oracle</a:t>
            </a:r>
            <a:endParaRPr lang="es-ES" sz="3000" smtClean="0">
              <a:solidFill>
                <a:srgbClr val="10253F"/>
              </a:solidFill>
              <a:latin typeface="Arial" charset="0"/>
              <a:cs typeface="Arial" charset="0"/>
            </a:endParaRPr>
          </a:p>
        </p:txBody>
      </p:sp>
      <p:sp>
        <p:nvSpPr>
          <p:cNvPr id="5325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2" name="Text Box 5"/>
          <p:cNvSpPr txBox="1">
            <a:spLocks noChangeArrowheads="1"/>
          </p:cNvSpPr>
          <p:nvPr/>
        </p:nvSpPr>
        <p:spPr bwMode="auto">
          <a:xfrm>
            <a:off x="1005041" y="1942148"/>
            <a:ext cx="7072113" cy="247228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b="1">
                <a:solidFill>
                  <a:srgbClr val="000000"/>
                </a:solidFill>
                <a:latin typeface="Arial Black" pitchFamily="34" charset="0"/>
              </a:rPr>
              <a:t>DECLARE</a:t>
            </a:r>
          </a:p>
          <a:p>
            <a:r>
              <a:rPr lang="en-US" sz="1200" b="1">
                <a:solidFill>
                  <a:srgbClr val="000000"/>
                </a:solidFill>
                <a:latin typeface="Arial Black" pitchFamily="34" charset="0"/>
              </a:rPr>
              <a:t> </a:t>
            </a:r>
            <a:r>
              <a:rPr lang="en-US" sz="1200" b="1" i="1">
                <a:solidFill>
                  <a:srgbClr val="B80000"/>
                </a:solidFill>
                <a:latin typeface="Arial Black" pitchFamily="34" charset="0"/>
              </a:rPr>
              <a:t>nombre_excepción</a:t>
            </a:r>
            <a:r>
              <a:rPr lang="en-US" sz="1200" b="1">
                <a:solidFill>
                  <a:srgbClr val="000000"/>
                </a:solidFill>
                <a:latin typeface="Arial Black" pitchFamily="34" charset="0"/>
              </a:rPr>
              <a:t> EXCEPTION;	</a:t>
            </a:r>
          </a:p>
          <a:p>
            <a:r>
              <a:rPr lang="en-US" sz="1200" b="1">
                <a:solidFill>
                  <a:srgbClr val="000000"/>
                </a:solidFill>
                <a:latin typeface="Arial Black" pitchFamily="34" charset="0"/>
              </a:rPr>
              <a:t> </a:t>
            </a:r>
            <a:r>
              <a:rPr lang="en-US" sz="1200" b="1">
                <a:solidFill>
                  <a:srgbClr val="008000"/>
                </a:solidFill>
                <a:latin typeface="Arial Black" pitchFamily="34" charset="0"/>
              </a:rPr>
              <a:t>PRAGMA EXCEPTION_INIT</a:t>
            </a:r>
            <a:r>
              <a:rPr lang="en-US" sz="1200" b="1">
                <a:solidFill>
                  <a:srgbClr val="000000"/>
                </a:solidFill>
                <a:latin typeface="Arial Black" pitchFamily="34" charset="0"/>
              </a:rPr>
              <a:t> </a:t>
            </a:r>
            <a:r>
              <a:rPr lang="en-US" sz="1200" b="1" i="1">
                <a:solidFill>
                  <a:srgbClr val="000000"/>
                </a:solidFill>
                <a:latin typeface="Arial Black" pitchFamily="34" charset="0"/>
              </a:rPr>
              <a:t>(</a:t>
            </a:r>
            <a:r>
              <a:rPr lang="en-US" sz="1200" b="1" i="1">
                <a:solidFill>
                  <a:srgbClr val="B80000"/>
                </a:solidFill>
                <a:latin typeface="Arial Black" pitchFamily="34" charset="0"/>
              </a:rPr>
              <a:t>nombre_excepción</a:t>
            </a:r>
            <a:r>
              <a:rPr lang="en-US" sz="1200" b="1" i="1">
                <a:solidFill>
                  <a:srgbClr val="000000"/>
                </a:solidFill>
                <a:latin typeface="Arial Black" pitchFamily="34" charset="0"/>
              </a:rPr>
              <a:t>,</a:t>
            </a:r>
            <a:r>
              <a:rPr lang="en-US" sz="1200" b="1">
                <a:solidFill>
                  <a:srgbClr val="000000"/>
                </a:solidFill>
                <a:latin typeface="Arial Black" pitchFamily="34" charset="0"/>
              </a:rPr>
              <a:t> </a:t>
            </a:r>
            <a:r>
              <a:rPr lang="en-US" sz="1200" b="1" i="1">
                <a:solidFill>
                  <a:schemeClr val="hlink"/>
                </a:solidFill>
                <a:latin typeface="Arial Black" pitchFamily="34" charset="0"/>
              </a:rPr>
              <a:t>número_error</a:t>
            </a:r>
            <a:r>
              <a:rPr lang="en-US" sz="1200" b="1">
                <a:solidFill>
                  <a:srgbClr val="000000"/>
                </a:solidFill>
                <a:latin typeface="Arial Black" pitchFamily="34" charset="0"/>
              </a:rPr>
              <a:t>); </a:t>
            </a:r>
            <a:r>
              <a:rPr lang="en-US" sz="1200" b="1">
                <a:solidFill>
                  <a:srgbClr val="FF0000"/>
                </a:solidFill>
                <a:latin typeface="Arial Black" pitchFamily="34" charset="0"/>
              </a:rPr>
              <a:t>	            </a:t>
            </a:r>
          </a:p>
          <a:p>
            <a:r>
              <a:rPr lang="en-US" sz="1200" b="1">
                <a:solidFill>
                  <a:srgbClr val="000000"/>
                </a:solidFill>
                <a:latin typeface="Arial Black" pitchFamily="34" charset="0"/>
              </a:rPr>
              <a:t>BEGIN</a:t>
            </a:r>
          </a:p>
          <a:p>
            <a:r>
              <a:rPr lang="en-US" sz="1200" b="1">
                <a:latin typeface="Arial Black" pitchFamily="34" charset="0"/>
              </a:rPr>
              <a:t>………………………………………………………………....</a:t>
            </a:r>
          </a:p>
          <a:p>
            <a:r>
              <a:rPr lang="en-US" sz="1200" b="1">
                <a:latin typeface="Arial Black" pitchFamily="34" charset="0"/>
              </a:rPr>
              <a:t>………………………………………………………………....</a:t>
            </a:r>
            <a:endParaRPr lang="en-US" sz="1200" b="1">
              <a:solidFill>
                <a:srgbClr val="000000"/>
              </a:solidFill>
              <a:latin typeface="Arial Black" pitchFamily="34" charset="0"/>
            </a:endParaRPr>
          </a:p>
          <a:p>
            <a:endParaRPr lang="en-US" sz="1200" b="1">
              <a:solidFill>
                <a:srgbClr val="000000"/>
              </a:solidFill>
              <a:latin typeface="Arial Black" pitchFamily="34" charset="0"/>
            </a:endParaRPr>
          </a:p>
          <a:p>
            <a:r>
              <a:rPr lang="en-US" sz="1200" b="1">
                <a:solidFill>
                  <a:srgbClr val="000000"/>
                </a:solidFill>
                <a:latin typeface="Arial Black" pitchFamily="34" charset="0"/>
              </a:rPr>
              <a:t>EXCEPTION</a:t>
            </a:r>
          </a:p>
          <a:p>
            <a:r>
              <a:rPr lang="en-US" sz="1200" b="1">
                <a:solidFill>
                  <a:srgbClr val="000000"/>
                </a:solidFill>
                <a:latin typeface="Arial Black" pitchFamily="34" charset="0"/>
              </a:rPr>
              <a:t> WHEN </a:t>
            </a:r>
            <a:r>
              <a:rPr lang="en-US" sz="1200" b="1" i="1">
                <a:solidFill>
                  <a:srgbClr val="B80000"/>
                </a:solidFill>
                <a:latin typeface="Arial Black" pitchFamily="34" charset="0"/>
              </a:rPr>
              <a:t>nombre_excepción</a:t>
            </a:r>
            <a:r>
              <a:rPr lang="en-US" sz="1200" b="1">
                <a:solidFill>
                  <a:srgbClr val="000000"/>
                </a:solidFill>
                <a:latin typeface="Arial Black" pitchFamily="34" charset="0"/>
              </a:rPr>
              <a:t> THEN </a:t>
            </a:r>
            <a:r>
              <a:rPr lang="en-US" sz="1200" b="1">
                <a:solidFill>
                  <a:schemeClr val="hlink"/>
                </a:solidFill>
                <a:latin typeface="Arial Black" pitchFamily="34" charset="0"/>
              </a:rPr>
              <a:t>  	</a:t>
            </a:r>
          </a:p>
          <a:p>
            <a:r>
              <a:rPr lang="en-US" sz="1200" b="1">
                <a:latin typeface="Arial Black" pitchFamily="34" charset="0"/>
              </a:rPr>
              <a:t>………………………………………………………………....</a:t>
            </a:r>
            <a:r>
              <a:rPr lang="en-US" sz="1200" b="1">
                <a:solidFill>
                  <a:srgbClr val="FF0000"/>
                </a:solidFill>
                <a:latin typeface="Arial Black" pitchFamily="34" charset="0"/>
              </a:rPr>
              <a:t>		</a:t>
            </a:r>
            <a:endParaRPr lang="en-US" sz="1200" b="1">
              <a:solidFill>
                <a:schemeClr val="hlink"/>
              </a:solidFill>
              <a:latin typeface="Arial Black" pitchFamily="34" charset="0"/>
            </a:endParaRPr>
          </a:p>
          <a:p>
            <a:r>
              <a:rPr lang="en-US" sz="1200" b="1">
                <a:latin typeface="Arial Black" pitchFamily="34" charset="0"/>
              </a:rPr>
              <a:t>END;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882650" y="188913"/>
            <a:ext cx="7793038" cy="1462087"/>
          </a:xfrm>
        </p:spPr>
        <p:txBody>
          <a:bodyPr/>
          <a:lstStyle/>
          <a:p>
            <a:pPr algn="r"/>
            <a:r>
              <a:rPr lang="es-CL" sz="3400" smtClean="0">
                <a:solidFill>
                  <a:srgbClr val="10253F"/>
                </a:solidFill>
                <a:latin typeface="Arial" charset="0"/>
                <a:cs typeface="Arial" charset="0"/>
              </a:rPr>
              <a:t>Controlando Excepciones No Predefinidas del Servidor Oracle</a:t>
            </a:r>
            <a:endParaRPr lang="es-ES" sz="3400" smtClean="0">
              <a:solidFill>
                <a:srgbClr val="10253F"/>
              </a:solidFill>
              <a:latin typeface="Arial" charset="0"/>
              <a:cs typeface="Arial" charset="0"/>
            </a:endParaRPr>
          </a:p>
        </p:txBody>
      </p:sp>
      <p:sp>
        <p:nvSpPr>
          <p:cNvPr id="7270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2" name="Text Box 5"/>
          <p:cNvSpPr txBox="1">
            <a:spLocks noChangeArrowheads="1"/>
          </p:cNvSpPr>
          <p:nvPr/>
        </p:nvSpPr>
        <p:spPr bwMode="auto">
          <a:xfrm>
            <a:off x="1005041" y="1940656"/>
            <a:ext cx="7072113" cy="233060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b="1">
                <a:solidFill>
                  <a:srgbClr val="000000"/>
                </a:solidFill>
                <a:latin typeface="Arial Black" pitchFamily="34" charset="0"/>
              </a:rPr>
              <a:t>DECLARE</a:t>
            </a:r>
          </a:p>
          <a:p>
            <a:r>
              <a:rPr lang="en-US" sz="1200" b="1">
                <a:solidFill>
                  <a:srgbClr val="000000"/>
                </a:solidFill>
                <a:latin typeface="Arial Black" pitchFamily="34" charset="0"/>
              </a:rPr>
              <a:t> </a:t>
            </a:r>
            <a:r>
              <a:rPr lang="en-US" sz="1200" b="1">
                <a:solidFill>
                  <a:srgbClr val="B80000"/>
                </a:solidFill>
                <a:latin typeface="Arial Black" pitchFamily="34" charset="0"/>
              </a:rPr>
              <a:t>excepcion_insert</a:t>
            </a:r>
            <a:r>
              <a:rPr lang="en-US" sz="1200" b="1">
                <a:solidFill>
                  <a:srgbClr val="000000"/>
                </a:solidFill>
                <a:latin typeface="Arial Black" pitchFamily="34" charset="0"/>
              </a:rPr>
              <a:t>  EXCEPTION;                                    </a:t>
            </a:r>
          </a:p>
          <a:p>
            <a:r>
              <a:rPr lang="en-US" sz="1200" b="1">
                <a:solidFill>
                  <a:srgbClr val="000000"/>
                </a:solidFill>
                <a:latin typeface="Arial Black" pitchFamily="34" charset="0"/>
              </a:rPr>
              <a:t> </a:t>
            </a:r>
            <a:r>
              <a:rPr lang="en-US" sz="1200" b="1">
                <a:solidFill>
                  <a:srgbClr val="008000"/>
                </a:solidFill>
                <a:latin typeface="Arial Black" pitchFamily="34" charset="0"/>
              </a:rPr>
              <a:t>PRAGMA EXCEPTION_INIT</a:t>
            </a:r>
            <a:r>
              <a:rPr lang="en-US" sz="1200" b="1">
                <a:solidFill>
                  <a:srgbClr val="000000"/>
                </a:solidFill>
                <a:latin typeface="Arial Black" pitchFamily="34" charset="0"/>
              </a:rPr>
              <a:t>(</a:t>
            </a:r>
            <a:r>
              <a:rPr lang="en-US" sz="1200" b="1">
                <a:solidFill>
                  <a:srgbClr val="B80000"/>
                </a:solidFill>
                <a:latin typeface="Arial Black" pitchFamily="34" charset="0"/>
              </a:rPr>
              <a:t>excepcion_insert</a:t>
            </a:r>
            <a:r>
              <a:rPr lang="en-US" sz="1200" b="1">
                <a:solidFill>
                  <a:srgbClr val="000000"/>
                </a:solidFill>
                <a:latin typeface="Arial Black" pitchFamily="34" charset="0"/>
              </a:rPr>
              <a:t>, </a:t>
            </a:r>
            <a:r>
              <a:rPr lang="en-US" sz="1200" b="1">
                <a:solidFill>
                  <a:schemeClr val="hlink"/>
                </a:solidFill>
                <a:latin typeface="Arial Black" pitchFamily="34" charset="0"/>
              </a:rPr>
              <a:t>-01400</a:t>
            </a:r>
            <a:r>
              <a:rPr lang="en-US" sz="1200" b="1">
                <a:solidFill>
                  <a:srgbClr val="000000"/>
                </a:solidFill>
                <a:latin typeface="Arial Black" pitchFamily="34" charset="0"/>
              </a:rPr>
              <a:t>);                                            </a:t>
            </a:r>
          </a:p>
          <a:p>
            <a:r>
              <a:rPr lang="en-US" sz="1200" b="1">
                <a:solidFill>
                  <a:srgbClr val="000000"/>
                </a:solidFill>
                <a:latin typeface="Arial Black" pitchFamily="34" charset="0"/>
              </a:rPr>
              <a:t>BEGIN </a:t>
            </a:r>
          </a:p>
          <a:p>
            <a:r>
              <a:rPr lang="en-US" sz="1200" b="1">
                <a:solidFill>
                  <a:srgbClr val="000000"/>
                </a:solidFill>
                <a:latin typeface="Arial Black" pitchFamily="34" charset="0"/>
              </a:rPr>
              <a:t>   INSERT INTO departments (department_id, department_name) </a:t>
            </a:r>
          </a:p>
          <a:p>
            <a:r>
              <a:rPr lang="en-US" sz="1200" b="1">
                <a:solidFill>
                  <a:srgbClr val="000000"/>
                </a:solidFill>
                <a:latin typeface="Arial Black" pitchFamily="34" charset="0"/>
              </a:rPr>
              <a:t>   VALUES (280, NULL);</a:t>
            </a:r>
          </a:p>
          <a:p>
            <a:r>
              <a:rPr lang="en-US" sz="1200" b="1">
                <a:solidFill>
                  <a:srgbClr val="000000"/>
                </a:solidFill>
                <a:latin typeface="Arial Black" pitchFamily="34" charset="0"/>
              </a:rPr>
              <a:t>EXCEPTION</a:t>
            </a:r>
          </a:p>
          <a:p>
            <a:r>
              <a:rPr lang="en-US" sz="1200" b="1">
                <a:solidFill>
                  <a:srgbClr val="000000"/>
                </a:solidFill>
                <a:latin typeface="Arial Black" pitchFamily="34" charset="0"/>
              </a:rPr>
              <a:t> WHEN </a:t>
            </a:r>
            <a:r>
              <a:rPr lang="en-US" sz="1200" b="1">
                <a:solidFill>
                  <a:srgbClr val="B80000"/>
                </a:solidFill>
                <a:latin typeface="Arial Black" pitchFamily="34" charset="0"/>
              </a:rPr>
              <a:t>excepcion_insert</a:t>
            </a:r>
            <a:r>
              <a:rPr lang="en-US" sz="1200" b="1">
                <a:solidFill>
                  <a:srgbClr val="000000"/>
                </a:solidFill>
                <a:latin typeface="Arial Black" pitchFamily="34" charset="0"/>
              </a:rPr>
              <a:t> THEN</a:t>
            </a:r>
          </a:p>
          <a:p>
            <a:r>
              <a:rPr lang="en-US" sz="1200" b="1">
                <a:solidFill>
                  <a:srgbClr val="000000"/>
                </a:solidFill>
                <a:latin typeface="Arial Black" pitchFamily="34" charset="0"/>
              </a:rPr>
              <a:t> DBMS_OUTPUT.PUT_LINE('OPERACIÓN DE INSERT HA FALLADO');</a:t>
            </a:r>
          </a:p>
          <a:p>
            <a:r>
              <a:rPr lang="en-US" sz="1200" b="1">
                <a:solidFill>
                  <a:srgbClr val="000000"/>
                </a:solidFill>
                <a:latin typeface="Arial Black" pitchFamily="34" charset="0"/>
              </a:rPr>
              <a:t> DBMS_OUTPUT.PUT_LINE(SQLERRM); </a:t>
            </a:r>
          </a:p>
          <a:p>
            <a:r>
              <a:rPr lang="en-US" sz="1200" b="1">
                <a:solidFill>
                  <a:srgbClr val="000000"/>
                </a:solidFill>
                <a:latin typeface="Arial Black" pitchFamily="34" charset="0"/>
              </a:rPr>
              <a:t>END;</a:t>
            </a:r>
          </a:p>
        </p:txBody>
      </p:sp>
      <p:sp>
        <p:nvSpPr>
          <p:cNvPr id="72711" name="Oval 10"/>
          <p:cNvSpPr>
            <a:spLocks noChangeArrowheads="1"/>
          </p:cNvSpPr>
          <p:nvPr/>
        </p:nvSpPr>
        <p:spPr bwMode="blackWhite">
          <a:xfrm>
            <a:off x="6103938" y="2060575"/>
            <a:ext cx="339725" cy="384175"/>
          </a:xfrm>
          <a:prstGeom prst="ellipse">
            <a:avLst/>
          </a:prstGeom>
          <a:solidFill>
            <a:srgbClr val="CC99FF"/>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400" b="1">
                <a:latin typeface="Arial Black" pitchFamily="34" charset="0"/>
              </a:rPr>
              <a:t>1</a:t>
            </a:r>
          </a:p>
        </p:txBody>
      </p:sp>
      <p:sp>
        <p:nvSpPr>
          <p:cNvPr id="72712" name="Line 20"/>
          <p:cNvSpPr>
            <a:spLocks noChangeShapeType="1"/>
          </p:cNvSpPr>
          <p:nvPr/>
        </p:nvSpPr>
        <p:spPr bwMode="auto">
          <a:xfrm flipH="1">
            <a:off x="3719513" y="2387600"/>
            <a:ext cx="2432050" cy="0"/>
          </a:xfrm>
          <a:prstGeom prst="line">
            <a:avLst/>
          </a:prstGeom>
          <a:noFill/>
          <a:ln w="47625">
            <a:solidFill>
              <a:schemeClr val="tx1"/>
            </a:solidFill>
            <a:round/>
            <a:headEnd/>
            <a:tailEnd type="triangle" w="med" len="med"/>
          </a:ln>
        </p:spPr>
        <p:txBody>
          <a:bodyPr/>
          <a:lstStyle/>
          <a:p>
            <a:endParaRPr lang="es-CL"/>
          </a:p>
        </p:txBody>
      </p:sp>
      <p:sp>
        <p:nvSpPr>
          <p:cNvPr id="72714" name="Line 20"/>
          <p:cNvSpPr>
            <a:spLocks noChangeShapeType="1"/>
          </p:cNvSpPr>
          <p:nvPr/>
        </p:nvSpPr>
        <p:spPr bwMode="auto">
          <a:xfrm flipH="1">
            <a:off x="5613400" y="2584450"/>
            <a:ext cx="1928813" cy="0"/>
          </a:xfrm>
          <a:prstGeom prst="line">
            <a:avLst/>
          </a:prstGeom>
          <a:noFill/>
          <a:ln w="47625">
            <a:solidFill>
              <a:schemeClr val="tx1"/>
            </a:solidFill>
            <a:round/>
            <a:headEnd/>
            <a:tailEnd type="triangle" w="med" len="med"/>
          </a:ln>
        </p:spPr>
        <p:txBody>
          <a:bodyPr/>
          <a:lstStyle/>
          <a:p>
            <a:endParaRPr lang="es-CL"/>
          </a:p>
        </p:txBody>
      </p:sp>
      <p:sp>
        <p:nvSpPr>
          <p:cNvPr id="72716" name="Oval 10"/>
          <p:cNvSpPr>
            <a:spLocks noChangeArrowheads="1"/>
          </p:cNvSpPr>
          <p:nvPr/>
        </p:nvSpPr>
        <p:spPr bwMode="blackWhite">
          <a:xfrm>
            <a:off x="7531100" y="2325688"/>
            <a:ext cx="339725" cy="384175"/>
          </a:xfrm>
          <a:prstGeom prst="ellipse">
            <a:avLst/>
          </a:prstGeom>
          <a:solidFill>
            <a:srgbClr val="CC99FF"/>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400" b="1">
                <a:latin typeface="Arial Black" pitchFamily="34" charset="0"/>
              </a:rPr>
              <a:t>2</a:t>
            </a:r>
          </a:p>
        </p:txBody>
      </p:sp>
      <p:sp>
        <p:nvSpPr>
          <p:cNvPr id="72719" name="Line 20"/>
          <p:cNvSpPr>
            <a:spLocks noChangeShapeType="1"/>
          </p:cNvSpPr>
          <p:nvPr/>
        </p:nvSpPr>
        <p:spPr bwMode="auto">
          <a:xfrm flipH="1">
            <a:off x="3694113" y="3481388"/>
            <a:ext cx="3260725" cy="0"/>
          </a:xfrm>
          <a:prstGeom prst="line">
            <a:avLst/>
          </a:prstGeom>
          <a:noFill/>
          <a:ln w="47625">
            <a:solidFill>
              <a:schemeClr val="tx1"/>
            </a:solidFill>
            <a:round/>
            <a:headEnd/>
            <a:tailEnd type="triangle" w="med" len="med"/>
          </a:ln>
        </p:spPr>
        <p:txBody>
          <a:bodyPr/>
          <a:lstStyle/>
          <a:p>
            <a:endParaRPr lang="es-CL"/>
          </a:p>
        </p:txBody>
      </p:sp>
      <p:sp>
        <p:nvSpPr>
          <p:cNvPr id="72718" name="Oval 10"/>
          <p:cNvSpPr>
            <a:spLocks noChangeArrowheads="1"/>
          </p:cNvSpPr>
          <p:nvPr/>
        </p:nvSpPr>
        <p:spPr bwMode="blackWhite">
          <a:xfrm>
            <a:off x="6919913" y="3270250"/>
            <a:ext cx="339725" cy="384175"/>
          </a:xfrm>
          <a:prstGeom prst="ellipse">
            <a:avLst/>
          </a:prstGeom>
          <a:solidFill>
            <a:srgbClr val="CC99FF"/>
          </a:solidFill>
          <a:ln w="28575">
            <a:solidFill>
              <a:srgbClr val="000000"/>
            </a:solidFill>
            <a:round/>
            <a:headEnd/>
            <a:tailEnd/>
          </a:ln>
        </p:spPr>
        <p:txBody>
          <a:bodyPr wrap="none" lIns="46038" tIns="46038" rIns="46038" bIns="46038" anchor="ctr"/>
          <a:lstStyle/>
          <a:p>
            <a:pPr algn="ctr" defTabSz="822325" eaLnBrk="0" hangingPunct="0">
              <a:lnSpc>
                <a:spcPct val="95000"/>
              </a:lnSpc>
            </a:pPr>
            <a:r>
              <a:rPr lang="en-US" sz="1400" b="1">
                <a:latin typeface="Arial Black" pitchFamily="34" charset="0"/>
              </a:rPr>
              <a:t>3</a:t>
            </a:r>
          </a:p>
        </p:txBody>
      </p:sp>
      <p:pic>
        <p:nvPicPr>
          <p:cNvPr id="72721" name="Picture 17" descr="Screenshot - 06-02-2014 , 13_54_23"/>
          <p:cNvPicPr>
            <a:picLocks noChangeAspect="1" noChangeArrowheads="1"/>
          </p:cNvPicPr>
          <p:nvPr/>
        </p:nvPicPr>
        <p:blipFill>
          <a:blip r:embed="rId3" cstate="print"/>
          <a:srcRect/>
          <a:stretch>
            <a:fillRect/>
          </a:stretch>
        </p:blipFill>
        <p:spPr bwMode="auto">
          <a:xfrm>
            <a:off x="1474788" y="4430713"/>
            <a:ext cx="5976937" cy="43815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 Definidas </a:t>
            </a:r>
            <a:br>
              <a:rPr lang="es-CL" sz="3000" smtClean="0">
                <a:solidFill>
                  <a:srgbClr val="10253F"/>
                </a:solidFill>
                <a:latin typeface="Arial" charset="0"/>
                <a:cs typeface="Arial" charset="0"/>
              </a:rPr>
            </a:br>
            <a:r>
              <a:rPr lang="es-CL" sz="3000" smtClean="0">
                <a:solidFill>
                  <a:srgbClr val="10253F"/>
                </a:solidFill>
                <a:latin typeface="Arial" charset="0"/>
                <a:cs typeface="Arial" charset="0"/>
              </a:rPr>
              <a:t>por el Usuario</a:t>
            </a:r>
            <a:endParaRPr lang="es-ES" sz="3000" smtClean="0">
              <a:solidFill>
                <a:srgbClr val="10253F"/>
              </a:solidFill>
              <a:latin typeface="Arial" charset="0"/>
              <a:cs typeface="Arial" charset="0"/>
            </a:endParaRPr>
          </a:p>
        </p:txBody>
      </p:sp>
      <p:sp>
        <p:nvSpPr>
          <p:cNvPr id="7475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t>Son errores propios del usuario y que se desean controlar.</a:t>
            </a:r>
          </a:p>
          <a:p>
            <a:pPr marL="609600" indent="-609600" algn="just" defTabSz="457200">
              <a:lnSpc>
                <a:spcPct val="80000"/>
              </a:lnSpc>
              <a:spcBef>
                <a:spcPct val="20000"/>
              </a:spcBef>
              <a:buFont typeface="Arial" charset="0"/>
              <a:buChar char="•"/>
            </a:pPr>
            <a:r>
              <a:rPr lang="es-CL" sz="1800"/>
              <a:t>Para controlar estas excepciones primero se declararan y después explícitamente se debe controlar con la sentencia RAISE.</a:t>
            </a:r>
          </a:p>
        </p:txBody>
      </p:sp>
      <p:sp>
        <p:nvSpPr>
          <p:cNvPr id="74756" name="Rectangle 10"/>
          <p:cNvSpPr>
            <a:spLocks noChangeArrowheads="1"/>
          </p:cNvSpPr>
          <p:nvPr/>
        </p:nvSpPr>
        <p:spPr bwMode="auto">
          <a:xfrm>
            <a:off x="1012825" y="3455988"/>
            <a:ext cx="1857375" cy="693737"/>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t>Se asigna nombre a la excepción</a:t>
            </a:r>
          </a:p>
        </p:txBody>
      </p:sp>
      <p:sp>
        <p:nvSpPr>
          <p:cNvPr id="74757" name="Rectangle 16"/>
          <p:cNvSpPr>
            <a:spLocks noChangeArrowheads="1"/>
          </p:cNvSpPr>
          <p:nvPr/>
        </p:nvSpPr>
        <p:spPr bwMode="auto">
          <a:xfrm>
            <a:off x="6188075" y="3249613"/>
            <a:ext cx="2209800" cy="685800"/>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t>Manejo de la excepción generada</a:t>
            </a:r>
          </a:p>
        </p:txBody>
      </p:sp>
      <p:sp>
        <p:nvSpPr>
          <p:cNvPr id="13" name="12 Bisel"/>
          <p:cNvSpPr>
            <a:spLocks noChangeArrowheads="1"/>
          </p:cNvSpPr>
          <p:nvPr/>
        </p:nvSpPr>
        <p:spPr bwMode="auto">
          <a:xfrm>
            <a:off x="200025" y="3068638"/>
            <a:ext cx="4897438" cy="17018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b" anchorCtr="1"/>
          <a:lstStyle/>
          <a:p>
            <a:pPr algn="just">
              <a:defRPr/>
            </a:pPr>
            <a:endParaRPr lang="es-CL" b="1">
              <a:solidFill>
                <a:schemeClr val="bg1"/>
              </a:solidFill>
            </a:endParaRPr>
          </a:p>
        </p:txBody>
      </p:sp>
      <p:sp>
        <p:nvSpPr>
          <p:cNvPr id="3" name="12 Bisel"/>
          <p:cNvSpPr>
            <a:spLocks noChangeArrowheads="1"/>
          </p:cNvSpPr>
          <p:nvPr/>
        </p:nvSpPr>
        <p:spPr bwMode="auto">
          <a:xfrm>
            <a:off x="2989263" y="3381375"/>
            <a:ext cx="1800225" cy="1079500"/>
          </a:xfrm>
          <a:prstGeom prst="bevel">
            <a:avLst>
              <a:gd name="adj" fmla="val 12500"/>
            </a:avLst>
          </a:prstGeom>
          <a:solidFill>
            <a:srgbClr val="B0E3F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sz="1600" b="1">
                <a:latin typeface="Arial Black" pitchFamily="34" charset="0"/>
              </a:rPr>
              <a:t>Genera</a:t>
            </a:r>
          </a:p>
        </p:txBody>
      </p:sp>
      <p:sp>
        <p:nvSpPr>
          <p:cNvPr id="4" name="12 Bisel"/>
          <p:cNvSpPr>
            <a:spLocks noChangeArrowheads="1"/>
          </p:cNvSpPr>
          <p:nvPr/>
        </p:nvSpPr>
        <p:spPr bwMode="auto">
          <a:xfrm>
            <a:off x="6165850" y="3070225"/>
            <a:ext cx="2808288" cy="17018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b" anchorCtr="1"/>
          <a:lstStyle/>
          <a:p>
            <a:pPr eaLnBrk="0" hangingPunct="0">
              <a:defRPr/>
            </a:pPr>
            <a:endParaRPr lang="es-CL" sz="1600" b="1">
              <a:solidFill>
                <a:srgbClr val="FFFFFF"/>
              </a:solidFill>
            </a:endParaRPr>
          </a:p>
        </p:txBody>
      </p:sp>
      <p:sp>
        <p:nvSpPr>
          <p:cNvPr id="5" name="12 Bisel"/>
          <p:cNvSpPr>
            <a:spLocks noChangeArrowheads="1"/>
          </p:cNvSpPr>
          <p:nvPr/>
        </p:nvSpPr>
        <p:spPr bwMode="auto">
          <a:xfrm>
            <a:off x="6670675" y="3373438"/>
            <a:ext cx="1800225" cy="1079500"/>
          </a:xfrm>
          <a:prstGeom prst="bevel">
            <a:avLst>
              <a:gd name="adj" fmla="val 12500"/>
            </a:avLst>
          </a:prstGeom>
          <a:solidFill>
            <a:srgbClr val="B0E3F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a:latin typeface="Arial Black" pitchFamily="34" charset="0"/>
              </a:rPr>
              <a:t>Referencia</a:t>
            </a:r>
          </a:p>
        </p:txBody>
      </p:sp>
      <p:sp>
        <p:nvSpPr>
          <p:cNvPr id="74763" name="Text Box 40"/>
          <p:cNvSpPr txBox="1">
            <a:spLocks noChangeArrowheads="1"/>
          </p:cNvSpPr>
          <p:nvPr/>
        </p:nvSpPr>
        <p:spPr bwMode="auto">
          <a:xfrm>
            <a:off x="34925" y="4500563"/>
            <a:ext cx="2808288" cy="320675"/>
          </a:xfrm>
          <a:prstGeom prst="rect">
            <a:avLst/>
          </a:prstGeom>
          <a:noFill/>
          <a:ln w="9525">
            <a:noFill/>
            <a:miter lim="800000"/>
            <a:headEnd/>
            <a:tailEnd/>
          </a:ln>
        </p:spPr>
        <p:txBody>
          <a:bodyPr>
            <a:spAutoFit/>
          </a:bodyPr>
          <a:lstStyle/>
          <a:p>
            <a:pPr algn="ctr"/>
            <a:r>
              <a:rPr lang="es-CL">
                <a:solidFill>
                  <a:schemeClr val="bg1"/>
                </a:solidFill>
                <a:latin typeface="Arial Black" pitchFamily="34" charset="0"/>
              </a:rPr>
              <a:t>Sección Declarativa</a:t>
            </a:r>
          </a:p>
        </p:txBody>
      </p:sp>
      <p:sp>
        <p:nvSpPr>
          <p:cNvPr id="74764" name="Text Box 41"/>
          <p:cNvSpPr txBox="1">
            <a:spLocks noChangeArrowheads="1"/>
          </p:cNvSpPr>
          <p:nvPr/>
        </p:nvSpPr>
        <p:spPr bwMode="auto">
          <a:xfrm>
            <a:off x="6465888" y="4510088"/>
            <a:ext cx="2363787" cy="320675"/>
          </a:xfrm>
          <a:prstGeom prst="rect">
            <a:avLst/>
          </a:prstGeom>
          <a:noFill/>
          <a:ln w="9525">
            <a:noFill/>
            <a:miter lim="800000"/>
            <a:headEnd/>
            <a:tailEnd/>
          </a:ln>
        </p:spPr>
        <p:txBody>
          <a:bodyPr>
            <a:spAutoFit/>
          </a:bodyPr>
          <a:lstStyle/>
          <a:p>
            <a:pPr algn="ctr"/>
            <a:r>
              <a:rPr lang="es-CL">
                <a:solidFill>
                  <a:schemeClr val="bg1"/>
                </a:solidFill>
                <a:latin typeface="Arial Black" pitchFamily="34" charset="0"/>
              </a:rPr>
              <a:t>Sección EXCEPTION</a:t>
            </a:r>
          </a:p>
        </p:txBody>
      </p:sp>
      <p:sp>
        <p:nvSpPr>
          <p:cNvPr id="2" name="12 Bisel"/>
          <p:cNvSpPr>
            <a:spLocks noChangeArrowheads="1"/>
          </p:cNvSpPr>
          <p:nvPr/>
        </p:nvSpPr>
        <p:spPr bwMode="auto">
          <a:xfrm>
            <a:off x="498475" y="3381375"/>
            <a:ext cx="1800225" cy="1079500"/>
          </a:xfrm>
          <a:prstGeom prst="bevel">
            <a:avLst>
              <a:gd name="adj" fmla="val 12500"/>
            </a:avLst>
          </a:prstGeom>
          <a:solidFill>
            <a:srgbClr val="B0E3F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a:latin typeface="Arial Black" pitchFamily="34" charset="0"/>
              </a:rPr>
              <a:t>Declara</a:t>
            </a:r>
          </a:p>
        </p:txBody>
      </p:sp>
      <p:sp>
        <p:nvSpPr>
          <p:cNvPr id="74767" name="Rectangle 10"/>
          <p:cNvSpPr>
            <a:spLocks noChangeArrowheads="1"/>
          </p:cNvSpPr>
          <p:nvPr/>
        </p:nvSpPr>
        <p:spPr bwMode="auto">
          <a:xfrm>
            <a:off x="420688" y="4859338"/>
            <a:ext cx="1857375" cy="693737"/>
          </a:xfrm>
          <a:prstGeom prst="rect">
            <a:avLst/>
          </a:prstGeom>
          <a:noFill/>
          <a:ln w="9525">
            <a:noFill/>
            <a:miter lim="800000"/>
            <a:headEnd/>
            <a:tailEnd/>
          </a:ln>
        </p:spPr>
        <p:txBody>
          <a:bodyPr lIns="92075" tIns="46038" rIns="92075" bIns="46038"/>
          <a:lstStyle/>
          <a:p>
            <a:pPr algn="ctr" eaLnBrk="0" hangingPunct="0">
              <a:spcBef>
                <a:spcPct val="30000"/>
              </a:spcBef>
            </a:pPr>
            <a:r>
              <a:rPr lang="en-US" sz="1300" b="1">
                <a:solidFill>
                  <a:srgbClr val="600000"/>
                </a:solidFill>
                <a:latin typeface="Arial Black" pitchFamily="34" charset="0"/>
              </a:rPr>
              <a:t>Se declara la Excepción</a:t>
            </a:r>
          </a:p>
        </p:txBody>
      </p:sp>
      <p:sp>
        <p:nvSpPr>
          <p:cNvPr id="74768" name="Rectangle 12"/>
          <p:cNvSpPr>
            <a:spLocks noChangeArrowheads="1"/>
          </p:cNvSpPr>
          <p:nvPr/>
        </p:nvSpPr>
        <p:spPr bwMode="auto">
          <a:xfrm>
            <a:off x="3067050" y="4859338"/>
            <a:ext cx="1792288" cy="685800"/>
          </a:xfrm>
          <a:prstGeom prst="rect">
            <a:avLst/>
          </a:prstGeom>
          <a:noFill/>
          <a:ln w="9525">
            <a:noFill/>
            <a:miter lim="800000"/>
            <a:headEnd/>
            <a:tailEnd/>
          </a:ln>
        </p:spPr>
        <p:txBody>
          <a:bodyPr lIns="92075" tIns="46038" rIns="92075" bIns="46038"/>
          <a:lstStyle/>
          <a:p>
            <a:pPr algn="ctr" eaLnBrk="0" hangingPunct="0">
              <a:spcBef>
                <a:spcPct val="30000"/>
              </a:spcBef>
            </a:pPr>
            <a:r>
              <a:rPr lang="es-CL" sz="1300" b="1">
                <a:solidFill>
                  <a:srgbClr val="600000"/>
                </a:solidFill>
                <a:latin typeface="Arial Black" pitchFamily="34" charset="0"/>
              </a:rPr>
              <a:t>Explícitamente se genera la excepción usando la sentencia RAISE</a:t>
            </a:r>
            <a:endParaRPr lang="en-US" sz="1300" b="1">
              <a:solidFill>
                <a:srgbClr val="600000"/>
              </a:solidFill>
              <a:latin typeface="Arial Black" pitchFamily="34" charset="0"/>
            </a:endParaRPr>
          </a:p>
        </p:txBody>
      </p:sp>
      <p:sp>
        <p:nvSpPr>
          <p:cNvPr id="74769" name="Rectangle 16"/>
          <p:cNvSpPr>
            <a:spLocks noChangeArrowheads="1"/>
          </p:cNvSpPr>
          <p:nvPr/>
        </p:nvSpPr>
        <p:spPr bwMode="auto">
          <a:xfrm>
            <a:off x="6538913" y="4903788"/>
            <a:ext cx="2209800" cy="685800"/>
          </a:xfrm>
          <a:prstGeom prst="rect">
            <a:avLst/>
          </a:prstGeom>
          <a:noFill/>
          <a:ln w="9525">
            <a:noFill/>
            <a:miter lim="800000"/>
            <a:headEnd/>
            <a:tailEnd/>
          </a:ln>
        </p:spPr>
        <p:txBody>
          <a:bodyPr lIns="92075" tIns="46038" rIns="92075" bIns="46038"/>
          <a:lstStyle/>
          <a:p>
            <a:pPr algn="ctr" eaLnBrk="0" hangingPunct="0">
              <a:spcBef>
                <a:spcPct val="30000"/>
              </a:spcBef>
            </a:pPr>
            <a:r>
              <a:rPr lang="es-CL" sz="1300" b="1">
                <a:solidFill>
                  <a:srgbClr val="600000"/>
                </a:solidFill>
                <a:latin typeface="Arial Black" pitchFamily="34" charset="0"/>
              </a:rPr>
              <a:t>Se maneja la excepción generada</a:t>
            </a:r>
          </a:p>
        </p:txBody>
      </p:sp>
      <p:sp>
        <p:nvSpPr>
          <p:cNvPr id="74770" name="Text Box 40"/>
          <p:cNvSpPr txBox="1">
            <a:spLocks noChangeArrowheads="1"/>
          </p:cNvSpPr>
          <p:nvPr/>
        </p:nvSpPr>
        <p:spPr bwMode="auto">
          <a:xfrm>
            <a:off x="2809875" y="4510088"/>
            <a:ext cx="2290763" cy="320675"/>
          </a:xfrm>
          <a:prstGeom prst="rect">
            <a:avLst/>
          </a:prstGeom>
          <a:noFill/>
          <a:ln w="9525">
            <a:noFill/>
            <a:miter lim="800000"/>
            <a:headEnd/>
            <a:tailEnd/>
          </a:ln>
        </p:spPr>
        <p:txBody>
          <a:bodyPr>
            <a:spAutoFit/>
          </a:bodyPr>
          <a:lstStyle/>
          <a:p>
            <a:pPr algn="ctr"/>
            <a:r>
              <a:rPr lang="es-CL">
                <a:solidFill>
                  <a:schemeClr val="bg1"/>
                </a:solidFill>
                <a:latin typeface="Arial Black" pitchFamily="34" charset="0"/>
              </a:rPr>
              <a:t>Sección Ejecutable</a:t>
            </a:r>
          </a:p>
        </p:txBody>
      </p:sp>
      <p:sp>
        <p:nvSpPr>
          <p:cNvPr id="19" name="18 Flecha derecha"/>
          <p:cNvSpPr/>
          <p:nvPr/>
        </p:nvSpPr>
        <p:spPr>
          <a:xfrm>
            <a:off x="4749924" y="3719092"/>
            <a:ext cx="1980000" cy="396000"/>
          </a:xfrm>
          <a:prstGeom prst="rightArrow">
            <a:avLst/>
          </a:prstGeom>
          <a:solidFill>
            <a:srgbClr val="FF99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0" name="19 Flecha derecha"/>
          <p:cNvSpPr/>
          <p:nvPr/>
        </p:nvSpPr>
        <p:spPr>
          <a:xfrm>
            <a:off x="2244574" y="3717032"/>
            <a:ext cx="792000" cy="396000"/>
          </a:xfrm>
          <a:prstGeom prst="rightArrow">
            <a:avLst/>
          </a:prstGeom>
          <a:solidFill>
            <a:srgbClr val="FF9900"/>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 Definidas </a:t>
            </a:r>
            <a:br>
              <a:rPr lang="es-CL" sz="3000" smtClean="0">
                <a:solidFill>
                  <a:srgbClr val="10253F"/>
                </a:solidFill>
                <a:latin typeface="Arial" charset="0"/>
                <a:cs typeface="Arial" charset="0"/>
              </a:rPr>
            </a:br>
            <a:r>
              <a:rPr lang="es-CL" sz="3000" smtClean="0">
                <a:solidFill>
                  <a:srgbClr val="10253F"/>
                </a:solidFill>
                <a:latin typeface="Arial" charset="0"/>
                <a:cs typeface="Arial" charset="0"/>
              </a:rPr>
              <a:t>por el Usuario</a:t>
            </a:r>
            <a:endParaRPr lang="es-ES" sz="3000" smtClean="0">
              <a:solidFill>
                <a:srgbClr val="10253F"/>
              </a:solidFill>
              <a:latin typeface="Arial" charset="0"/>
              <a:cs typeface="Arial" charset="0"/>
            </a:endParaRPr>
          </a:p>
        </p:txBody>
      </p:sp>
      <p:sp>
        <p:nvSpPr>
          <p:cNvPr id="76803"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2" name="Text Box 5"/>
          <p:cNvSpPr txBox="1">
            <a:spLocks noChangeArrowheads="1"/>
          </p:cNvSpPr>
          <p:nvPr/>
        </p:nvSpPr>
        <p:spPr bwMode="auto">
          <a:xfrm>
            <a:off x="1005041" y="1946984"/>
            <a:ext cx="7072113" cy="293155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s-CL" sz="1200" b="1">
                <a:solidFill>
                  <a:srgbClr val="000000"/>
                </a:solidFill>
                <a:latin typeface="Arial Black" pitchFamily="34" charset="0"/>
              </a:rPr>
              <a:t>SET SERVEROUTPUT ON</a:t>
            </a:r>
          </a:p>
          <a:p>
            <a:r>
              <a:rPr lang="es-CL" sz="1200" b="1">
                <a:solidFill>
                  <a:srgbClr val="000000"/>
                </a:solidFill>
                <a:latin typeface="Arial Black" pitchFamily="34" charset="0"/>
              </a:rPr>
              <a:t>DECLARE</a:t>
            </a:r>
          </a:p>
          <a:p>
            <a:r>
              <a:rPr lang="es-CL" sz="1200" b="1">
                <a:solidFill>
                  <a:srgbClr val="000000"/>
                </a:solidFill>
                <a:latin typeface="Arial Black" pitchFamily="34" charset="0"/>
              </a:rPr>
              <a:t> </a:t>
            </a:r>
            <a:r>
              <a:rPr lang="es-CL" sz="1200" b="1" i="1">
                <a:solidFill>
                  <a:srgbClr val="B80000"/>
                </a:solidFill>
                <a:latin typeface="Arial Black" pitchFamily="34" charset="0"/>
              </a:rPr>
              <a:t>nombre_excepción</a:t>
            </a:r>
            <a:r>
              <a:rPr lang="es-CL" sz="1200" b="1">
                <a:solidFill>
                  <a:srgbClr val="000000"/>
                </a:solidFill>
                <a:latin typeface="Arial Black" pitchFamily="34" charset="0"/>
              </a:rPr>
              <a:t>  EXCEPTION; </a:t>
            </a:r>
          </a:p>
          <a:p>
            <a:r>
              <a:rPr lang="es-CL" sz="1200" b="1">
                <a:solidFill>
                  <a:srgbClr val="000000"/>
                </a:solidFill>
                <a:latin typeface="Arial Black" pitchFamily="34" charset="0"/>
              </a:rPr>
              <a:t>………………………………….…………….</a:t>
            </a:r>
          </a:p>
          <a:p>
            <a:r>
              <a:rPr lang="es-CL" sz="1200" b="1">
                <a:solidFill>
                  <a:srgbClr val="000000"/>
                </a:solidFill>
                <a:latin typeface="Arial Black" pitchFamily="34" charset="0"/>
              </a:rPr>
              <a:t>BEGIN</a:t>
            </a:r>
          </a:p>
          <a:p>
            <a:r>
              <a:rPr lang="es-CL" sz="1200" b="1">
                <a:solidFill>
                  <a:srgbClr val="000000"/>
                </a:solidFill>
                <a:latin typeface="Arial Black" pitchFamily="34" charset="0"/>
              </a:rPr>
              <a:t>………………………………….…………….</a:t>
            </a:r>
          </a:p>
          <a:p>
            <a:r>
              <a:rPr lang="es-CL" sz="1200" b="1">
                <a:solidFill>
                  <a:srgbClr val="000000"/>
                </a:solidFill>
                <a:latin typeface="Arial Black" pitchFamily="34" charset="0"/>
              </a:rPr>
              <a:t>   IF </a:t>
            </a:r>
            <a:r>
              <a:rPr lang="es-CL" sz="1200" b="1" i="1">
                <a:solidFill>
                  <a:srgbClr val="000000"/>
                </a:solidFill>
                <a:latin typeface="Arial Black" pitchFamily="34" charset="0"/>
              </a:rPr>
              <a:t>condición</a:t>
            </a:r>
            <a:r>
              <a:rPr lang="es-CL" sz="1200" b="1">
                <a:solidFill>
                  <a:srgbClr val="000000"/>
                </a:solidFill>
                <a:latin typeface="Arial Black" pitchFamily="34" charset="0"/>
              </a:rPr>
              <a:t> THEN </a:t>
            </a:r>
          </a:p>
          <a:p>
            <a:r>
              <a:rPr lang="es-CL" sz="1200" b="1">
                <a:solidFill>
                  <a:srgbClr val="000000"/>
                </a:solidFill>
                <a:latin typeface="Arial Black" pitchFamily="34" charset="0"/>
              </a:rPr>
              <a:t>       </a:t>
            </a:r>
            <a:r>
              <a:rPr lang="es-CL" sz="1200" b="1">
                <a:solidFill>
                  <a:schemeClr val="hlink"/>
                </a:solidFill>
                <a:latin typeface="Arial Black" pitchFamily="34" charset="0"/>
              </a:rPr>
              <a:t>RAISE</a:t>
            </a:r>
            <a:r>
              <a:rPr lang="es-CL" sz="1200" b="1">
                <a:solidFill>
                  <a:srgbClr val="000000"/>
                </a:solidFill>
                <a:latin typeface="Arial Black" pitchFamily="34" charset="0"/>
              </a:rPr>
              <a:t> </a:t>
            </a:r>
            <a:r>
              <a:rPr lang="es-CL" sz="1200" b="1" i="1">
                <a:solidFill>
                  <a:srgbClr val="B80000"/>
                </a:solidFill>
                <a:latin typeface="Arial Black" pitchFamily="34" charset="0"/>
              </a:rPr>
              <a:t>nombre_excepción </a:t>
            </a:r>
            <a:r>
              <a:rPr lang="es-CL" sz="1200" b="1">
                <a:solidFill>
                  <a:srgbClr val="000000"/>
                </a:solidFill>
                <a:latin typeface="Arial Black" pitchFamily="34" charset="0"/>
              </a:rPr>
              <a:t>; </a:t>
            </a:r>
          </a:p>
          <a:p>
            <a:r>
              <a:rPr lang="es-CL" sz="1200" b="1">
                <a:solidFill>
                  <a:srgbClr val="000000"/>
                </a:solidFill>
                <a:latin typeface="Arial Black" pitchFamily="34" charset="0"/>
              </a:rPr>
              <a:t>………………………………….…………….</a:t>
            </a:r>
          </a:p>
          <a:p>
            <a:r>
              <a:rPr lang="es-CL" sz="1200" b="1">
                <a:solidFill>
                  <a:srgbClr val="000000"/>
                </a:solidFill>
                <a:latin typeface="Arial Black" pitchFamily="34" charset="0"/>
              </a:rPr>
              <a:t>………………………………….…………….</a:t>
            </a:r>
          </a:p>
          <a:p>
            <a:r>
              <a:rPr lang="es-CL" sz="1200" b="1">
                <a:solidFill>
                  <a:srgbClr val="000000"/>
                </a:solidFill>
                <a:latin typeface="Arial Black" pitchFamily="34" charset="0"/>
              </a:rPr>
              <a:t>EXCEPTION</a:t>
            </a:r>
          </a:p>
          <a:p>
            <a:r>
              <a:rPr lang="es-CL" sz="1200" b="1">
                <a:solidFill>
                  <a:srgbClr val="000000"/>
                </a:solidFill>
                <a:latin typeface="Arial Black" pitchFamily="34" charset="0"/>
              </a:rPr>
              <a:t> WHEN </a:t>
            </a:r>
            <a:r>
              <a:rPr lang="es-CL" sz="1200" b="1" i="1">
                <a:solidFill>
                  <a:srgbClr val="B80000"/>
                </a:solidFill>
                <a:latin typeface="Arial Black" pitchFamily="34" charset="0"/>
              </a:rPr>
              <a:t>nombre_excepción</a:t>
            </a:r>
            <a:r>
              <a:rPr lang="es-CL" sz="1200" b="1">
                <a:solidFill>
                  <a:srgbClr val="000000"/>
                </a:solidFill>
                <a:latin typeface="Arial Black" pitchFamily="34" charset="0"/>
              </a:rPr>
              <a:t> THEN </a:t>
            </a:r>
          </a:p>
          <a:p>
            <a:r>
              <a:rPr lang="es-CL" sz="1200" b="1">
                <a:solidFill>
                  <a:srgbClr val="000000"/>
                </a:solidFill>
                <a:latin typeface="Arial Black" pitchFamily="34" charset="0"/>
              </a:rPr>
              <a:t>………………………………….…………….</a:t>
            </a:r>
          </a:p>
          <a:p>
            <a:r>
              <a:rPr lang="es-CL" sz="1200" b="1">
                <a:solidFill>
                  <a:srgbClr val="000000"/>
                </a:solidFill>
                <a:latin typeface="Arial Black" pitchFamily="34" charset="0"/>
              </a:rPr>
              <a:t>END;</a:t>
            </a:r>
            <a:endParaRPr lang="en-US" sz="1200" b="1">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882650" y="188913"/>
            <a:ext cx="7793038" cy="1462087"/>
          </a:xfrm>
        </p:spPr>
        <p:txBody>
          <a:bodyPr/>
          <a:lstStyle/>
          <a:p>
            <a:pPr algn="r"/>
            <a:r>
              <a:rPr lang="es-CL" sz="3400" smtClean="0">
                <a:solidFill>
                  <a:srgbClr val="10253F"/>
                </a:solidFill>
                <a:latin typeface="Arial" charset="0"/>
                <a:cs typeface="Arial" charset="0"/>
              </a:rPr>
              <a:t>Controlando Excepciones Definidas </a:t>
            </a:r>
            <a:br>
              <a:rPr lang="es-CL" sz="3400" smtClean="0">
                <a:solidFill>
                  <a:srgbClr val="10253F"/>
                </a:solidFill>
                <a:latin typeface="Arial" charset="0"/>
                <a:cs typeface="Arial" charset="0"/>
              </a:rPr>
            </a:br>
            <a:r>
              <a:rPr lang="es-CL" sz="3400" smtClean="0">
                <a:solidFill>
                  <a:srgbClr val="10253F"/>
                </a:solidFill>
                <a:latin typeface="Arial" charset="0"/>
                <a:cs typeface="Arial" charset="0"/>
              </a:rPr>
              <a:t>por el Usuario</a:t>
            </a:r>
            <a:endParaRPr lang="es-ES" sz="3400" smtClean="0">
              <a:solidFill>
                <a:srgbClr val="10253F"/>
              </a:solidFill>
              <a:latin typeface="Arial" charset="0"/>
              <a:cs typeface="Arial" charset="0"/>
            </a:endParaRPr>
          </a:p>
        </p:txBody>
      </p:sp>
      <p:sp>
        <p:nvSpPr>
          <p:cNvPr id="78851"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2" name="Text Box 5"/>
          <p:cNvSpPr txBox="1">
            <a:spLocks noChangeArrowheads="1"/>
          </p:cNvSpPr>
          <p:nvPr/>
        </p:nvSpPr>
        <p:spPr bwMode="auto">
          <a:xfrm>
            <a:off x="1005041" y="1946984"/>
            <a:ext cx="7072113" cy="293155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s-CL" sz="1200" b="1" dirty="0">
                <a:solidFill>
                  <a:srgbClr val="000000"/>
                </a:solidFill>
                <a:latin typeface="Arial Black" pitchFamily="34" charset="0"/>
              </a:rPr>
              <a:t>DECLARE</a:t>
            </a:r>
          </a:p>
          <a:p>
            <a:r>
              <a:rPr lang="es-CL" sz="1200" b="1" dirty="0">
                <a:solidFill>
                  <a:srgbClr val="000000"/>
                </a:solidFill>
                <a:latin typeface="Arial Black" pitchFamily="34" charset="0"/>
              </a:rPr>
              <a:t>  </a:t>
            </a:r>
            <a:r>
              <a:rPr lang="es-CL" sz="1200" b="1" dirty="0" err="1">
                <a:solidFill>
                  <a:srgbClr val="B80000"/>
                </a:solidFill>
                <a:latin typeface="Arial Black" pitchFamily="34" charset="0"/>
              </a:rPr>
              <a:t>depart_invalido</a:t>
            </a:r>
            <a:r>
              <a:rPr lang="es-CL" sz="1200" b="1" dirty="0">
                <a:solidFill>
                  <a:srgbClr val="000000"/>
                </a:solidFill>
                <a:latin typeface="Arial Black" pitchFamily="34" charset="0"/>
              </a:rPr>
              <a:t> EXCEPTION;</a:t>
            </a:r>
          </a:p>
          <a:p>
            <a:r>
              <a:rPr lang="es-CL" sz="1200" b="1" dirty="0">
                <a:solidFill>
                  <a:srgbClr val="000000"/>
                </a:solidFill>
                <a:latin typeface="Arial Black" pitchFamily="34" charset="0"/>
              </a:rPr>
              <a:t>BEGIN</a:t>
            </a:r>
          </a:p>
          <a:p>
            <a:r>
              <a:rPr lang="es-CL" sz="1200" b="1" dirty="0">
                <a:solidFill>
                  <a:srgbClr val="000000"/>
                </a:solidFill>
                <a:latin typeface="Arial Black" pitchFamily="34" charset="0"/>
              </a:rPr>
              <a:t>  UPDATE departments</a:t>
            </a:r>
          </a:p>
          <a:p>
            <a:r>
              <a:rPr lang="es-CL" sz="1200" b="1" dirty="0">
                <a:solidFill>
                  <a:srgbClr val="000000"/>
                </a:solidFill>
                <a:latin typeface="Arial Black" pitchFamily="34" charset="0"/>
              </a:rPr>
              <a:t>          SET </a:t>
            </a:r>
            <a:r>
              <a:rPr lang="es-CL" sz="1200" b="1" dirty="0" err="1">
                <a:solidFill>
                  <a:srgbClr val="000000"/>
                </a:solidFill>
                <a:latin typeface="Arial Black" pitchFamily="34" charset="0"/>
              </a:rPr>
              <a:t>department_name</a:t>
            </a:r>
            <a:r>
              <a:rPr lang="es-CL" sz="1200" b="1" dirty="0">
                <a:solidFill>
                  <a:srgbClr val="000000"/>
                </a:solidFill>
                <a:latin typeface="Arial Black" pitchFamily="34" charset="0"/>
              </a:rPr>
              <a:t> = '</a:t>
            </a:r>
            <a:r>
              <a:rPr lang="es-CL" sz="1200" b="1" dirty="0" err="1">
                <a:solidFill>
                  <a:srgbClr val="000000"/>
                </a:solidFill>
                <a:latin typeface="Arial Black" pitchFamily="34" charset="0"/>
              </a:rPr>
              <a:t>Depto</a:t>
            </a:r>
            <a:r>
              <a:rPr lang="es-CL" sz="1200" b="1" dirty="0">
                <a:solidFill>
                  <a:srgbClr val="000000"/>
                </a:solidFill>
                <a:latin typeface="Arial Black" pitchFamily="34" charset="0"/>
              </a:rPr>
              <a:t> nuevo'</a:t>
            </a:r>
          </a:p>
          <a:p>
            <a:r>
              <a:rPr lang="es-CL" sz="1200" b="1" dirty="0">
                <a:solidFill>
                  <a:srgbClr val="000000"/>
                </a:solidFill>
                <a:latin typeface="Arial Black" pitchFamily="34" charset="0"/>
              </a:rPr>
              <a:t>   WHERE  department_id = 999;</a:t>
            </a:r>
          </a:p>
          <a:p>
            <a:r>
              <a:rPr lang="es-CL" sz="1200" b="1" dirty="0">
                <a:solidFill>
                  <a:srgbClr val="000000"/>
                </a:solidFill>
                <a:latin typeface="Arial Black" pitchFamily="34" charset="0"/>
              </a:rPr>
              <a:t>    IF SQL%NOTFOUND THEN</a:t>
            </a:r>
          </a:p>
          <a:p>
            <a:r>
              <a:rPr lang="es-CL" sz="1200" b="1" dirty="0">
                <a:solidFill>
                  <a:srgbClr val="000000"/>
                </a:solidFill>
                <a:latin typeface="Arial Black" pitchFamily="34" charset="0"/>
              </a:rPr>
              <a:t>         </a:t>
            </a:r>
            <a:r>
              <a:rPr lang="es-CL" sz="1200" b="1" dirty="0">
                <a:solidFill>
                  <a:schemeClr val="hlink"/>
                </a:solidFill>
                <a:latin typeface="Arial Black" pitchFamily="34" charset="0"/>
              </a:rPr>
              <a:t>RAISE</a:t>
            </a:r>
            <a:r>
              <a:rPr lang="es-CL" sz="1200" b="1" dirty="0">
                <a:solidFill>
                  <a:srgbClr val="000000"/>
                </a:solidFill>
                <a:latin typeface="Arial Black" pitchFamily="34" charset="0"/>
              </a:rPr>
              <a:t> </a:t>
            </a:r>
            <a:r>
              <a:rPr lang="es-CL" sz="1200" b="1" dirty="0" err="1">
                <a:solidFill>
                  <a:srgbClr val="B80000"/>
                </a:solidFill>
                <a:latin typeface="Arial Black" pitchFamily="34" charset="0"/>
              </a:rPr>
              <a:t>depart_invalido</a:t>
            </a:r>
            <a:r>
              <a:rPr lang="es-CL" sz="1200" b="1" dirty="0">
                <a:solidFill>
                  <a:srgbClr val="000000"/>
                </a:solidFill>
                <a:latin typeface="Arial Black" pitchFamily="34" charset="0"/>
              </a:rPr>
              <a:t>;</a:t>
            </a:r>
          </a:p>
          <a:p>
            <a:r>
              <a:rPr lang="es-CL" sz="1200" b="1" dirty="0">
                <a:solidFill>
                  <a:srgbClr val="000000"/>
                </a:solidFill>
                <a:latin typeface="Arial Black" pitchFamily="34" charset="0"/>
              </a:rPr>
              <a:t>  END IF;</a:t>
            </a:r>
          </a:p>
          <a:p>
            <a:r>
              <a:rPr lang="es-CL" sz="1200" b="1" dirty="0">
                <a:solidFill>
                  <a:srgbClr val="000000"/>
                </a:solidFill>
                <a:latin typeface="Arial Black" pitchFamily="34" charset="0"/>
              </a:rPr>
              <a:t>  COMMIT;</a:t>
            </a:r>
          </a:p>
          <a:p>
            <a:r>
              <a:rPr lang="es-CL" sz="1200" b="1" dirty="0">
                <a:solidFill>
                  <a:srgbClr val="000000"/>
                </a:solidFill>
                <a:latin typeface="Arial Black" pitchFamily="34" charset="0"/>
              </a:rPr>
              <a:t>EXCEPTION</a:t>
            </a:r>
          </a:p>
          <a:p>
            <a:r>
              <a:rPr lang="es-CL" sz="1200" b="1" dirty="0">
                <a:solidFill>
                  <a:srgbClr val="000000"/>
                </a:solidFill>
                <a:latin typeface="Arial Black" pitchFamily="34" charset="0"/>
              </a:rPr>
              <a:t>  WHEN </a:t>
            </a:r>
            <a:r>
              <a:rPr lang="es-CL" sz="1200" b="1" dirty="0" err="1">
                <a:solidFill>
                  <a:srgbClr val="B80000"/>
                </a:solidFill>
                <a:latin typeface="Arial Black" pitchFamily="34" charset="0"/>
              </a:rPr>
              <a:t>depart_invalido</a:t>
            </a:r>
            <a:r>
              <a:rPr lang="es-CL" sz="1200" b="1" dirty="0">
                <a:solidFill>
                  <a:srgbClr val="000000"/>
                </a:solidFill>
                <a:latin typeface="Arial Black" pitchFamily="34" charset="0"/>
              </a:rPr>
              <a:t>  THEN</a:t>
            </a:r>
          </a:p>
          <a:p>
            <a:r>
              <a:rPr lang="es-CL" sz="1200" b="1" dirty="0">
                <a:solidFill>
                  <a:srgbClr val="000000"/>
                </a:solidFill>
                <a:latin typeface="Arial Black" pitchFamily="34" charset="0"/>
              </a:rPr>
              <a:t>    DBMS_OUTPUT.PUT_LINE('No existe departamento.');</a:t>
            </a:r>
          </a:p>
          <a:p>
            <a:r>
              <a:rPr lang="es-CL" sz="1200" b="1" dirty="0">
                <a:solidFill>
                  <a:srgbClr val="000000"/>
                </a:solidFill>
                <a:latin typeface="Arial Black" pitchFamily="34" charset="0"/>
              </a:rPr>
              <a:t>END;</a:t>
            </a:r>
          </a:p>
          <a:p>
            <a:endParaRPr lang="es-CL" sz="800" b="1" dirty="0">
              <a:solidFill>
                <a:srgbClr val="000000"/>
              </a:solidFill>
              <a:latin typeface="Arial Black" pitchFamily="34" charset="0"/>
            </a:endParaRPr>
          </a:p>
        </p:txBody>
      </p:sp>
      <p:pic>
        <p:nvPicPr>
          <p:cNvPr id="78855" name="Picture 7" descr="Screenshot - 06-02-2014 , 14_39_32"/>
          <p:cNvPicPr>
            <a:picLocks noChangeAspect="1" noChangeArrowheads="1"/>
          </p:cNvPicPr>
          <p:nvPr/>
        </p:nvPicPr>
        <p:blipFill>
          <a:blip r:embed="rId3" cstate="print"/>
          <a:srcRect/>
          <a:stretch>
            <a:fillRect/>
          </a:stretch>
        </p:blipFill>
        <p:spPr bwMode="auto">
          <a:xfrm>
            <a:off x="3203575" y="5006975"/>
            <a:ext cx="2160588" cy="22225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Procedimiento </a:t>
            </a:r>
            <a:r>
              <a:rPr lang="es-ES" sz="3000" smtClean="0">
                <a:solidFill>
                  <a:srgbClr val="10253F"/>
                </a:solidFill>
                <a:latin typeface="Arial" charset="0"/>
                <a:cs typeface="Arial" charset="0"/>
              </a:rPr>
              <a:t>RAISE_APPLICATION_ERROR</a:t>
            </a:r>
          </a:p>
        </p:txBody>
      </p:sp>
      <p:sp>
        <p:nvSpPr>
          <p:cNvPr id="55298" name="Rectangle 3"/>
          <p:cNvSpPr txBox="1">
            <a:spLocks noChangeArrowheads="1"/>
          </p:cNvSpPr>
          <p:nvPr/>
        </p:nvSpPr>
        <p:spPr bwMode="auto">
          <a:xfrm>
            <a:off x="611188" y="1725613"/>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a:t>RAISE_APPLICATION_ERROR permite mostrar mensajes de error definidos por el usuario desde subprogramas almacenados. </a:t>
            </a:r>
          </a:p>
          <a:p>
            <a:pPr marL="609600" lvl="1" indent="-609600" algn="just" defTabSz="457200">
              <a:lnSpc>
                <a:spcPct val="80000"/>
              </a:lnSpc>
              <a:spcBef>
                <a:spcPct val="20000"/>
              </a:spcBef>
              <a:buFont typeface="Arial" charset="0"/>
              <a:buChar char="•"/>
            </a:pPr>
            <a:r>
              <a:rPr lang="es-CL" sz="1800"/>
              <a:t>Se pueden mostrar estos errores en la aplicación y así evitar retornar mensajes de error de excepciones no controladas. </a:t>
            </a:r>
          </a:p>
          <a:p>
            <a:pPr marL="609600" lvl="1" indent="-609600" defTabSz="457200">
              <a:lnSpc>
                <a:spcPct val="80000"/>
              </a:lnSpc>
              <a:spcBef>
                <a:spcPct val="20000"/>
              </a:spcBef>
              <a:buFont typeface="Arial" charset="0"/>
              <a:buChar char="•"/>
            </a:pPr>
            <a:endParaRPr lang="es-CL" sz="1800"/>
          </a:p>
          <a:p>
            <a:pPr marL="609600" lvl="1" indent="-609600" defTabSz="457200">
              <a:lnSpc>
                <a:spcPct val="80000"/>
              </a:lnSpc>
              <a:spcBef>
                <a:spcPct val="20000"/>
              </a:spcBef>
              <a:buFont typeface="Arial" charset="0"/>
              <a:buChar char="•"/>
            </a:pPr>
            <a:endParaRPr lang="es-CL" sz="1800"/>
          </a:p>
          <a:p>
            <a:pPr marL="609600" lvl="1" indent="-609600" defTabSz="457200">
              <a:lnSpc>
                <a:spcPct val="80000"/>
              </a:lnSpc>
              <a:spcBef>
                <a:spcPct val="20000"/>
              </a:spcBef>
              <a:buFont typeface="Arial" charset="0"/>
              <a:buChar char="•"/>
            </a:pPr>
            <a:r>
              <a:rPr lang="es-CL" sz="1800"/>
              <a:t>Sintaxis:</a:t>
            </a:r>
          </a:p>
        </p:txBody>
      </p:sp>
      <p:sp>
        <p:nvSpPr>
          <p:cNvPr id="2" name="Text Box 5"/>
          <p:cNvSpPr txBox="1">
            <a:spLocks noChangeArrowheads="1"/>
          </p:cNvSpPr>
          <p:nvPr/>
        </p:nvSpPr>
        <p:spPr bwMode="auto">
          <a:xfrm>
            <a:off x="1223536" y="3579414"/>
            <a:ext cx="7284701" cy="56513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b="1">
                <a:solidFill>
                  <a:srgbClr val="000000"/>
                </a:solidFill>
              </a:rPr>
              <a:t>raise_application_error (</a:t>
            </a:r>
            <a:r>
              <a:rPr lang="en-US" b="1" i="1">
                <a:solidFill>
                  <a:srgbClr val="000000"/>
                </a:solidFill>
              </a:rPr>
              <a:t>número_de_error,mensaje_error </a:t>
            </a:r>
            <a:r>
              <a:rPr lang="en-US" b="1">
                <a:solidFill>
                  <a:srgbClr val="000000"/>
                </a:solidFill>
              </a:rPr>
              <a:t>[, {TRUE | FALSE}]);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Procedimiento </a:t>
            </a:r>
            <a:r>
              <a:rPr lang="es-ES" sz="3000" smtClean="0">
                <a:solidFill>
                  <a:srgbClr val="10253F"/>
                </a:solidFill>
                <a:latin typeface="Arial" charset="0"/>
                <a:cs typeface="Arial" charset="0"/>
              </a:rPr>
              <a:t>RAISE_APPLICATION_ERROR</a:t>
            </a:r>
          </a:p>
        </p:txBody>
      </p:sp>
      <p:sp>
        <p:nvSpPr>
          <p:cNvPr id="5734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3" name="Text Box 5"/>
          <p:cNvSpPr txBox="1">
            <a:spLocks noChangeArrowheads="1"/>
          </p:cNvSpPr>
          <p:nvPr/>
        </p:nvSpPr>
        <p:spPr bwMode="auto">
          <a:xfrm>
            <a:off x="1070416" y="1896393"/>
            <a:ext cx="7295103" cy="199925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a:solidFill>
                  <a:srgbClr val="000000"/>
                </a:solidFill>
                <a:latin typeface="Arial Black" pitchFamily="34" charset="0"/>
              </a:rPr>
              <a:t>DECLARE</a:t>
            </a:r>
          </a:p>
          <a:p>
            <a:r>
              <a:rPr lang="en-US" sz="1200">
                <a:solidFill>
                  <a:srgbClr val="000000"/>
                </a:solidFill>
                <a:latin typeface="Arial Black" pitchFamily="34" charset="0"/>
              </a:rPr>
              <a:t>v_mgr     NUMBER(2):=99;</a:t>
            </a:r>
          </a:p>
          <a:p>
            <a:r>
              <a:rPr lang="en-US" sz="1200">
                <a:solidFill>
                  <a:srgbClr val="000000"/>
                </a:solidFill>
                <a:latin typeface="Arial Black" pitchFamily="34" charset="0"/>
              </a:rPr>
              <a:t>BEGIN</a:t>
            </a:r>
          </a:p>
          <a:p>
            <a:r>
              <a:rPr lang="en-US" sz="1200">
                <a:solidFill>
                  <a:srgbClr val="000000"/>
                </a:solidFill>
                <a:latin typeface="Arial Black" pitchFamily="34" charset="0"/>
              </a:rPr>
              <a:t>  DELETE FROM employees</a:t>
            </a:r>
          </a:p>
          <a:p>
            <a:r>
              <a:rPr lang="en-US" sz="1200">
                <a:solidFill>
                  <a:srgbClr val="000000"/>
                </a:solidFill>
                <a:latin typeface="Arial Black" pitchFamily="34" charset="0"/>
              </a:rPr>
              <a:t>     WHERE  manager_id = v_mgr;</a:t>
            </a:r>
          </a:p>
          <a:p>
            <a:r>
              <a:rPr lang="en-US" sz="1200">
                <a:solidFill>
                  <a:srgbClr val="000000"/>
                </a:solidFill>
                <a:latin typeface="Arial Black" pitchFamily="34" charset="0"/>
              </a:rPr>
              <a:t>  IF SQL%NOTFOUND THEN</a:t>
            </a:r>
          </a:p>
          <a:p>
            <a:r>
              <a:rPr lang="en-US" sz="1200">
                <a:solidFill>
                  <a:srgbClr val="000000"/>
                </a:solidFill>
                <a:latin typeface="Arial Black" pitchFamily="34" charset="0"/>
              </a:rPr>
              <a:t>     </a:t>
            </a:r>
            <a:r>
              <a:rPr lang="en-US" sz="1200">
                <a:solidFill>
                  <a:srgbClr val="B80000"/>
                </a:solidFill>
                <a:latin typeface="Arial Black" pitchFamily="34" charset="0"/>
              </a:rPr>
              <a:t>RAISE_APPLICATION_ERROR(-20201,'No existe el jefe que se desea eliminar')</a:t>
            </a:r>
            <a:r>
              <a:rPr lang="en-US" sz="1200">
                <a:solidFill>
                  <a:srgbClr val="000000"/>
                </a:solidFill>
                <a:latin typeface="Arial Black" pitchFamily="34" charset="0"/>
              </a:rPr>
              <a:t>;</a:t>
            </a:r>
          </a:p>
          <a:p>
            <a:r>
              <a:rPr lang="en-US" sz="1200">
                <a:solidFill>
                  <a:srgbClr val="000000"/>
                </a:solidFill>
                <a:latin typeface="Arial Black" pitchFamily="34" charset="0"/>
              </a:rPr>
              <a:t>  END IF;</a:t>
            </a:r>
          </a:p>
          <a:p>
            <a:r>
              <a:rPr lang="en-US" sz="1200">
                <a:solidFill>
                  <a:srgbClr val="000000"/>
                </a:solidFill>
                <a:latin typeface="Arial Black" pitchFamily="34" charset="0"/>
              </a:rPr>
              <a:t>END;</a:t>
            </a:r>
          </a:p>
        </p:txBody>
      </p:sp>
      <p:pic>
        <p:nvPicPr>
          <p:cNvPr id="57352" name="Picture 8" descr="Screenshot - 06-02-2014 , 15_57_50"/>
          <p:cNvPicPr>
            <a:picLocks noChangeAspect="1" noChangeArrowheads="1"/>
          </p:cNvPicPr>
          <p:nvPr/>
        </p:nvPicPr>
        <p:blipFill>
          <a:blip r:embed="rId3" cstate="print"/>
          <a:srcRect/>
          <a:stretch>
            <a:fillRect/>
          </a:stretch>
        </p:blipFill>
        <p:spPr bwMode="auto">
          <a:xfrm>
            <a:off x="1898650" y="3960813"/>
            <a:ext cx="5768975" cy="21494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Procedimiento </a:t>
            </a:r>
            <a:r>
              <a:rPr lang="es-ES" sz="3000" smtClean="0">
                <a:solidFill>
                  <a:srgbClr val="10253F"/>
                </a:solidFill>
                <a:latin typeface="Arial" charset="0"/>
                <a:cs typeface="Arial" charset="0"/>
              </a:rPr>
              <a:t>RAISE_APPLICATION_ERROR</a:t>
            </a:r>
          </a:p>
        </p:txBody>
      </p:sp>
      <p:sp>
        <p:nvSpPr>
          <p:cNvPr id="80899"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3" name="Text Box 5"/>
          <p:cNvSpPr txBox="1">
            <a:spLocks noChangeArrowheads="1"/>
          </p:cNvSpPr>
          <p:nvPr/>
        </p:nvSpPr>
        <p:spPr bwMode="auto">
          <a:xfrm>
            <a:off x="1070416" y="1901781"/>
            <a:ext cx="7295103" cy="220753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a:solidFill>
                  <a:srgbClr val="000000"/>
                </a:solidFill>
                <a:latin typeface="Arial Black" pitchFamily="34" charset="0"/>
              </a:rPr>
              <a:t>DECLARE</a:t>
            </a:r>
          </a:p>
          <a:p>
            <a:r>
              <a:rPr lang="en-US" sz="1200">
                <a:solidFill>
                  <a:srgbClr val="000000"/>
                </a:solidFill>
                <a:latin typeface="Arial Black" pitchFamily="34" charset="0"/>
              </a:rPr>
              <a:t>v_apellido     NUMBER(2);</a:t>
            </a:r>
          </a:p>
          <a:p>
            <a:r>
              <a:rPr lang="en-US" sz="1200">
                <a:solidFill>
                  <a:srgbClr val="000000"/>
                </a:solidFill>
                <a:latin typeface="Arial Black" pitchFamily="34" charset="0"/>
              </a:rPr>
              <a:t>BEGIN</a:t>
            </a:r>
          </a:p>
          <a:p>
            <a:r>
              <a:rPr lang="en-US" sz="1200">
                <a:solidFill>
                  <a:srgbClr val="000000"/>
                </a:solidFill>
                <a:latin typeface="Arial Black" pitchFamily="34" charset="0"/>
              </a:rPr>
              <a:t>  SELECT last_name  INTO v_apellido</a:t>
            </a:r>
          </a:p>
          <a:p>
            <a:r>
              <a:rPr lang="en-US" sz="1200">
                <a:solidFill>
                  <a:srgbClr val="000000"/>
                </a:solidFill>
                <a:latin typeface="Arial Black" pitchFamily="34" charset="0"/>
              </a:rPr>
              <a:t>     FROM employees</a:t>
            </a:r>
          </a:p>
          <a:p>
            <a:r>
              <a:rPr lang="en-US" sz="1200">
                <a:solidFill>
                  <a:srgbClr val="000000"/>
                </a:solidFill>
                <a:latin typeface="Arial Black" pitchFamily="34" charset="0"/>
              </a:rPr>
              <a:t>     WHERE  employee_id = 99;</a:t>
            </a:r>
          </a:p>
          <a:p>
            <a:r>
              <a:rPr lang="en-US" sz="1200">
                <a:solidFill>
                  <a:srgbClr val="000000"/>
                </a:solidFill>
                <a:latin typeface="Arial Black" pitchFamily="34" charset="0"/>
              </a:rPr>
              <a:t>  EXCEPTION</a:t>
            </a:r>
          </a:p>
          <a:p>
            <a:r>
              <a:rPr lang="en-US" sz="1200">
                <a:solidFill>
                  <a:srgbClr val="000000"/>
                </a:solidFill>
                <a:latin typeface="Arial Black" pitchFamily="34" charset="0"/>
              </a:rPr>
              <a:t>   WHEN NO_DATA_FOUND THEN</a:t>
            </a:r>
          </a:p>
          <a:p>
            <a:r>
              <a:rPr lang="en-US" sz="1200">
                <a:solidFill>
                  <a:srgbClr val="000000"/>
                </a:solidFill>
                <a:latin typeface="Arial Black" pitchFamily="34" charset="0"/>
              </a:rPr>
              <a:t>     </a:t>
            </a:r>
            <a:r>
              <a:rPr lang="en-US" sz="1200">
                <a:solidFill>
                  <a:srgbClr val="B80000"/>
                </a:solidFill>
                <a:latin typeface="Arial Black" pitchFamily="34" charset="0"/>
              </a:rPr>
              <a:t>RAISE_APPLICATION_ERROR (-20202,'El empleado que se consulta no es válido')</a:t>
            </a:r>
            <a:r>
              <a:rPr lang="en-US" sz="1200">
                <a:solidFill>
                  <a:srgbClr val="000000"/>
                </a:solidFill>
                <a:latin typeface="Arial Black" pitchFamily="34" charset="0"/>
              </a:rPr>
              <a:t>;</a:t>
            </a:r>
          </a:p>
          <a:p>
            <a:r>
              <a:rPr lang="en-US" sz="1200">
                <a:solidFill>
                  <a:srgbClr val="000000"/>
                </a:solidFill>
                <a:latin typeface="Arial Black" pitchFamily="34" charset="0"/>
              </a:rPr>
              <a:t>END;</a:t>
            </a:r>
          </a:p>
        </p:txBody>
      </p:sp>
      <p:pic>
        <p:nvPicPr>
          <p:cNvPr id="80904" name="Picture 8" descr="Screenshot - 06-02-2014 , 15_59_48"/>
          <p:cNvPicPr>
            <a:picLocks noChangeAspect="1" noChangeArrowheads="1"/>
          </p:cNvPicPr>
          <p:nvPr/>
        </p:nvPicPr>
        <p:blipFill>
          <a:blip r:embed="rId3" cstate="print"/>
          <a:srcRect/>
          <a:stretch>
            <a:fillRect/>
          </a:stretch>
        </p:blipFill>
        <p:spPr bwMode="auto">
          <a:xfrm>
            <a:off x="2195513" y="4149725"/>
            <a:ext cx="5473700" cy="215741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ea typeface="ＭＳ Ｐゴシック" charset="-128"/>
                <a:cs typeface="Arial" pitchFamily="34" charset="0"/>
              </a:rPr>
              <a:t>Resumen de la Clase</a:t>
            </a:r>
            <a:endParaRPr lang="es-ES" sz="3000" dirty="0" smtClean="0">
              <a:latin typeface="Arial" pitchFamily="34" charset="0"/>
              <a:ea typeface="ＭＳ Ｐゴシック" charset="-128"/>
              <a:cs typeface="Arial" pitchFamily="34" charset="0"/>
            </a:endParaRPr>
          </a:p>
        </p:txBody>
      </p:sp>
      <p:sp>
        <p:nvSpPr>
          <p:cNvPr id="67586" name="Rectangle 3"/>
          <p:cNvSpPr txBox="1">
            <a:spLocks noChangeArrowheads="1"/>
          </p:cNvSpPr>
          <p:nvPr/>
        </p:nvSpPr>
        <p:spPr bwMode="auto">
          <a:xfrm>
            <a:off x="395288" y="142398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MS PGothic" pitchFamily="34" charset="-128"/>
              </a:rPr>
              <a:t>Se definió qué son las Excepciones PL/SQL.</a:t>
            </a:r>
          </a:p>
          <a:p>
            <a:pPr marL="609600" indent="-609600" algn="just" defTabSz="457200">
              <a:spcBef>
                <a:spcPct val="20000"/>
              </a:spcBef>
              <a:buFont typeface="Arial" charset="0"/>
              <a:buChar char="•"/>
            </a:pPr>
            <a:r>
              <a:rPr lang="es-CL" sz="1800">
                <a:ea typeface="MS PGothic" pitchFamily="34" charset="-128"/>
              </a:rPr>
              <a:t>Se explicó la importancia de poder reconocer las excepciones no controladas.</a:t>
            </a:r>
          </a:p>
          <a:p>
            <a:pPr marL="609600" indent="-609600" algn="just" defTabSz="457200">
              <a:spcBef>
                <a:spcPct val="20000"/>
              </a:spcBef>
              <a:buFont typeface="Arial" charset="0"/>
              <a:buChar char="•"/>
            </a:pPr>
            <a:r>
              <a:rPr lang="es-CL" sz="1800">
                <a:ea typeface="MS PGothic" pitchFamily="34" charset="-128"/>
              </a:rPr>
              <a:t>Se describieron los tipos de manejadores de excepciones PL/SQL.</a:t>
            </a:r>
          </a:p>
          <a:p>
            <a:pPr marL="609600" indent="-609600" algn="just" defTabSz="457200">
              <a:spcBef>
                <a:spcPct val="20000"/>
              </a:spcBef>
              <a:buFont typeface="Arial" charset="0"/>
              <a:buChar char="•"/>
            </a:pPr>
            <a:r>
              <a:rPr lang="es-CL" sz="1800">
                <a:ea typeface="MS PGothic" pitchFamily="34" charset="-128"/>
              </a:rPr>
              <a:t>Se explicó cómo manejar y controlar las Excepciones Predefinidas de Oracle.</a:t>
            </a:r>
          </a:p>
          <a:p>
            <a:pPr marL="609600" indent="-609600" algn="just" defTabSz="457200">
              <a:spcBef>
                <a:spcPct val="20000"/>
              </a:spcBef>
              <a:buFont typeface="Arial" charset="0"/>
              <a:buChar char="•"/>
            </a:pPr>
            <a:r>
              <a:rPr lang="es-CL" sz="1800">
                <a:ea typeface="MS PGothic" pitchFamily="34" charset="-128"/>
              </a:rPr>
              <a:t>Se explicó cómo manejar y controlar Excepciones No Predefinidas de Oracle.</a:t>
            </a:r>
          </a:p>
          <a:p>
            <a:pPr marL="609600" indent="-609600" algn="just" defTabSz="457200">
              <a:spcBef>
                <a:spcPct val="20000"/>
              </a:spcBef>
              <a:buFont typeface="Arial" charset="0"/>
              <a:buChar char="•"/>
            </a:pPr>
            <a:r>
              <a:rPr lang="es-CL" sz="1800">
                <a:ea typeface="MS PGothic" pitchFamily="34" charset="-128"/>
              </a:rPr>
              <a:t>Se explicó cómo controlar Excepciones Definidas por el Usuario.</a:t>
            </a:r>
          </a:p>
          <a:p>
            <a:pPr marL="609600" indent="-609600" algn="just" defTabSz="457200">
              <a:spcBef>
                <a:spcPct val="20000"/>
              </a:spcBef>
              <a:buFont typeface="Arial" charset="0"/>
              <a:buChar char="•"/>
            </a:pPr>
            <a:endParaRPr lang="es-CL" sz="1800">
              <a:ea typeface="MS PGothic" pitchFamily="34" charset="-128"/>
            </a:endParaRPr>
          </a:p>
        </p:txBody>
      </p:sp>
      <p:pic>
        <p:nvPicPr>
          <p:cNvPr id="67587"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ea typeface="ＭＳ Ｐゴシック" charset="-128"/>
                <a:cs typeface="Arial" pitchFamily="34" charset="0"/>
              </a:rPr>
              <a:t>Objetivos de la Clase</a:t>
            </a:r>
            <a:endParaRPr lang="es-ES" sz="3000" dirty="0" smtClean="0">
              <a:latin typeface="Arial" pitchFamily="34" charset="0"/>
              <a:ea typeface="ＭＳ Ｐゴシック" charset="-128"/>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MS PGothic" pitchFamily="34" charset="-128"/>
              </a:rPr>
              <a:t>Definir qué son las Excepciones PL/SQL.</a:t>
            </a:r>
          </a:p>
          <a:p>
            <a:pPr marL="609600" indent="-609600" algn="just" defTabSz="457200">
              <a:spcBef>
                <a:spcPct val="20000"/>
              </a:spcBef>
              <a:buFont typeface="Arial" charset="0"/>
              <a:buChar char="•"/>
            </a:pPr>
            <a:r>
              <a:rPr lang="es-CL" sz="1800">
                <a:ea typeface="MS PGothic" pitchFamily="34" charset="-128"/>
              </a:rPr>
              <a:t>Reconocer las excepciones no controladas.</a:t>
            </a:r>
          </a:p>
          <a:p>
            <a:pPr marL="609600" indent="-609600" algn="just" defTabSz="457200">
              <a:spcBef>
                <a:spcPct val="20000"/>
              </a:spcBef>
              <a:buFont typeface="Arial" charset="0"/>
              <a:buChar char="•"/>
            </a:pPr>
            <a:r>
              <a:rPr lang="es-CL" sz="1800">
                <a:ea typeface="MS PGothic" pitchFamily="34" charset="-128"/>
              </a:rPr>
              <a:t>Describir los diferentes tipos de manejadores de excepciones PL/SQL.</a:t>
            </a:r>
          </a:p>
          <a:p>
            <a:pPr marL="609600" indent="-609600" algn="just" defTabSz="457200">
              <a:spcBef>
                <a:spcPct val="20000"/>
              </a:spcBef>
              <a:buFont typeface="Arial" charset="0"/>
              <a:buChar char="•"/>
            </a:pPr>
            <a:r>
              <a:rPr lang="es-CL" sz="1800">
                <a:ea typeface="MS PGothic" pitchFamily="34" charset="-128"/>
              </a:rPr>
              <a:t>Manejar y Controlar las Excepciones Predefinidas de Oracle.</a:t>
            </a:r>
          </a:p>
          <a:p>
            <a:pPr marL="609600" indent="-609600" algn="just" defTabSz="457200">
              <a:spcBef>
                <a:spcPct val="20000"/>
              </a:spcBef>
              <a:buFont typeface="Arial" charset="0"/>
              <a:buChar char="•"/>
            </a:pPr>
            <a:r>
              <a:rPr lang="es-CL" sz="1800">
                <a:ea typeface="MS PGothic" pitchFamily="34" charset="-128"/>
              </a:rPr>
              <a:t>Manejar y controlar Excepciones No Predefinidas de Oracle.</a:t>
            </a:r>
          </a:p>
          <a:p>
            <a:pPr marL="609600" indent="-609600" algn="just" defTabSz="457200">
              <a:spcBef>
                <a:spcPct val="20000"/>
              </a:spcBef>
              <a:buFont typeface="Arial" charset="0"/>
              <a:buChar char="•"/>
            </a:pPr>
            <a:r>
              <a:rPr lang="es-CL" sz="1800">
                <a:ea typeface="MS PGothic" pitchFamily="34" charset="-128"/>
              </a:rPr>
              <a:t>Describir y controlar Excepciones Definidas por el Usuario.</a:t>
            </a:r>
          </a:p>
          <a:p>
            <a:pPr marL="609600" indent="-609600" algn="just" defTabSz="457200">
              <a:spcBef>
                <a:spcPct val="20000"/>
              </a:spcBef>
              <a:buFont typeface="Arial" charset="0"/>
              <a:buChar char="•"/>
            </a:pPr>
            <a:endParaRPr lang="es-CL" sz="1800">
              <a:ea typeface="MS PGothic" pitchFamily="34" charset="-128"/>
            </a:endParaRPr>
          </a:p>
        </p:txBody>
      </p:sp>
      <p:pic>
        <p:nvPicPr>
          <p:cNvPr id="19459"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Manejo de Excepciones</a:t>
            </a:r>
            <a:endParaRPr lang="es-ES" sz="3000" smtClean="0">
              <a:solidFill>
                <a:srgbClr val="10253F"/>
              </a:solidFill>
              <a:latin typeface="Arial" charset="0"/>
              <a:cs typeface="Arial" charset="0"/>
            </a:endParaRPr>
          </a:p>
        </p:txBody>
      </p:sp>
      <p:sp>
        <p:nvSpPr>
          <p:cNvPr id="2048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None/>
            </a:pPr>
            <a:r>
              <a:rPr lang="es-CL">
                <a:latin typeface="Arial Black" pitchFamily="34" charset="0"/>
              </a:rPr>
              <a:t>¿Cómo controlar el error que se produce al ejecutar el bloque PL/SQL?</a:t>
            </a:r>
          </a:p>
        </p:txBody>
      </p:sp>
      <p:sp>
        <p:nvSpPr>
          <p:cNvPr id="2" name="Text Box 5"/>
          <p:cNvSpPr txBox="1">
            <a:spLocks noChangeArrowheads="1"/>
          </p:cNvSpPr>
          <p:nvPr/>
        </p:nvSpPr>
        <p:spPr bwMode="auto">
          <a:xfrm>
            <a:off x="1140477" y="2161289"/>
            <a:ext cx="6506784" cy="178271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200">
                <a:solidFill>
                  <a:srgbClr val="000000"/>
                </a:solidFill>
                <a:latin typeface="Arial Black" pitchFamily="34" charset="0"/>
              </a:rPr>
              <a:t>DECLARE</a:t>
            </a:r>
          </a:p>
          <a:p>
            <a:pPr>
              <a:defRPr/>
            </a:pPr>
            <a:r>
              <a:rPr lang="en-US" sz="1200">
                <a:solidFill>
                  <a:srgbClr val="000000"/>
                </a:solidFill>
                <a:latin typeface="Arial Black" pitchFamily="34" charset="0"/>
              </a:rPr>
              <a:t>  lname VARCHAR2(15);</a:t>
            </a:r>
          </a:p>
          <a:p>
            <a:pPr>
              <a:defRPr/>
            </a:pPr>
            <a:r>
              <a:rPr lang="en-US" sz="1200">
                <a:solidFill>
                  <a:srgbClr val="000000"/>
                </a:solidFill>
                <a:latin typeface="Arial Black" pitchFamily="34" charset="0"/>
              </a:rPr>
              <a:t>BEGIN</a:t>
            </a:r>
          </a:p>
          <a:p>
            <a:pPr>
              <a:defRPr/>
            </a:pPr>
            <a:r>
              <a:rPr lang="en-US" sz="1200">
                <a:solidFill>
                  <a:srgbClr val="000000"/>
                </a:solidFill>
                <a:latin typeface="Arial Black" pitchFamily="34" charset="0"/>
              </a:rPr>
              <a:t>  SELECT last_name INTO lname </a:t>
            </a:r>
          </a:p>
          <a:p>
            <a:pPr>
              <a:defRPr/>
            </a:pPr>
            <a:r>
              <a:rPr lang="en-US" sz="1200">
                <a:solidFill>
                  <a:srgbClr val="000000"/>
                </a:solidFill>
                <a:latin typeface="Arial Black" pitchFamily="34" charset="0"/>
              </a:rPr>
              <a:t>      FROM employees </a:t>
            </a:r>
          </a:p>
          <a:p>
            <a:pPr>
              <a:defRPr/>
            </a:pPr>
            <a:r>
              <a:rPr lang="en-US" sz="1200">
                <a:solidFill>
                  <a:srgbClr val="000000"/>
                </a:solidFill>
                <a:latin typeface="Arial Black" pitchFamily="34" charset="0"/>
              </a:rPr>
              <a:t>   WHERE first_name='John'; </a:t>
            </a:r>
          </a:p>
          <a:p>
            <a:pPr>
              <a:defRPr/>
            </a:pPr>
            <a:r>
              <a:rPr lang="en-US" sz="1200">
                <a:solidFill>
                  <a:srgbClr val="000000"/>
                </a:solidFill>
                <a:latin typeface="Arial Black" pitchFamily="34" charset="0"/>
              </a:rPr>
              <a:t>  DBMS_OUTPUT.PUT_LINE ('El apellido de John es  : ' ||lname);</a:t>
            </a:r>
          </a:p>
          <a:p>
            <a:pPr>
              <a:defRPr/>
            </a:pPr>
            <a:r>
              <a:rPr lang="en-US" sz="1200">
                <a:solidFill>
                  <a:srgbClr val="000000"/>
                </a:solidFill>
                <a:latin typeface="Arial Black" pitchFamily="34" charset="0"/>
              </a:rPr>
              <a:t>END;</a:t>
            </a:r>
          </a:p>
          <a:p>
            <a:pPr>
              <a:defRPr/>
            </a:pPr>
            <a:endParaRPr lang="en-US" sz="800">
              <a:solidFill>
                <a:srgbClr val="000000"/>
              </a:solidFill>
              <a:latin typeface="Arial Black" pitchFamily="34" charset="0"/>
            </a:endParaRPr>
          </a:p>
        </p:txBody>
      </p:sp>
      <p:pic>
        <p:nvPicPr>
          <p:cNvPr id="20486" name="Picture 19" descr="Screenshot - 05-02-2014 , 11_45_57"/>
          <p:cNvPicPr>
            <a:picLocks noChangeAspect="1" noChangeArrowheads="1"/>
          </p:cNvPicPr>
          <p:nvPr/>
        </p:nvPicPr>
        <p:blipFill>
          <a:blip r:embed="rId3" cstate="print"/>
          <a:srcRect/>
          <a:stretch>
            <a:fillRect/>
          </a:stretch>
        </p:blipFill>
        <p:spPr bwMode="auto">
          <a:xfrm>
            <a:off x="1258888" y="4076700"/>
            <a:ext cx="6265862" cy="1096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Manejo de Excepciones</a:t>
            </a:r>
            <a:endParaRPr lang="es-ES" sz="3000" smtClean="0">
              <a:solidFill>
                <a:srgbClr val="10253F"/>
              </a:solidFill>
              <a:latin typeface="Arial" charset="0"/>
              <a:cs typeface="Arial" charset="0"/>
            </a:endParaRPr>
          </a:p>
        </p:txBody>
      </p:sp>
      <p:sp>
        <p:nvSpPr>
          <p:cNvPr id="2" name="Text Box 5"/>
          <p:cNvSpPr txBox="1">
            <a:spLocks noChangeArrowheads="1"/>
          </p:cNvSpPr>
          <p:nvPr/>
        </p:nvSpPr>
        <p:spPr bwMode="auto">
          <a:xfrm>
            <a:off x="1146827" y="2709403"/>
            <a:ext cx="6506784" cy="262780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DECLARE</a:t>
            </a:r>
          </a:p>
          <a:p>
            <a:pPr>
              <a:defRPr/>
            </a:pPr>
            <a:r>
              <a:rPr lang="en-US" sz="1200" dirty="0">
                <a:solidFill>
                  <a:srgbClr val="000000"/>
                </a:solidFill>
                <a:latin typeface="Arial Black" pitchFamily="34" charset="0"/>
              </a:rPr>
              <a:t>  </a:t>
            </a:r>
            <a:r>
              <a:rPr lang="en-US" sz="1200" dirty="0" err="1">
                <a:solidFill>
                  <a:srgbClr val="000000"/>
                </a:solidFill>
                <a:latin typeface="Arial Black" pitchFamily="34" charset="0"/>
              </a:rPr>
              <a:t>lname</a:t>
            </a:r>
            <a:r>
              <a:rPr lang="en-US" sz="1200" dirty="0">
                <a:solidFill>
                  <a:srgbClr val="000000"/>
                </a:solidFill>
                <a:latin typeface="Arial Black" pitchFamily="34" charset="0"/>
              </a:rPr>
              <a:t> VARCHAR2(15);</a:t>
            </a:r>
          </a:p>
          <a:p>
            <a:pPr>
              <a:defRPr/>
            </a:pPr>
            <a:r>
              <a:rPr lang="en-US" sz="1200" dirty="0">
                <a:solidFill>
                  <a:srgbClr val="000000"/>
                </a:solidFill>
                <a:latin typeface="Arial Black" pitchFamily="34" charset="0"/>
              </a:rPr>
              <a:t>BEGIN</a:t>
            </a:r>
          </a:p>
          <a:p>
            <a:pPr>
              <a:defRPr/>
            </a:pPr>
            <a:r>
              <a:rPr lang="en-US" sz="1200" dirty="0">
                <a:solidFill>
                  <a:srgbClr val="000000"/>
                </a:solidFill>
                <a:latin typeface="Arial Black" pitchFamily="34" charset="0"/>
              </a:rPr>
              <a:t>  SELECT last_name INTO </a:t>
            </a:r>
            <a:r>
              <a:rPr lang="en-US" sz="1200" dirty="0" err="1">
                <a:solidFill>
                  <a:srgbClr val="000000"/>
                </a:solidFill>
                <a:latin typeface="Arial Black" pitchFamily="34" charset="0"/>
              </a:rPr>
              <a:t>lname</a:t>
            </a:r>
            <a:r>
              <a:rPr lang="en-US" sz="1200" dirty="0">
                <a:solidFill>
                  <a:srgbClr val="000000"/>
                </a:solidFill>
                <a:latin typeface="Arial Black" pitchFamily="34" charset="0"/>
              </a:rPr>
              <a:t> </a:t>
            </a:r>
          </a:p>
          <a:p>
            <a:pPr>
              <a:defRPr/>
            </a:pPr>
            <a:r>
              <a:rPr lang="en-US" sz="1200" dirty="0">
                <a:solidFill>
                  <a:srgbClr val="000000"/>
                </a:solidFill>
                <a:latin typeface="Arial Black" pitchFamily="34" charset="0"/>
              </a:rPr>
              <a:t>      FROM employees </a:t>
            </a:r>
          </a:p>
          <a:p>
            <a:pPr>
              <a:defRPr/>
            </a:pPr>
            <a:r>
              <a:rPr lang="en-US" sz="1200" dirty="0">
                <a:solidFill>
                  <a:srgbClr val="000000"/>
                </a:solidFill>
                <a:latin typeface="Arial Black" pitchFamily="34" charset="0"/>
              </a:rPr>
              <a:t>   WHERE first_name='John'; </a:t>
            </a:r>
          </a:p>
          <a:p>
            <a:pPr>
              <a:defRPr/>
            </a:pPr>
            <a:r>
              <a:rPr lang="en-US" sz="1200" dirty="0">
                <a:solidFill>
                  <a:srgbClr val="000000"/>
                </a:solidFill>
                <a:latin typeface="Arial Black" pitchFamily="34" charset="0"/>
              </a:rPr>
              <a:t>   DBMS_OUTPUT.PUT_LINE ('</a:t>
            </a:r>
            <a:r>
              <a:rPr lang="en-US" sz="1200" dirty="0" err="1">
                <a:solidFill>
                  <a:srgbClr val="000000"/>
                </a:solidFill>
                <a:latin typeface="Arial Black" pitchFamily="34" charset="0"/>
              </a:rPr>
              <a:t>John''s</a:t>
            </a:r>
            <a:r>
              <a:rPr lang="en-US" sz="1200" dirty="0">
                <a:solidFill>
                  <a:srgbClr val="000000"/>
                </a:solidFill>
                <a:latin typeface="Arial Black" pitchFamily="34" charset="0"/>
              </a:rPr>
              <a:t> last name is : ' ||</a:t>
            </a:r>
            <a:r>
              <a:rPr lang="en-US" sz="1200" dirty="0" err="1">
                <a:solidFill>
                  <a:srgbClr val="000000"/>
                </a:solidFill>
                <a:latin typeface="Arial Black" pitchFamily="34" charset="0"/>
              </a:rPr>
              <a:t>lname</a:t>
            </a:r>
            <a:r>
              <a:rPr lang="en-US" sz="1200" dirty="0">
                <a:solidFill>
                  <a:srgbClr val="000000"/>
                </a:solidFill>
                <a:latin typeface="Arial Black" pitchFamily="34" charset="0"/>
              </a:rPr>
              <a:t>);</a:t>
            </a:r>
          </a:p>
          <a:p>
            <a:pPr>
              <a:defRPr/>
            </a:pPr>
            <a:r>
              <a:rPr lang="en-US" sz="1200" dirty="0">
                <a:solidFill>
                  <a:srgbClr val="B80000"/>
                </a:solidFill>
                <a:latin typeface="Arial Black" pitchFamily="34" charset="0"/>
              </a:rPr>
              <a:t>EXCEPTION</a:t>
            </a:r>
          </a:p>
          <a:p>
            <a:pPr>
              <a:defRPr/>
            </a:pPr>
            <a:r>
              <a:rPr lang="en-US" sz="1200" dirty="0">
                <a:solidFill>
                  <a:srgbClr val="B80000"/>
                </a:solidFill>
                <a:latin typeface="Arial Black" pitchFamily="34" charset="0"/>
              </a:rPr>
              <a:t>  WHEN TOO_MANY_ROWS THEN</a:t>
            </a:r>
          </a:p>
          <a:p>
            <a:pPr>
              <a:defRPr/>
            </a:pPr>
            <a:r>
              <a:rPr lang="en-US" sz="1200" dirty="0">
                <a:solidFill>
                  <a:srgbClr val="B80000"/>
                </a:solidFill>
                <a:latin typeface="Arial Black" pitchFamily="34" charset="0"/>
              </a:rPr>
              <a:t>  DBMS_OUTPUT.PUT_LINE ('La </a:t>
            </a:r>
            <a:r>
              <a:rPr lang="en-US" sz="1200" dirty="0" err="1">
                <a:solidFill>
                  <a:srgbClr val="B80000"/>
                </a:solidFill>
                <a:latin typeface="Arial Black" pitchFamily="34" charset="0"/>
              </a:rPr>
              <a:t>sentencia</a:t>
            </a:r>
            <a:r>
              <a:rPr lang="en-US" sz="1200" dirty="0">
                <a:solidFill>
                  <a:srgbClr val="B80000"/>
                </a:solidFill>
                <a:latin typeface="Arial Black" pitchFamily="34" charset="0"/>
              </a:rPr>
              <a:t> SELECT </a:t>
            </a:r>
            <a:r>
              <a:rPr lang="en-US" sz="1200" dirty="0" err="1">
                <a:solidFill>
                  <a:srgbClr val="B80000"/>
                </a:solidFill>
                <a:latin typeface="Arial Black" pitchFamily="34" charset="0"/>
              </a:rPr>
              <a:t>recupera</a:t>
            </a:r>
            <a:r>
              <a:rPr lang="en-US" sz="1200" dirty="0">
                <a:solidFill>
                  <a:srgbClr val="B80000"/>
                </a:solidFill>
                <a:latin typeface="Arial Black" pitchFamily="34" charset="0"/>
              </a:rPr>
              <a:t> </a:t>
            </a:r>
            <a:r>
              <a:rPr lang="en-US" sz="1200" dirty="0" err="1">
                <a:solidFill>
                  <a:srgbClr val="B80000"/>
                </a:solidFill>
                <a:latin typeface="Arial Black" pitchFamily="34" charset="0"/>
              </a:rPr>
              <a:t>múltiples</a:t>
            </a:r>
            <a:r>
              <a:rPr lang="en-US" sz="1200" dirty="0">
                <a:solidFill>
                  <a:srgbClr val="B80000"/>
                </a:solidFill>
                <a:latin typeface="Arial Black" pitchFamily="34" charset="0"/>
              </a:rPr>
              <a:t> </a:t>
            </a:r>
            <a:r>
              <a:rPr lang="en-US" sz="1200" dirty="0" err="1">
                <a:solidFill>
                  <a:srgbClr val="B80000"/>
                </a:solidFill>
                <a:latin typeface="Arial Black" pitchFamily="34" charset="0"/>
              </a:rPr>
              <a:t>filas</a:t>
            </a:r>
            <a:r>
              <a:rPr lang="en-US" sz="1200" dirty="0">
                <a:solidFill>
                  <a:srgbClr val="B80000"/>
                </a:solidFill>
                <a:latin typeface="Arial Black" pitchFamily="34" charset="0"/>
              </a:rPr>
              <a:t>. </a:t>
            </a:r>
            <a:r>
              <a:rPr lang="en-US" sz="1200" dirty="0" err="1">
                <a:solidFill>
                  <a:srgbClr val="B80000"/>
                </a:solidFill>
                <a:latin typeface="Arial Black" pitchFamily="34" charset="0"/>
              </a:rPr>
              <a:t>Considere</a:t>
            </a:r>
            <a:r>
              <a:rPr lang="en-US" sz="1200" dirty="0">
                <a:solidFill>
                  <a:srgbClr val="B80000"/>
                </a:solidFill>
                <a:latin typeface="Arial Black" pitchFamily="34" charset="0"/>
              </a:rPr>
              <a:t> </a:t>
            </a:r>
            <a:r>
              <a:rPr lang="en-US" sz="1200" dirty="0" err="1">
                <a:solidFill>
                  <a:srgbClr val="B80000"/>
                </a:solidFill>
                <a:latin typeface="Arial Black" pitchFamily="34" charset="0"/>
              </a:rPr>
              <a:t>usar</a:t>
            </a:r>
            <a:r>
              <a:rPr lang="en-US" sz="1200" dirty="0">
                <a:solidFill>
                  <a:srgbClr val="B80000"/>
                </a:solidFill>
                <a:latin typeface="Arial Black" pitchFamily="34" charset="0"/>
              </a:rPr>
              <a:t> un Cursor </a:t>
            </a:r>
            <a:r>
              <a:rPr lang="en-US" sz="1200" dirty="0" err="1">
                <a:solidFill>
                  <a:srgbClr val="B80000"/>
                </a:solidFill>
                <a:latin typeface="Arial Black" pitchFamily="34" charset="0"/>
              </a:rPr>
              <a:t>Explícito</a:t>
            </a:r>
            <a:r>
              <a:rPr lang="en-US" sz="1200" dirty="0">
                <a:solidFill>
                  <a:srgbClr val="B80000"/>
                </a:solidFill>
                <a:latin typeface="Arial Black" pitchFamily="34" charset="0"/>
              </a:rPr>
              <a:t>.');</a:t>
            </a:r>
          </a:p>
          <a:p>
            <a:pPr>
              <a:defRPr/>
            </a:pPr>
            <a:r>
              <a:rPr lang="en-US" sz="1200" dirty="0">
                <a:solidFill>
                  <a:srgbClr val="000000"/>
                </a:solidFill>
                <a:latin typeface="Arial Black" pitchFamily="34" charset="0"/>
              </a:rPr>
              <a:t>END;</a:t>
            </a:r>
          </a:p>
          <a:p>
            <a:pPr>
              <a:defRPr/>
            </a:pPr>
            <a:endParaRPr lang="en-US" sz="800" dirty="0">
              <a:solidFill>
                <a:srgbClr val="000000"/>
              </a:solidFill>
              <a:latin typeface="Arial Black" pitchFamily="34" charset="0"/>
            </a:endParaRPr>
          </a:p>
        </p:txBody>
      </p:sp>
      <p:sp>
        <p:nvSpPr>
          <p:cNvPr id="22533" name="Text Box 8"/>
          <p:cNvSpPr txBox="1">
            <a:spLocks noChangeArrowheads="1"/>
          </p:cNvSpPr>
          <p:nvPr/>
        </p:nvSpPr>
        <p:spPr bwMode="auto">
          <a:xfrm>
            <a:off x="611188" y="1541463"/>
            <a:ext cx="8064500" cy="777875"/>
          </a:xfrm>
          <a:prstGeom prst="rect">
            <a:avLst/>
          </a:prstGeom>
          <a:noFill/>
          <a:ln w="9525">
            <a:noFill/>
            <a:miter lim="800000"/>
            <a:headEnd/>
            <a:tailEnd/>
          </a:ln>
        </p:spPr>
        <p:txBody>
          <a:bodyPr>
            <a:spAutoFit/>
          </a:bodyPr>
          <a:lstStyle/>
          <a:p>
            <a:pPr algn="just"/>
            <a:r>
              <a:rPr lang="es-CL" b="1">
                <a:latin typeface="Arial Black" pitchFamily="34" charset="0"/>
              </a:rPr>
              <a:t>Solución: el bloque PL/SQL debe controlar los posibles errores que se puedan producir durante su ejecución para asegurar que el proceso termine en forma correcta.</a:t>
            </a:r>
            <a:r>
              <a:rPr lang="es-CL" b="1"/>
              <a:t>  </a:t>
            </a:r>
            <a:endParaRPr lang="es-ES" b="1"/>
          </a:p>
        </p:txBody>
      </p:sp>
      <p:pic>
        <p:nvPicPr>
          <p:cNvPr id="22534" name="Picture 10" descr="Screenshot - 05-02-2014 , 11_58_09"/>
          <p:cNvPicPr>
            <a:picLocks noChangeAspect="1" noChangeArrowheads="1"/>
          </p:cNvPicPr>
          <p:nvPr/>
        </p:nvPicPr>
        <p:blipFill>
          <a:blip r:embed="rId3" cstate="print"/>
          <a:srcRect/>
          <a:stretch>
            <a:fillRect/>
          </a:stretch>
        </p:blipFill>
        <p:spPr bwMode="auto">
          <a:xfrm>
            <a:off x="1042988" y="5445125"/>
            <a:ext cx="6769100" cy="312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400" smtClean="0">
                <a:solidFill>
                  <a:srgbClr val="10253F"/>
                </a:solidFill>
                <a:latin typeface="Arial" charset="0"/>
                <a:cs typeface="Arial" charset="0"/>
              </a:rPr>
              <a:t>Manejo de Excepciones</a:t>
            </a:r>
            <a:endParaRPr lang="es-ES" sz="3400" smtClean="0">
              <a:solidFill>
                <a:srgbClr val="10253F"/>
              </a:solidFill>
              <a:latin typeface="Arial" charset="0"/>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Una excepción es un error PL/SQL generado durante la ejecución del programa en forma Implícita por el Servidor Oracle o Explícita por el programa PL/SQL.</a:t>
            </a:r>
          </a:p>
        </p:txBody>
      </p:sp>
      <p:sp>
        <p:nvSpPr>
          <p:cNvPr id="24579" name="Text Box 4"/>
          <p:cNvSpPr txBox="1">
            <a:spLocks noChangeArrowheads="1"/>
          </p:cNvSpPr>
          <p:nvPr/>
        </p:nvSpPr>
        <p:spPr bwMode="auto">
          <a:xfrm>
            <a:off x="2092325" y="2498725"/>
            <a:ext cx="6280150" cy="366713"/>
          </a:xfrm>
          <a:prstGeom prst="rect">
            <a:avLst/>
          </a:prstGeom>
          <a:noFill/>
          <a:ln w="9525">
            <a:noFill/>
            <a:miter lim="800000"/>
            <a:headEnd/>
            <a:tailEnd/>
          </a:ln>
        </p:spPr>
        <p:txBody>
          <a:bodyPr>
            <a:spAutoFit/>
          </a:bodyPr>
          <a:lstStyle/>
          <a:p>
            <a:endParaRPr lang="en-US" sz="1800"/>
          </a:p>
        </p:txBody>
      </p:sp>
      <p:sp>
        <p:nvSpPr>
          <p:cNvPr id="24580" name="Line 5"/>
          <p:cNvSpPr>
            <a:spLocks noChangeShapeType="1"/>
          </p:cNvSpPr>
          <p:nvPr/>
        </p:nvSpPr>
        <p:spPr bwMode="blackWhite">
          <a:xfrm>
            <a:off x="1422400" y="3101975"/>
            <a:ext cx="1939925" cy="1588"/>
          </a:xfrm>
          <a:prstGeom prst="line">
            <a:avLst/>
          </a:prstGeom>
          <a:noFill/>
          <a:ln w="63500">
            <a:solidFill>
              <a:schemeClr val="tx1"/>
            </a:solidFill>
            <a:round/>
            <a:headEnd type="none" w="sm" len="sm"/>
            <a:tailEnd type="triangle" w="sm" len="sm"/>
          </a:ln>
        </p:spPr>
        <p:txBody>
          <a:bodyPr/>
          <a:lstStyle/>
          <a:p>
            <a:endParaRPr lang="es-CL"/>
          </a:p>
        </p:txBody>
      </p:sp>
      <p:sp>
        <p:nvSpPr>
          <p:cNvPr id="24581" name="Line 6"/>
          <p:cNvSpPr>
            <a:spLocks noChangeShapeType="1"/>
          </p:cNvSpPr>
          <p:nvPr/>
        </p:nvSpPr>
        <p:spPr bwMode="blackWhite">
          <a:xfrm>
            <a:off x="5235575" y="3113088"/>
            <a:ext cx="1189038" cy="1587"/>
          </a:xfrm>
          <a:prstGeom prst="line">
            <a:avLst/>
          </a:prstGeom>
          <a:noFill/>
          <a:ln w="63500">
            <a:solidFill>
              <a:schemeClr val="tx1"/>
            </a:solidFill>
            <a:round/>
            <a:headEnd type="none" w="sm" len="sm"/>
            <a:tailEnd type="triangle" w="sm" len="sm"/>
          </a:ln>
        </p:spPr>
        <p:txBody>
          <a:bodyPr/>
          <a:lstStyle/>
          <a:p>
            <a:endParaRPr lang="es-CL"/>
          </a:p>
        </p:txBody>
      </p:sp>
      <p:sp>
        <p:nvSpPr>
          <p:cNvPr id="24582" name="Line 8"/>
          <p:cNvSpPr>
            <a:spLocks noChangeShapeType="1"/>
          </p:cNvSpPr>
          <p:nvPr/>
        </p:nvSpPr>
        <p:spPr bwMode="blackWhite">
          <a:xfrm>
            <a:off x="4397375" y="5200650"/>
            <a:ext cx="1588" cy="533400"/>
          </a:xfrm>
          <a:prstGeom prst="line">
            <a:avLst/>
          </a:prstGeom>
          <a:noFill/>
          <a:ln w="63500">
            <a:solidFill>
              <a:schemeClr val="tx1"/>
            </a:solidFill>
            <a:round/>
            <a:headEnd type="none" w="sm" len="sm"/>
            <a:tailEnd type="triangle" w="sm" len="sm"/>
          </a:ln>
        </p:spPr>
        <p:txBody>
          <a:bodyPr/>
          <a:lstStyle/>
          <a:p>
            <a:endParaRPr lang="es-CL"/>
          </a:p>
        </p:txBody>
      </p:sp>
      <p:pic>
        <p:nvPicPr>
          <p:cNvPr id="24583" name="Picture 9" descr="excepgrap"/>
          <p:cNvPicPr>
            <a:picLocks noChangeAspect="1" noChangeArrowheads="1"/>
          </p:cNvPicPr>
          <p:nvPr/>
        </p:nvPicPr>
        <p:blipFill>
          <a:blip r:embed="rId3" cstate="print"/>
          <a:srcRect/>
          <a:stretch>
            <a:fillRect/>
          </a:stretch>
        </p:blipFill>
        <p:spPr bwMode="gray">
          <a:xfrm>
            <a:off x="433388" y="2320925"/>
            <a:ext cx="958850" cy="2159000"/>
          </a:xfrm>
          <a:prstGeom prst="rect">
            <a:avLst/>
          </a:prstGeom>
          <a:noFill/>
          <a:ln w="9525">
            <a:noFill/>
            <a:miter lim="800000"/>
            <a:headEnd/>
            <a:tailEnd/>
          </a:ln>
        </p:spPr>
      </p:pic>
      <p:sp>
        <p:nvSpPr>
          <p:cNvPr id="24584" name="Text Box 10"/>
          <p:cNvSpPr txBox="1">
            <a:spLocks noChangeArrowheads="1"/>
          </p:cNvSpPr>
          <p:nvPr/>
        </p:nvSpPr>
        <p:spPr bwMode="auto">
          <a:xfrm>
            <a:off x="63500" y="4652963"/>
            <a:ext cx="1797050" cy="815975"/>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sz="1400" b="1">
                <a:latin typeface="Arial Black" pitchFamily="34" charset="0"/>
              </a:rPr>
              <a:t>Se genera la </a:t>
            </a:r>
          </a:p>
          <a:p>
            <a:pPr algn="ctr" defTabSz="228600">
              <a:spcBef>
                <a:spcPct val="20000"/>
              </a:spcBef>
              <a:buClr>
                <a:srgbClr val="FF0000"/>
              </a:buClr>
              <a:buFont typeface="Arial" charset="0"/>
              <a:buNone/>
            </a:pPr>
            <a:r>
              <a:rPr lang="en-US" sz="1400" b="1">
                <a:latin typeface="Arial Black" pitchFamily="34" charset="0"/>
              </a:rPr>
              <a:t>Excepción en el </a:t>
            </a:r>
          </a:p>
          <a:p>
            <a:pPr algn="ctr" defTabSz="228600">
              <a:spcBef>
                <a:spcPct val="20000"/>
              </a:spcBef>
              <a:buClr>
                <a:srgbClr val="FF0000"/>
              </a:buClr>
              <a:buFont typeface="Arial" charset="0"/>
              <a:buNone/>
            </a:pPr>
            <a:r>
              <a:rPr lang="en-US" sz="1400" b="1">
                <a:latin typeface="Arial Black" pitchFamily="34" charset="0"/>
              </a:rPr>
              <a:t>Bloque PL/SQL</a:t>
            </a:r>
          </a:p>
        </p:txBody>
      </p:sp>
      <p:sp>
        <p:nvSpPr>
          <p:cNvPr id="24585" name="AutoShape 11"/>
          <p:cNvSpPr>
            <a:spLocks noChangeArrowheads="1"/>
          </p:cNvSpPr>
          <p:nvPr/>
        </p:nvSpPr>
        <p:spPr bwMode="blackWhite">
          <a:xfrm>
            <a:off x="3348038" y="2276475"/>
            <a:ext cx="2090737" cy="1657350"/>
          </a:xfrm>
          <a:prstGeom prst="diamond">
            <a:avLst/>
          </a:prstGeom>
          <a:solidFill>
            <a:srgbClr val="06405A"/>
          </a:solidFill>
          <a:ln w="28575">
            <a:solidFill>
              <a:schemeClr val="tx1"/>
            </a:solidFill>
            <a:miter lim="800000"/>
            <a:headEnd type="none" w="sm" len="sm"/>
            <a:tailEnd type="none" w="sm" len="sm"/>
          </a:ln>
        </p:spPr>
        <p:txBody>
          <a:bodyPr wrap="none" anchor="ctr"/>
          <a:lstStyle/>
          <a:p>
            <a:pPr algn="ctr"/>
            <a:r>
              <a:rPr lang="en-US" sz="1600" b="1">
                <a:solidFill>
                  <a:schemeClr val="bg1"/>
                </a:solidFill>
              </a:rPr>
              <a:t>¿La excepción </a:t>
            </a:r>
          </a:p>
          <a:p>
            <a:pPr algn="ctr"/>
            <a:r>
              <a:rPr lang="en-US" sz="1600" b="1">
                <a:solidFill>
                  <a:schemeClr val="bg1"/>
                </a:solidFill>
              </a:rPr>
              <a:t>está </a:t>
            </a:r>
          </a:p>
          <a:p>
            <a:pPr algn="ctr"/>
            <a:r>
              <a:rPr lang="en-US" sz="1600" b="1">
                <a:solidFill>
                  <a:schemeClr val="bg1"/>
                </a:solidFill>
              </a:rPr>
              <a:t>controlada?</a:t>
            </a:r>
            <a:endParaRPr lang="es-CL" sz="1600" b="1">
              <a:solidFill>
                <a:schemeClr val="bg1"/>
              </a:solidFill>
            </a:endParaRPr>
          </a:p>
        </p:txBody>
      </p:sp>
      <p:sp>
        <p:nvSpPr>
          <p:cNvPr id="24586" name="Text Box 12"/>
          <p:cNvSpPr txBox="1">
            <a:spLocks noChangeArrowheads="1"/>
          </p:cNvSpPr>
          <p:nvPr/>
        </p:nvSpPr>
        <p:spPr bwMode="auto">
          <a:xfrm>
            <a:off x="8890000" y="2814638"/>
            <a:ext cx="184150" cy="517525"/>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sz="1400" b="1"/>
              <a:t/>
            </a:r>
            <a:br>
              <a:rPr lang="en-US" sz="1400" b="1"/>
            </a:br>
            <a:endParaRPr lang="en-US" sz="1400" b="1"/>
          </a:p>
        </p:txBody>
      </p:sp>
      <p:sp>
        <p:nvSpPr>
          <p:cNvPr id="24587" name="Text Box 13"/>
          <p:cNvSpPr txBox="1">
            <a:spLocks noChangeArrowheads="1"/>
          </p:cNvSpPr>
          <p:nvPr/>
        </p:nvSpPr>
        <p:spPr bwMode="blackWhite">
          <a:xfrm>
            <a:off x="5697538" y="2763838"/>
            <a:ext cx="382587" cy="304800"/>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sz="1400" b="1">
                <a:latin typeface="Arial Black" pitchFamily="34" charset="0"/>
              </a:rPr>
              <a:t>SI</a:t>
            </a:r>
          </a:p>
        </p:txBody>
      </p:sp>
      <p:sp>
        <p:nvSpPr>
          <p:cNvPr id="24588" name="Rectangle 14"/>
          <p:cNvSpPr>
            <a:spLocks noChangeArrowheads="1"/>
          </p:cNvSpPr>
          <p:nvPr/>
        </p:nvSpPr>
        <p:spPr bwMode="blackWhite">
          <a:xfrm>
            <a:off x="6443663" y="2636838"/>
            <a:ext cx="2051050" cy="827087"/>
          </a:xfrm>
          <a:prstGeom prst="rect">
            <a:avLst/>
          </a:prstGeom>
          <a:solidFill>
            <a:srgbClr val="130B7F"/>
          </a:solidFill>
          <a:ln w="28575">
            <a:solidFill>
              <a:schemeClr val="tx1"/>
            </a:solidFill>
            <a:miter lim="800000"/>
            <a:headEnd type="none" w="sm" len="sm"/>
            <a:tailEnd type="none" w="sm" len="sm"/>
          </a:ln>
        </p:spPr>
        <p:txBody>
          <a:bodyPr wrap="none" anchor="ctr"/>
          <a:lstStyle/>
          <a:p>
            <a:pPr algn="ctr"/>
            <a:r>
              <a:rPr lang="en-US" sz="1600" b="1">
                <a:solidFill>
                  <a:schemeClr val="bg1"/>
                </a:solidFill>
              </a:rPr>
              <a:t>Ejecutar sentencias</a:t>
            </a:r>
            <a:br>
              <a:rPr lang="en-US" sz="1600" b="1">
                <a:solidFill>
                  <a:schemeClr val="bg1"/>
                </a:solidFill>
              </a:rPr>
            </a:br>
            <a:r>
              <a:rPr lang="en-US" sz="1600" b="1">
                <a:solidFill>
                  <a:schemeClr val="bg1"/>
                </a:solidFill>
              </a:rPr>
              <a:t>en la sección  </a:t>
            </a:r>
          </a:p>
          <a:p>
            <a:pPr algn="ctr"/>
            <a:r>
              <a:rPr lang="en-US" sz="1600" b="1">
                <a:solidFill>
                  <a:schemeClr val="bg1"/>
                </a:solidFill>
              </a:rPr>
              <a:t>EXCEPTION</a:t>
            </a:r>
            <a:endParaRPr lang="es-CL" sz="1600" b="1">
              <a:solidFill>
                <a:schemeClr val="bg1"/>
              </a:solidFill>
            </a:endParaRPr>
          </a:p>
        </p:txBody>
      </p:sp>
      <p:sp>
        <p:nvSpPr>
          <p:cNvPr id="24589" name="Rectangle 16"/>
          <p:cNvSpPr>
            <a:spLocks noChangeArrowheads="1"/>
          </p:cNvSpPr>
          <p:nvPr/>
        </p:nvSpPr>
        <p:spPr bwMode="blackWhite">
          <a:xfrm>
            <a:off x="6418263" y="4638675"/>
            <a:ext cx="2051050" cy="827088"/>
          </a:xfrm>
          <a:prstGeom prst="rect">
            <a:avLst/>
          </a:prstGeom>
          <a:solidFill>
            <a:srgbClr val="130B7F"/>
          </a:solidFill>
          <a:ln w="28575">
            <a:solidFill>
              <a:schemeClr val="tx1"/>
            </a:solidFill>
            <a:miter lim="800000"/>
            <a:headEnd type="none" w="sm" len="sm"/>
            <a:tailEnd type="none" w="sm" len="sm"/>
          </a:ln>
        </p:spPr>
        <p:txBody>
          <a:bodyPr wrap="none" anchor="ctr"/>
          <a:lstStyle/>
          <a:p>
            <a:pPr algn="ctr"/>
            <a:r>
              <a:rPr lang="en-US" sz="1600" b="1">
                <a:solidFill>
                  <a:schemeClr val="bg1"/>
                </a:solidFill>
              </a:rPr>
              <a:t>Terminar</a:t>
            </a:r>
          </a:p>
          <a:p>
            <a:pPr algn="ctr"/>
            <a:r>
              <a:rPr lang="en-US" sz="1600" b="1">
                <a:solidFill>
                  <a:schemeClr val="bg1"/>
                </a:solidFill>
              </a:rPr>
              <a:t>satisfactoriamente</a:t>
            </a:r>
            <a:endParaRPr lang="es-CL" sz="1600">
              <a:solidFill>
                <a:schemeClr val="bg1"/>
              </a:solidFill>
            </a:endParaRPr>
          </a:p>
        </p:txBody>
      </p:sp>
      <p:sp>
        <p:nvSpPr>
          <p:cNvPr id="24590" name="Text Box 18"/>
          <p:cNvSpPr txBox="1">
            <a:spLocks noChangeArrowheads="1"/>
          </p:cNvSpPr>
          <p:nvPr/>
        </p:nvSpPr>
        <p:spPr bwMode="blackWhite">
          <a:xfrm>
            <a:off x="3873500" y="3956050"/>
            <a:ext cx="479425" cy="304800"/>
          </a:xfrm>
          <a:prstGeom prst="rect">
            <a:avLst/>
          </a:prstGeom>
          <a:noFill/>
          <a:ln w="28575">
            <a:noFill/>
            <a:miter lim="800000"/>
            <a:headEnd type="none" w="sm" len="sm"/>
            <a:tailEnd type="none" w="sm" len="sm"/>
          </a:ln>
        </p:spPr>
        <p:txBody>
          <a:bodyPr wrap="none">
            <a:spAutoFit/>
          </a:bodyPr>
          <a:lstStyle/>
          <a:p>
            <a:pPr algn="ctr" defTabSz="228600">
              <a:spcBef>
                <a:spcPct val="20000"/>
              </a:spcBef>
              <a:buClr>
                <a:srgbClr val="FF0000"/>
              </a:buClr>
              <a:buFont typeface="Arial" charset="0"/>
              <a:buNone/>
            </a:pPr>
            <a:r>
              <a:rPr lang="en-US" sz="1400" b="1">
                <a:latin typeface="Arial Black" pitchFamily="34" charset="0"/>
              </a:rPr>
              <a:t>NO</a:t>
            </a:r>
          </a:p>
        </p:txBody>
      </p:sp>
      <p:sp>
        <p:nvSpPr>
          <p:cNvPr id="24591" name="Rectangle 19"/>
          <p:cNvSpPr>
            <a:spLocks noChangeArrowheads="1"/>
          </p:cNvSpPr>
          <p:nvPr/>
        </p:nvSpPr>
        <p:spPr bwMode="blackWhite">
          <a:xfrm>
            <a:off x="3355975" y="4437063"/>
            <a:ext cx="2051050" cy="827087"/>
          </a:xfrm>
          <a:prstGeom prst="rect">
            <a:avLst/>
          </a:prstGeom>
          <a:solidFill>
            <a:srgbClr val="600000"/>
          </a:solidFill>
          <a:ln w="28575">
            <a:solidFill>
              <a:schemeClr val="tx1"/>
            </a:solidFill>
            <a:miter lim="800000"/>
            <a:headEnd type="none" w="sm" len="sm"/>
            <a:tailEnd type="none" w="sm" len="sm"/>
          </a:ln>
        </p:spPr>
        <p:txBody>
          <a:bodyPr wrap="none" anchor="ctr"/>
          <a:lstStyle/>
          <a:p>
            <a:pPr algn="ctr"/>
            <a:r>
              <a:rPr lang="en-US" sz="1600" b="1">
                <a:solidFill>
                  <a:schemeClr val="bg1"/>
                </a:solidFill>
              </a:rPr>
              <a:t>Terminar</a:t>
            </a:r>
          </a:p>
          <a:p>
            <a:pPr algn="ctr"/>
            <a:r>
              <a:rPr lang="en-US" sz="1600" b="1">
                <a:solidFill>
                  <a:schemeClr val="bg1"/>
                </a:solidFill>
              </a:rPr>
              <a:t>abruptamente</a:t>
            </a:r>
            <a:endParaRPr lang="es-CL" sz="1600" b="1">
              <a:solidFill>
                <a:schemeClr val="bg1"/>
              </a:solidFill>
            </a:endParaRPr>
          </a:p>
        </p:txBody>
      </p:sp>
      <p:sp>
        <p:nvSpPr>
          <p:cNvPr id="24592" name="Line 21"/>
          <p:cNvSpPr>
            <a:spLocks noChangeShapeType="1"/>
          </p:cNvSpPr>
          <p:nvPr/>
        </p:nvSpPr>
        <p:spPr bwMode="blackWhite">
          <a:xfrm>
            <a:off x="7446963" y="3462338"/>
            <a:ext cx="1587" cy="1166812"/>
          </a:xfrm>
          <a:prstGeom prst="line">
            <a:avLst/>
          </a:prstGeom>
          <a:noFill/>
          <a:ln w="63500">
            <a:solidFill>
              <a:schemeClr val="tx1"/>
            </a:solidFill>
            <a:round/>
            <a:headEnd type="none" w="sm" len="sm"/>
            <a:tailEnd type="triangle" w="sm" len="sm"/>
          </a:ln>
        </p:spPr>
        <p:txBody>
          <a:bodyPr/>
          <a:lstStyle/>
          <a:p>
            <a:endParaRPr lang="es-CL"/>
          </a:p>
        </p:txBody>
      </p:sp>
      <p:sp>
        <p:nvSpPr>
          <p:cNvPr id="24593" name="Rectangle 22"/>
          <p:cNvSpPr>
            <a:spLocks noChangeArrowheads="1"/>
          </p:cNvSpPr>
          <p:nvPr/>
        </p:nvSpPr>
        <p:spPr bwMode="blackWhite">
          <a:xfrm>
            <a:off x="3355975" y="5743575"/>
            <a:ext cx="2051050" cy="827088"/>
          </a:xfrm>
          <a:prstGeom prst="rect">
            <a:avLst/>
          </a:prstGeom>
          <a:solidFill>
            <a:srgbClr val="600000"/>
          </a:solidFill>
          <a:ln w="28575">
            <a:solidFill>
              <a:schemeClr val="tx1"/>
            </a:solidFill>
            <a:miter lim="800000"/>
            <a:headEnd type="none" w="sm" len="sm"/>
            <a:tailEnd type="none" w="sm" len="sm"/>
          </a:ln>
        </p:spPr>
        <p:txBody>
          <a:bodyPr wrap="none" anchor="ctr"/>
          <a:lstStyle/>
          <a:p>
            <a:pPr algn="ctr"/>
            <a:r>
              <a:rPr lang="es-CL" sz="1600" b="1">
                <a:solidFill>
                  <a:schemeClr val="bg1"/>
                </a:solidFill>
              </a:rPr>
              <a:t>Propagar la </a:t>
            </a:r>
          </a:p>
          <a:p>
            <a:pPr algn="ctr"/>
            <a:r>
              <a:rPr lang="es-CL" sz="1600" b="1">
                <a:solidFill>
                  <a:schemeClr val="bg1"/>
                </a:solidFill>
              </a:rPr>
              <a:t>excepción</a:t>
            </a:r>
          </a:p>
        </p:txBody>
      </p:sp>
      <p:sp>
        <p:nvSpPr>
          <p:cNvPr id="24594" name="Line 8"/>
          <p:cNvSpPr>
            <a:spLocks noChangeShapeType="1"/>
          </p:cNvSpPr>
          <p:nvPr/>
        </p:nvSpPr>
        <p:spPr bwMode="blackWhite">
          <a:xfrm>
            <a:off x="4394200" y="3914775"/>
            <a:ext cx="1588" cy="533400"/>
          </a:xfrm>
          <a:prstGeom prst="line">
            <a:avLst/>
          </a:prstGeom>
          <a:noFill/>
          <a:ln w="63500">
            <a:solidFill>
              <a:schemeClr val="tx1"/>
            </a:solidFill>
            <a:round/>
            <a:headEnd type="none" w="sm" len="sm"/>
            <a:tailEnd type="triangle" w="sm" len="sm"/>
          </a:ln>
        </p:spPr>
        <p:txBody>
          <a:bodyPr/>
          <a:lstStyle/>
          <a:p>
            <a:endParaRPr lang="es-C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882650" y="188913"/>
            <a:ext cx="7793038" cy="1462087"/>
          </a:xfrm>
        </p:spPr>
        <p:txBody>
          <a:bodyPr/>
          <a:lstStyle/>
          <a:p>
            <a:pPr algn="r"/>
            <a:r>
              <a:rPr lang="es-CL" sz="3400" smtClean="0">
                <a:solidFill>
                  <a:srgbClr val="10253F"/>
                </a:solidFill>
                <a:latin typeface="Arial" charset="0"/>
                <a:cs typeface="Arial" charset="0"/>
              </a:rPr>
              <a:t>Tipos de Excepciones</a:t>
            </a:r>
            <a:endParaRPr lang="es-ES" sz="3400" smtClean="0">
              <a:solidFill>
                <a:srgbClr val="10253F"/>
              </a:solidFill>
              <a:latin typeface="Arial" charset="0"/>
              <a:cs typeface="Arial" charset="0"/>
            </a:endParaRPr>
          </a:p>
        </p:txBody>
      </p:sp>
      <p:sp>
        <p:nvSpPr>
          <p:cNvPr id="13" name="12 Bisel"/>
          <p:cNvSpPr>
            <a:spLocks noChangeArrowheads="1"/>
          </p:cNvSpPr>
          <p:nvPr/>
        </p:nvSpPr>
        <p:spPr bwMode="auto">
          <a:xfrm>
            <a:off x="938213" y="1989138"/>
            <a:ext cx="4138612" cy="8636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rPr>
              <a:t>Predefinidas del Servidor Oracle</a:t>
            </a:r>
          </a:p>
        </p:txBody>
      </p:sp>
      <p:sp>
        <p:nvSpPr>
          <p:cNvPr id="3" name="12 Bisel"/>
          <p:cNvSpPr>
            <a:spLocks noChangeArrowheads="1"/>
          </p:cNvSpPr>
          <p:nvPr/>
        </p:nvSpPr>
        <p:spPr bwMode="auto">
          <a:xfrm>
            <a:off x="952500" y="3068638"/>
            <a:ext cx="4138613" cy="8636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rPr>
              <a:t>No Predefinidas del Servidor Oracle</a:t>
            </a:r>
          </a:p>
        </p:txBody>
      </p:sp>
      <p:sp>
        <p:nvSpPr>
          <p:cNvPr id="2" name="12 Bisel"/>
          <p:cNvSpPr>
            <a:spLocks noChangeArrowheads="1"/>
          </p:cNvSpPr>
          <p:nvPr/>
        </p:nvSpPr>
        <p:spPr bwMode="auto">
          <a:xfrm>
            <a:off x="947738" y="4725988"/>
            <a:ext cx="4138612" cy="8636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defRPr/>
            </a:pPr>
            <a:r>
              <a:rPr lang="es-CL" sz="1600" b="1" dirty="0">
                <a:solidFill>
                  <a:srgbClr val="FFFFFF"/>
                </a:solidFill>
              </a:rPr>
              <a:t>Definidas por el usuario</a:t>
            </a:r>
          </a:p>
        </p:txBody>
      </p:sp>
      <p:sp>
        <p:nvSpPr>
          <p:cNvPr id="10" name="8 Abrir llave"/>
          <p:cNvSpPr>
            <a:spLocks/>
          </p:cNvSpPr>
          <p:nvPr/>
        </p:nvSpPr>
        <p:spPr bwMode="auto">
          <a:xfrm rot="10800000">
            <a:off x="5051425" y="1881188"/>
            <a:ext cx="371475" cy="2268537"/>
          </a:xfrm>
          <a:prstGeom prst="leftBrace">
            <a:avLst>
              <a:gd name="adj1" fmla="val 13627"/>
              <a:gd name="adj2" fmla="val 50000"/>
            </a:avLst>
          </a:prstGeom>
          <a:noFill/>
          <a:ln w="63500" algn="ctr">
            <a:solidFill>
              <a:srgbClr val="B80000"/>
            </a:solidFill>
            <a:round/>
            <a:headEnd/>
            <a:tailEnd/>
          </a:ln>
        </p:spPr>
        <p:txBody>
          <a:bodyPr rot="10800000" anchor="ctr"/>
          <a:lstStyle/>
          <a:p>
            <a:pPr algn="ctr">
              <a:defRPr/>
            </a:pPr>
            <a:endParaRPr lang="es-CL">
              <a:latin typeface="+mn-lt"/>
              <a:cs typeface="+mn-cs"/>
            </a:endParaRPr>
          </a:p>
        </p:txBody>
      </p:sp>
      <p:sp>
        <p:nvSpPr>
          <p:cNvPr id="26630" name="10 CuadroTexto"/>
          <p:cNvSpPr txBox="1">
            <a:spLocks noChangeArrowheads="1"/>
          </p:cNvSpPr>
          <p:nvPr/>
        </p:nvSpPr>
        <p:spPr bwMode="auto">
          <a:xfrm>
            <a:off x="5427663" y="2851150"/>
            <a:ext cx="3392487" cy="323850"/>
          </a:xfrm>
          <a:prstGeom prst="rect">
            <a:avLst/>
          </a:prstGeom>
          <a:noFill/>
          <a:ln w="9525">
            <a:noFill/>
            <a:miter lim="800000"/>
            <a:headEnd/>
            <a:tailEnd/>
          </a:ln>
        </p:spPr>
        <p:txBody>
          <a:bodyPr wrap="none">
            <a:spAutoFit/>
          </a:bodyPr>
          <a:lstStyle/>
          <a:p>
            <a:r>
              <a:rPr lang="es-CL">
                <a:latin typeface="Arial Black" pitchFamily="34" charset="0"/>
              </a:rPr>
              <a:t>Son generadas implícitamente</a:t>
            </a:r>
          </a:p>
        </p:txBody>
      </p:sp>
      <p:sp>
        <p:nvSpPr>
          <p:cNvPr id="12" name="8 Abrir llave"/>
          <p:cNvSpPr>
            <a:spLocks/>
          </p:cNvSpPr>
          <p:nvPr/>
        </p:nvSpPr>
        <p:spPr bwMode="auto">
          <a:xfrm rot="10800000">
            <a:off x="5048250" y="4562475"/>
            <a:ext cx="371475" cy="1295400"/>
          </a:xfrm>
          <a:prstGeom prst="leftBrace">
            <a:avLst>
              <a:gd name="adj1" fmla="val 13628"/>
              <a:gd name="adj2" fmla="val 50000"/>
            </a:avLst>
          </a:prstGeom>
          <a:noFill/>
          <a:ln w="63500" algn="ctr">
            <a:solidFill>
              <a:srgbClr val="B80000"/>
            </a:solidFill>
            <a:round/>
            <a:headEnd/>
            <a:tailEnd/>
          </a:ln>
        </p:spPr>
        <p:txBody>
          <a:bodyPr anchor="ctr"/>
          <a:lstStyle/>
          <a:p>
            <a:pPr algn="ctr">
              <a:defRPr/>
            </a:pPr>
            <a:endParaRPr lang="es-CL">
              <a:latin typeface="+mn-lt"/>
              <a:cs typeface="+mn-cs"/>
            </a:endParaRPr>
          </a:p>
        </p:txBody>
      </p:sp>
      <p:sp>
        <p:nvSpPr>
          <p:cNvPr id="26632" name="13 CuadroTexto"/>
          <p:cNvSpPr txBox="1">
            <a:spLocks noChangeArrowheads="1"/>
          </p:cNvSpPr>
          <p:nvPr/>
        </p:nvSpPr>
        <p:spPr bwMode="auto">
          <a:xfrm>
            <a:off x="5426075" y="5030788"/>
            <a:ext cx="3392488" cy="323850"/>
          </a:xfrm>
          <a:prstGeom prst="rect">
            <a:avLst/>
          </a:prstGeom>
          <a:noFill/>
          <a:ln w="9525">
            <a:noFill/>
            <a:miter lim="800000"/>
            <a:headEnd/>
            <a:tailEnd/>
          </a:ln>
        </p:spPr>
        <p:txBody>
          <a:bodyPr wrap="none">
            <a:spAutoFit/>
          </a:bodyPr>
          <a:lstStyle/>
          <a:p>
            <a:r>
              <a:rPr lang="es-CL">
                <a:latin typeface="Arial Black" pitchFamily="34" charset="0"/>
              </a:rPr>
              <a:t>Son generadas explícitamente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a:t>
            </a:r>
            <a:endParaRPr lang="es-ES" sz="3000" smtClean="0">
              <a:solidFill>
                <a:srgbClr val="10253F"/>
              </a:solidFill>
              <a:latin typeface="Arial" charset="0"/>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Se puede manejar cualquier error al incluir un controlador correspondiente dentro de la sección de control de excepciones del bloque PL/SQL.</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None/>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3" name="Text Box 5"/>
          <p:cNvSpPr txBox="1">
            <a:spLocks noChangeArrowheads="1"/>
          </p:cNvSpPr>
          <p:nvPr/>
        </p:nvSpPr>
        <p:spPr bwMode="auto">
          <a:xfrm>
            <a:off x="1141653" y="2822962"/>
            <a:ext cx="6474961" cy="301621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400" b="1" dirty="0">
                <a:solidFill>
                  <a:srgbClr val="000000"/>
                </a:solidFill>
              </a:rPr>
              <a:t>EXCEPTION</a:t>
            </a:r>
          </a:p>
          <a:p>
            <a:pPr>
              <a:defRPr/>
            </a:pPr>
            <a:r>
              <a:rPr lang="en-US" sz="1400" b="1" dirty="0">
                <a:solidFill>
                  <a:srgbClr val="000000"/>
                </a:solidFill>
              </a:rPr>
              <a:t>  WHEN </a:t>
            </a:r>
            <a:r>
              <a:rPr lang="en-US" sz="1400" b="1" i="1" dirty="0">
                <a:solidFill>
                  <a:srgbClr val="000000"/>
                </a:solidFill>
              </a:rPr>
              <a:t>excepción1</a:t>
            </a:r>
            <a:r>
              <a:rPr lang="en-US" sz="1400" b="1" dirty="0">
                <a:solidFill>
                  <a:srgbClr val="000000"/>
                </a:solidFill>
              </a:rPr>
              <a:t> [OR </a:t>
            </a:r>
            <a:r>
              <a:rPr lang="en-US" sz="1400" b="1" i="1" dirty="0">
                <a:solidFill>
                  <a:srgbClr val="000000"/>
                </a:solidFill>
              </a:rPr>
              <a:t>excepción2</a:t>
            </a:r>
            <a:r>
              <a:rPr lang="en-US" sz="1400" b="1" dirty="0">
                <a:solidFill>
                  <a:srgbClr val="000000"/>
                </a:solidFill>
              </a:rPr>
              <a:t> . . .] THEN</a:t>
            </a:r>
          </a:p>
          <a:p>
            <a:pPr>
              <a:defRPr/>
            </a:pPr>
            <a:r>
              <a:rPr lang="en-US" sz="1400" b="1" dirty="0">
                <a:solidFill>
                  <a:srgbClr val="000000"/>
                </a:solidFill>
              </a:rPr>
              <a:t>    </a:t>
            </a:r>
            <a:r>
              <a:rPr lang="en-US" sz="1400" b="1" i="1" dirty="0">
                <a:solidFill>
                  <a:srgbClr val="000000"/>
                </a:solidFill>
              </a:rPr>
              <a:t>sentencia1</a:t>
            </a:r>
            <a:r>
              <a:rPr lang="en-US" sz="1400" b="1" dirty="0">
                <a:solidFill>
                  <a:srgbClr val="000000"/>
                </a:solidFill>
              </a:rPr>
              <a:t>;</a:t>
            </a:r>
          </a:p>
          <a:p>
            <a:pPr>
              <a:defRPr/>
            </a:pPr>
            <a:r>
              <a:rPr lang="en-US" sz="1400" b="1" i="1" dirty="0">
                <a:solidFill>
                  <a:srgbClr val="000000"/>
                </a:solidFill>
              </a:rPr>
              <a:t>    sentencia2</a:t>
            </a:r>
            <a:r>
              <a:rPr lang="en-US" sz="1400" b="1" dirty="0">
                <a:solidFill>
                  <a:srgbClr val="000000"/>
                </a:solidFill>
              </a:rPr>
              <a:t>;</a:t>
            </a:r>
          </a:p>
          <a:p>
            <a:pPr>
              <a:defRPr/>
            </a:pPr>
            <a:r>
              <a:rPr lang="en-US" sz="1400" b="1" dirty="0">
                <a:solidFill>
                  <a:srgbClr val="000000"/>
                </a:solidFill>
              </a:rPr>
              <a:t>    . . .</a:t>
            </a:r>
          </a:p>
          <a:p>
            <a:pPr>
              <a:defRPr/>
            </a:pPr>
            <a:r>
              <a:rPr lang="en-US" sz="1400" b="1" dirty="0">
                <a:solidFill>
                  <a:srgbClr val="000000"/>
                </a:solidFill>
              </a:rPr>
              <a:t>  [WHEN </a:t>
            </a:r>
            <a:r>
              <a:rPr lang="en-US" sz="1400" b="1" i="1" dirty="0">
                <a:solidFill>
                  <a:srgbClr val="000000"/>
                </a:solidFill>
              </a:rPr>
              <a:t>excepción3</a:t>
            </a:r>
            <a:r>
              <a:rPr lang="en-US" sz="1400" b="1" dirty="0">
                <a:solidFill>
                  <a:srgbClr val="000000"/>
                </a:solidFill>
              </a:rPr>
              <a:t> [OR </a:t>
            </a:r>
            <a:r>
              <a:rPr lang="en-US" sz="1400" b="1" i="1" dirty="0">
                <a:solidFill>
                  <a:srgbClr val="000000"/>
                </a:solidFill>
              </a:rPr>
              <a:t>excepción4</a:t>
            </a:r>
            <a:r>
              <a:rPr lang="en-US" sz="1400" b="1" dirty="0">
                <a:solidFill>
                  <a:srgbClr val="000000"/>
                </a:solidFill>
              </a:rPr>
              <a:t> . . .] THEN</a:t>
            </a:r>
          </a:p>
          <a:p>
            <a:pPr>
              <a:defRPr/>
            </a:pPr>
            <a:r>
              <a:rPr lang="en-US" sz="1400" b="1" i="1" dirty="0">
                <a:solidFill>
                  <a:srgbClr val="000000"/>
                </a:solidFill>
              </a:rPr>
              <a:t>    sentencia1</a:t>
            </a:r>
            <a:r>
              <a:rPr lang="en-US" sz="1400" b="1" dirty="0">
                <a:solidFill>
                  <a:srgbClr val="000000"/>
                </a:solidFill>
              </a:rPr>
              <a:t>;</a:t>
            </a:r>
          </a:p>
          <a:p>
            <a:pPr>
              <a:defRPr/>
            </a:pPr>
            <a:r>
              <a:rPr lang="en-US" sz="1400" b="1" i="1" dirty="0">
                <a:solidFill>
                  <a:srgbClr val="000000"/>
                </a:solidFill>
              </a:rPr>
              <a:t>    sentencia2</a:t>
            </a:r>
            <a:r>
              <a:rPr lang="en-US" sz="1400" b="1" dirty="0">
                <a:solidFill>
                  <a:srgbClr val="000000"/>
                </a:solidFill>
              </a:rPr>
              <a:t>;</a:t>
            </a:r>
          </a:p>
          <a:p>
            <a:pPr>
              <a:defRPr/>
            </a:pPr>
            <a:r>
              <a:rPr lang="en-US" sz="1400" b="1" dirty="0">
                <a:solidFill>
                  <a:srgbClr val="000000"/>
                </a:solidFill>
              </a:rPr>
              <a:t>    . . .]</a:t>
            </a:r>
          </a:p>
          <a:p>
            <a:pPr>
              <a:defRPr/>
            </a:pPr>
            <a:r>
              <a:rPr lang="en-US" sz="1400" b="1" dirty="0">
                <a:solidFill>
                  <a:srgbClr val="000000"/>
                </a:solidFill>
              </a:rPr>
              <a:t>  [WHEN OTHERS THEN</a:t>
            </a:r>
          </a:p>
          <a:p>
            <a:pPr>
              <a:defRPr/>
            </a:pPr>
            <a:r>
              <a:rPr lang="en-US" sz="1400" b="1" i="1" dirty="0">
                <a:solidFill>
                  <a:srgbClr val="000000"/>
                </a:solidFill>
              </a:rPr>
              <a:t>    sentencia1</a:t>
            </a:r>
            <a:r>
              <a:rPr lang="en-US" sz="1400" b="1" dirty="0">
                <a:solidFill>
                  <a:srgbClr val="000000"/>
                </a:solidFill>
              </a:rPr>
              <a:t>;</a:t>
            </a:r>
          </a:p>
          <a:p>
            <a:pPr>
              <a:defRPr/>
            </a:pPr>
            <a:r>
              <a:rPr lang="en-US" sz="1400" b="1" i="1" dirty="0">
                <a:solidFill>
                  <a:srgbClr val="000000"/>
                </a:solidFill>
              </a:rPr>
              <a:t>    sentencia2</a:t>
            </a:r>
            <a:r>
              <a:rPr lang="en-US" sz="1400" b="1" dirty="0">
                <a:solidFill>
                  <a:srgbClr val="000000"/>
                </a:solidFill>
              </a:rPr>
              <a:t>;</a:t>
            </a:r>
          </a:p>
          <a:p>
            <a:pPr>
              <a:defRPr/>
            </a:pPr>
            <a:r>
              <a:rPr lang="en-US" sz="1400" b="1" dirty="0">
                <a:solidFill>
                  <a:srgbClr val="000000"/>
                </a:solidFill>
              </a:rPr>
              <a:t>    . . .]</a:t>
            </a:r>
            <a:endParaRPr lang="en-US" sz="1400" b="1" i="1" dirty="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cs typeface="Arial" charset="0"/>
              </a:rPr>
              <a:t>Controlando Excepciones</a:t>
            </a:r>
            <a:endParaRPr lang="es-ES" sz="3000" smtClean="0">
              <a:solidFill>
                <a:srgbClr val="10253F"/>
              </a:solidFill>
              <a:latin typeface="Arial" charset="0"/>
              <a:cs typeface="Arial" charset="0"/>
            </a:endParaRPr>
          </a:p>
        </p:txBody>
      </p:sp>
      <p:sp>
        <p:nvSpPr>
          <p:cNvPr id="13" name="12 Bisel"/>
          <p:cNvSpPr>
            <a:spLocks noChangeArrowheads="1"/>
          </p:cNvSpPr>
          <p:nvPr/>
        </p:nvSpPr>
        <p:spPr bwMode="auto">
          <a:xfrm>
            <a:off x="1241425" y="1741488"/>
            <a:ext cx="6407150" cy="8636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defRPr/>
            </a:pPr>
            <a:r>
              <a:rPr lang="es-CL" sz="1600" b="1" dirty="0">
                <a:solidFill>
                  <a:srgbClr val="FFFFFF"/>
                </a:solidFill>
              </a:rPr>
              <a:t>La palabra EXCEPTION comienza la sección de manejo de excepciones.</a:t>
            </a:r>
          </a:p>
        </p:txBody>
      </p:sp>
      <p:sp>
        <p:nvSpPr>
          <p:cNvPr id="2" name="12 Bisel"/>
          <p:cNvSpPr>
            <a:spLocks noChangeArrowheads="1"/>
          </p:cNvSpPr>
          <p:nvPr/>
        </p:nvSpPr>
        <p:spPr bwMode="auto">
          <a:xfrm rot="21600000">
            <a:off x="1258888" y="3902075"/>
            <a:ext cx="6408737" cy="8636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defRPr/>
            </a:pPr>
            <a:r>
              <a:rPr lang="es-CL" sz="1600" b="1" dirty="0">
                <a:solidFill>
                  <a:srgbClr val="FFFFFF"/>
                </a:solidFill>
              </a:rPr>
              <a:t>Sólo un gestor de excepciones es procesado antes de que la ejecución del bloque finalice.</a:t>
            </a:r>
          </a:p>
        </p:txBody>
      </p:sp>
      <p:sp>
        <p:nvSpPr>
          <p:cNvPr id="4" name="12 Bisel"/>
          <p:cNvSpPr>
            <a:spLocks noChangeArrowheads="1"/>
          </p:cNvSpPr>
          <p:nvPr/>
        </p:nvSpPr>
        <p:spPr bwMode="auto">
          <a:xfrm>
            <a:off x="1258888" y="4983163"/>
            <a:ext cx="6408737" cy="863600"/>
          </a:xfrm>
          <a:prstGeom prst="bevel">
            <a:avLst>
              <a:gd name="adj" fmla="val 12500"/>
            </a:avLst>
          </a:prstGeom>
          <a:solidFill>
            <a:srgbClr val="000066"/>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defRPr/>
            </a:pPr>
            <a:r>
              <a:rPr lang="es-CL" sz="1600" b="1" dirty="0">
                <a:solidFill>
                  <a:srgbClr val="FFFFFF"/>
                </a:solidFill>
              </a:rPr>
              <a:t>WHEN OTHERS debe ser la última cláusula en la sección de manejo de excepciones.</a:t>
            </a:r>
          </a:p>
        </p:txBody>
      </p:sp>
      <p:sp>
        <p:nvSpPr>
          <p:cNvPr id="8" name="12 Bisel"/>
          <p:cNvSpPr>
            <a:spLocks noChangeArrowheads="1"/>
          </p:cNvSpPr>
          <p:nvPr/>
        </p:nvSpPr>
        <p:spPr bwMode="auto">
          <a:xfrm>
            <a:off x="1258888" y="2822575"/>
            <a:ext cx="6408737" cy="8636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defRPr/>
            </a:pPr>
            <a:r>
              <a:rPr lang="es-CL" sz="1600" b="1" dirty="0">
                <a:solidFill>
                  <a:srgbClr val="FFFFFF"/>
                </a:solidFill>
              </a:rPr>
              <a:t>Se pueden crear varios controladores de excepciones.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8244</TotalTime>
  <Words>4374</Words>
  <Application>Microsoft Office PowerPoint</Application>
  <PresentationFormat>Presentación en pantalla (4:3)</PresentationFormat>
  <Paragraphs>687</Paragraphs>
  <Slides>28</Slides>
  <Notes>26</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DuocUC 2012</vt:lpstr>
      <vt:lpstr>Diapositiva 1</vt:lpstr>
      <vt:lpstr>Diapositiva 2</vt:lpstr>
      <vt:lpstr>Objetivos de la Clase</vt:lpstr>
      <vt:lpstr>Manejo de Excepciones</vt:lpstr>
      <vt:lpstr>Manejo de Excepciones</vt:lpstr>
      <vt:lpstr>Manejo de Excepciones</vt:lpstr>
      <vt:lpstr>Tipos de Excepciones</vt:lpstr>
      <vt:lpstr>Controlando Excepciones</vt:lpstr>
      <vt:lpstr>Controlando Excepciones</vt:lpstr>
      <vt:lpstr>Controlando Excepciones Predefinidas del Servidor Oracle</vt:lpstr>
      <vt:lpstr>Controlando Excepciones Predefinidas del Servidor Oracle</vt:lpstr>
      <vt:lpstr>Controlando Excepciones Predefinidas del Servidor Oracle</vt:lpstr>
      <vt:lpstr>Controlando Excepciones Predefinidas del Servidor Oracle</vt:lpstr>
      <vt:lpstr>Funciones SQLCODE y SQLERRM</vt:lpstr>
      <vt:lpstr>Bloques Anidados para controlar Excepciones</vt:lpstr>
      <vt:lpstr>Bloques Anidados para controlar Excepciones</vt:lpstr>
      <vt:lpstr>Bloques Anidados para controlar Excepciones</vt:lpstr>
      <vt:lpstr>Bloques Anidados para controlar Excepciones</vt:lpstr>
      <vt:lpstr>Controlando Excepciones No Predefinidas del Servidor Oracle</vt:lpstr>
      <vt:lpstr>Controlando Excepciones No Predefinidas del Servidor Oracle</vt:lpstr>
      <vt:lpstr>Controlando Excepciones No Predefinidas del Servidor Oracle</vt:lpstr>
      <vt:lpstr>Controlando Excepciones Definidas  por el Usuario</vt:lpstr>
      <vt:lpstr>Controlando Excepciones Definidas  por el Usuario</vt:lpstr>
      <vt:lpstr>Controlando Excepciones Definidas  por el Usuario</vt:lpstr>
      <vt:lpstr>Procedimiento RAISE_APPLICATION_ERROR</vt:lpstr>
      <vt:lpstr>Procedimiento RAISE_APPLICATION_ERROR</vt:lpstr>
      <vt:lpstr>Procedimiento RAISE_APPLICATION_ERROR</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1175</cp:revision>
  <dcterms:created xsi:type="dcterms:W3CDTF">2013-06-28T16:52:03Z</dcterms:created>
  <dcterms:modified xsi:type="dcterms:W3CDTF">2014-03-22T01:30:53Z</dcterms:modified>
</cp:coreProperties>
</file>