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46"/>
  </p:notesMasterIdLst>
  <p:sldIdLst>
    <p:sldId id="411" r:id="rId2"/>
    <p:sldId id="412" r:id="rId3"/>
    <p:sldId id="514" r:id="rId4"/>
    <p:sldId id="559" r:id="rId5"/>
    <p:sldId id="560" r:id="rId6"/>
    <p:sldId id="561" r:id="rId7"/>
    <p:sldId id="562" r:id="rId8"/>
    <p:sldId id="563" r:id="rId9"/>
    <p:sldId id="564" r:id="rId10"/>
    <p:sldId id="565" r:id="rId11"/>
    <p:sldId id="566" r:id="rId12"/>
    <p:sldId id="567" r:id="rId13"/>
    <p:sldId id="568" r:id="rId14"/>
    <p:sldId id="581" r:id="rId15"/>
    <p:sldId id="597" r:id="rId16"/>
    <p:sldId id="598" r:id="rId17"/>
    <p:sldId id="571" r:id="rId18"/>
    <p:sldId id="570" r:id="rId19"/>
    <p:sldId id="572" r:id="rId20"/>
    <p:sldId id="574" r:id="rId21"/>
    <p:sldId id="575" r:id="rId22"/>
    <p:sldId id="576" r:id="rId23"/>
    <p:sldId id="573" r:id="rId24"/>
    <p:sldId id="577" r:id="rId25"/>
    <p:sldId id="578" r:id="rId26"/>
    <p:sldId id="582" r:id="rId27"/>
    <p:sldId id="599" r:id="rId28"/>
    <p:sldId id="579" r:id="rId29"/>
    <p:sldId id="583" r:id="rId30"/>
    <p:sldId id="600" r:id="rId31"/>
    <p:sldId id="584" r:id="rId32"/>
    <p:sldId id="586" r:id="rId33"/>
    <p:sldId id="587" r:id="rId34"/>
    <p:sldId id="588" r:id="rId35"/>
    <p:sldId id="589" r:id="rId36"/>
    <p:sldId id="590" r:id="rId37"/>
    <p:sldId id="591" r:id="rId38"/>
    <p:sldId id="592" r:id="rId39"/>
    <p:sldId id="593" r:id="rId40"/>
    <p:sldId id="534" r:id="rId41"/>
    <p:sldId id="594" r:id="rId42"/>
    <p:sldId id="595" r:id="rId43"/>
    <p:sldId id="602" r:id="rId44"/>
    <p:sldId id="413" r:id="rId45"/>
  </p:sldIdLst>
  <p:sldSz cx="9144000" cy="6858000" type="screen4x3"/>
  <p:notesSz cx="6858000" cy="9144000"/>
  <p:custDataLst>
    <p:tags r:id="rId47"/>
  </p:custDataLst>
  <p:defaultTextStyle>
    <a:defPPr>
      <a:defRPr lang="es-CL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9A3C"/>
    <a:srgbClr val="17375E"/>
    <a:srgbClr val="17395E"/>
    <a:srgbClr val="D96709"/>
    <a:srgbClr val="7F9A3C"/>
    <a:srgbClr val="86A33F"/>
    <a:srgbClr val="993300"/>
    <a:srgbClr val="006666"/>
    <a:srgbClr val="7D983A"/>
    <a:srgbClr val="7D9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11" autoAdjust="0"/>
    <p:restoredTop sz="94249" autoAdjust="0"/>
  </p:normalViewPr>
  <p:slideViewPr>
    <p:cSldViewPr>
      <p:cViewPr>
        <p:scale>
          <a:sx n="89" d="100"/>
          <a:sy n="89" d="100"/>
        </p:scale>
        <p:origin x="630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615A38-11AC-4D05-8973-EDB88FAB6B15}" type="datetimeFigureOut">
              <a:rPr lang="es-CL"/>
              <a:pPr>
                <a:defRPr/>
              </a:pPr>
              <a:t>21-02-2018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A8341D-7210-4520-B045-1BD9665A7436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150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003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666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795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854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8035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488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314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325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342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8815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234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505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408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898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8223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1580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7348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628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2377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3083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2585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46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85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6016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4417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419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35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0609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36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4765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37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2748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38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2714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39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0939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40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4513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41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435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5602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42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17539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43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9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8547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842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268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77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3E4790E-A3BB-45F3-A1A0-8850B3375F66}" type="slidenum">
              <a:rPr lang="es-CL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s-CL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78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57200" y="934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Haga clic para modificar el estilo de título del patrón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71894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343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62652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488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06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1267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/>
          <p:cNvSpPr>
            <a:spLocks noGrp="1"/>
          </p:cNvSpPr>
          <p:nvPr>
            <p:ph type="subTitle" idx="1"/>
          </p:nvPr>
        </p:nvSpPr>
        <p:spPr>
          <a:xfrm>
            <a:off x="457200" y="3861048"/>
            <a:ext cx="8229599" cy="51280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Myriad Pro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506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/>
          <p:cNvSpPr>
            <a:spLocks noGrp="1"/>
          </p:cNvSpPr>
          <p:nvPr>
            <p:ph type="subTitle" idx="1"/>
          </p:nvPr>
        </p:nvSpPr>
        <p:spPr>
          <a:xfrm>
            <a:off x="457200" y="1124744"/>
            <a:ext cx="8229599" cy="100811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Myriad Pro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517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0" y="1"/>
            <a:ext cx="9144000" cy="1461890"/>
            <a:chOff x="0" y="0"/>
            <a:chExt cx="9144000" cy="1461890"/>
          </a:xfrm>
        </p:grpSpPr>
        <p:sp>
          <p:nvSpPr>
            <p:cNvPr id="14" name="Rectángulo 13"/>
            <p:cNvSpPr/>
            <p:nvPr/>
          </p:nvSpPr>
          <p:spPr>
            <a:xfrm>
              <a:off x="0" y="0"/>
              <a:ext cx="9144000" cy="135129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 dirty="0"/>
            </a:p>
          </p:txBody>
        </p:sp>
        <p:sp>
          <p:nvSpPr>
            <p:cNvPr id="15" name="Rectángulo 14"/>
            <p:cNvSpPr/>
            <p:nvPr/>
          </p:nvSpPr>
          <p:spPr>
            <a:xfrm rot="2736822">
              <a:off x="568327" y="1190505"/>
              <a:ext cx="278870" cy="2639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 dirty="0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0" y="1"/>
            <a:ext cx="9144000" cy="1461890"/>
            <a:chOff x="0" y="0"/>
            <a:chExt cx="9144000" cy="1461890"/>
          </a:xfrm>
        </p:grpSpPr>
        <p:sp>
          <p:nvSpPr>
            <p:cNvPr id="8" name="Rectángulo 7"/>
            <p:cNvSpPr/>
            <p:nvPr/>
          </p:nvSpPr>
          <p:spPr>
            <a:xfrm>
              <a:off x="0" y="0"/>
              <a:ext cx="9144000" cy="135129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 dirty="0"/>
            </a:p>
          </p:txBody>
        </p:sp>
        <p:sp>
          <p:nvSpPr>
            <p:cNvPr id="9" name="Rectángulo 8"/>
            <p:cNvSpPr/>
            <p:nvPr/>
          </p:nvSpPr>
          <p:spPr>
            <a:xfrm rot="2736822">
              <a:off x="568327" y="1190505"/>
              <a:ext cx="278870" cy="2639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0" y="1"/>
            <a:ext cx="9144000" cy="1461890"/>
            <a:chOff x="0" y="0"/>
            <a:chExt cx="9144000" cy="1461890"/>
          </a:xfrm>
        </p:grpSpPr>
        <p:sp>
          <p:nvSpPr>
            <p:cNvPr id="11" name="Rectángulo 10"/>
            <p:cNvSpPr/>
            <p:nvPr/>
          </p:nvSpPr>
          <p:spPr>
            <a:xfrm>
              <a:off x="0" y="0"/>
              <a:ext cx="9144000" cy="135129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 dirty="0"/>
            </a:p>
          </p:txBody>
        </p:sp>
        <p:sp>
          <p:nvSpPr>
            <p:cNvPr id="12" name="Rectángulo 11"/>
            <p:cNvSpPr/>
            <p:nvPr/>
          </p:nvSpPr>
          <p:spPr>
            <a:xfrm rot="2736822">
              <a:off x="568327" y="1190505"/>
              <a:ext cx="278870" cy="2639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 dirty="0"/>
            </a:p>
          </p:txBody>
        </p:sp>
      </p:grp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934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96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</p:sldLayoutIdLst>
  <p:txStyles>
    <p:titleStyle>
      <a:lvl1pPr algn="ctr" defTabSz="342900" rtl="0" eaLnBrk="1" latinLnBrk="0" hangingPunct="1">
        <a:spcBef>
          <a:spcPct val="0"/>
        </a:spcBef>
        <a:buNone/>
        <a:defRPr sz="28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000" b="0" kern="120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000" b="0" kern="120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2000" b="0" kern="120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2000" b="0" kern="120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2000" b="0" kern="120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CL" sz="2800" b="1" dirty="0">
                <a:latin typeface="Calibri" pitchFamily="34" charset="0"/>
              </a:rPr>
              <a:t>Creando Procedimientos Almacenados</a:t>
            </a:r>
          </a:p>
          <a:p>
            <a:endParaRPr lang="es-CL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94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Creación de un Procedimiento Almacenado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1E46F3-3D0E-49DC-BF96-4906967D5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09" y="1683066"/>
            <a:ext cx="8752381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16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Creación de un Procedimiento Almacenado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7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64588" y="1575255"/>
            <a:ext cx="2160000" cy="2196000"/>
          </a:xfrm>
          <a:prstGeom prst="roundRect">
            <a:avLst/>
          </a:prstGeom>
          <a:solidFill>
            <a:srgbClr val="EC700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sentencia CREATE PROCEDURE permite crear un nuevo Procedimiento en la Base de Datos</a:t>
            </a:r>
          </a:p>
        </p:txBody>
      </p:sp>
      <p:sp>
        <p:nvSpPr>
          <p:cNvPr id="9" name="Rectángulo redondeado 4">
            <a:extLst>
              <a:ext uri="{FF2B5EF4-FFF2-40B4-BE49-F238E27FC236}">
                <a16:creationId xmlns:a16="http://schemas.microsoft.com/office/drawing/2014/main" id="{5E024BD3-4EAF-4641-BD94-F9A8EB3CE582}"/>
              </a:ext>
            </a:extLst>
          </p:cNvPr>
          <p:cNvSpPr/>
          <p:nvPr/>
        </p:nvSpPr>
        <p:spPr>
          <a:xfrm>
            <a:off x="2334614" y="1597455"/>
            <a:ext cx="2160000" cy="2196000"/>
          </a:xfrm>
          <a:prstGeom prst="roundRect">
            <a:avLst/>
          </a:prstGeom>
          <a:solidFill>
            <a:srgbClr val="17375E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puede declarar una lista de parámetros y se debe definir las acciones a ser realizadas a través de un bloque PL/SQL estándar</a:t>
            </a:r>
          </a:p>
        </p:txBody>
      </p:sp>
      <p:sp>
        <p:nvSpPr>
          <p:cNvPr id="10" name="Rectángulo redondeado 4">
            <a:extLst>
              <a:ext uri="{FF2B5EF4-FFF2-40B4-BE49-F238E27FC236}">
                <a16:creationId xmlns:a16="http://schemas.microsoft.com/office/drawing/2014/main" id="{8E1C2EB8-464A-49A1-A474-BCCBDE283171}"/>
              </a:ext>
            </a:extLst>
          </p:cNvPr>
          <p:cNvSpPr/>
          <p:nvPr/>
        </p:nvSpPr>
        <p:spPr>
          <a:xfrm>
            <a:off x="4610778" y="1604041"/>
            <a:ext cx="2160000" cy="2196000"/>
          </a:xfrm>
          <a:prstGeom prst="roundRect">
            <a:avLst/>
          </a:prstGeom>
          <a:solidFill>
            <a:srgbClr val="86A33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bloque PL/SQL en el procedimiento comienza con BEGIN, puede estar precedida por la declaración de variables locales, y termina con END</a:t>
            </a:r>
          </a:p>
        </p:txBody>
      </p:sp>
      <p:sp>
        <p:nvSpPr>
          <p:cNvPr id="14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6870350" y="1604041"/>
            <a:ext cx="2160000" cy="2196000"/>
          </a:xfrm>
          <a:prstGeom prst="roundRect">
            <a:avLst/>
          </a:prstGeom>
          <a:solidFill>
            <a:srgbClr val="B9444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opción REPLACE indica que si el procedimiento existe, se elimina y se reemplaza con la nueva versión creada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11188" y="1844824"/>
            <a:ext cx="2196000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0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dirty="0"/>
              <a:t>Sintaxis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142623" y="4248378"/>
            <a:ext cx="7077527" cy="2492990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pPr algn="l"/>
            <a:endParaRPr lang="es-MX" sz="800" b="1" dirty="0"/>
          </a:p>
          <a:p>
            <a:pPr algn="l"/>
            <a:r>
              <a:rPr lang="en-US" sz="1400" b="1" dirty="0">
                <a:solidFill>
                  <a:srgbClr val="000000"/>
                </a:solidFill>
              </a:rPr>
              <a:t>CREATE [OR REPLACE] PROCEDURE </a:t>
            </a:r>
            <a:r>
              <a:rPr lang="en-US" sz="1400" b="1" i="1" dirty="0">
                <a:solidFill>
                  <a:srgbClr val="000000"/>
                </a:solidFill>
              </a:rPr>
              <a:t>nombre_procedimiento</a:t>
            </a:r>
          </a:p>
          <a:p>
            <a:pPr algn="l"/>
            <a:r>
              <a:rPr lang="en-US" sz="1400" b="1" dirty="0"/>
              <a:t> </a:t>
            </a:r>
            <a:r>
              <a:rPr lang="en-US" sz="1400" b="1" dirty="0">
                <a:solidFill>
                  <a:srgbClr val="000000"/>
                </a:solidFill>
              </a:rPr>
              <a:t>[(</a:t>
            </a:r>
            <a:r>
              <a:rPr lang="en-US" sz="1400" b="1" i="1" dirty="0">
                <a:solidFill>
                  <a:srgbClr val="000000"/>
                </a:solidFill>
              </a:rPr>
              <a:t>parámetro1 </a:t>
            </a:r>
            <a:r>
              <a:rPr lang="en-US" sz="1400" b="1" dirty="0">
                <a:solidFill>
                  <a:srgbClr val="000000"/>
                </a:solidFill>
              </a:rPr>
              <a:t>[</a:t>
            </a:r>
            <a:r>
              <a:rPr lang="en-US" sz="1400" b="1" i="1" dirty="0">
                <a:solidFill>
                  <a:srgbClr val="000000"/>
                </a:solidFill>
              </a:rPr>
              <a:t>modo</a:t>
            </a:r>
            <a:r>
              <a:rPr lang="en-US" sz="1400" b="1" dirty="0">
                <a:solidFill>
                  <a:srgbClr val="000000"/>
                </a:solidFill>
              </a:rPr>
              <a:t>]</a:t>
            </a:r>
            <a:r>
              <a:rPr lang="en-US" sz="1400" b="1" i="1" dirty="0">
                <a:solidFill>
                  <a:srgbClr val="000000"/>
                </a:solidFill>
              </a:rPr>
              <a:t> tipo_dato1,</a:t>
            </a:r>
          </a:p>
          <a:p>
            <a:pPr algn="l"/>
            <a:r>
              <a:rPr lang="en-US" sz="1400" b="1" i="1" dirty="0">
                <a:solidFill>
                  <a:srgbClr val="000000"/>
                </a:solidFill>
              </a:rPr>
              <a:t>   parámetro2 </a:t>
            </a:r>
            <a:r>
              <a:rPr lang="en-US" sz="1400" b="1" dirty="0">
                <a:solidFill>
                  <a:srgbClr val="000000"/>
                </a:solidFill>
              </a:rPr>
              <a:t>[</a:t>
            </a:r>
            <a:r>
              <a:rPr lang="en-US" sz="1400" b="1" i="1" dirty="0">
                <a:solidFill>
                  <a:srgbClr val="000000"/>
                </a:solidFill>
              </a:rPr>
              <a:t>modo</a:t>
            </a:r>
            <a:r>
              <a:rPr lang="en-US" sz="1400" b="1" dirty="0">
                <a:solidFill>
                  <a:srgbClr val="000000"/>
                </a:solidFill>
              </a:rPr>
              <a:t>]</a:t>
            </a:r>
            <a:r>
              <a:rPr lang="en-US" sz="1400" b="1" i="1" dirty="0">
                <a:solidFill>
                  <a:srgbClr val="000000"/>
                </a:solidFill>
              </a:rPr>
              <a:t> tipo_dato2, ...</a:t>
            </a:r>
            <a:r>
              <a:rPr lang="en-US" sz="1400" b="1" dirty="0">
                <a:solidFill>
                  <a:srgbClr val="000000"/>
                </a:solidFill>
              </a:rPr>
              <a:t>)]</a:t>
            </a:r>
          </a:p>
          <a:p>
            <a:pPr algn="l"/>
            <a:endParaRPr lang="en-US" sz="800" b="1" i="1" dirty="0">
              <a:solidFill>
                <a:srgbClr val="000000"/>
              </a:solidFill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</a:rPr>
              <a:t>IS|AS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</a:rPr>
              <a:t>  [</a:t>
            </a:r>
            <a:r>
              <a:rPr lang="en-US" sz="1400" b="1" i="1" dirty="0">
                <a:solidFill>
                  <a:srgbClr val="000000"/>
                </a:solidFill>
              </a:rPr>
              <a:t>declaración_variables_locales</a:t>
            </a:r>
            <a:r>
              <a:rPr lang="en-US" sz="1400" b="1" dirty="0">
                <a:solidFill>
                  <a:srgbClr val="000000"/>
                </a:solidFill>
              </a:rPr>
              <a:t>; …]</a:t>
            </a:r>
          </a:p>
          <a:p>
            <a:pPr algn="l" eaLnBrk="0" hangingPunct="0"/>
            <a:r>
              <a:rPr lang="es-ES" sz="1400" b="1" dirty="0"/>
              <a:t>BEGIN</a:t>
            </a:r>
            <a:br>
              <a:rPr lang="es-ES" sz="1400" b="1" dirty="0"/>
            </a:br>
            <a:r>
              <a:rPr lang="es-ES" sz="1400" b="1" dirty="0"/>
              <a:t>  -- Sentencias </a:t>
            </a:r>
            <a:r>
              <a:rPr lang="es-MX" sz="1400" b="1" dirty="0"/>
              <a:t>ejecutables SQL y PL/SQL</a:t>
            </a:r>
          </a:p>
          <a:p>
            <a:pPr algn="l" eaLnBrk="0" hangingPunct="0"/>
            <a:r>
              <a:rPr lang="es-ES" sz="1400" b="1" dirty="0"/>
              <a:t>[EXCEPTION]</a:t>
            </a:r>
            <a:br>
              <a:rPr lang="es-ES" sz="1400" b="1" dirty="0"/>
            </a:br>
            <a:r>
              <a:rPr lang="es-ES" sz="1400" b="1" dirty="0"/>
              <a:t>  -- Sentencias control de excepciones</a:t>
            </a:r>
          </a:p>
          <a:p>
            <a:pPr algn="l" eaLnBrk="0" hangingPunct="0"/>
            <a:r>
              <a:rPr lang="es-ES" sz="1400" b="1" dirty="0"/>
              <a:t>END [</a:t>
            </a:r>
            <a:r>
              <a:rPr lang="en-US" sz="1400" b="1" i="1" dirty="0">
                <a:solidFill>
                  <a:srgbClr val="000000"/>
                </a:solidFill>
              </a:rPr>
              <a:t>nombre_procedimiento</a:t>
            </a:r>
            <a:r>
              <a:rPr lang="es-ES" sz="1400" b="1" dirty="0"/>
              <a:t>];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928724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257D13C-2AF7-460B-ACD1-B7993E861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18" y="5235924"/>
            <a:ext cx="4034239" cy="14382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754A5C7-16DC-43D2-ACF7-1C4A1E34B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384724"/>
            <a:ext cx="3562231" cy="3859689"/>
          </a:xfrm>
          <a:prstGeom prst="rect">
            <a:avLst/>
          </a:prstGeom>
        </p:spPr>
      </p:pic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Creación de un Procedimiento Almacenado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800"/>
            <a:ext cx="8065268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F372D258-A328-469D-BC3A-C38B98D32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865" y="3794051"/>
            <a:ext cx="3698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200" b="1" dirty="0">
                <a:solidFill>
                  <a:srgbClr val="C00000"/>
                </a:solidFill>
                <a:latin typeface="Arial Black" pitchFamily="34" charset="0"/>
              </a:rPr>
              <a:t>1</a:t>
            </a:r>
            <a:endParaRPr lang="es-ES" sz="2200" b="1" dirty="0">
              <a:solidFill>
                <a:srgbClr val="C0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5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Creación de un Procedimiento Almacenado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800"/>
            <a:ext cx="8065268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F372D258-A328-469D-BC3A-C38B98D32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809" y="3794051"/>
            <a:ext cx="3698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200" b="1" dirty="0">
                <a:solidFill>
                  <a:srgbClr val="C00000"/>
                </a:solidFill>
                <a:latin typeface="Arial Black" pitchFamily="34" charset="0"/>
              </a:rPr>
              <a:t>2</a:t>
            </a:r>
            <a:endParaRPr lang="es-ES" sz="2200" b="1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108142" y="3200536"/>
            <a:ext cx="643278" cy="1294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73E5FC-A3E1-4C3B-9333-E81F7D16C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18" y="1523040"/>
            <a:ext cx="6433806" cy="521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58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Creación de un Procedimiento Almacenado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800"/>
            <a:ext cx="8065268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F372D258-A328-469D-BC3A-C38B98D32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794051"/>
            <a:ext cx="3698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200" b="1" dirty="0">
                <a:solidFill>
                  <a:srgbClr val="C00000"/>
                </a:solidFill>
                <a:latin typeface="Arial Black" pitchFamily="34" charset="0"/>
              </a:rPr>
              <a:t>2</a:t>
            </a:r>
            <a:endParaRPr lang="es-ES" sz="2200" b="1" dirty="0">
              <a:solidFill>
                <a:srgbClr val="C00000"/>
              </a:solidFill>
              <a:latin typeface="Arial Black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D68CE11-4B06-4454-8349-99A076342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14" y="1988840"/>
            <a:ext cx="8041466" cy="455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41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Creación de un Procedimiento Almacenado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800"/>
            <a:ext cx="8065268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F372D258-A328-469D-BC3A-C38B98D32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794051"/>
            <a:ext cx="3698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200" b="1" dirty="0">
                <a:solidFill>
                  <a:srgbClr val="C00000"/>
                </a:solidFill>
                <a:latin typeface="Arial Black" pitchFamily="34" charset="0"/>
              </a:rPr>
              <a:t>2</a:t>
            </a:r>
            <a:endParaRPr lang="es-ES" sz="2200" b="1" dirty="0">
              <a:solidFill>
                <a:srgbClr val="C00000"/>
              </a:solidFill>
              <a:latin typeface="Arial Black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25" y="1916833"/>
            <a:ext cx="2430941" cy="309634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077072"/>
            <a:ext cx="1549164" cy="120193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28800"/>
            <a:ext cx="3880826" cy="276243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630" y="5140214"/>
            <a:ext cx="4061526" cy="1268191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gray">
          <a:xfrm>
            <a:off x="1224761" y="4338439"/>
            <a:ext cx="922020" cy="2095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gray">
          <a:xfrm>
            <a:off x="7225905" y="4160172"/>
            <a:ext cx="629752" cy="22184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gray">
          <a:xfrm>
            <a:off x="2154863" y="4028466"/>
            <a:ext cx="1592580" cy="26022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gray">
          <a:xfrm>
            <a:off x="3419872" y="3284984"/>
            <a:ext cx="114500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gray">
          <a:xfrm>
            <a:off x="7534719" y="4383555"/>
            <a:ext cx="0" cy="74246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gray">
          <a:xfrm>
            <a:off x="3439925" y="3284984"/>
            <a:ext cx="0" cy="74246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235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Compilando un Procedimiento Almacenado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60119"/>
            <a:ext cx="4626030" cy="2293686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gray">
          <a:xfrm>
            <a:off x="2416735" y="2337760"/>
            <a:ext cx="200658" cy="1905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11188" y="1773072"/>
            <a:ext cx="2196000" cy="35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8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509120"/>
            <a:ext cx="5184576" cy="93502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480" y="2334215"/>
            <a:ext cx="3400000" cy="1742857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17" y="5708539"/>
            <a:ext cx="1878571" cy="89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99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Ejecución de un Procedimiento Almacenado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7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2123728" y="1600270"/>
            <a:ext cx="2448000" cy="2304000"/>
          </a:xfrm>
          <a:prstGeom prst="roundRect">
            <a:avLst/>
          </a:prstGeom>
          <a:solidFill>
            <a:srgbClr val="EC700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vez creado y compilado correctamente, el Procedimiento puede ser ejecutado y es cuando recién las acciones programadas en el Procedimiento son ejecutadas</a:t>
            </a:r>
          </a:p>
        </p:txBody>
      </p:sp>
      <p:sp>
        <p:nvSpPr>
          <p:cNvPr id="10" name="Rectángulo redondeado 4">
            <a:extLst>
              <a:ext uri="{FF2B5EF4-FFF2-40B4-BE49-F238E27FC236}">
                <a16:creationId xmlns:a16="http://schemas.microsoft.com/office/drawing/2014/main" id="{8E1C2EB8-464A-49A1-A474-BCCBDE283171}"/>
              </a:ext>
            </a:extLst>
          </p:cNvPr>
          <p:cNvSpPr/>
          <p:nvPr/>
        </p:nvSpPr>
        <p:spPr>
          <a:xfrm>
            <a:off x="4716016" y="1629056"/>
            <a:ext cx="2448000" cy="2304000"/>
          </a:xfrm>
          <a:prstGeom prst="roundRect">
            <a:avLst/>
          </a:prstGeom>
          <a:solidFill>
            <a:srgbClr val="86A33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procedimiento se puede ejecutar utilizando la cláusula EXEC o EXECUTE, desde un bloque anónimo o desde SQL </a:t>
            </a:r>
            <a:r>
              <a:rPr lang="es-CL" sz="1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  <a:endParaRPr lang="es-CL" sz="16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11188" y="1844824"/>
            <a:ext cx="2196000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sz="800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8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69AC73-775E-4817-A0F1-1D5DED924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8" y="4642200"/>
            <a:ext cx="2390476" cy="70476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419429E-34C9-4CF8-BD78-457D24956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06296"/>
            <a:ext cx="2666667" cy="101904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42" y="4523978"/>
            <a:ext cx="2841447" cy="2232248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gray">
          <a:xfrm>
            <a:off x="8093934" y="6513854"/>
            <a:ext cx="473142" cy="22184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gray">
          <a:xfrm>
            <a:off x="5175519" y="6365268"/>
            <a:ext cx="1040914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858" y="4425050"/>
            <a:ext cx="3338728" cy="1678639"/>
          </a:xfrm>
          <a:prstGeom prst="rect">
            <a:avLst/>
          </a:prstGeom>
        </p:spPr>
      </p:pic>
      <p:sp>
        <p:nvSpPr>
          <p:cNvPr id="12" name="Rectangle 8"/>
          <p:cNvSpPr>
            <a:spLocks noChangeArrowheads="1"/>
          </p:cNvSpPr>
          <p:nvPr/>
        </p:nvSpPr>
        <p:spPr bwMode="gray">
          <a:xfrm>
            <a:off x="4070555" y="5505773"/>
            <a:ext cx="2119724" cy="21506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gray">
          <a:xfrm>
            <a:off x="5166757" y="5731109"/>
            <a:ext cx="0" cy="64913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4170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F501413-227D-4ABB-970C-48CACE1CD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8341941" cy="3918468"/>
          </a:xfrm>
          <a:prstGeom prst="rect">
            <a:avLst/>
          </a:prstGeom>
        </p:spPr>
      </p:pic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Ejecución de un Procedimiento Almacenado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628800"/>
            <a:ext cx="8064896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 resultado del proceso: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F372D258-A328-469D-BC3A-C38B98D32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429000"/>
            <a:ext cx="3698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200" b="1" dirty="0">
                <a:solidFill>
                  <a:srgbClr val="C00000"/>
                </a:solidFill>
                <a:latin typeface="Arial Black" pitchFamily="34" charset="0"/>
              </a:rPr>
              <a:t>3</a:t>
            </a:r>
            <a:endParaRPr lang="es-ES" sz="2200" b="1" dirty="0">
              <a:solidFill>
                <a:srgbClr val="C0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418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Parámetros en los Subprogramas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" name="Octágono 9">
            <a:extLst>
              <a:ext uri="{FF2B5EF4-FFF2-40B4-BE49-F238E27FC236}">
                <a16:creationId xmlns:a16="http://schemas.microsoft.com/office/drawing/2014/main" id="{10CCA370-36CF-4B80-8F52-C35E4669CAFF}"/>
              </a:ext>
            </a:extLst>
          </p:cNvPr>
          <p:cNvSpPr/>
          <p:nvPr/>
        </p:nvSpPr>
        <p:spPr>
          <a:xfrm>
            <a:off x="971600" y="1484784"/>
            <a:ext cx="2556000" cy="2412000"/>
          </a:xfrm>
          <a:prstGeom prst="octagon">
            <a:avLst/>
          </a:prstGeom>
          <a:solidFill>
            <a:srgbClr val="B94441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utilizan para transferir valores desde y hacia  la aplicación y el procedimiento o subprograma que se está </a:t>
            </a:r>
          </a:p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ejecutando</a:t>
            </a:r>
          </a:p>
        </p:txBody>
      </p:sp>
      <p:sp>
        <p:nvSpPr>
          <p:cNvPr id="11" name="Octágono 10">
            <a:extLst>
              <a:ext uri="{FF2B5EF4-FFF2-40B4-BE49-F238E27FC236}">
                <a16:creationId xmlns:a16="http://schemas.microsoft.com/office/drawing/2014/main" id="{0EB9479D-23E0-4314-A0A5-9EA72E09FDFF}"/>
              </a:ext>
            </a:extLst>
          </p:cNvPr>
          <p:cNvSpPr/>
          <p:nvPr/>
        </p:nvSpPr>
        <p:spPr>
          <a:xfrm>
            <a:off x="3208979" y="2881279"/>
            <a:ext cx="2556000" cy="2412000"/>
          </a:xfrm>
          <a:prstGeom prst="octagon">
            <a:avLst/>
          </a:prstGeom>
          <a:solidFill>
            <a:srgbClr val="86A33F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Se declaran en </a:t>
            </a:r>
          </a:p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el encabezado </a:t>
            </a:r>
          </a:p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del subprograma PL/SQL después del nombre y antes de la sección de declaración de variables</a:t>
            </a:r>
          </a:p>
        </p:txBody>
      </p:sp>
      <p:sp>
        <p:nvSpPr>
          <p:cNvPr id="12" name="Octágono 11">
            <a:extLst>
              <a:ext uri="{FF2B5EF4-FFF2-40B4-BE49-F238E27FC236}">
                <a16:creationId xmlns:a16="http://schemas.microsoft.com/office/drawing/2014/main" id="{5590A6F7-6E8C-4D35-8701-A04857888074}"/>
              </a:ext>
            </a:extLst>
          </p:cNvPr>
          <p:cNvSpPr/>
          <p:nvPr/>
        </p:nvSpPr>
        <p:spPr>
          <a:xfrm>
            <a:off x="5446358" y="1484784"/>
            <a:ext cx="2556000" cy="24120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itchFamily="34" charset="0"/>
                <a:cs typeface="Arial" pitchFamily="34" charset="0"/>
              </a:rPr>
              <a:t>Pueden ser usados como variables locales pero depende de su modo (IN, OUT, IN OUT)</a:t>
            </a:r>
          </a:p>
        </p:txBody>
      </p:sp>
      <p:sp>
        <p:nvSpPr>
          <p:cNvPr id="8" name="Octágono 7">
            <a:extLst>
              <a:ext uri="{FF2B5EF4-FFF2-40B4-BE49-F238E27FC236}">
                <a16:creationId xmlns:a16="http://schemas.microsoft.com/office/drawing/2014/main" id="{F86E2A87-77BD-49D6-AE26-8392AE638515}"/>
              </a:ext>
            </a:extLst>
          </p:cNvPr>
          <p:cNvSpPr/>
          <p:nvPr/>
        </p:nvSpPr>
        <p:spPr>
          <a:xfrm>
            <a:off x="971600" y="4247213"/>
            <a:ext cx="2556000" cy="2412000"/>
          </a:xfrm>
          <a:prstGeom prst="octagon">
            <a:avLst/>
          </a:prstGeom>
          <a:solidFill>
            <a:srgbClr val="EC700A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El tipo de dato </a:t>
            </a:r>
          </a:p>
          <a:p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del parámetro se especifica sin su tamaño. El tipo de dato puede ser explícito, usando %TYPE o </a:t>
            </a:r>
          </a:p>
          <a:p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%ROWTYPE</a:t>
            </a:r>
          </a:p>
        </p:txBody>
      </p:sp>
      <p:sp>
        <p:nvSpPr>
          <p:cNvPr id="9" name="Octágono 8">
            <a:extLst>
              <a:ext uri="{FF2B5EF4-FFF2-40B4-BE49-F238E27FC236}">
                <a16:creationId xmlns:a16="http://schemas.microsoft.com/office/drawing/2014/main" id="{FCEDEED5-4430-44FF-90B5-E788FB3AAC33}"/>
              </a:ext>
            </a:extLst>
          </p:cNvPr>
          <p:cNvSpPr/>
          <p:nvPr/>
        </p:nvSpPr>
        <p:spPr>
          <a:xfrm>
            <a:off x="5493761" y="4244332"/>
            <a:ext cx="2556000" cy="2412000"/>
          </a:xfrm>
          <a:prstGeom prst="octagon">
            <a:avLst/>
          </a:prstGeom>
          <a:solidFill>
            <a:srgbClr val="993300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Se pueden declarar uno o más parámetros formales cada uno separado por una coma</a:t>
            </a:r>
          </a:p>
        </p:txBody>
      </p:sp>
    </p:spTree>
    <p:extLst>
      <p:ext uri="{BB962C8B-B14F-4D97-AF65-F5344CB8AC3E}">
        <p14:creationId xmlns:p14="http://schemas.microsoft.com/office/powerpoint/2010/main" val="335900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Identificar las características y beneficios de los Subprogramas PL/SQL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Identificar las características y el uso de un Procedimiento Almacenado.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Cómo crear Procedimientos Almacenados simples y con parámetros en la Base de Datos.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Identificar las diferencias entre parámetros formales y actuales.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Cómo usar los diferentes modos de parámetros.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Cómo invocar un Procedimiento Almacenado.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Cómo se manejan las excepciones en los Procedimientos Almacenado.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Cómo eliminar un Procedimientos Almacenado.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Cómo obtener información de los Procedimientos Almacenados desde el Diccionario de Datos.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000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520287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Parámetros Formales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7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899592" y="1528214"/>
            <a:ext cx="1980000" cy="1872000"/>
          </a:xfrm>
          <a:prstGeom prst="roundRect">
            <a:avLst/>
          </a:prstGeom>
          <a:solidFill>
            <a:srgbClr val="EC700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variables locales declaradas en la lista de parámetros en la especificación del subprograma</a:t>
            </a:r>
          </a:p>
        </p:txBody>
      </p:sp>
      <p:sp>
        <p:nvSpPr>
          <p:cNvPr id="10" name="Rectángulo redondeado 4">
            <a:extLst>
              <a:ext uri="{FF2B5EF4-FFF2-40B4-BE49-F238E27FC236}">
                <a16:creationId xmlns:a16="http://schemas.microsoft.com/office/drawing/2014/main" id="{8E1C2EB8-464A-49A1-A474-BCCBDE283171}"/>
              </a:ext>
            </a:extLst>
          </p:cNvPr>
          <p:cNvSpPr/>
          <p:nvPr/>
        </p:nvSpPr>
        <p:spPr>
          <a:xfrm>
            <a:off x="3491880" y="1557000"/>
            <a:ext cx="1980000" cy="1872000"/>
          </a:xfrm>
          <a:prstGeom prst="roundRect">
            <a:avLst/>
          </a:prstGeom>
          <a:solidFill>
            <a:srgbClr val="86A33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 valor es usado en la sección ejecutable del bloque PL/SQL</a:t>
            </a:r>
          </a:p>
        </p:txBody>
      </p:sp>
      <p:sp>
        <p:nvSpPr>
          <p:cNvPr id="14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6084168" y="1557000"/>
            <a:ext cx="1980000" cy="1872000"/>
          </a:xfrm>
          <a:prstGeom prst="roundRect">
            <a:avLst/>
          </a:prstGeom>
          <a:solidFill>
            <a:srgbClr val="B9444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Pueden ser de tres modos: IN (defecto), OUT o IN OUT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11188" y="1844824"/>
            <a:ext cx="2196000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8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79879C-E7A9-4721-BFB5-FA9664F25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832375"/>
            <a:ext cx="5400600" cy="297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89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Parámetros Actuales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7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827584" y="1564262"/>
            <a:ext cx="2340000" cy="2304000"/>
          </a:xfrm>
          <a:prstGeom prst="roundRect">
            <a:avLst/>
          </a:prstGeom>
          <a:solidFill>
            <a:srgbClr val="EC700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valores literales, variables o expresiones usados en la lista de parámetros cuando se invoca a un subprograma</a:t>
            </a:r>
          </a:p>
        </p:txBody>
      </p:sp>
      <p:sp>
        <p:nvSpPr>
          <p:cNvPr id="10" name="Rectángulo redondeado 4">
            <a:extLst>
              <a:ext uri="{FF2B5EF4-FFF2-40B4-BE49-F238E27FC236}">
                <a16:creationId xmlns:a16="http://schemas.microsoft.com/office/drawing/2014/main" id="{8E1C2EB8-464A-49A1-A474-BCCBDE283171}"/>
              </a:ext>
            </a:extLst>
          </p:cNvPr>
          <p:cNvSpPr/>
          <p:nvPr/>
        </p:nvSpPr>
        <p:spPr>
          <a:xfrm>
            <a:off x="3419872" y="1593048"/>
            <a:ext cx="2340000" cy="2304000"/>
          </a:xfrm>
          <a:prstGeom prst="roundRect">
            <a:avLst/>
          </a:prstGeom>
          <a:solidFill>
            <a:srgbClr val="86A33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 asociados con lo parámetros formales durante la ejecución de un subprograma. Se usan para proporcionar valores de entrada o recibir un resultado</a:t>
            </a:r>
          </a:p>
        </p:txBody>
      </p:sp>
      <p:sp>
        <p:nvSpPr>
          <p:cNvPr id="14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6012160" y="1593048"/>
            <a:ext cx="2340000" cy="2304000"/>
          </a:xfrm>
          <a:prstGeom prst="roundRect">
            <a:avLst/>
          </a:prstGeom>
          <a:solidFill>
            <a:srgbClr val="B9444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parámetros formales y actuales deben ser de tipos de datos compatibles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11188" y="1844824"/>
            <a:ext cx="2196000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8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D089CF-CAFE-4BBC-8C1F-4619372C7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984" y="4704685"/>
            <a:ext cx="2780952" cy="1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00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188913"/>
            <a:ext cx="8568184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Modo de los Parámetros Formales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32856"/>
            <a:ext cx="7371428" cy="1933333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39552" y="4725144"/>
            <a:ext cx="8064896" cy="954107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pPr algn="l">
              <a:defRPr/>
            </a:pPr>
            <a:endParaRPr lang="es-MX" sz="1400" b="1" dirty="0"/>
          </a:p>
          <a:p>
            <a:pPr algn="l">
              <a:defRPr/>
            </a:pPr>
            <a:r>
              <a:rPr lang="it-IT" sz="1400" b="1" dirty="0">
                <a:solidFill>
                  <a:srgbClr val="000000"/>
                </a:solidFill>
              </a:rPr>
              <a:t>CREATE OR REPLACE PROCEDURE </a:t>
            </a:r>
            <a:r>
              <a:rPr lang="it-IT" sz="1400" b="1" i="1" dirty="0">
                <a:solidFill>
                  <a:srgbClr val="000000"/>
                </a:solidFill>
              </a:rPr>
              <a:t>nombre_procedimiento</a:t>
            </a:r>
            <a:r>
              <a:rPr lang="it-IT" sz="1400" b="1" dirty="0">
                <a:solidFill>
                  <a:srgbClr val="000000"/>
                </a:solidFill>
              </a:rPr>
              <a:t>(</a:t>
            </a:r>
            <a:r>
              <a:rPr lang="it-IT" sz="1400" b="1" i="1" dirty="0">
                <a:solidFill>
                  <a:srgbClr val="000000"/>
                </a:solidFill>
              </a:rPr>
              <a:t>parámetro</a:t>
            </a:r>
            <a:r>
              <a:rPr lang="it-IT" sz="1400" b="1" dirty="0">
                <a:solidFill>
                  <a:srgbClr val="000000"/>
                </a:solidFill>
              </a:rPr>
              <a:t> [</a:t>
            </a:r>
            <a:r>
              <a:rPr lang="it-IT" sz="1400" b="1" i="1" dirty="0">
                <a:solidFill>
                  <a:srgbClr val="000000"/>
                </a:solidFill>
              </a:rPr>
              <a:t>modo</a:t>
            </a:r>
            <a:r>
              <a:rPr lang="it-IT" sz="1400" b="1" dirty="0">
                <a:solidFill>
                  <a:srgbClr val="000000"/>
                </a:solidFill>
              </a:rPr>
              <a:t>] </a:t>
            </a:r>
            <a:r>
              <a:rPr lang="it-IT" sz="1400" b="1" i="1" dirty="0">
                <a:solidFill>
                  <a:srgbClr val="000000"/>
                </a:solidFill>
              </a:rPr>
              <a:t>tipo_dato</a:t>
            </a:r>
            <a:r>
              <a:rPr lang="it-IT" sz="1400" b="1" dirty="0">
                <a:solidFill>
                  <a:srgbClr val="000000"/>
                </a:solidFill>
              </a:rPr>
              <a:t>) IS</a:t>
            </a:r>
          </a:p>
          <a:p>
            <a:pPr algn="l">
              <a:defRPr/>
            </a:pPr>
            <a:r>
              <a:rPr lang="it-IT" sz="1400" b="1" dirty="0">
                <a:solidFill>
                  <a:srgbClr val="000000"/>
                </a:solidFill>
              </a:rPr>
              <a:t>...</a:t>
            </a:r>
          </a:p>
          <a:p>
            <a:pPr algn="l">
              <a:defRPr/>
            </a:pP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188" y="2349136"/>
            <a:ext cx="2196000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0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dirty="0"/>
              <a:t>Sintaxis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771699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188913"/>
            <a:ext cx="8568184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Modo de los Parámetros Formales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330492" y="1772816"/>
            <a:ext cx="2808000" cy="1332000"/>
          </a:xfrm>
          <a:prstGeom prst="ellipse">
            <a:avLst/>
          </a:prstGeom>
          <a:solidFill>
            <a:srgbClr val="D9670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Parámetro IN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2901466" y="1952640"/>
            <a:ext cx="5760000" cy="1008000"/>
          </a:xfrm>
          <a:prstGeom prst="roundRect">
            <a:avLst/>
          </a:prstGeom>
          <a:solidFill>
            <a:srgbClr val="D96709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Parámetro de entrada y es el modo por defecto.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 valores a un subprograma para ser procesado.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sólo de lectura y pueden ser constantes, literales, variables inicializadas o expresiones.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8DC05C5-B263-4760-9F79-6DF51971D314}"/>
              </a:ext>
            </a:extLst>
          </p:cNvPr>
          <p:cNvSpPr/>
          <p:nvPr/>
        </p:nvSpPr>
        <p:spPr>
          <a:xfrm>
            <a:off x="324168" y="3429000"/>
            <a:ext cx="2808000" cy="1332000"/>
          </a:xfrm>
          <a:prstGeom prst="ellipse">
            <a:avLst/>
          </a:prstGeom>
          <a:solidFill>
            <a:srgbClr val="17375E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Parámetro OUT </a:t>
            </a:r>
          </a:p>
        </p:txBody>
      </p:sp>
      <p:sp>
        <p:nvSpPr>
          <p:cNvPr id="6" name="Rectángulo redondeado 16">
            <a:extLst>
              <a:ext uri="{FF2B5EF4-FFF2-40B4-BE49-F238E27FC236}">
                <a16:creationId xmlns:a16="http://schemas.microsoft.com/office/drawing/2014/main" id="{BA1A2980-839E-45E9-AD39-51AD28E0F695}"/>
              </a:ext>
            </a:extLst>
          </p:cNvPr>
          <p:cNvSpPr/>
          <p:nvPr/>
        </p:nvSpPr>
        <p:spPr>
          <a:xfrm>
            <a:off x="2916456" y="3608936"/>
            <a:ext cx="5760000" cy="1008000"/>
          </a:xfrm>
          <a:prstGeom prst="roundRect">
            <a:avLst/>
          </a:prstGeom>
          <a:solidFill>
            <a:srgbClr val="17375E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Parámetro de salida.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Retorna un valor desde el procedimiento al programa que lo invocó.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de escritura (sólo se le puede asignar valores) y debe ser una variable NUNCA una constantes o expresión.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8DC05C5-B263-4760-9F79-6DF51971D314}"/>
              </a:ext>
            </a:extLst>
          </p:cNvPr>
          <p:cNvSpPr/>
          <p:nvPr/>
        </p:nvSpPr>
        <p:spPr>
          <a:xfrm>
            <a:off x="323528" y="5121016"/>
            <a:ext cx="2808000" cy="1332000"/>
          </a:xfrm>
          <a:prstGeom prst="ellipse">
            <a:avLst/>
          </a:prstGeom>
          <a:solidFill>
            <a:srgbClr val="7F9A3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Parámetro IN OUT </a:t>
            </a:r>
          </a:p>
        </p:txBody>
      </p:sp>
      <p:sp>
        <p:nvSpPr>
          <p:cNvPr id="8" name="Rectángulo redondeado 16">
            <a:extLst>
              <a:ext uri="{FF2B5EF4-FFF2-40B4-BE49-F238E27FC236}">
                <a16:creationId xmlns:a16="http://schemas.microsoft.com/office/drawing/2014/main" id="{BA1A2980-839E-45E9-AD39-51AD28E0F695}"/>
              </a:ext>
            </a:extLst>
          </p:cNvPr>
          <p:cNvSpPr/>
          <p:nvPr/>
        </p:nvSpPr>
        <p:spPr>
          <a:xfrm>
            <a:off x="2915816" y="5301208"/>
            <a:ext cx="5760000" cy="1008000"/>
          </a:xfrm>
          <a:prstGeom prst="roundRect">
            <a:avLst/>
          </a:prstGeom>
          <a:solidFill>
            <a:srgbClr val="7F9A3C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Parámetro de entrada y salida.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 proporcionar valores al subprograma y luego retornarlos actualizados.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 ser siempre una variable.</a:t>
            </a:r>
          </a:p>
        </p:txBody>
      </p:sp>
    </p:spTree>
    <p:extLst>
      <p:ext uri="{BB962C8B-B14F-4D97-AF65-F5344CB8AC3E}">
        <p14:creationId xmlns:p14="http://schemas.microsoft.com/office/powerpoint/2010/main" val="3314254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188913"/>
            <a:ext cx="8568184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Modo de los Parámetros Formales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910383"/>
              </p:ext>
            </p:extLst>
          </p:nvPr>
        </p:nvGraphicFramePr>
        <p:xfrm>
          <a:off x="395536" y="2359760"/>
          <a:ext cx="8352928" cy="2762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horzOverflow="overflow">
                    <a:solidFill>
                      <a:srgbClr val="D9670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horzOverflow="overflow"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OUT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horzOverflow="overflow">
                    <a:solidFill>
                      <a:srgbClr val="7F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Modo por Defecto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solidFill>
                      <a:srgbClr val="D9670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Debe ser especificado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horzOverflow="overflow"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Debe ser especificado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horzOverflow="overflow">
                    <a:solidFill>
                      <a:srgbClr val="7F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se debe asignar al subprograma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horzOverflow="overflow">
                    <a:solidFill>
                      <a:srgbClr val="D9670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Retornado a la Aplicación que ejecutó el subprograma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horzOverflow="overflow"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Pasado al subprograma; retornado a la aplicación que lo ejecutó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horzOverflow="overflow">
                    <a:solidFill>
                      <a:srgbClr val="7F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parámetros formales actúan como una constante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solidFill>
                      <a:srgbClr val="D9670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no inicializada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horzOverflow="overflow"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inicializada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horzOverflow="overflow">
                    <a:solidFill>
                      <a:srgbClr val="7F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parámetro actual puede ser un literal,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expresión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constante o variable inicializada.</a:t>
                      </a:r>
                      <a:r>
                        <a:rPr kumimoji="0" lang="es-E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solidFill>
                      <a:srgbClr val="D9670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Debe ser una variable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horzOverflow="overflow"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Debe ser inicializada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horzOverflow="overflow">
                    <a:solidFill>
                      <a:srgbClr val="7F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le puede asignar un valor por defecto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horzOverflow="overflow">
                    <a:solidFill>
                      <a:srgbClr val="D9670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se puede asignar una valor por defecto</a:t>
                      </a:r>
                      <a:endParaRPr kumimoji="0" lang="es-E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horzOverflow="overflow"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se puede asignar un valor por defecto</a:t>
                      </a:r>
                    </a:p>
                  </a:txBody>
                  <a:tcPr marL="90000" marR="90000" marT="46800" marB="46800" anchor="ctr" horzOverflow="overflow">
                    <a:solidFill>
                      <a:srgbClr val="7F9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122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4487701-9C42-4DC7-A37B-DDE8FBB13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26" y="5866514"/>
            <a:ext cx="3019048" cy="71428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FE58A7E-817F-4019-9248-02F3A5079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227" y="1392219"/>
            <a:ext cx="6829614" cy="4283664"/>
          </a:xfrm>
          <a:prstGeom prst="rect">
            <a:avLst/>
          </a:prstGeom>
        </p:spPr>
      </p:pic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Usando Parámetros IN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800"/>
            <a:ext cx="7561212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dirty="0"/>
              <a:t>Ejemplo:</a:t>
            </a: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 flipV="1">
            <a:off x="539552" y="2060848"/>
            <a:ext cx="7293" cy="3996000"/>
          </a:xfrm>
          <a:prstGeom prst="line">
            <a:avLst/>
          </a:prstGeom>
          <a:noFill/>
          <a:ln w="47625">
            <a:solidFill>
              <a:srgbClr val="D96709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>
            <a:off x="539552" y="2071865"/>
            <a:ext cx="2124000" cy="0"/>
          </a:xfrm>
          <a:prstGeom prst="line">
            <a:avLst/>
          </a:prstGeom>
          <a:noFill/>
          <a:ln w="47625">
            <a:solidFill>
              <a:srgbClr val="D9670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V="1">
            <a:off x="1227085" y="2193847"/>
            <a:ext cx="7293" cy="3708000"/>
          </a:xfrm>
          <a:prstGeom prst="line">
            <a:avLst/>
          </a:prstGeom>
          <a:noFill/>
          <a:ln w="47625">
            <a:solidFill>
              <a:srgbClr val="D96709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1231692" y="2204864"/>
            <a:ext cx="1440000" cy="0"/>
          </a:xfrm>
          <a:prstGeom prst="line">
            <a:avLst/>
          </a:prstGeom>
          <a:noFill/>
          <a:ln w="47625">
            <a:solidFill>
              <a:srgbClr val="D9670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5271883" y="5874379"/>
            <a:ext cx="0" cy="540000"/>
          </a:xfrm>
          <a:prstGeom prst="line">
            <a:avLst/>
          </a:prstGeom>
          <a:noFill/>
          <a:ln w="47625">
            <a:solidFill>
              <a:srgbClr val="D96709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 flipH="1">
            <a:off x="1231692" y="5873658"/>
            <a:ext cx="4068000" cy="11112"/>
          </a:xfrm>
          <a:prstGeom prst="line">
            <a:avLst/>
          </a:prstGeom>
          <a:noFill/>
          <a:ln w="57150">
            <a:solidFill>
              <a:srgbClr val="D96709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4864652" y="6021328"/>
            <a:ext cx="0" cy="360000"/>
          </a:xfrm>
          <a:prstGeom prst="line">
            <a:avLst/>
          </a:prstGeom>
          <a:noFill/>
          <a:ln w="47625">
            <a:solidFill>
              <a:srgbClr val="D96709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 flipH="1">
            <a:off x="528535" y="6041381"/>
            <a:ext cx="4356000" cy="11112"/>
          </a:xfrm>
          <a:prstGeom prst="line">
            <a:avLst/>
          </a:prstGeom>
          <a:noFill/>
          <a:ln w="47625">
            <a:solidFill>
              <a:srgbClr val="D96709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0B479102-CCC7-495F-B5A4-6D80FA9CF8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39768" y="2302179"/>
            <a:ext cx="7293" cy="4104000"/>
          </a:xfrm>
          <a:prstGeom prst="line">
            <a:avLst/>
          </a:prstGeom>
          <a:noFill/>
          <a:ln w="47625">
            <a:solidFill>
              <a:srgbClr val="D96709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D6B0977A-AC1D-46ED-B929-0FE5201BE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7984" y="2312937"/>
            <a:ext cx="1789200" cy="0"/>
          </a:xfrm>
          <a:prstGeom prst="line">
            <a:avLst/>
          </a:prstGeom>
          <a:noFill/>
          <a:ln w="47625">
            <a:solidFill>
              <a:srgbClr val="D96709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s-CL"/>
          </a:p>
        </p:txBody>
      </p:sp>
      <p:sp>
        <p:nvSpPr>
          <p:cNvPr id="24" name="CuadroTexto 23"/>
          <p:cNvSpPr txBox="1"/>
          <p:nvPr/>
        </p:nvSpPr>
        <p:spPr>
          <a:xfrm>
            <a:off x="4154408" y="3038516"/>
            <a:ext cx="643278" cy="1069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24197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>
            <a:extLst>
              <a:ext uri="{FF2B5EF4-FFF2-40B4-BE49-F238E27FC236}">
                <a16:creationId xmlns:a16="http://schemas.microsoft.com/office/drawing/2014/main" id="{3B2C8737-4904-4F80-9131-0FEC0528D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45" y="1392219"/>
            <a:ext cx="6856096" cy="4300274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903D5032-91AE-46F4-BD48-3563B15B7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883" y="5698919"/>
            <a:ext cx="2829719" cy="1046608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800"/>
            <a:ext cx="7561212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dirty="0"/>
              <a:t>Ejemplo:</a:t>
            </a: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Usando Parámetros IN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 flipV="1">
            <a:off x="539552" y="2060848"/>
            <a:ext cx="7293" cy="3996000"/>
          </a:xfrm>
          <a:prstGeom prst="line">
            <a:avLst/>
          </a:prstGeom>
          <a:noFill/>
          <a:ln w="47625">
            <a:solidFill>
              <a:srgbClr val="D96709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>
            <a:off x="539552" y="2071865"/>
            <a:ext cx="2124000" cy="0"/>
          </a:xfrm>
          <a:prstGeom prst="line">
            <a:avLst/>
          </a:prstGeom>
          <a:noFill/>
          <a:ln w="47625">
            <a:solidFill>
              <a:srgbClr val="D9670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V="1">
            <a:off x="1227085" y="2193847"/>
            <a:ext cx="7293" cy="3708000"/>
          </a:xfrm>
          <a:prstGeom prst="line">
            <a:avLst/>
          </a:prstGeom>
          <a:noFill/>
          <a:ln w="47625">
            <a:solidFill>
              <a:srgbClr val="D96709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1231692" y="2204864"/>
            <a:ext cx="1440000" cy="0"/>
          </a:xfrm>
          <a:prstGeom prst="line">
            <a:avLst/>
          </a:prstGeom>
          <a:noFill/>
          <a:ln w="47625">
            <a:solidFill>
              <a:srgbClr val="D9670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5271883" y="5874379"/>
            <a:ext cx="0" cy="540000"/>
          </a:xfrm>
          <a:prstGeom prst="line">
            <a:avLst/>
          </a:prstGeom>
          <a:noFill/>
          <a:ln w="47625">
            <a:solidFill>
              <a:srgbClr val="D96709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 flipH="1">
            <a:off x="1231692" y="5873658"/>
            <a:ext cx="4068000" cy="11112"/>
          </a:xfrm>
          <a:prstGeom prst="line">
            <a:avLst/>
          </a:prstGeom>
          <a:noFill/>
          <a:ln w="57150">
            <a:solidFill>
              <a:srgbClr val="D96709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4864652" y="6021328"/>
            <a:ext cx="0" cy="360000"/>
          </a:xfrm>
          <a:prstGeom prst="line">
            <a:avLst/>
          </a:prstGeom>
          <a:noFill/>
          <a:ln w="47625">
            <a:solidFill>
              <a:srgbClr val="D96709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 flipH="1">
            <a:off x="528535" y="6041381"/>
            <a:ext cx="4356000" cy="11112"/>
          </a:xfrm>
          <a:prstGeom prst="line">
            <a:avLst/>
          </a:prstGeom>
          <a:noFill/>
          <a:ln w="47625">
            <a:solidFill>
              <a:srgbClr val="D96709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0B479102-CCC7-495F-B5A4-6D80FA9CF8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39768" y="2302179"/>
            <a:ext cx="7293" cy="4104000"/>
          </a:xfrm>
          <a:prstGeom prst="line">
            <a:avLst/>
          </a:prstGeom>
          <a:noFill/>
          <a:ln w="47625">
            <a:solidFill>
              <a:srgbClr val="D96709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D6B0977A-AC1D-46ED-B929-0FE5201BE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7984" y="2312937"/>
            <a:ext cx="1789200" cy="0"/>
          </a:xfrm>
          <a:prstGeom prst="line">
            <a:avLst/>
          </a:prstGeom>
          <a:noFill/>
          <a:ln w="47625">
            <a:solidFill>
              <a:srgbClr val="D96709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s-CL"/>
          </a:p>
        </p:txBody>
      </p:sp>
      <p:sp>
        <p:nvSpPr>
          <p:cNvPr id="24" name="CuadroTexto 23"/>
          <p:cNvSpPr txBox="1"/>
          <p:nvPr/>
        </p:nvSpPr>
        <p:spPr>
          <a:xfrm>
            <a:off x="4144017" y="3017734"/>
            <a:ext cx="643278" cy="1294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02110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05533F65-77B8-43E4-A341-F47865E74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134" y="1465256"/>
            <a:ext cx="6856096" cy="4300274"/>
          </a:xfrm>
          <a:prstGeom prst="rect">
            <a:avLst/>
          </a:prstGeom>
        </p:spPr>
      </p:pic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Usando Parámetros IN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800"/>
            <a:ext cx="7561212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dirty="0"/>
              <a:t>Ejemplo:</a:t>
            </a: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1" y="2145553"/>
            <a:ext cx="2489473" cy="1355455"/>
          </a:xfrm>
          <a:prstGeom prst="rect">
            <a:avLst/>
          </a:prstGeom>
        </p:spPr>
      </p:pic>
      <p:sp>
        <p:nvSpPr>
          <p:cNvPr id="29" name="Rectangle 8"/>
          <p:cNvSpPr>
            <a:spLocks noChangeArrowheads="1"/>
          </p:cNvSpPr>
          <p:nvPr/>
        </p:nvSpPr>
        <p:spPr bwMode="gray">
          <a:xfrm>
            <a:off x="919779" y="3038196"/>
            <a:ext cx="1751838" cy="17774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9" name="CuadroTexto 8"/>
          <p:cNvSpPr txBox="1"/>
          <p:nvPr/>
        </p:nvSpPr>
        <p:spPr>
          <a:xfrm>
            <a:off x="4154408" y="3028125"/>
            <a:ext cx="643278" cy="1294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C89AF1-32D6-4675-A21D-A53B652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1" y="3973690"/>
            <a:ext cx="3209553" cy="2540896"/>
          </a:xfrm>
          <a:prstGeom prst="rect">
            <a:avLst/>
          </a:prstGeom>
        </p:spPr>
      </p:pic>
      <p:sp>
        <p:nvSpPr>
          <p:cNvPr id="30" name="Line 11"/>
          <p:cNvSpPr>
            <a:spLocks noChangeShapeType="1"/>
          </p:cNvSpPr>
          <p:nvPr/>
        </p:nvSpPr>
        <p:spPr bwMode="gray">
          <a:xfrm>
            <a:off x="1835696" y="3212976"/>
            <a:ext cx="0" cy="74246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DF1ADE7-49C5-4CCA-BBAE-6211B49CE8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52381" y="6326088"/>
            <a:ext cx="507445" cy="17774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0827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AB181C6-A2B0-4C1A-989A-70AEF03A0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132" y="1396093"/>
            <a:ext cx="5130878" cy="525492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E933460-6F96-4975-AE55-643CCD4C2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2" y="4477420"/>
            <a:ext cx="3991335" cy="1359368"/>
          </a:xfrm>
          <a:prstGeom prst="rect">
            <a:avLst/>
          </a:prstGeom>
        </p:spPr>
      </p:pic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Usando Parámetros OUT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800"/>
            <a:ext cx="7561212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dirty="0"/>
              <a:t>Ejemplo:</a:t>
            </a: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>
            <a:off x="2006488" y="2346045"/>
            <a:ext cx="2476800" cy="0"/>
          </a:xfrm>
          <a:prstGeom prst="line">
            <a:avLst/>
          </a:prstGeom>
          <a:noFill/>
          <a:ln w="47625">
            <a:solidFill>
              <a:srgbClr val="D9670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2436356" y="2533365"/>
            <a:ext cx="2052000" cy="0"/>
          </a:xfrm>
          <a:prstGeom prst="line">
            <a:avLst/>
          </a:prstGeom>
          <a:noFill/>
          <a:ln w="47625">
            <a:solidFill>
              <a:srgbClr val="D9670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3330976" y="2924944"/>
            <a:ext cx="1134000" cy="0"/>
          </a:xfrm>
          <a:prstGeom prst="line">
            <a:avLst/>
          </a:prstGeom>
          <a:noFill/>
          <a:ln w="47625" cap="rnd">
            <a:solidFill>
              <a:srgbClr val="17375E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es-CL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 flipV="1">
            <a:off x="2006216" y="2341376"/>
            <a:ext cx="7293" cy="3178800"/>
          </a:xfrm>
          <a:prstGeom prst="line">
            <a:avLst/>
          </a:prstGeom>
          <a:noFill/>
          <a:ln w="47625">
            <a:solidFill>
              <a:srgbClr val="D96709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V="1">
            <a:off x="2445583" y="2551652"/>
            <a:ext cx="7293" cy="2962800"/>
          </a:xfrm>
          <a:prstGeom prst="line">
            <a:avLst/>
          </a:prstGeom>
          <a:noFill/>
          <a:ln w="47625">
            <a:solidFill>
              <a:srgbClr val="D96709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V="1">
            <a:off x="3320978" y="2938196"/>
            <a:ext cx="7293" cy="2602800"/>
          </a:xfrm>
          <a:prstGeom prst="line">
            <a:avLst/>
          </a:prstGeom>
          <a:noFill/>
          <a:ln w="47625">
            <a:solidFill>
              <a:srgbClr val="17375E"/>
            </a:solidFill>
            <a:round/>
            <a:headEnd type="triangle" w="med" len="med"/>
            <a:tailEnd w="lg" len="lg"/>
          </a:ln>
        </p:spPr>
        <p:txBody>
          <a:bodyPr/>
          <a:lstStyle/>
          <a:p>
            <a:endParaRPr lang="es-CL"/>
          </a:p>
        </p:txBody>
      </p:sp>
      <p:sp>
        <p:nvSpPr>
          <p:cNvPr id="18" name="Line 24">
            <a:extLst>
              <a:ext uri="{FF2B5EF4-FFF2-40B4-BE49-F238E27FC236}">
                <a16:creationId xmlns:a16="http://schemas.microsoft.com/office/drawing/2014/main" id="{31C9AC93-12FF-4004-A43E-0416AA6203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2499" y="2728224"/>
            <a:ext cx="7293" cy="2808000"/>
          </a:xfrm>
          <a:prstGeom prst="line">
            <a:avLst/>
          </a:prstGeom>
          <a:noFill/>
          <a:ln w="47625">
            <a:solidFill>
              <a:srgbClr val="D96709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19" name="Line 25">
            <a:extLst>
              <a:ext uri="{FF2B5EF4-FFF2-40B4-BE49-F238E27FC236}">
                <a16:creationId xmlns:a16="http://schemas.microsoft.com/office/drawing/2014/main" id="{10B2BF46-DCE5-42B0-BCCE-F28E26037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2288" y="2722172"/>
            <a:ext cx="1800000" cy="0"/>
          </a:xfrm>
          <a:prstGeom prst="line">
            <a:avLst/>
          </a:prstGeom>
          <a:noFill/>
          <a:ln w="47625">
            <a:solidFill>
              <a:srgbClr val="D9670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sp>
        <p:nvSpPr>
          <p:cNvPr id="14" name="CuadroTexto 13"/>
          <p:cNvSpPr txBox="1"/>
          <p:nvPr/>
        </p:nvSpPr>
        <p:spPr>
          <a:xfrm>
            <a:off x="6740911" y="4015455"/>
            <a:ext cx="707606" cy="1294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36155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C41D8D8-D06F-4D79-B3EC-9002D0A3E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443" y="1380502"/>
            <a:ext cx="5192911" cy="5101808"/>
          </a:xfrm>
          <a:prstGeom prst="rect">
            <a:avLst/>
          </a:prstGeom>
        </p:spPr>
      </p:pic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Usando Parámetros IN OUT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800"/>
            <a:ext cx="7561212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dirty="0"/>
              <a:t>Ejemplo:</a:t>
            </a: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>
            <a:off x="2006488" y="2346045"/>
            <a:ext cx="2476800" cy="0"/>
          </a:xfrm>
          <a:prstGeom prst="line">
            <a:avLst/>
          </a:prstGeom>
          <a:noFill/>
          <a:ln w="47625">
            <a:solidFill>
              <a:srgbClr val="D9670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2436356" y="2533365"/>
            <a:ext cx="2052000" cy="0"/>
          </a:xfrm>
          <a:prstGeom prst="line">
            <a:avLst/>
          </a:prstGeom>
          <a:noFill/>
          <a:ln w="47625">
            <a:solidFill>
              <a:srgbClr val="D9670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3330976" y="2924944"/>
            <a:ext cx="1152000" cy="0"/>
          </a:xfrm>
          <a:prstGeom prst="line">
            <a:avLst/>
          </a:prstGeom>
          <a:noFill/>
          <a:ln w="47625" cap="rnd">
            <a:solidFill>
              <a:srgbClr val="789A3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sp>
        <p:nvSpPr>
          <p:cNvPr id="19" name="Line 25">
            <a:extLst>
              <a:ext uri="{FF2B5EF4-FFF2-40B4-BE49-F238E27FC236}">
                <a16:creationId xmlns:a16="http://schemas.microsoft.com/office/drawing/2014/main" id="{10B2BF46-DCE5-42B0-BCCE-F28E26037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2288" y="2722172"/>
            <a:ext cx="1800000" cy="0"/>
          </a:xfrm>
          <a:prstGeom prst="line">
            <a:avLst/>
          </a:prstGeom>
          <a:noFill/>
          <a:ln w="47625">
            <a:solidFill>
              <a:srgbClr val="D9670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CL"/>
          </a:p>
        </p:txBody>
      </p:sp>
      <p:sp>
        <p:nvSpPr>
          <p:cNvPr id="14" name="CuadroTexto 13"/>
          <p:cNvSpPr txBox="1"/>
          <p:nvPr/>
        </p:nvSpPr>
        <p:spPr>
          <a:xfrm>
            <a:off x="6724194" y="3999579"/>
            <a:ext cx="707606" cy="1294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DA8ABB7-149C-4F22-80F4-DCCC36FF1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3" y="4451649"/>
            <a:ext cx="4130179" cy="1406655"/>
          </a:xfrm>
          <a:prstGeom prst="rect">
            <a:avLst/>
          </a:prstGeom>
        </p:spPr>
      </p:pic>
      <p:sp>
        <p:nvSpPr>
          <p:cNvPr id="16" name="Line 24"/>
          <p:cNvSpPr>
            <a:spLocks noChangeShapeType="1"/>
          </p:cNvSpPr>
          <p:nvPr/>
        </p:nvSpPr>
        <p:spPr bwMode="auto">
          <a:xfrm flipV="1">
            <a:off x="2006216" y="2341376"/>
            <a:ext cx="7293" cy="3178800"/>
          </a:xfrm>
          <a:prstGeom prst="line">
            <a:avLst/>
          </a:prstGeom>
          <a:noFill/>
          <a:ln w="47625">
            <a:solidFill>
              <a:srgbClr val="D96709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V="1">
            <a:off x="2445583" y="2551652"/>
            <a:ext cx="7293" cy="2962800"/>
          </a:xfrm>
          <a:prstGeom prst="line">
            <a:avLst/>
          </a:prstGeom>
          <a:noFill/>
          <a:ln w="47625">
            <a:solidFill>
              <a:srgbClr val="D96709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V="1">
            <a:off x="3320978" y="2938196"/>
            <a:ext cx="7293" cy="2602800"/>
          </a:xfrm>
          <a:prstGeom prst="line">
            <a:avLst/>
          </a:prstGeom>
          <a:noFill/>
          <a:ln w="47625">
            <a:solidFill>
              <a:srgbClr val="789A3C"/>
            </a:solidFill>
            <a:round/>
            <a:headEnd type="triangle" w="med" len="med"/>
            <a:tailEnd w="lg" len="lg"/>
          </a:ln>
        </p:spPr>
        <p:txBody>
          <a:bodyPr/>
          <a:lstStyle/>
          <a:p>
            <a:endParaRPr lang="es-CL"/>
          </a:p>
        </p:txBody>
      </p:sp>
      <p:sp>
        <p:nvSpPr>
          <p:cNvPr id="18" name="Line 24">
            <a:extLst>
              <a:ext uri="{FF2B5EF4-FFF2-40B4-BE49-F238E27FC236}">
                <a16:creationId xmlns:a16="http://schemas.microsoft.com/office/drawing/2014/main" id="{31C9AC93-12FF-4004-A43E-0416AA6203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2499" y="2728224"/>
            <a:ext cx="7293" cy="2808000"/>
          </a:xfrm>
          <a:prstGeom prst="line">
            <a:avLst/>
          </a:prstGeom>
          <a:noFill/>
          <a:ln w="47625">
            <a:solidFill>
              <a:srgbClr val="D96709"/>
            </a:solidFill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084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Conceptos Generales de Subprogramas PL/SQL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" name="Octágono 9">
            <a:extLst>
              <a:ext uri="{FF2B5EF4-FFF2-40B4-BE49-F238E27FC236}">
                <a16:creationId xmlns:a16="http://schemas.microsoft.com/office/drawing/2014/main" id="{10CCA370-36CF-4B80-8F52-C35E4669CAFF}"/>
              </a:ext>
            </a:extLst>
          </p:cNvPr>
          <p:cNvSpPr/>
          <p:nvPr/>
        </p:nvSpPr>
        <p:spPr>
          <a:xfrm>
            <a:off x="3235021" y="2914553"/>
            <a:ext cx="2628000" cy="2412000"/>
          </a:xfrm>
          <a:prstGeom prst="octagon">
            <a:avLst/>
          </a:prstGeom>
          <a:solidFill>
            <a:srgbClr val="B94441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un bloque PL/SQL con nombre que se puede ejecutar con un conjunto de parámetros. Puede ser un Procedimiento o una Función</a:t>
            </a:r>
          </a:p>
        </p:txBody>
      </p:sp>
      <p:sp>
        <p:nvSpPr>
          <p:cNvPr id="11" name="Octágono 10">
            <a:extLst>
              <a:ext uri="{FF2B5EF4-FFF2-40B4-BE49-F238E27FC236}">
                <a16:creationId xmlns:a16="http://schemas.microsoft.com/office/drawing/2014/main" id="{0EB9479D-23E0-4314-A0A5-9EA72E09FDFF}"/>
              </a:ext>
            </a:extLst>
          </p:cNvPr>
          <p:cNvSpPr/>
          <p:nvPr/>
        </p:nvSpPr>
        <p:spPr>
          <a:xfrm>
            <a:off x="5518495" y="1521056"/>
            <a:ext cx="2628000" cy="2412000"/>
          </a:xfrm>
          <a:prstGeom prst="octagon">
            <a:avLst/>
          </a:prstGeom>
          <a:solidFill>
            <a:srgbClr val="86A33F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Para declarar un subprograma, debe tener una especificación, que incluye descripciones de los parámetros, y un cuerpo</a:t>
            </a:r>
          </a:p>
        </p:txBody>
      </p:sp>
      <p:sp>
        <p:nvSpPr>
          <p:cNvPr id="12" name="Octágono 11">
            <a:extLst>
              <a:ext uri="{FF2B5EF4-FFF2-40B4-BE49-F238E27FC236}">
                <a16:creationId xmlns:a16="http://schemas.microsoft.com/office/drawing/2014/main" id="{5590A6F7-6E8C-4D35-8701-A04857888074}"/>
              </a:ext>
            </a:extLst>
          </p:cNvPr>
          <p:cNvSpPr/>
          <p:nvPr/>
        </p:nvSpPr>
        <p:spPr>
          <a:xfrm>
            <a:off x="930765" y="1521056"/>
            <a:ext cx="2628000" cy="24120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itchFamily="34" charset="0"/>
                <a:cs typeface="Arial" pitchFamily="34" charset="0"/>
              </a:rPr>
              <a:t>Se puede declarar y definir un subprograma dentro de cualquier bloque PL/SQL o de otro subprograma</a:t>
            </a:r>
            <a:endParaRPr lang="es-MX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ctágono 12">
            <a:extLst>
              <a:ext uri="{FF2B5EF4-FFF2-40B4-BE49-F238E27FC236}">
                <a16:creationId xmlns:a16="http://schemas.microsoft.com/office/drawing/2014/main" id="{F86E2A87-77BD-49D6-AE26-8392AE638515}"/>
              </a:ext>
            </a:extLst>
          </p:cNvPr>
          <p:cNvSpPr/>
          <p:nvPr/>
        </p:nvSpPr>
        <p:spPr>
          <a:xfrm>
            <a:off x="971600" y="4335669"/>
            <a:ext cx="2628000" cy="2412000"/>
          </a:xfrm>
          <a:prstGeom prst="octagon">
            <a:avLst/>
          </a:prstGeom>
          <a:solidFill>
            <a:srgbClr val="EC700A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Normalmente se utiliza un Procedimiento para realizar una acción y procesamiento masivo de información</a:t>
            </a:r>
          </a:p>
        </p:txBody>
      </p:sp>
      <p:sp>
        <p:nvSpPr>
          <p:cNvPr id="7" name="Octágono 6">
            <a:extLst>
              <a:ext uri="{FF2B5EF4-FFF2-40B4-BE49-F238E27FC236}">
                <a16:creationId xmlns:a16="http://schemas.microsoft.com/office/drawing/2014/main" id="{FCEDEED5-4430-44FF-90B5-E788FB3AAC33}"/>
              </a:ext>
            </a:extLst>
          </p:cNvPr>
          <p:cNvSpPr/>
          <p:nvPr/>
        </p:nvSpPr>
        <p:spPr>
          <a:xfrm>
            <a:off x="5518495" y="4335669"/>
            <a:ext cx="2628000" cy="2412000"/>
          </a:xfrm>
          <a:prstGeom prst="octagon">
            <a:avLst/>
          </a:prstGeom>
          <a:solidFill>
            <a:srgbClr val="993300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Normalmente se utiliza una Función para calcular y devolver un valor</a:t>
            </a:r>
          </a:p>
        </p:txBody>
      </p:sp>
    </p:spTree>
    <p:extLst>
      <p:ext uri="{BB962C8B-B14F-4D97-AF65-F5344CB8AC3E}">
        <p14:creationId xmlns:p14="http://schemas.microsoft.com/office/powerpoint/2010/main" val="3014218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D51161E-0B6B-4E7A-BFA2-96726399C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05" y="1412776"/>
            <a:ext cx="5149042" cy="5003208"/>
          </a:xfrm>
          <a:prstGeom prst="rect">
            <a:avLst/>
          </a:prstGeom>
        </p:spPr>
      </p:pic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Usando Parámetros IN OUT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800"/>
            <a:ext cx="7561212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dirty="0"/>
              <a:t>Ejemplo:</a:t>
            </a: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38" y="1916832"/>
            <a:ext cx="2489473" cy="1355455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/>
        </p:nvSpPr>
        <p:spPr bwMode="gray">
          <a:xfrm>
            <a:off x="1292506" y="2809475"/>
            <a:ext cx="1751838" cy="17774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gray">
          <a:xfrm>
            <a:off x="2123728" y="2989686"/>
            <a:ext cx="0" cy="988219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9" name="CuadroTexto 8"/>
          <p:cNvSpPr txBox="1"/>
          <p:nvPr/>
        </p:nvSpPr>
        <p:spPr>
          <a:xfrm>
            <a:off x="6710467" y="3998850"/>
            <a:ext cx="707606" cy="1294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EFC28A-B8D5-4D46-A973-9157A5E725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0" y="3994306"/>
            <a:ext cx="3479064" cy="2753096"/>
          </a:xfrm>
          <a:prstGeom prst="rect">
            <a:avLst/>
          </a:prstGeom>
        </p:spPr>
      </p:pic>
      <p:sp>
        <p:nvSpPr>
          <p:cNvPr id="12" name="Rectangle 8">
            <a:extLst>
              <a:ext uri="{FF2B5EF4-FFF2-40B4-BE49-F238E27FC236}">
                <a16:creationId xmlns:a16="http://schemas.microsoft.com/office/drawing/2014/main" id="{2D7D1E25-F3C6-493B-9A8B-C9B64DA418B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85645" y="6546860"/>
            <a:ext cx="507445" cy="17774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4689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188913"/>
            <a:ext cx="8568184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Métodos para los Parámetros Actuales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18460" y="1772816"/>
            <a:ext cx="2808000" cy="1332000"/>
          </a:xfrm>
          <a:prstGeom prst="ellipse">
            <a:avLst/>
          </a:prstGeom>
          <a:solidFill>
            <a:srgbClr val="D9670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Posicional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2689434" y="1952640"/>
            <a:ext cx="6120000" cy="1008000"/>
          </a:xfrm>
          <a:prstGeom prst="roundRect">
            <a:avLst/>
          </a:prstGeom>
          <a:solidFill>
            <a:srgbClr val="D96709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los parámetros actuales en el mismo orden que los parámetros formales.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8DC05C5-B263-4760-9F79-6DF51971D314}"/>
              </a:ext>
            </a:extLst>
          </p:cNvPr>
          <p:cNvSpPr/>
          <p:nvPr/>
        </p:nvSpPr>
        <p:spPr>
          <a:xfrm>
            <a:off x="112136" y="3429000"/>
            <a:ext cx="2808000" cy="1332000"/>
          </a:xfrm>
          <a:prstGeom prst="ellipse">
            <a:avLst/>
          </a:prstGeom>
          <a:solidFill>
            <a:srgbClr val="17375E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Nombrado</a:t>
            </a:r>
          </a:p>
        </p:txBody>
      </p:sp>
      <p:sp>
        <p:nvSpPr>
          <p:cNvPr id="6" name="Rectángulo redondeado 16">
            <a:extLst>
              <a:ext uri="{FF2B5EF4-FFF2-40B4-BE49-F238E27FC236}">
                <a16:creationId xmlns:a16="http://schemas.microsoft.com/office/drawing/2014/main" id="{BA1A2980-839E-45E9-AD39-51AD28E0F695}"/>
              </a:ext>
            </a:extLst>
          </p:cNvPr>
          <p:cNvSpPr/>
          <p:nvPr/>
        </p:nvSpPr>
        <p:spPr>
          <a:xfrm>
            <a:off x="2704424" y="3608936"/>
            <a:ext cx="6120000" cy="1008000"/>
          </a:xfrm>
          <a:prstGeom prst="roundRect">
            <a:avLst/>
          </a:prstGeom>
          <a:solidFill>
            <a:srgbClr val="17375E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los parámetros actuales en orden arbitrario y utiliza el operador de asociación (=&gt;) para asociar el nombre de un parámetro formal con su parámetro actual.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8DC05C5-B263-4760-9F79-6DF51971D314}"/>
              </a:ext>
            </a:extLst>
          </p:cNvPr>
          <p:cNvSpPr/>
          <p:nvPr/>
        </p:nvSpPr>
        <p:spPr>
          <a:xfrm>
            <a:off x="111496" y="5121016"/>
            <a:ext cx="2808000" cy="1332000"/>
          </a:xfrm>
          <a:prstGeom prst="ellipse">
            <a:avLst/>
          </a:prstGeom>
          <a:solidFill>
            <a:srgbClr val="7F9A3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Combinación</a:t>
            </a:r>
          </a:p>
        </p:txBody>
      </p:sp>
      <p:sp>
        <p:nvSpPr>
          <p:cNvPr id="8" name="Rectángulo redondeado 16">
            <a:extLst>
              <a:ext uri="{FF2B5EF4-FFF2-40B4-BE49-F238E27FC236}">
                <a16:creationId xmlns:a16="http://schemas.microsoft.com/office/drawing/2014/main" id="{BA1A2980-839E-45E9-AD39-51AD28E0F695}"/>
              </a:ext>
            </a:extLst>
          </p:cNvPr>
          <p:cNvSpPr/>
          <p:nvPr/>
        </p:nvSpPr>
        <p:spPr>
          <a:xfrm>
            <a:off x="2703784" y="5301320"/>
            <a:ext cx="6120000" cy="1008000"/>
          </a:xfrm>
          <a:prstGeom prst="roundRect">
            <a:avLst/>
          </a:prstGeom>
          <a:solidFill>
            <a:srgbClr val="7F9A3C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alguno de los parámetros actuales como posicional y algunos como nombrados.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s-CL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asociaciones posicionales se deben colocar en su orden declarado y antes de todas las asociaciones nombradas, que pueden estar en cualquier orden.</a:t>
            </a:r>
          </a:p>
        </p:txBody>
      </p:sp>
    </p:spTree>
    <p:extLst>
      <p:ext uri="{BB962C8B-B14F-4D97-AF65-F5344CB8AC3E}">
        <p14:creationId xmlns:p14="http://schemas.microsoft.com/office/powerpoint/2010/main" val="755360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Método Posicional para los Parámetros Actuales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800"/>
            <a:ext cx="7561212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dirty="0"/>
              <a:t>Ejemplo:</a:t>
            </a: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730378" y="3998850"/>
            <a:ext cx="778367" cy="1294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DA0A4DF-550C-40FB-8A47-85478D59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" y="2780928"/>
            <a:ext cx="3991335" cy="135936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59B1F3D-4A5C-4C0D-8700-1D4161F33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406" y="1460641"/>
            <a:ext cx="5130878" cy="525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88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21BA20B-B653-416C-A52C-E4B7A2CAB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396093"/>
            <a:ext cx="5130878" cy="5254921"/>
          </a:xfrm>
          <a:prstGeom prst="rect">
            <a:avLst/>
          </a:prstGeom>
        </p:spPr>
      </p:pic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Método Nombrado para los Parámetros Actuales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800"/>
            <a:ext cx="7561212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dirty="0"/>
              <a:t>Ejemplo:</a:t>
            </a: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151394" y="3992378"/>
            <a:ext cx="778367" cy="1423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282AFE0-ABDB-4FEC-BFF3-9D3A9ED75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19" y="5373216"/>
            <a:ext cx="8304762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53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B7A666B-3793-469A-8457-51A939050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548121"/>
            <a:ext cx="5099705" cy="4977223"/>
          </a:xfrm>
          <a:prstGeom prst="rect">
            <a:avLst/>
          </a:prstGeom>
        </p:spPr>
      </p:pic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57" y="188913"/>
            <a:ext cx="9065293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Método Combinación para los Parámetros Actuales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800"/>
            <a:ext cx="7561212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dirty="0"/>
              <a:t>Ejemplo:</a:t>
            </a: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170929" y="4056290"/>
            <a:ext cx="707606" cy="1294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87F6D7D-1219-42B5-85A6-B3D9F44DF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686" y="5589513"/>
            <a:ext cx="6859706" cy="115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50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Uso de opción DEFAULT para los Parámetros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11188" y="1844824"/>
            <a:ext cx="2196000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8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sp>
        <p:nvSpPr>
          <p:cNvPr id="7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827584" y="1499055"/>
            <a:ext cx="2268000" cy="2088000"/>
          </a:xfrm>
          <a:prstGeom prst="roundRect">
            <a:avLst/>
          </a:prstGeom>
          <a:solidFill>
            <a:srgbClr val="EC700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se asignan valores por defecto a parámetros formales se puede ejecutar el procedimiento sin proporcionar un valor a ese parámetro</a:t>
            </a:r>
          </a:p>
        </p:txBody>
      </p:sp>
      <p:sp>
        <p:nvSpPr>
          <p:cNvPr id="10" name="Rectángulo redondeado 4">
            <a:extLst>
              <a:ext uri="{FF2B5EF4-FFF2-40B4-BE49-F238E27FC236}">
                <a16:creationId xmlns:a16="http://schemas.microsoft.com/office/drawing/2014/main" id="{8E1C2EB8-464A-49A1-A474-BCCBDE283171}"/>
              </a:ext>
            </a:extLst>
          </p:cNvPr>
          <p:cNvSpPr/>
          <p:nvPr/>
        </p:nvSpPr>
        <p:spPr>
          <a:xfrm>
            <a:off x="3419872" y="1527841"/>
            <a:ext cx="2268000" cy="2088000"/>
          </a:xfrm>
          <a:prstGeom prst="roundRect">
            <a:avLst/>
          </a:prstGeom>
          <a:solidFill>
            <a:srgbClr val="86A33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válido sólo para parámetros IN</a:t>
            </a:r>
          </a:p>
        </p:txBody>
      </p:sp>
      <p:sp>
        <p:nvSpPr>
          <p:cNvPr id="14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6012160" y="1527841"/>
            <a:ext cx="2268000" cy="2088000"/>
          </a:xfrm>
          <a:prstGeom prst="roundRect">
            <a:avLst/>
          </a:prstGeom>
          <a:solidFill>
            <a:srgbClr val="B9444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el operador := o la opción DEFAULT se pueden asignar valores por defecto a los parámetros formales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034728" y="5871787"/>
            <a:ext cx="643278" cy="1294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217502-97E2-4DDD-9E81-F5F7D8FC9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069216"/>
            <a:ext cx="4248472" cy="270357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345143F-9404-4BE5-AEE2-6D1363CCF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7" y="4221088"/>
            <a:ext cx="4671021" cy="95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72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Ejecutando un Procedimiento desde otro Procedimiento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11188" y="1844824"/>
            <a:ext cx="2196000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8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sp>
        <p:nvSpPr>
          <p:cNvPr id="14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3419872" y="1480216"/>
            <a:ext cx="2268000" cy="2232000"/>
          </a:xfrm>
          <a:prstGeom prst="roundRect">
            <a:avLst/>
          </a:prstGeom>
          <a:solidFill>
            <a:srgbClr val="B9444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ejecutar un procedimiento desde otro, primero se debe crear el procedimiento que se desea ejecutar y posteriormente el procedimiento que lo ejecuta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8E561851-CAB8-439D-B88B-8F43C7056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809" y="5090195"/>
            <a:ext cx="3698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200" b="1" dirty="0">
                <a:solidFill>
                  <a:srgbClr val="C00000"/>
                </a:solidFill>
                <a:latin typeface="Arial Black" pitchFamily="34" charset="0"/>
              </a:rPr>
              <a:t>1</a:t>
            </a:r>
            <a:endParaRPr lang="es-ES" sz="2200" b="1" dirty="0">
              <a:solidFill>
                <a:srgbClr val="C00000"/>
              </a:solidFill>
              <a:latin typeface="Arial Black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8C0CD33-DEDE-48E2-9B61-76EDEA28C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022243"/>
            <a:ext cx="6457304" cy="271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23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57" y="188913"/>
            <a:ext cx="9065293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Ejecutando un Procedimiento desde otro Procedimiento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800"/>
            <a:ext cx="7561212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dirty="0"/>
              <a:t>Ejemplo:</a:t>
            </a: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DD7C2840-0818-4E88-95B7-0BA98F5F4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77072"/>
            <a:ext cx="3698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200" b="1" dirty="0">
                <a:solidFill>
                  <a:srgbClr val="C00000"/>
                </a:solidFill>
                <a:latin typeface="Arial Black" pitchFamily="34" charset="0"/>
              </a:rPr>
              <a:t>2</a:t>
            </a:r>
            <a:endParaRPr lang="es-ES" sz="2200" b="1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372711" y="3784203"/>
            <a:ext cx="643278" cy="1176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A573E3-68DC-4751-90AE-C43D6D8D5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20" y="1919340"/>
            <a:ext cx="7561211" cy="48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071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57" y="188913"/>
            <a:ext cx="9065293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Ejecutando un Procedimiento desde otro Procedimiento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800"/>
            <a:ext cx="7561212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dirty="0"/>
              <a:t>Ejemplo:</a:t>
            </a: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200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DD7C2840-0818-4E88-95B7-0BA98F5F4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77072"/>
            <a:ext cx="3698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200" b="1" dirty="0">
                <a:solidFill>
                  <a:srgbClr val="C00000"/>
                </a:solidFill>
                <a:latin typeface="Arial Black" pitchFamily="34" charset="0"/>
              </a:rPr>
              <a:t>2</a:t>
            </a:r>
            <a:endParaRPr lang="es-ES" sz="2200" b="1" dirty="0">
              <a:solidFill>
                <a:srgbClr val="C00000"/>
              </a:solidFill>
              <a:latin typeface="Arial Black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F13231D-578D-4A3C-B29E-E5306CAE7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16832"/>
            <a:ext cx="7857234" cy="431189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BE58814-ABD5-462D-AD2B-442D0ADF0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6036939"/>
            <a:ext cx="2990476" cy="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86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9C476A5-34B8-4088-9EF1-5F8887663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30812"/>
            <a:ext cx="8341941" cy="3918468"/>
          </a:xfrm>
          <a:prstGeom prst="rect">
            <a:avLst/>
          </a:prstGeom>
        </p:spPr>
      </p:pic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188913"/>
            <a:ext cx="9213170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Ejecutando un Procedimiento desde otro Procedimiento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230869D-2B14-4925-BD4A-C7D38BF3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628800"/>
            <a:ext cx="8064896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 resultado del proceso: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2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>
              <a:ea typeface="Arial Unicode MS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F372D258-A328-469D-BC3A-C38B98D32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429000"/>
            <a:ext cx="3698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2200" b="1" dirty="0">
                <a:solidFill>
                  <a:srgbClr val="C00000"/>
                </a:solidFill>
                <a:latin typeface="Arial Black" pitchFamily="34" charset="0"/>
              </a:rPr>
              <a:t>3</a:t>
            </a:r>
            <a:endParaRPr lang="es-ES" sz="2200" b="1" dirty="0">
              <a:solidFill>
                <a:srgbClr val="C0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28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Estructura de un Subprograma PL/SQL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7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64588" y="1492994"/>
            <a:ext cx="2196000" cy="2268000"/>
          </a:xfrm>
          <a:prstGeom prst="roundRect">
            <a:avLst/>
          </a:prstGeom>
          <a:solidFill>
            <a:srgbClr val="EC700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 de tres secciones: Declaración o Declarativa (opcional), Ejecución (obligatoria)y de Excepciones (opcional)</a:t>
            </a:r>
          </a:p>
        </p:txBody>
      </p:sp>
      <p:sp>
        <p:nvSpPr>
          <p:cNvPr id="9" name="Rectángulo redondeado 4">
            <a:extLst>
              <a:ext uri="{FF2B5EF4-FFF2-40B4-BE49-F238E27FC236}">
                <a16:creationId xmlns:a16="http://schemas.microsoft.com/office/drawing/2014/main" id="{5E024BD3-4EAF-4641-BD94-F9A8EB3CE582}"/>
              </a:ext>
            </a:extLst>
          </p:cNvPr>
          <p:cNvSpPr/>
          <p:nvPr/>
        </p:nvSpPr>
        <p:spPr>
          <a:xfrm>
            <a:off x="2334614" y="1515194"/>
            <a:ext cx="2196000" cy="2268000"/>
          </a:xfrm>
          <a:prstGeom prst="roundRect">
            <a:avLst/>
          </a:prstGeom>
          <a:solidFill>
            <a:srgbClr val="17375E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sección de Declaración </a:t>
            </a:r>
            <a:r>
              <a:rPr lang="es-MX" sz="1600" b="1" dirty="0">
                <a:latin typeface="Arial" pitchFamily="34" charset="0"/>
                <a:cs typeface="Arial" pitchFamily="34" charset="0"/>
              </a:rPr>
              <a:t>va a continuación de la palabra IS o AS y en ella se definen </a:t>
            </a: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variables, constantes, cursores y excepciones</a:t>
            </a:r>
          </a:p>
        </p:txBody>
      </p:sp>
      <p:sp>
        <p:nvSpPr>
          <p:cNvPr id="10" name="Rectángulo redondeado 4">
            <a:extLst>
              <a:ext uri="{FF2B5EF4-FFF2-40B4-BE49-F238E27FC236}">
                <a16:creationId xmlns:a16="http://schemas.microsoft.com/office/drawing/2014/main" id="{8E1C2EB8-464A-49A1-A474-BCCBDE283171}"/>
              </a:ext>
            </a:extLst>
          </p:cNvPr>
          <p:cNvSpPr/>
          <p:nvPr/>
        </p:nvSpPr>
        <p:spPr>
          <a:xfrm>
            <a:off x="4610778" y="1521780"/>
            <a:ext cx="2196000" cy="2268000"/>
          </a:xfrm>
          <a:prstGeom prst="roundRect">
            <a:avLst/>
          </a:prstGeom>
          <a:solidFill>
            <a:srgbClr val="86A33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sección de Ejecución que contiene la lógica del negocio (sentencias SQL y PL/SQL). Comienza con BEGIN y finaliza con END</a:t>
            </a:r>
          </a:p>
        </p:txBody>
      </p:sp>
      <p:sp>
        <p:nvSpPr>
          <p:cNvPr id="14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6870350" y="1521780"/>
            <a:ext cx="2196000" cy="2268000"/>
          </a:xfrm>
          <a:prstGeom prst="roundRect">
            <a:avLst/>
          </a:prstGeom>
          <a:solidFill>
            <a:srgbClr val="B9444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sección de Excepción que permite controlar los errores que ocurran durante el proceso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42623" y="4243442"/>
            <a:ext cx="7077527" cy="2569934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 lIns="108000" tIns="0" rIns="0" bIns="0">
            <a:spAutoFit/>
          </a:bodyPr>
          <a:lstStyle/>
          <a:p>
            <a:pPr algn="l"/>
            <a:endParaRPr lang="es-MX" sz="800" b="1" dirty="0">
              <a:latin typeface="Arial Black" pitchFamily="34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CREATE [OR REPLACE] </a:t>
            </a:r>
            <a:r>
              <a:rPr lang="en-US" sz="14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tipo_subprograma</a:t>
            </a:r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i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nombre_subprograma</a:t>
            </a:r>
            <a:endParaRPr lang="en-US" sz="1400" b="1" i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[(</a:t>
            </a:r>
            <a:r>
              <a:rPr lang="en-US" sz="14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parámetro1 </a:t>
            </a:r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4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modo</a:t>
            </a:r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sz="14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tipo_dato1,</a:t>
            </a:r>
          </a:p>
          <a:p>
            <a:pPr algn="l"/>
            <a:r>
              <a:rPr lang="en-US" sz="14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parámetro2 </a:t>
            </a:r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4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modo</a:t>
            </a:r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sz="14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tipo_dato2, ...</a:t>
            </a:r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)]</a:t>
            </a:r>
          </a:p>
          <a:p>
            <a:pPr algn="l"/>
            <a:endParaRPr lang="en-US" sz="800" b="1" i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IS|AS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[</a:t>
            </a:r>
            <a:r>
              <a:rPr lang="en-US" sz="14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declaración_variables_locales</a:t>
            </a:r>
            <a:r>
              <a:rPr lang="en-US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; …]</a:t>
            </a:r>
          </a:p>
          <a:p>
            <a:pPr algn="l" eaLnBrk="0" hangingPunct="0"/>
            <a:r>
              <a:rPr lang="es-ES" sz="1400" b="1" dirty="0">
                <a:latin typeface="Arial" pitchFamily="34" charset="0"/>
                <a:cs typeface="Arial" pitchFamily="34" charset="0"/>
              </a:rPr>
              <a:t>BEGIN</a:t>
            </a:r>
            <a:br>
              <a:rPr lang="es-ES" sz="1400" b="1" dirty="0">
                <a:latin typeface="Arial" pitchFamily="34" charset="0"/>
                <a:cs typeface="Arial" pitchFamily="34" charset="0"/>
              </a:rPr>
            </a:br>
            <a:r>
              <a:rPr lang="es-ES" sz="1400" b="1" dirty="0">
                <a:latin typeface="Arial" pitchFamily="34" charset="0"/>
                <a:cs typeface="Arial" pitchFamily="34" charset="0"/>
              </a:rPr>
              <a:t>  -- Sentencias </a:t>
            </a:r>
            <a:r>
              <a:rPr lang="es-MX" sz="1400" b="1" dirty="0">
                <a:latin typeface="Arial" pitchFamily="34" charset="0"/>
                <a:cs typeface="Arial" pitchFamily="34" charset="0"/>
              </a:rPr>
              <a:t>ejecutables SQL y PL/SQL            </a:t>
            </a:r>
            <a:r>
              <a:rPr lang="es-MX" sz="1400" b="1" dirty="0">
                <a:latin typeface="Arial Black" pitchFamily="34" charset="0"/>
                <a:cs typeface="Arial" pitchFamily="34" charset="0"/>
              </a:rPr>
              <a:t>Bloque PL/SQL estándar</a:t>
            </a:r>
          </a:p>
          <a:p>
            <a:pPr algn="l" eaLnBrk="0" hangingPunct="0"/>
            <a:r>
              <a:rPr lang="es-ES" sz="1400" b="1" dirty="0"/>
              <a:t>[EXCEPTION]</a:t>
            </a:r>
            <a:b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  -- Sentencias control de excepciones</a:t>
            </a:r>
          </a:p>
          <a:p>
            <a:pPr algn="l" eaLnBrk="0" hangingPunct="0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END [</a:t>
            </a:r>
            <a:r>
              <a:rPr lang="en-US" sz="14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nombre_procedimiento</a:t>
            </a:r>
            <a:r>
              <a:rPr lang="es-ES" sz="1400" b="1" dirty="0">
                <a:latin typeface="Arial" pitchFamily="34" charset="0"/>
                <a:cs typeface="Arial" pitchFamily="34" charset="0"/>
              </a:rPr>
              <a:t>];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 algn="l"/>
            <a:endParaRPr lang="en-US" sz="800" b="1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196975" y="5077701"/>
            <a:ext cx="3581400" cy="1620000"/>
          </a:xfrm>
          <a:prstGeom prst="rect">
            <a:avLst/>
          </a:prstGeom>
          <a:noFill/>
          <a:ln w="50800">
            <a:solidFill>
              <a:srgbClr val="B8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CL" sz="1800"/>
          </a:p>
        </p:txBody>
      </p:sp>
      <p:sp>
        <p:nvSpPr>
          <p:cNvPr id="13" name="8 Abrir llave"/>
          <p:cNvSpPr>
            <a:spLocks/>
          </p:cNvSpPr>
          <p:nvPr/>
        </p:nvSpPr>
        <p:spPr bwMode="auto">
          <a:xfrm rot="10800000">
            <a:off x="4817710" y="5082280"/>
            <a:ext cx="371475" cy="1620000"/>
          </a:xfrm>
          <a:prstGeom prst="leftBrace">
            <a:avLst>
              <a:gd name="adj1" fmla="val 7090"/>
              <a:gd name="adj2" fmla="val 50000"/>
            </a:avLst>
          </a:prstGeom>
          <a:noFill/>
          <a:ln w="63500" algn="ctr">
            <a:solidFill>
              <a:srgbClr val="C00000"/>
            </a:solidFill>
            <a:round/>
            <a:headEnd/>
            <a:tailEnd/>
          </a:ln>
        </p:spPr>
        <p:txBody>
          <a:bodyPr rot="10800000" anchor="ctr"/>
          <a:lstStyle/>
          <a:p>
            <a:pPr algn="l">
              <a:defRPr/>
            </a:pPr>
            <a:endParaRPr lang="es-CL" dirty="0">
              <a:latin typeface="+mn-lt"/>
              <a:cs typeface="+mn-cs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11188" y="1844824"/>
            <a:ext cx="2196000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0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CL" dirty="0"/>
              <a:t>Sintaxis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376494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Excepciones Controladas en los Procedimientos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B8E3F471-1EBB-4967-BC73-24945C988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362" y="2181031"/>
            <a:ext cx="184150" cy="51752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  <a:buFont typeface="Arial" charset="0"/>
              <a:buNone/>
            </a:pPr>
            <a:br>
              <a:rPr lang="en-US" sz="1400" b="1"/>
            </a:br>
            <a:endParaRPr lang="en-US" sz="1400" b="1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25AC7C-5725-442D-A4E2-9F77A2DA2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7" y="1988840"/>
            <a:ext cx="8914286" cy="3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37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04650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Excepciones No Controladas en los Procedimientos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B8E3F471-1EBB-4967-BC73-24945C988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362" y="2181031"/>
            <a:ext cx="184150" cy="51752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  <a:buFont typeface="Arial" charset="0"/>
              <a:buNone/>
            </a:pPr>
            <a:br>
              <a:rPr lang="en-US" sz="1400" b="1"/>
            </a:br>
            <a:endParaRPr lang="en-US" sz="1400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0679BC-A356-4AD4-832B-FF029B756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02" y="1988840"/>
            <a:ext cx="8701996" cy="394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081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Eliminando un Procedimiento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11188" y="1484784"/>
            <a:ext cx="6193060" cy="23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Sintaxis</a:t>
            </a:r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Ejemplo:</a:t>
            </a:r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 defTabSz="45720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s-CL" dirty="0"/>
              <a:t>Ejemplo usando SQL </a:t>
            </a:r>
            <a:r>
              <a:rPr lang="es-CL" dirty="0" err="1"/>
              <a:t>Developer</a:t>
            </a:r>
            <a:r>
              <a:rPr lang="es-CL" dirty="0"/>
              <a:t>: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800" b="1" dirty="0"/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b="1" dirty="0"/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/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       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  <a:p>
            <a:pPr lvl="1" algn="just" defTabSz="457200">
              <a:lnSpc>
                <a:spcPct val="80000"/>
              </a:lnSpc>
              <a:spcBef>
                <a:spcPct val="20000"/>
              </a:spcBef>
            </a:pPr>
            <a:r>
              <a:rPr lang="es-CL" sz="1600" b="1" dirty="0">
                <a:ea typeface="Arial Unicode MS"/>
              </a:rPr>
              <a:t>											</a:t>
            </a: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marL="609600" indent="-609600" algn="just" defTabSz="4572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s-CL" sz="1600" b="1" dirty="0">
              <a:ea typeface="Arial Unicode MS"/>
            </a:endParaRPr>
          </a:p>
          <a:p>
            <a:pPr algn="just" defTabSz="457200">
              <a:lnSpc>
                <a:spcPct val="80000"/>
              </a:lnSpc>
              <a:spcBef>
                <a:spcPct val="20000"/>
              </a:spcBef>
            </a:pPr>
            <a:endParaRPr lang="es-CL" sz="1600" b="1" dirty="0">
              <a:ea typeface="Arial Unicode MS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D3C4A732-B494-402A-8885-245EE1AA2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988840"/>
            <a:ext cx="5293205" cy="553998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txBody>
          <a:bodyPr wrap="square">
            <a:spAutoFit/>
          </a:bodyPr>
          <a:lstStyle/>
          <a:p>
            <a:pPr algn="l">
              <a:defRPr/>
            </a:pPr>
            <a:endParaRPr lang="es-MX" sz="800" dirty="0"/>
          </a:p>
          <a:p>
            <a:pPr algn="l">
              <a:defRPr/>
            </a:pPr>
            <a:r>
              <a:rPr lang="en-US" sz="1400" b="1" dirty="0">
                <a:solidFill>
                  <a:srgbClr val="000000"/>
                </a:solidFill>
              </a:rPr>
              <a:t>DROP PROCEDURE </a:t>
            </a:r>
            <a:r>
              <a:rPr lang="en-US" sz="1400" b="1" i="1" dirty="0" err="1">
                <a:solidFill>
                  <a:srgbClr val="000000"/>
                </a:solidFill>
              </a:rPr>
              <a:t>nombre_procedimiento</a:t>
            </a:r>
            <a:r>
              <a:rPr lang="en-US" sz="1400" b="1" dirty="0">
                <a:solidFill>
                  <a:srgbClr val="000000"/>
                </a:solidFill>
              </a:rPr>
              <a:t>;</a:t>
            </a:r>
          </a:p>
          <a:p>
            <a:pPr algn="l">
              <a:defRPr/>
            </a:pPr>
            <a:endParaRPr lang="en-US" sz="800" dirty="0">
              <a:solidFill>
                <a:srgbClr val="0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69FE4A-A768-4739-9738-3DC78EB8B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140968"/>
            <a:ext cx="2808312" cy="47493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797C41C-2D90-4987-A313-6542279B0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813" y="4417176"/>
            <a:ext cx="2427164" cy="2130664"/>
          </a:xfrm>
          <a:prstGeom prst="rect">
            <a:avLst/>
          </a:prstGeom>
        </p:spPr>
      </p:pic>
      <p:sp>
        <p:nvSpPr>
          <p:cNvPr id="14" name="Rectangle 6"/>
          <p:cNvSpPr>
            <a:spLocks noChangeArrowheads="1"/>
          </p:cNvSpPr>
          <p:nvPr/>
        </p:nvSpPr>
        <p:spPr bwMode="gray">
          <a:xfrm>
            <a:off x="7318695" y="6298622"/>
            <a:ext cx="692727" cy="20167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211079"/>
            <a:ext cx="3457143" cy="2542857"/>
          </a:xfrm>
          <a:prstGeom prst="rect">
            <a:avLst/>
          </a:prstGeom>
        </p:spPr>
      </p:pic>
      <p:sp>
        <p:nvSpPr>
          <p:cNvPr id="21" name="Line 9"/>
          <p:cNvSpPr>
            <a:spLocks noChangeShapeType="1"/>
          </p:cNvSpPr>
          <p:nvPr/>
        </p:nvSpPr>
        <p:spPr bwMode="gray">
          <a:xfrm>
            <a:off x="4601456" y="6309320"/>
            <a:ext cx="167640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gray">
          <a:xfrm>
            <a:off x="2457683" y="6179958"/>
            <a:ext cx="2174074" cy="22184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47737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Obteniendo Información de Procedimientos desde el Diccionario de Datos 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" name="Octágono 9">
            <a:extLst>
              <a:ext uri="{FF2B5EF4-FFF2-40B4-BE49-F238E27FC236}">
                <a16:creationId xmlns:a16="http://schemas.microsoft.com/office/drawing/2014/main" id="{10CCA370-36CF-4B80-8F52-C35E4669CAFF}"/>
              </a:ext>
            </a:extLst>
          </p:cNvPr>
          <p:cNvSpPr/>
          <p:nvPr/>
        </p:nvSpPr>
        <p:spPr>
          <a:xfrm>
            <a:off x="683568" y="3321272"/>
            <a:ext cx="2772000" cy="2664000"/>
          </a:xfrm>
          <a:prstGeom prst="octagon">
            <a:avLst/>
          </a:prstGeom>
          <a:solidFill>
            <a:srgbClr val="B94441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Desde la vista USER_ERRORS se puede obtener información sobre errores de compilación de </a:t>
            </a:r>
            <a:r>
              <a:rPr lang="es-CL" sz="1600" b="1" dirty="0">
                <a:latin typeface="Arial" pitchFamily="34" charset="0"/>
                <a:cs typeface="Arial" pitchFamily="34" charset="0"/>
              </a:rPr>
              <a:t>los bloques PL/SQL que ha creado el usuario en la Base de Datos</a:t>
            </a:r>
            <a:endParaRPr lang="es-CL" sz="16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ctágono 11">
            <a:extLst>
              <a:ext uri="{FF2B5EF4-FFF2-40B4-BE49-F238E27FC236}">
                <a16:creationId xmlns:a16="http://schemas.microsoft.com/office/drawing/2014/main" id="{5590A6F7-6E8C-4D35-8701-A04857888074}"/>
              </a:ext>
            </a:extLst>
          </p:cNvPr>
          <p:cNvSpPr/>
          <p:nvPr/>
        </p:nvSpPr>
        <p:spPr>
          <a:xfrm>
            <a:off x="3142991" y="1859185"/>
            <a:ext cx="2772000" cy="26640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itchFamily="34" charset="0"/>
                <a:cs typeface="Arial" pitchFamily="34" charset="0"/>
              </a:rPr>
              <a:t>USER_SOURCE </a:t>
            </a:r>
          </a:p>
          <a:p>
            <a:r>
              <a:rPr lang="es-CL" sz="1600" b="1" dirty="0">
                <a:latin typeface="Arial" pitchFamily="34" charset="0"/>
                <a:cs typeface="Arial" pitchFamily="34" charset="0"/>
              </a:rPr>
              <a:t>se puede obtener el código fuente de los bloques PL/SQL que ha creado el usuario en la Base de Datos</a:t>
            </a:r>
          </a:p>
        </p:txBody>
      </p:sp>
      <p:sp>
        <p:nvSpPr>
          <p:cNvPr id="8" name="Octágono 7">
            <a:extLst>
              <a:ext uri="{FF2B5EF4-FFF2-40B4-BE49-F238E27FC236}">
                <a16:creationId xmlns:a16="http://schemas.microsoft.com/office/drawing/2014/main" id="{F86E2A87-77BD-49D6-AE26-8392AE638515}"/>
              </a:ext>
            </a:extLst>
          </p:cNvPr>
          <p:cNvSpPr/>
          <p:nvPr/>
        </p:nvSpPr>
        <p:spPr>
          <a:xfrm>
            <a:off x="5632041" y="3321272"/>
            <a:ext cx="2772000" cy="2664000"/>
          </a:xfrm>
          <a:prstGeom prst="octagon">
            <a:avLst/>
          </a:prstGeom>
          <a:solidFill>
            <a:srgbClr val="EC700A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MX" sz="1600" b="1" dirty="0">
                <a:latin typeface="Arial" pitchFamily="34" charset="0"/>
                <a:cs typeface="Arial" pitchFamily="34" charset="0"/>
              </a:rPr>
              <a:t>Desde la vista USER_OBJECTS se puede obtener información de todos los objetos que pertenecen al usuario</a:t>
            </a:r>
            <a:endParaRPr lang="es-CL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0386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describieron las características y beneficios de los Subprogramas PL/SQL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describieron las características y el uso de un Procedimiento Almacenado.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explicó cómo crear Procedimientos Almacenados simples y con parámetros en la Base de Datos.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describieron las diferencias entre parámetros formales y actuales.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explicó cómo usar los diferentes modos de parámetros.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explicó cómo ejecutar un Procedimiento Almacenado.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explicó cómo se manejan las excepciones en los Procedimientos Almacenados.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explicó cómo eliminar un Procedimientos Almacenado.</a:t>
            </a:r>
          </a:p>
          <a:p>
            <a:pPr marL="609600" indent="-609600" algn="just" defTabSz="457200">
              <a:buFont typeface="Arial" charset="0"/>
              <a:buChar char="•"/>
            </a:pPr>
            <a:r>
              <a:rPr lang="es-CL" sz="18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Se nombraron las Vistas del Diccionario de Datos que se pueden consultar para obtener información de los Procedimientos Almacenados.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3000" dirty="0">
                <a:latin typeface="Arial" panose="020B0604020202020204" pitchFamily="34" charset="0"/>
                <a:cs typeface="Arial" panose="020B0604020202020204" pitchFamily="34" charset="0"/>
              </a:rPr>
              <a:t>Resumen</a:t>
            </a:r>
          </a:p>
        </p:txBody>
      </p:sp>
    </p:spTree>
    <p:extLst>
      <p:ext uri="{BB962C8B-B14F-4D97-AF65-F5344CB8AC3E}">
        <p14:creationId xmlns:p14="http://schemas.microsoft.com/office/powerpoint/2010/main" val="354721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Ventajas de usar Subprogramas PL/SQL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88840"/>
            <a:ext cx="6590476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9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Dependencias de los Subprogramas PL/SQL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" name="Octágono 9">
            <a:extLst>
              <a:ext uri="{FF2B5EF4-FFF2-40B4-BE49-F238E27FC236}">
                <a16:creationId xmlns:a16="http://schemas.microsoft.com/office/drawing/2014/main" id="{10CCA370-36CF-4B80-8F52-C35E4669CAFF}"/>
              </a:ext>
            </a:extLst>
          </p:cNvPr>
          <p:cNvSpPr/>
          <p:nvPr/>
        </p:nvSpPr>
        <p:spPr>
          <a:xfrm>
            <a:off x="5829496" y="2819799"/>
            <a:ext cx="2916000" cy="2592000"/>
          </a:xfrm>
          <a:prstGeom prst="octagon">
            <a:avLst/>
          </a:prstGeom>
          <a:solidFill>
            <a:srgbClr val="B94441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Una sentencia </a:t>
            </a:r>
          </a:p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DDL sobre los objetos </a:t>
            </a:r>
          </a:p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usan los subprogramas puede invalidar todos los objetos que dependan de él (directa o indirectamente) y podrán necesitar ser recompilados</a:t>
            </a:r>
          </a:p>
        </p:txBody>
      </p:sp>
      <p:sp>
        <p:nvSpPr>
          <p:cNvPr id="11" name="Octágono 10">
            <a:extLst>
              <a:ext uri="{FF2B5EF4-FFF2-40B4-BE49-F238E27FC236}">
                <a16:creationId xmlns:a16="http://schemas.microsoft.com/office/drawing/2014/main" id="{0EB9479D-23E0-4314-A0A5-9EA72E09FDFF}"/>
              </a:ext>
            </a:extLst>
          </p:cNvPr>
          <p:cNvSpPr/>
          <p:nvPr/>
        </p:nvSpPr>
        <p:spPr>
          <a:xfrm>
            <a:off x="3096850" y="1454340"/>
            <a:ext cx="2916000" cy="2592000"/>
          </a:xfrm>
          <a:prstGeom prst="octagon">
            <a:avLst/>
          </a:prstGeom>
          <a:solidFill>
            <a:srgbClr val="86A33F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Un subprograma depende indirectamente de los objetos que utilicen otros  subprogramas que necesita ejecutar</a:t>
            </a:r>
          </a:p>
        </p:txBody>
      </p:sp>
      <p:sp>
        <p:nvSpPr>
          <p:cNvPr id="12" name="Octágono 11">
            <a:extLst>
              <a:ext uri="{FF2B5EF4-FFF2-40B4-BE49-F238E27FC236}">
                <a16:creationId xmlns:a16="http://schemas.microsoft.com/office/drawing/2014/main" id="{5590A6F7-6E8C-4D35-8701-A04857888074}"/>
              </a:ext>
            </a:extLst>
          </p:cNvPr>
          <p:cNvSpPr/>
          <p:nvPr/>
        </p:nvSpPr>
        <p:spPr>
          <a:xfrm>
            <a:off x="388061" y="2788626"/>
            <a:ext cx="2916000" cy="25920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itchFamily="34" charset="0"/>
                <a:cs typeface="Arial" pitchFamily="34" charset="0"/>
              </a:rPr>
              <a:t>Un subprograma depende directamente de todos los objetos que utilice (tablas, otro subprograma, etc.)</a:t>
            </a:r>
            <a:endParaRPr lang="es-MX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ctágono 12">
            <a:extLst>
              <a:ext uri="{FF2B5EF4-FFF2-40B4-BE49-F238E27FC236}">
                <a16:creationId xmlns:a16="http://schemas.microsoft.com/office/drawing/2014/main" id="{F86E2A87-77BD-49D6-AE26-8392AE638515}"/>
              </a:ext>
            </a:extLst>
          </p:cNvPr>
          <p:cNvSpPr/>
          <p:nvPr/>
        </p:nvSpPr>
        <p:spPr>
          <a:xfrm>
            <a:off x="3096850" y="4149809"/>
            <a:ext cx="2916000" cy="2592000"/>
          </a:xfrm>
          <a:prstGeom prst="octagon">
            <a:avLst/>
          </a:prstGeom>
          <a:solidFill>
            <a:srgbClr val="EC700A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Si se </a:t>
            </a:r>
            <a:r>
              <a:rPr lang="es-CL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modifca</a:t>
            </a:r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 un subprograma puede invalidar todos los objetos que dependan de él (directa o indirectamente) y podrán necesitar ser recompilados</a:t>
            </a:r>
          </a:p>
        </p:txBody>
      </p:sp>
    </p:spTree>
    <p:extLst>
      <p:ext uri="{BB962C8B-B14F-4D97-AF65-F5344CB8AC3E}">
        <p14:creationId xmlns:p14="http://schemas.microsoft.com/office/powerpoint/2010/main" val="97348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Privilegios para los Subprogramas PL/SQL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7" name="Rectángulo redondeado 4">
            <a:extLst>
              <a:ext uri="{FF2B5EF4-FFF2-40B4-BE49-F238E27FC236}">
                <a16:creationId xmlns:a16="http://schemas.microsoft.com/office/drawing/2014/main" id="{8E1C2EB8-464A-49A1-A474-BCCBDE283171}"/>
              </a:ext>
            </a:extLst>
          </p:cNvPr>
          <p:cNvSpPr/>
          <p:nvPr/>
        </p:nvSpPr>
        <p:spPr>
          <a:xfrm>
            <a:off x="5652120" y="2067878"/>
            <a:ext cx="2376000" cy="2592000"/>
          </a:xfrm>
          <a:prstGeom prst="roundRect">
            <a:avLst/>
          </a:prstGeom>
          <a:solidFill>
            <a:srgbClr val="86A33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Para que un usuario pueda ejecutar o compilar un subprograma que ejecuta a otro, debe tener los permisos para acceder todos los objetos que se hacen referencia en el subprograma</a:t>
            </a:r>
          </a:p>
        </p:txBody>
      </p:sp>
      <p:sp>
        <p:nvSpPr>
          <p:cNvPr id="8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1115616" y="2067878"/>
            <a:ext cx="2376000" cy="2592000"/>
          </a:xfrm>
          <a:prstGeom prst="roundRect">
            <a:avLst/>
          </a:prstGeom>
          <a:solidFill>
            <a:srgbClr val="B9444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que un usuario pueda ejecutar un subprograma del que no es dueño se le debe otorgar permiso de ejecución sobre ese objeto</a:t>
            </a:r>
          </a:p>
        </p:txBody>
      </p:sp>
      <p:sp>
        <p:nvSpPr>
          <p:cNvPr id="9" name="Rectángulo redondeado 4">
            <a:extLst>
              <a:ext uri="{FF2B5EF4-FFF2-40B4-BE49-F238E27FC236}">
                <a16:creationId xmlns:a16="http://schemas.microsoft.com/office/drawing/2014/main" id="{C3F6B95E-D5CD-4D9C-A101-C0A574FD4565}"/>
              </a:ext>
            </a:extLst>
          </p:cNvPr>
          <p:cNvSpPr/>
          <p:nvPr/>
        </p:nvSpPr>
        <p:spPr>
          <a:xfrm>
            <a:off x="287976" y="4761200"/>
            <a:ext cx="4068000" cy="468000"/>
          </a:xfrm>
          <a:prstGeom prst="roundRect">
            <a:avLst/>
          </a:prstGeom>
          <a:solidFill>
            <a:srgbClr val="B9444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s-CL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 EXECUTE </a:t>
            </a:r>
            <a:r>
              <a:rPr lang="es-CL" sz="1200" b="1" i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nombre_subprograma</a:t>
            </a:r>
            <a:r>
              <a:rPr lang="es-CL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s-CL" sz="1200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</a:p>
        </p:txBody>
      </p:sp>
      <p:sp>
        <p:nvSpPr>
          <p:cNvPr id="14" name="Rectángulo redondeado 4">
            <a:extLst>
              <a:ext uri="{FF2B5EF4-FFF2-40B4-BE49-F238E27FC236}">
                <a16:creationId xmlns:a16="http://schemas.microsoft.com/office/drawing/2014/main" id="{8E1C2EB8-464A-49A1-A474-BCCBDE283171}"/>
              </a:ext>
            </a:extLst>
          </p:cNvPr>
          <p:cNvSpPr/>
          <p:nvPr/>
        </p:nvSpPr>
        <p:spPr>
          <a:xfrm>
            <a:off x="4839250" y="4761200"/>
            <a:ext cx="4068000" cy="468000"/>
          </a:xfrm>
          <a:prstGeom prst="roundRect">
            <a:avLst/>
          </a:prstGeom>
          <a:solidFill>
            <a:srgbClr val="86A33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s-CL" sz="12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GRANT SELECT ON </a:t>
            </a:r>
            <a:r>
              <a:rPr lang="es-CL" sz="1200" b="1" i="1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nombre_objeto</a:t>
            </a:r>
            <a:r>
              <a:rPr lang="es-CL" sz="12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es-CL" sz="12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usuario</a:t>
            </a:r>
          </a:p>
        </p:txBody>
      </p:sp>
    </p:spTree>
    <p:extLst>
      <p:ext uri="{BB962C8B-B14F-4D97-AF65-F5344CB8AC3E}">
        <p14:creationId xmlns:p14="http://schemas.microsoft.com/office/powerpoint/2010/main" val="303173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Bloques Anónimos Versus Subprogramas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9" y="1916832"/>
            <a:ext cx="8466667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03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913"/>
            <a:ext cx="8781122" cy="1462087"/>
          </a:xfrm>
        </p:spPr>
        <p:txBody>
          <a:bodyPr/>
          <a:lstStyle/>
          <a:p>
            <a:r>
              <a:rPr lang="es-CL" sz="3000" dirty="0">
                <a:latin typeface="Arial" charset="0"/>
                <a:ea typeface="ＭＳ Ｐゴシック" pitchFamily="34" charset="-128"/>
                <a:cs typeface="Arial" charset="0"/>
              </a:rPr>
              <a:t>Procedimiento Almacenado</a:t>
            </a:r>
            <a:endParaRPr lang="es-ES" sz="30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" name="Octágono 9">
            <a:extLst>
              <a:ext uri="{FF2B5EF4-FFF2-40B4-BE49-F238E27FC236}">
                <a16:creationId xmlns:a16="http://schemas.microsoft.com/office/drawing/2014/main" id="{10CCA370-36CF-4B80-8F52-C35E4669CAFF}"/>
              </a:ext>
            </a:extLst>
          </p:cNvPr>
          <p:cNvSpPr/>
          <p:nvPr/>
        </p:nvSpPr>
        <p:spPr>
          <a:xfrm>
            <a:off x="3235021" y="2914553"/>
            <a:ext cx="2628000" cy="2304000"/>
          </a:xfrm>
          <a:prstGeom prst="octagon">
            <a:avLst/>
          </a:prstGeom>
          <a:solidFill>
            <a:srgbClr val="B94441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Puede ser compilado y almacenado en la Base de datos como un objeto de un esquema</a:t>
            </a:r>
          </a:p>
        </p:txBody>
      </p:sp>
      <p:sp>
        <p:nvSpPr>
          <p:cNvPr id="11" name="Octágono 10">
            <a:extLst>
              <a:ext uri="{FF2B5EF4-FFF2-40B4-BE49-F238E27FC236}">
                <a16:creationId xmlns:a16="http://schemas.microsoft.com/office/drawing/2014/main" id="{0EB9479D-23E0-4314-A0A5-9EA72E09FDFF}"/>
              </a:ext>
            </a:extLst>
          </p:cNvPr>
          <p:cNvSpPr/>
          <p:nvPr/>
        </p:nvSpPr>
        <p:spPr>
          <a:xfrm>
            <a:off x="5476931" y="1521056"/>
            <a:ext cx="2628000" cy="2304000"/>
          </a:xfrm>
          <a:prstGeom prst="octagon">
            <a:avLst/>
          </a:prstGeom>
          <a:solidFill>
            <a:srgbClr val="86A33F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Estructuralmente consta de un encabezado, una sección declarativa, una sección ejecutable y una sección de manejo de errores</a:t>
            </a:r>
          </a:p>
        </p:txBody>
      </p:sp>
      <p:sp>
        <p:nvSpPr>
          <p:cNvPr id="12" name="Octágono 11">
            <a:extLst>
              <a:ext uri="{FF2B5EF4-FFF2-40B4-BE49-F238E27FC236}">
                <a16:creationId xmlns:a16="http://schemas.microsoft.com/office/drawing/2014/main" id="{5590A6F7-6E8C-4D35-8701-A04857888074}"/>
              </a:ext>
            </a:extLst>
          </p:cNvPr>
          <p:cNvSpPr/>
          <p:nvPr/>
        </p:nvSpPr>
        <p:spPr>
          <a:xfrm>
            <a:off x="972329" y="1521056"/>
            <a:ext cx="2628000" cy="2304000"/>
          </a:xfrm>
          <a:prstGeom prst="octagon">
            <a:avLst/>
          </a:prstGeom>
          <a:solidFill>
            <a:schemeClr val="tx2">
              <a:lumMod val="75000"/>
            </a:schemeClr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itchFamily="34" charset="0"/>
                <a:cs typeface="Arial" pitchFamily="34" charset="0"/>
              </a:rPr>
              <a:t>Es un tipo de subprograma PL/SQL que realiza una acción.</a:t>
            </a:r>
          </a:p>
          <a:p>
            <a:r>
              <a:rPr lang="es-CL" sz="1600" b="1" dirty="0">
                <a:latin typeface="Arial" pitchFamily="34" charset="0"/>
                <a:cs typeface="Arial" pitchFamily="34" charset="0"/>
              </a:rPr>
              <a:t>  Puede aceptar parámetros</a:t>
            </a:r>
            <a:endParaRPr lang="es-MX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ctágono 12">
            <a:extLst>
              <a:ext uri="{FF2B5EF4-FFF2-40B4-BE49-F238E27FC236}">
                <a16:creationId xmlns:a16="http://schemas.microsoft.com/office/drawing/2014/main" id="{F86E2A87-77BD-49D6-AE26-8392AE638515}"/>
              </a:ext>
            </a:extLst>
          </p:cNvPr>
          <p:cNvSpPr/>
          <p:nvPr/>
        </p:nvSpPr>
        <p:spPr>
          <a:xfrm>
            <a:off x="992382" y="4293096"/>
            <a:ext cx="2628000" cy="2304000"/>
          </a:xfrm>
          <a:prstGeom prst="octagon">
            <a:avLst/>
          </a:prstGeom>
          <a:solidFill>
            <a:srgbClr val="EC700A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CL" sz="1600" b="1" dirty="0">
                <a:latin typeface="Arial" panose="020B0604020202020204" pitchFamily="34" charset="0"/>
                <a:cs typeface="Arial" panose="020B0604020202020204" pitchFamily="34" charset="0"/>
              </a:rPr>
              <a:t>Promueve la reusabilidad y la capacidad de mantención</a:t>
            </a:r>
          </a:p>
        </p:txBody>
      </p:sp>
      <p:sp>
        <p:nvSpPr>
          <p:cNvPr id="7" name="Octágono 6">
            <a:extLst>
              <a:ext uri="{FF2B5EF4-FFF2-40B4-BE49-F238E27FC236}">
                <a16:creationId xmlns:a16="http://schemas.microsoft.com/office/drawing/2014/main" id="{FCEDEED5-4430-44FF-90B5-E788FB3AAC33}"/>
              </a:ext>
            </a:extLst>
          </p:cNvPr>
          <p:cNvSpPr/>
          <p:nvPr/>
        </p:nvSpPr>
        <p:spPr>
          <a:xfrm>
            <a:off x="5476931" y="4335669"/>
            <a:ext cx="2628000" cy="2304000"/>
          </a:xfrm>
          <a:prstGeom prst="octagon">
            <a:avLst/>
          </a:prstGeom>
          <a:solidFill>
            <a:srgbClr val="993300"/>
          </a:solidFill>
          <a:ln w="158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defRPr/>
            </a:pPr>
            <a:r>
              <a:rPr lang="es-CL" sz="1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Puede ser invocado, usando su nombre, desde una aplicación o desde otro bloque PL/SQL</a:t>
            </a:r>
          </a:p>
        </p:txBody>
      </p:sp>
    </p:spTree>
    <p:extLst>
      <p:ext uri="{BB962C8B-B14F-4D97-AF65-F5344CB8AC3E}">
        <p14:creationId xmlns:p14="http://schemas.microsoft.com/office/powerpoint/2010/main" val="5870378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aCorfo100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Corfo1000" id="{EEBCAAFB-8A32-44CC-BB0E-59EED16AA1E8}" vid="{149430A2-6D13-4AB0-944C-734F47B7B72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TemaCorfo1000</Template>
  <TotalTime>35194</TotalTime>
  <Words>1794</Words>
  <Application>Microsoft Office PowerPoint</Application>
  <PresentationFormat>Presentación en pantalla (4:3)</PresentationFormat>
  <Paragraphs>738</Paragraphs>
  <Slides>44</Slides>
  <Notes>41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1" baseType="lpstr">
      <vt:lpstr>Arial Unicode MS</vt:lpstr>
      <vt:lpstr>MS PGothic</vt:lpstr>
      <vt:lpstr>Arial</vt:lpstr>
      <vt:lpstr>Arial Black</vt:lpstr>
      <vt:lpstr>Calibri</vt:lpstr>
      <vt:lpstr>Myriad Pro</vt:lpstr>
      <vt:lpstr>TemaCorfo1000</vt:lpstr>
      <vt:lpstr>Presentación de PowerPoint</vt:lpstr>
      <vt:lpstr>Objetivos</vt:lpstr>
      <vt:lpstr>Conceptos Generales de Subprogramas PL/SQL</vt:lpstr>
      <vt:lpstr>Estructura de un Subprograma PL/SQL</vt:lpstr>
      <vt:lpstr>Ventajas de usar Subprogramas PL/SQL</vt:lpstr>
      <vt:lpstr>Dependencias de los Subprogramas PL/SQL</vt:lpstr>
      <vt:lpstr>Privilegios para los Subprogramas PL/SQL</vt:lpstr>
      <vt:lpstr>Bloques Anónimos Versus Subprogramas</vt:lpstr>
      <vt:lpstr>Procedimiento Almacenado</vt:lpstr>
      <vt:lpstr>Creación de un Procedimiento Almacenado</vt:lpstr>
      <vt:lpstr>Creación de un Procedimiento Almacenado</vt:lpstr>
      <vt:lpstr>Creación de un Procedimiento Almacenado</vt:lpstr>
      <vt:lpstr>Creación de un Procedimiento Almacenado</vt:lpstr>
      <vt:lpstr>Creación de un Procedimiento Almacenado</vt:lpstr>
      <vt:lpstr>Creación de un Procedimiento Almacenado</vt:lpstr>
      <vt:lpstr>Compilando un Procedimiento Almacenado</vt:lpstr>
      <vt:lpstr>Ejecución de un Procedimiento Almacenado</vt:lpstr>
      <vt:lpstr>Ejecución de un Procedimiento Almacenado</vt:lpstr>
      <vt:lpstr>Parámetros en los Subprogramas</vt:lpstr>
      <vt:lpstr>Parámetros Formales</vt:lpstr>
      <vt:lpstr>Parámetros Actuales</vt:lpstr>
      <vt:lpstr>Modo de los Parámetros Formales</vt:lpstr>
      <vt:lpstr>Modo de los Parámetros Formales</vt:lpstr>
      <vt:lpstr>Modo de los Parámetros Formales</vt:lpstr>
      <vt:lpstr>Usando Parámetros IN</vt:lpstr>
      <vt:lpstr>Usando Parámetros IN</vt:lpstr>
      <vt:lpstr>Usando Parámetros IN</vt:lpstr>
      <vt:lpstr>Usando Parámetros OUT</vt:lpstr>
      <vt:lpstr>Usando Parámetros IN OUT</vt:lpstr>
      <vt:lpstr>Usando Parámetros IN OUT</vt:lpstr>
      <vt:lpstr>Métodos para los Parámetros Actuales</vt:lpstr>
      <vt:lpstr>Método Posicional para los Parámetros Actuales</vt:lpstr>
      <vt:lpstr>Método Nombrado para los Parámetros Actuales</vt:lpstr>
      <vt:lpstr>Método Combinación para los Parámetros Actuales</vt:lpstr>
      <vt:lpstr>Uso de opción DEFAULT para los Parámetros</vt:lpstr>
      <vt:lpstr>Ejecutando un Procedimiento desde otro Procedimiento</vt:lpstr>
      <vt:lpstr>Ejecutando un Procedimiento desde otro Procedimiento</vt:lpstr>
      <vt:lpstr>Ejecutando un Procedimiento desde otro Procedimiento</vt:lpstr>
      <vt:lpstr>Ejecutando un Procedimiento desde otro Procedimiento</vt:lpstr>
      <vt:lpstr>Excepciones Controladas en los Procedimientos</vt:lpstr>
      <vt:lpstr>Excepciones No Controladas en los Procedimientos</vt:lpstr>
      <vt:lpstr>Eliminando un Procedimiento</vt:lpstr>
      <vt:lpstr>Obteniendo Información de Procedimientos desde el Diccionario de Datos 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Alejandra Gajardo</cp:lastModifiedBy>
  <cp:revision>1746</cp:revision>
  <dcterms:created xsi:type="dcterms:W3CDTF">2013-06-28T16:52:03Z</dcterms:created>
  <dcterms:modified xsi:type="dcterms:W3CDTF">2018-02-22T00:39:55Z</dcterms:modified>
</cp:coreProperties>
</file>