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5"/>
  </p:notesMasterIdLst>
  <p:sldIdLst>
    <p:sldId id="411" r:id="rId2"/>
    <p:sldId id="412" r:id="rId3"/>
    <p:sldId id="564" r:id="rId4"/>
    <p:sldId id="599" r:id="rId5"/>
    <p:sldId id="565" r:id="rId6"/>
    <p:sldId id="566" r:id="rId7"/>
    <p:sldId id="567" r:id="rId8"/>
    <p:sldId id="598" r:id="rId9"/>
    <p:sldId id="600" r:id="rId10"/>
    <p:sldId id="601" r:id="rId11"/>
    <p:sldId id="571" r:id="rId12"/>
    <p:sldId id="570" r:id="rId13"/>
    <p:sldId id="572" r:id="rId14"/>
    <p:sldId id="602" r:id="rId15"/>
    <p:sldId id="610" r:id="rId16"/>
    <p:sldId id="603" r:id="rId17"/>
    <p:sldId id="604" r:id="rId18"/>
    <p:sldId id="605" r:id="rId19"/>
    <p:sldId id="609" r:id="rId20"/>
    <p:sldId id="606" r:id="rId21"/>
    <p:sldId id="607" r:id="rId22"/>
    <p:sldId id="608" r:id="rId23"/>
    <p:sldId id="413" r:id="rId24"/>
  </p:sldIdLst>
  <p:sldSz cx="9144000" cy="6858000" type="screen4x3"/>
  <p:notesSz cx="6858000" cy="9144000"/>
  <p:custDataLst>
    <p:tags r:id="rId26"/>
  </p:custDataLst>
  <p:defaultTextStyle>
    <a:defPPr>
      <a:defRPr lang="es-CL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A3C"/>
    <a:srgbClr val="17375E"/>
    <a:srgbClr val="17395E"/>
    <a:srgbClr val="D96709"/>
    <a:srgbClr val="7F9A3C"/>
    <a:srgbClr val="86A33F"/>
    <a:srgbClr val="993300"/>
    <a:srgbClr val="006666"/>
    <a:srgbClr val="7D983A"/>
    <a:srgbClr val="7D9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1" autoAdjust="0"/>
    <p:restoredTop sz="94249" autoAdjust="0"/>
  </p:normalViewPr>
  <p:slideViewPr>
    <p:cSldViewPr>
      <p:cViewPr>
        <p:scale>
          <a:sx n="96" d="100"/>
          <a:sy n="96" d="100"/>
        </p:scale>
        <p:origin x="438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615A38-11AC-4D05-8973-EDB88FAB6B15}" type="datetimeFigureOut">
              <a:rPr lang="es-CL"/>
              <a:pPr>
                <a:defRPr/>
              </a:pPr>
              <a:t>21-02-2018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A8341D-7210-4520-B045-1BD9665A743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150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268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2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342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7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29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240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738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455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883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972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12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560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1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7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78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6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48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206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39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31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934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Haga clic para modificar el estilo de título del patrón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71894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4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265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488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0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26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457200" y="3861048"/>
            <a:ext cx="8229599" cy="51280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yriad Pro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06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457200" y="1124744"/>
            <a:ext cx="8229599" cy="100811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yriad Pro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17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14" name="Rectángulo 13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15" name="Rectángulo 14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8" name="Rectángulo 7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9" name="Rectángulo 8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11" name="Rectángulo 10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12" name="Rectángulo 11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934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28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L" sz="2800" b="1" dirty="0">
                <a:latin typeface="Calibri" pitchFamily="34" charset="0"/>
              </a:rPr>
              <a:t>Creando Funciones Almacenadas</a:t>
            </a:r>
          </a:p>
          <a:p>
            <a:endParaRPr lang="es-CL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4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Ejecución de una Función Almacenada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70106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0" y="1988840"/>
            <a:ext cx="3979098" cy="93273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08893"/>
            <a:ext cx="2016224" cy="7917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68C9D9-8EEF-46EC-BC8F-45ED79043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60" y="2959374"/>
            <a:ext cx="6263636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6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Ejecución de una Función Almacenada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48478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sz="800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19" y="2217930"/>
            <a:ext cx="3361177" cy="7045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47383"/>
            <a:ext cx="5400600" cy="155927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89" y="3758230"/>
            <a:ext cx="3815898" cy="2992625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gray">
          <a:xfrm>
            <a:off x="8084903" y="6282717"/>
            <a:ext cx="473142" cy="22184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9" y="4409302"/>
            <a:ext cx="3660553" cy="1973004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1431287" y="5929457"/>
            <a:ext cx="2412000" cy="25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gray">
          <a:xfrm>
            <a:off x="3448872" y="4519511"/>
            <a:ext cx="152400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gray">
          <a:xfrm>
            <a:off x="3439925" y="4502428"/>
            <a:ext cx="0" cy="144685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417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Ejecución de una Función Almacenada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64896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 resultado del proceso: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053F52-EEAB-45EB-8481-23454DB5F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5" y="1958804"/>
            <a:ext cx="8208059" cy="38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Uso de Funciones definidas por el Usuario en Sentencias SQL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1151888" y="1547130"/>
            <a:ext cx="2412000" cy="2268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Pueden ser referenciadas en cualquier sentencia SQL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3208979" y="2943625"/>
            <a:ext cx="2412000" cy="2268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n-US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Pueden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ser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usadas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cláusula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 SELECT , WHERE, HAVING, ORDER BY, GROUP BY, VALUES  y SET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5230463" y="1547130"/>
            <a:ext cx="2412000" cy="2268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Actúan en forma similar a las funciones predefinidas de una fila de SQL </a:t>
            </a:r>
          </a:p>
        </p:txBody>
      </p:sp>
      <p:sp>
        <p:nvSpPr>
          <p:cNvPr id="8" name="Octágono 7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1162279" y="4309559"/>
            <a:ext cx="2412000" cy="2268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</a:p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efectuar cálculos </a:t>
            </a:r>
          </a:p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y operaciones complejos que no se pueden realizar a través de una sentencia SQL simple</a:t>
            </a:r>
          </a:p>
        </p:txBody>
      </p:sp>
      <p:sp>
        <p:nvSpPr>
          <p:cNvPr id="9" name="Octágono 8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292080" y="4306678"/>
            <a:ext cx="2412000" cy="2268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Incrementa la eficiencia de las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queries</a:t>
            </a: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cuando son utilizadas en la cláusula WHERE para filtrar datos</a:t>
            </a:r>
          </a:p>
        </p:txBody>
      </p:sp>
    </p:spTree>
    <p:extLst>
      <p:ext uri="{BB962C8B-B14F-4D97-AF65-F5344CB8AC3E}">
        <p14:creationId xmlns:p14="http://schemas.microsoft.com/office/powerpoint/2010/main" val="335900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Uso de Funciones definidas por el Usuario en Sentencias SQL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48478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sz="800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19" y="2217930"/>
            <a:ext cx="3361177" cy="7045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47383"/>
            <a:ext cx="5400600" cy="155927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4160846"/>
            <a:ext cx="5328592" cy="15521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21089"/>
            <a:ext cx="3411201" cy="11521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603894"/>
            <a:ext cx="3394623" cy="30455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438975" y="5229200"/>
            <a:ext cx="3624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b="1" dirty="0"/>
              <a:t>………………………………………………………………….…..</a:t>
            </a:r>
          </a:p>
          <a:p>
            <a:r>
              <a:rPr lang="es-CL" sz="1000" b="1" dirty="0"/>
              <a:t>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52209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Notaciones de los Parámetros desde SQL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09225360-99D7-4536-8431-01B0150FD52F}"/>
              </a:ext>
            </a:extLst>
          </p:cNvPr>
          <p:cNvSpPr/>
          <p:nvPr/>
        </p:nvSpPr>
        <p:spPr>
          <a:xfrm>
            <a:off x="827584" y="1484784"/>
            <a:ext cx="2340000" cy="2520000"/>
          </a:xfrm>
          <a:prstGeom prst="roundRect">
            <a:avLst/>
          </a:prstGeom>
          <a:solidFill>
            <a:srgbClr val="17375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 / SQL permite que los parámetros actuales se especifiquen usando la notación posicional, nombrado o mixto</a:t>
            </a:r>
          </a:p>
        </p:txBody>
      </p:sp>
      <p:sp>
        <p:nvSpPr>
          <p:cNvPr id="16" name="Rectángulo redondeado 4">
            <a:extLst>
              <a:ext uri="{FF2B5EF4-FFF2-40B4-BE49-F238E27FC236}">
                <a16:creationId xmlns:a16="http://schemas.microsoft.com/office/drawing/2014/main" id="{B9D3469B-89D3-4E91-8A47-BA55E0DB0F2A}"/>
              </a:ext>
            </a:extLst>
          </p:cNvPr>
          <p:cNvSpPr/>
          <p:nvPr/>
        </p:nvSpPr>
        <p:spPr>
          <a:xfrm>
            <a:off x="3419872" y="1480216"/>
            <a:ext cx="2340000" cy="2520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Antes de Oracle </a:t>
            </a:r>
            <a:r>
              <a:rPr lang="es-CL" sz="1600" b="1" dirty="0" err="1">
                <a:latin typeface="Arial" pitchFamily="34" charset="0"/>
                <a:cs typeface="Arial" pitchFamily="34" charset="0"/>
              </a:rPr>
              <a:t>Database</a:t>
            </a:r>
            <a:r>
              <a:rPr lang="es-CL" sz="1600" b="1" dirty="0">
                <a:latin typeface="Arial" pitchFamily="34" charset="0"/>
                <a:cs typeface="Arial" pitchFamily="34" charset="0"/>
              </a:rPr>
              <a:t> 11g sólo la notación posicional es compatible cuando se ejecutan subrutinas PL/SQL desde SQL</a:t>
            </a:r>
          </a:p>
        </p:txBody>
      </p:sp>
      <p:sp>
        <p:nvSpPr>
          <p:cNvPr id="17" name="Rectángulo redondeado 4">
            <a:extLst>
              <a:ext uri="{FF2B5EF4-FFF2-40B4-BE49-F238E27FC236}">
                <a16:creationId xmlns:a16="http://schemas.microsoft.com/office/drawing/2014/main" id="{D9B2838B-92A7-4B66-8FC5-08B0E418D70A}"/>
              </a:ext>
            </a:extLst>
          </p:cNvPr>
          <p:cNvSpPr/>
          <p:nvPr/>
        </p:nvSpPr>
        <p:spPr>
          <a:xfrm>
            <a:off x="6012160" y="1480216"/>
            <a:ext cx="2340000" cy="2520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contar de Oracle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11g la notación nombrada y mixta se puede usar para especificar argumentos en llamadas a subrutinas PL/SQL desde sentencias SQL</a:t>
            </a:r>
            <a:endParaRPr lang="en-US" sz="1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999FBB4-19CB-41E3-A9B3-8B36CB6A8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49136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B2A3A7-3EFE-4CEF-8A88-29249E9BB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653136"/>
            <a:ext cx="8304762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0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Restricciones de Funciones Definidas </a:t>
            </a:r>
            <a:b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por el Usuario 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117963" y="4137290"/>
            <a:ext cx="2736000" cy="2628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pueden ser invocadas desde cláusula de CHECK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desde una sentencia CREATE TABLE o ALTER TABLE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39552" y="2772010"/>
            <a:ext cx="2736000" cy="2628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Cuando son invocadas desde una sentencia SELECT sobre una tabla T no pueden contener sentencias DML sobre la misma tabla T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117963" y="1437828"/>
            <a:ext cx="2736000" cy="2628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No se puede usar para especificar un valor por defecto de una columna</a:t>
            </a:r>
          </a:p>
        </p:txBody>
      </p:sp>
      <p:sp>
        <p:nvSpPr>
          <p:cNvPr id="8" name="Octágono 7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5724432" y="2766278"/>
            <a:ext cx="2736000" cy="2628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Las funciones invocadas desde sentencias UPDATE o DELETE sobre una tabla T no pueden tener una sentencia SELECT o contener DML sobre la  misma tabla T </a:t>
            </a:r>
          </a:p>
        </p:txBody>
      </p:sp>
    </p:spTree>
    <p:extLst>
      <p:ext uri="{BB962C8B-B14F-4D97-AF65-F5344CB8AC3E}">
        <p14:creationId xmlns:p14="http://schemas.microsoft.com/office/powerpoint/2010/main" val="336276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Restricciones de Funciones Definidas </a:t>
            </a:r>
            <a:b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por el Usuario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48478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sz="800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5876190" cy="16952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3789040"/>
            <a:ext cx="3323809" cy="7428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789040"/>
            <a:ext cx="3974673" cy="134057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01" y="5373216"/>
            <a:ext cx="3152381" cy="103809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356489"/>
            <a:ext cx="3816424" cy="14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4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Eliminando una Función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484784"/>
            <a:ext cx="619306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Sintaxis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 usando SQL </a:t>
            </a:r>
            <a:r>
              <a:rPr lang="es-CL" dirty="0" err="1"/>
              <a:t>Developer</a:t>
            </a:r>
            <a:r>
              <a:rPr lang="es-CL" dirty="0"/>
              <a:t>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3C4A732-B494-402A-8885-245EE1AA2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988840"/>
            <a:ext cx="5293205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l">
              <a:defRPr/>
            </a:pPr>
            <a:endParaRPr lang="es-MX" sz="800" dirty="0"/>
          </a:p>
          <a:p>
            <a:pPr algn="l">
              <a:defRPr/>
            </a:pPr>
            <a:r>
              <a:rPr lang="en-US" sz="1400" b="1" dirty="0">
                <a:solidFill>
                  <a:srgbClr val="000000"/>
                </a:solidFill>
              </a:rPr>
              <a:t>DROP FUNCTION </a:t>
            </a:r>
            <a:r>
              <a:rPr lang="en-US" sz="1400" b="1" i="1" dirty="0" err="1">
                <a:solidFill>
                  <a:srgbClr val="000000"/>
                </a:solidFill>
              </a:rPr>
              <a:t>nombre_función</a:t>
            </a:r>
            <a:r>
              <a:rPr lang="en-US" sz="1400" b="1" dirty="0">
                <a:solidFill>
                  <a:srgbClr val="000000"/>
                </a:solidFill>
              </a:rPr>
              <a:t>;</a:t>
            </a:r>
          </a:p>
          <a:p>
            <a:pPr algn="l">
              <a:defRPr/>
            </a:pP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gray">
          <a:xfrm>
            <a:off x="4644008" y="6309320"/>
            <a:ext cx="138545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92984"/>
            <a:ext cx="3161905" cy="7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00" y="4307305"/>
            <a:ext cx="3647435" cy="2372446"/>
          </a:xfrm>
          <a:prstGeom prst="rect">
            <a:avLst/>
          </a:prstGeom>
        </p:spPr>
      </p:pic>
      <p:sp>
        <p:nvSpPr>
          <p:cNvPr id="24" name="Rectangle 6"/>
          <p:cNvSpPr>
            <a:spLocks noChangeArrowheads="1"/>
          </p:cNvSpPr>
          <p:nvPr/>
        </p:nvSpPr>
        <p:spPr bwMode="gray">
          <a:xfrm>
            <a:off x="2457683" y="6179958"/>
            <a:ext cx="2174074" cy="22184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97" y="4185778"/>
            <a:ext cx="3015262" cy="2534808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gray">
          <a:xfrm>
            <a:off x="7304840" y="6412923"/>
            <a:ext cx="762000" cy="20167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125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Funciones Locales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611560" y="2925232"/>
            <a:ext cx="2700000" cy="2592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definen en la sección de declaración del subprograma sin la cláusula CREATE FUNCTION y se utilizan en la sección de ejecución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364089" y="1844824"/>
            <a:ext cx="2700000" cy="2592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funciones que no se almacena en la Base de Datos, por lo tanto sólo pueden ser utilizada en el subprograma donde se definen</a:t>
            </a:r>
          </a:p>
        </p:txBody>
      </p:sp>
      <p:sp>
        <p:nvSpPr>
          <p:cNvPr id="8" name="Octágono 7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6156176" y="2925232"/>
            <a:ext cx="2700000" cy="2592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MX" sz="1600" b="1" dirty="0">
                <a:latin typeface="Arial" pitchFamily="34" charset="0"/>
                <a:cs typeface="Arial" pitchFamily="34" charset="0"/>
              </a:rPr>
              <a:t>Debe ser lo </a:t>
            </a:r>
            <a:r>
              <a:rPr lang="es-MX" sz="1600" b="1" dirty="0" err="1">
                <a:latin typeface="Arial" pitchFamily="34" charset="0"/>
                <a:cs typeface="Arial" pitchFamily="34" charset="0"/>
              </a:rPr>
              <a:t>útlimo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 que se defina en la </a:t>
            </a:r>
            <a:r>
              <a:rPr lang="es-MX" sz="1600" b="1" dirty="0" err="1">
                <a:latin typeface="Arial" pitchFamily="34" charset="0"/>
                <a:cs typeface="Arial" pitchFamily="34" charset="0"/>
              </a:rPr>
              <a:t>seccón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 de declaración</a:t>
            </a:r>
            <a:endParaRPr lang="es-C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7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Describir las características de las Funciones Almacenadas.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Identificar cuáles son las principales diferencias entre Procedimientos y Funciones Almacenadas.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crear Funciones Almacenadas en la Base de Datos.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invocar una Función creada por el usuario.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Cuáles son las restricciones para usar Funciones creadas por el usuario.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eliminar una Función creada por el usuario.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obtener información de las Funciones Almacenadas desde el Diccionario de Datos.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000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52028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Funciones Locales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48478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7DC2BA-E05C-4E25-ABC3-004417C84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23" y="1484784"/>
            <a:ext cx="6579551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6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Funciones Locales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48478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D7B40C-BD3F-436B-A10D-0CCDFBABE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61" y="2090009"/>
            <a:ext cx="7150523" cy="35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Obteniendo Información de Funciones desde el Diccionario de Datos 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899592" y="3387532"/>
            <a:ext cx="2736000" cy="2664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Desde la vista USER_ERRORS se puede obtener información sobre errores de compilación de</a:t>
            </a:r>
            <a:r>
              <a:rPr lang="es-CL" sz="1600" b="1" dirty="0">
                <a:latin typeface="Arial" pitchFamily="34" charset="0"/>
                <a:cs typeface="Arial" pitchFamily="34" charset="0"/>
              </a:rPr>
              <a:t>los bloques PL/SQL que ha creado el usuario en la Base de Datos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241503" y="1859185"/>
            <a:ext cx="2736000" cy="2664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De la vista USER_SOURCE se puede obtener el código fuente de los bloques PL/SQL que ha creado el usuario en la Base de Datos</a:t>
            </a:r>
          </a:p>
        </p:txBody>
      </p:sp>
      <p:sp>
        <p:nvSpPr>
          <p:cNvPr id="8" name="Octágono 7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5611285" y="3387532"/>
            <a:ext cx="2736000" cy="2664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MX" sz="1600" b="1" dirty="0">
                <a:latin typeface="Arial" pitchFamily="34" charset="0"/>
                <a:cs typeface="Arial" pitchFamily="34" charset="0"/>
              </a:rPr>
              <a:t>Desde la vista USER_OBJECTS se puede obtener información de todos los objetos que pertenecen al usuario</a:t>
            </a:r>
            <a:endParaRPr lang="es-C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4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describieron las características de las Funciones Almacenadas.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identificaron las principales diferencias entre Procedimientos y Funciones Almacenadas.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crear Funciones Almacenadas en la Base de Datos.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invocar una Función creada por el usuario.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cuáles son las restricciones para usar Funciones creadas por el usuario.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eliminar una Función creada por el usuario.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nombraron las Vistas del Diccionario de Datos que se pueden consultar para obtener información de las </a:t>
            </a:r>
            <a:r>
              <a:rPr lang="es-CL" sz="180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Funciones Almacenadas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000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354721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Función Almacenada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235021" y="2914553"/>
            <a:ext cx="2628000" cy="2304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Puede ser compilada y almacenada en la Base de datos como un objeto de un esquema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476931" y="1521056"/>
            <a:ext cx="2628000" cy="2304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Estructuralmente consta de un encabezado, una sección declarativa, una sección ejecutable y una sección de manejo de errores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972329" y="1521056"/>
            <a:ext cx="2628000" cy="2304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Es un tipo de subprograma PL/SQL (que retorna un valor. Puede aceptar parámetros y estructuralmente es similar a un Procedimiento</a:t>
            </a:r>
            <a:endParaRPr lang="es-MX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992382" y="4293096"/>
            <a:ext cx="2628000" cy="2304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Debe tener una cláusula RETURN en el encabezado y a lo menos una sentencia RETURN en la sección ejecutable</a:t>
            </a:r>
          </a:p>
        </p:txBody>
      </p:sp>
      <p:sp>
        <p:nvSpPr>
          <p:cNvPr id="7" name="Octágono 6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476931" y="4335669"/>
            <a:ext cx="2628000" cy="2304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Puede ser invocado, usando su nombre, desde una aplicación, a través de un Bloque PL/SQL (anónimo o subprograma) o desde una sentencia SQL</a:t>
            </a:r>
          </a:p>
        </p:txBody>
      </p:sp>
    </p:spTree>
    <p:extLst>
      <p:ext uri="{BB962C8B-B14F-4D97-AF65-F5344CB8AC3E}">
        <p14:creationId xmlns:p14="http://schemas.microsoft.com/office/powerpoint/2010/main" val="58703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188913"/>
            <a:ext cx="8568184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Diferencias entre Funciones y Procedimientos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07701"/>
              </p:ext>
            </p:extLst>
          </p:nvPr>
        </p:nvGraphicFramePr>
        <p:xfrm>
          <a:off x="899592" y="2348880"/>
          <a:ext cx="7560840" cy="24475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PROCEDIMIENTOS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</a:p>
                  </a:txBody>
                  <a:tcPr marL="90000" marR="90000" marT="46800" marB="46800" anchor="ctr" horzOverflow="overflow"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822325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Ejecutado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como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una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sentencia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PL/SQL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822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Invocadas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como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parte de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una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expresión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822325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contiene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la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cláusula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RETURN en el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encabezado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822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Debe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contener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una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cláusula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RETURN</a:t>
                      </a: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en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el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encabezado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822325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Puede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retornar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un valor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usando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parámetros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822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Debe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retornar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una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valor simple</a:t>
                      </a:r>
                    </a:p>
                  </a:txBody>
                  <a:tcPr horzOverflow="overflow"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822325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Puede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contener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una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sentencia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 RETURN sin un valor</a:t>
                      </a:r>
                    </a:p>
                  </a:txBody>
                  <a:tcPr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822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Debe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contener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a lo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menos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una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sentencia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RETURN</a:t>
                      </a:r>
                    </a:p>
                  </a:txBody>
                  <a:tcPr horzOverflow="overflow"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822325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Ejecutado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como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una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sentencia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PL/SQL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822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Invocadas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como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parte de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una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expresión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2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una Función Almacenada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AF3F74-CDEE-4B6B-B679-3654CB6F2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1" y="1683066"/>
            <a:ext cx="8742857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1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una Función Almacenada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4588" y="1451430"/>
            <a:ext cx="2196000" cy="2268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sentencia CREATE FUNCTION permite crear una nueva Función en la Base de Datos. Opcionalmente se puede usar la cláusula REPLACE</a:t>
            </a:r>
          </a:p>
        </p:txBody>
      </p:sp>
      <p:sp>
        <p:nvSpPr>
          <p:cNvPr id="9" name="Rectángulo redondeado 4">
            <a:extLst>
              <a:ext uri="{FF2B5EF4-FFF2-40B4-BE49-F238E27FC236}">
                <a16:creationId xmlns:a16="http://schemas.microsoft.com/office/drawing/2014/main" id="{5E024BD3-4EAF-4641-BD94-F9A8EB3CE582}"/>
              </a:ext>
            </a:extLst>
          </p:cNvPr>
          <p:cNvSpPr/>
          <p:nvPr/>
        </p:nvSpPr>
        <p:spPr>
          <a:xfrm>
            <a:off x="2334614" y="1473630"/>
            <a:ext cx="2196000" cy="2268000"/>
          </a:xfrm>
          <a:prstGeom prst="roundRect">
            <a:avLst/>
          </a:prstGeom>
          <a:solidFill>
            <a:srgbClr val="17375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pueden declarar parámetros, se debe indicar el tipo de dato a retornar   y se debe definir las acciones a ser realizadas a través de un bloque PL/SQL estándar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610778" y="1480216"/>
            <a:ext cx="2196000" cy="2268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latin typeface="Arial" pitchFamily="34" charset="0"/>
                <a:cs typeface="Arial" pitchFamily="34" charset="0"/>
              </a:rPr>
              <a:t>El bloque PL/SQL en la Función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comienza con BEGIN, puede estar precedida por la declaración de variables locales, y termina con END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870350" y="1480216"/>
            <a:ext cx="2196000" cy="2268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debe declarar una sentencia RETURN para retornar un valor con un tipo de dato que sea consistente con la declaración de la función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483768" y="4077072"/>
            <a:ext cx="6069415" cy="2708434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l"/>
            <a:endParaRPr lang="es-MX" sz="800" dirty="0">
              <a:latin typeface="Arial Black" pitchFamily="34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</a:rPr>
              <a:t>CREATE [OR REPLACE] FUNCTION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</a:rPr>
              <a:t>nombre_función</a:t>
            </a:r>
            <a:br>
              <a:rPr lang="en-US" sz="1400" b="1" i="1" dirty="0">
                <a:solidFill>
                  <a:srgbClr val="000000"/>
                </a:solidFill>
              </a:rPr>
            </a:b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[(</a:t>
            </a:r>
            <a:r>
              <a:rPr lang="en-US" sz="1400" b="1" i="1" dirty="0">
                <a:solidFill>
                  <a:srgbClr val="000000"/>
                </a:solidFill>
              </a:rPr>
              <a:t>parámetro1 </a:t>
            </a:r>
            <a:r>
              <a:rPr lang="en-US" sz="1400" b="1" dirty="0">
                <a:solidFill>
                  <a:srgbClr val="000000"/>
                </a:solidFill>
              </a:rPr>
              <a:t>[</a:t>
            </a:r>
            <a:r>
              <a:rPr lang="en-US" sz="1400" b="1" i="1" dirty="0">
                <a:solidFill>
                  <a:srgbClr val="000000"/>
                </a:solidFill>
              </a:rPr>
              <a:t>modo1</a:t>
            </a:r>
            <a:r>
              <a:rPr lang="en-US" sz="1400" b="1" dirty="0">
                <a:solidFill>
                  <a:srgbClr val="000000"/>
                </a:solidFill>
              </a:rPr>
              <a:t>]</a:t>
            </a:r>
            <a:r>
              <a:rPr lang="en-US" sz="1400" b="1" i="1" dirty="0">
                <a:solidFill>
                  <a:srgbClr val="000000"/>
                </a:solidFill>
              </a:rPr>
              <a:t> tipo_dato1, ...</a:t>
            </a:r>
            <a:r>
              <a:rPr lang="en-US" sz="1400" b="1" dirty="0">
                <a:solidFill>
                  <a:srgbClr val="000000"/>
                </a:solidFill>
              </a:rPr>
              <a:t>)]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</a:rPr>
              <a:t>RETURN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</a:rPr>
              <a:t>tipo_dato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IS|AS</a:t>
            </a:r>
            <a:endParaRPr lang="en-US" sz="800" b="1" dirty="0">
              <a:solidFill>
                <a:srgbClr val="000000"/>
              </a:solidFill>
            </a:endParaRPr>
          </a:p>
          <a:p>
            <a:pPr algn="l"/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[</a:t>
            </a:r>
            <a:r>
              <a:rPr lang="en-US" sz="1400" b="1" i="1" dirty="0" err="1">
                <a:solidFill>
                  <a:srgbClr val="000000"/>
                </a:solidFill>
              </a:rPr>
              <a:t>declaración_variables_locales</a:t>
            </a:r>
            <a:r>
              <a:rPr lang="en-US" sz="1400" b="1" i="1" dirty="0">
                <a:solidFill>
                  <a:srgbClr val="000000"/>
                </a:solidFill>
              </a:rPr>
              <a:t>; …</a:t>
            </a:r>
            <a:r>
              <a:rPr lang="en-US" sz="1400" b="1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</a:rPr>
              <a:t>BEGIN</a:t>
            </a:r>
            <a:br>
              <a:rPr lang="en-US" sz="1400" b="1" dirty="0">
                <a:solidFill>
                  <a:srgbClr val="000000"/>
                </a:solidFill>
              </a:rPr>
            </a:br>
            <a:r>
              <a:rPr lang="en-US" sz="1400" b="1" i="1" dirty="0">
                <a:solidFill>
                  <a:srgbClr val="000000"/>
                </a:solidFill>
              </a:rPr>
              <a:t>  -- </a:t>
            </a:r>
            <a:r>
              <a:rPr lang="en-US" sz="1400" b="1" i="1" dirty="0" err="1">
                <a:solidFill>
                  <a:srgbClr val="000000"/>
                </a:solidFill>
              </a:rPr>
              <a:t>Sentencias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</a:rPr>
              <a:t>ejecutables</a:t>
            </a:r>
            <a:r>
              <a:rPr lang="en-US" sz="1400" b="1" i="1" dirty="0">
                <a:solidFill>
                  <a:srgbClr val="000000"/>
                </a:solidFill>
              </a:rPr>
              <a:t> SQL y PL/SQL</a:t>
            </a:r>
          </a:p>
          <a:p>
            <a:pPr algn="l"/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RETURN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</a:rPr>
              <a:t>expresión</a:t>
            </a:r>
            <a:endParaRPr lang="en-US" sz="1400" b="1" i="1" dirty="0">
              <a:solidFill>
                <a:srgbClr val="000000"/>
              </a:solidFill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</a:rPr>
              <a:t>[EXCEPTION]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br>
              <a:rPr lang="en-US" sz="1400" b="1" i="1" dirty="0">
                <a:solidFill>
                  <a:srgbClr val="000000"/>
                </a:solidFill>
              </a:rPr>
            </a:br>
            <a:r>
              <a:rPr lang="en-US" sz="1400" b="1" i="1" dirty="0">
                <a:solidFill>
                  <a:srgbClr val="000000"/>
                </a:solidFill>
              </a:rPr>
              <a:t> -- </a:t>
            </a:r>
            <a:r>
              <a:rPr lang="en-US" sz="1400" b="1" i="1" dirty="0" err="1">
                <a:solidFill>
                  <a:srgbClr val="000000"/>
                </a:solidFill>
              </a:rPr>
              <a:t>Sentencias</a:t>
            </a:r>
            <a:r>
              <a:rPr lang="en-US" sz="1400" b="1" i="1" dirty="0">
                <a:solidFill>
                  <a:srgbClr val="000000"/>
                </a:solidFill>
              </a:rPr>
              <a:t> control de </a:t>
            </a:r>
            <a:r>
              <a:rPr lang="en-US" sz="1400" b="1" i="1" dirty="0" err="1">
                <a:solidFill>
                  <a:srgbClr val="000000"/>
                </a:solidFill>
              </a:rPr>
              <a:t>excepciones</a:t>
            </a:r>
            <a:endParaRPr lang="en-US" sz="1400" b="1" i="1" dirty="0">
              <a:solidFill>
                <a:srgbClr val="000000"/>
              </a:solidFill>
            </a:endParaRPr>
          </a:p>
          <a:p>
            <a:pPr algn="l"/>
            <a:r>
              <a:rPr lang="en-US" sz="1400" b="1" i="1" dirty="0">
                <a:solidFill>
                  <a:srgbClr val="000000"/>
                </a:solidFill>
              </a:rPr>
              <a:t>  </a:t>
            </a:r>
            <a:r>
              <a:rPr lang="en-US" sz="1400" b="1" dirty="0">
                <a:solidFill>
                  <a:srgbClr val="000000"/>
                </a:solidFill>
              </a:rPr>
              <a:t>[RETURN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</a:rPr>
              <a:t>expresión</a:t>
            </a:r>
            <a:r>
              <a:rPr lang="en-US" sz="1400" b="1" dirty="0">
                <a:solidFill>
                  <a:srgbClr val="000000"/>
                </a:solidFill>
              </a:rPr>
              <a:t>]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</a:rPr>
              <a:t>END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[</a:t>
            </a:r>
            <a:r>
              <a:rPr lang="en-US" sz="1400" b="1" i="1" dirty="0" err="1">
                <a:solidFill>
                  <a:srgbClr val="000000"/>
                </a:solidFill>
              </a:rPr>
              <a:t>nombre_función</a:t>
            </a:r>
            <a:r>
              <a:rPr lang="en-US" sz="1400" b="1" dirty="0">
                <a:solidFill>
                  <a:srgbClr val="000000"/>
                </a:solidFill>
              </a:rPr>
              <a:t>]</a:t>
            </a:r>
            <a:r>
              <a:rPr lang="en-US" sz="1400" b="1" i="1" dirty="0">
                <a:solidFill>
                  <a:srgbClr val="000000"/>
                </a:solidFill>
              </a:rPr>
              <a:t>;</a:t>
            </a:r>
          </a:p>
          <a:p>
            <a:pPr algn="l"/>
            <a:endParaRPr lang="en-US" sz="800" b="1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2349136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0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Sintaxis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92872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una Función Almacenada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75657"/>
            <a:ext cx="6266667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Compilando una Función Almacenada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11188" y="1773072"/>
            <a:ext cx="2196000" cy="35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1" y="2132856"/>
            <a:ext cx="4168105" cy="153097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983914" y="2296519"/>
            <a:ext cx="267076" cy="253556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23" y="2112803"/>
            <a:ext cx="3685714" cy="182857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2" y="4329762"/>
            <a:ext cx="5049202" cy="84514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90" y="5248707"/>
            <a:ext cx="258095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9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Ejecución de una Función Almacenada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2051720" y="1451430"/>
            <a:ext cx="2484000" cy="2412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vez creada y compilada en forma correcta, la función puede ser ejecutada y en este paso cuando recién las acciones de la Función serán ejecutadas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860032" y="1480216"/>
            <a:ext cx="2484000" cy="2412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puede ejecutar como parte de una expresión PL/SQL, como un parámetro para otro subprograma, </a:t>
            </a:r>
            <a:r>
              <a:rPr lang="es-CL" sz="1600" b="1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desde otro subprograma, en una sentencia SQL o en SQL </a:t>
            </a:r>
            <a:r>
              <a:rPr lang="es-CL" sz="1600" b="1" dirty="0" err="1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Developer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0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sz="800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688728"/>
            <a:ext cx="5000000" cy="15428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993489"/>
            <a:ext cx="2504762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28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Corfo10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Corfo1000" id="{EEBCAAFB-8A32-44CC-BB0E-59EED16AA1E8}" vid="{149430A2-6D13-4AB0-944C-734F47B7B72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TemaCorfo1000</Template>
  <TotalTime>35331</TotalTime>
  <Words>1041</Words>
  <Application>Microsoft Office PowerPoint</Application>
  <PresentationFormat>Presentación en pantalla (4:3)</PresentationFormat>
  <Paragraphs>373</Paragraphs>
  <Slides>23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 Unicode MS</vt:lpstr>
      <vt:lpstr>MS PGothic</vt:lpstr>
      <vt:lpstr>Arial</vt:lpstr>
      <vt:lpstr>Arial Black</vt:lpstr>
      <vt:lpstr>Calibri</vt:lpstr>
      <vt:lpstr>Myriad Pro</vt:lpstr>
      <vt:lpstr>TemaCorfo1000</vt:lpstr>
      <vt:lpstr>Presentación de PowerPoint</vt:lpstr>
      <vt:lpstr>Objetivos</vt:lpstr>
      <vt:lpstr>Función Almacenada</vt:lpstr>
      <vt:lpstr>Diferencias entre Funciones y Procedimientos</vt:lpstr>
      <vt:lpstr>Creación de una Función Almacenada</vt:lpstr>
      <vt:lpstr>Creación de una Función Almacenada</vt:lpstr>
      <vt:lpstr>Creación de una Función Almacenada</vt:lpstr>
      <vt:lpstr>Compilando una Función Almacenada</vt:lpstr>
      <vt:lpstr>Ejecución de una Función Almacenada</vt:lpstr>
      <vt:lpstr>Ejecución de una Función Almacenada</vt:lpstr>
      <vt:lpstr>Ejecución de una Función Almacenada</vt:lpstr>
      <vt:lpstr>Ejecución de una Función Almacenada</vt:lpstr>
      <vt:lpstr>Uso de Funciones definidas por el Usuario en Sentencias SQL</vt:lpstr>
      <vt:lpstr>Uso de Funciones definidas por el Usuario en Sentencias SQL</vt:lpstr>
      <vt:lpstr>Notaciones de los Parámetros desde SQL</vt:lpstr>
      <vt:lpstr>Restricciones de Funciones Definidas  por el Usuario </vt:lpstr>
      <vt:lpstr>Restricciones de Funciones Definidas  por el Usuario</vt:lpstr>
      <vt:lpstr>Eliminando una Función</vt:lpstr>
      <vt:lpstr>Funciones Locales</vt:lpstr>
      <vt:lpstr>Funciones Locales</vt:lpstr>
      <vt:lpstr>Funciones Locales</vt:lpstr>
      <vt:lpstr>Obteniendo Información de Funciones desde el Diccionario de Datos 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Alejandra Gajardo</cp:lastModifiedBy>
  <cp:revision>1758</cp:revision>
  <dcterms:created xsi:type="dcterms:W3CDTF">2013-06-28T16:52:03Z</dcterms:created>
  <dcterms:modified xsi:type="dcterms:W3CDTF">2018-02-22T01:21:30Z</dcterms:modified>
</cp:coreProperties>
</file>