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3"/>
  </p:notesMasterIdLst>
  <p:sldIdLst>
    <p:sldId id="411" r:id="rId2"/>
    <p:sldId id="412" r:id="rId3"/>
    <p:sldId id="514" r:id="rId4"/>
    <p:sldId id="603" r:id="rId5"/>
    <p:sldId id="604" r:id="rId6"/>
    <p:sldId id="605" r:id="rId7"/>
    <p:sldId id="606" r:id="rId8"/>
    <p:sldId id="607" r:id="rId9"/>
    <p:sldId id="565" r:id="rId10"/>
    <p:sldId id="609" r:id="rId11"/>
    <p:sldId id="567" r:id="rId12"/>
    <p:sldId id="611" r:id="rId13"/>
    <p:sldId id="610" r:id="rId14"/>
    <p:sldId id="568" r:id="rId15"/>
    <p:sldId id="581" r:id="rId16"/>
    <p:sldId id="612" r:id="rId17"/>
    <p:sldId id="571" r:id="rId18"/>
    <p:sldId id="570" r:id="rId19"/>
    <p:sldId id="614" r:id="rId20"/>
    <p:sldId id="615" r:id="rId21"/>
    <p:sldId id="616" r:id="rId22"/>
    <p:sldId id="572" r:id="rId23"/>
    <p:sldId id="617" r:id="rId24"/>
    <p:sldId id="619" r:id="rId25"/>
    <p:sldId id="620" r:id="rId26"/>
    <p:sldId id="621" r:id="rId27"/>
    <p:sldId id="622" r:id="rId28"/>
    <p:sldId id="595" r:id="rId29"/>
    <p:sldId id="623" r:id="rId30"/>
    <p:sldId id="602" r:id="rId31"/>
    <p:sldId id="413" r:id="rId32"/>
  </p:sldIdLst>
  <p:sldSz cx="9144000" cy="6858000" type="screen4x3"/>
  <p:notesSz cx="6858000" cy="9144000"/>
  <p:custDataLst>
    <p:tags r:id="rId34"/>
  </p:custDataLst>
  <p:defaultTextStyle>
    <a:defPPr>
      <a:defRPr lang="es-C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4441"/>
    <a:srgbClr val="789A3C"/>
    <a:srgbClr val="17375E"/>
    <a:srgbClr val="17395E"/>
    <a:srgbClr val="D96709"/>
    <a:srgbClr val="7F9A3C"/>
    <a:srgbClr val="86A33F"/>
    <a:srgbClr val="993300"/>
    <a:srgbClr val="006666"/>
    <a:srgbClr val="7D9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1" autoAdjust="0"/>
    <p:restoredTop sz="94249" autoAdjust="0"/>
  </p:normalViewPr>
  <p:slideViewPr>
    <p:cSldViewPr>
      <p:cViewPr varScale="1">
        <p:scale>
          <a:sx n="72" d="100"/>
          <a:sy n="72" d="100"/>
        </p:scale>
        <p:origin x="11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615A38-11AC-4D05-8973-EDB88FAB6B15}" type="datetimeFigureOut">
              <a:rPr lang="es-CL"/>
              <a:pPr>
                <a:defRPr/>
              </a:pPr>
              <a:t>01-03-2018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8341D-7210-4520-B045-1BD9665A743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0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9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3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9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5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48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90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7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70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342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2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328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10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201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815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753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558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0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1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9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66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6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Haga clic para modificar el estilo de título del patrón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189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4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48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0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8229599" cy="51280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1124744"/>
            <a:ext cx="8229599" cy="100811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7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4" name="Rectángulo 13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5" name="Rectángulo 14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8" name="Rectángulo 7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9" name="Rectángulo 8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2" name="Rectángulo 11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800" b="1" dirty="0">
                <a:latin typeface="Calibri" pitchFamily="34" charset="0"/>
              </a:rPr>
              <a:t>Creando </a:t>
            </a:r>
            <a:r>
              <a:rPr lang="es-CL" sz="2800" b="1" dirty="0" err="1">
                <a:latin typeface="Calibri" pitchFamily="34" charset="0"/>
              </a:rPr>
              <a:t>Package</a:t>
            </a:r>
            <a:endParaRPr lang="es-CL" sz="2800" b="1" dirty="0">
              <a:latin typeface="Calibri" pitchFamily="34" charset="0"/>
            </a:endParaRPr>
          </a:p>
          <a:p>
            <a:endParaRPr lang="es-CL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4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la Especificación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597455"/>
            <a:ext cx="2196000" cy="2736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declaran los constructores (tipos, variables, constantes, cursores y subprogramas) para uso público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604041"/>
            <a:ext cx="2196000" cy="2736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constructores declarados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especificación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visibles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los usuarios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tienen asignado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privilegios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lo tanto se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utilizar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604041"/>
            <a:ext cx="2196000" cy="273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constructores declarados en una especificación son visibles también en 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lo tanto pueden ser utilizados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242114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2623" y="4821959"/>
            <a:ext cx="7077527" cy="119932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CREATE [OR REPLACE] PACKAGE </a:t>
            </a:r>
            <a:r>
              <a:rPr lang="es-CL" sz="1400" b="1" i="1" dirty="0" err="1">
                <a:solidFill>
                  <a:srgbClr val="000000"/>
                </a:solidFill>
              </a:rPr>
              <a:t>nombre_package</a:t>
            </a:r>
            <a:r>
              <a:rPr lang="es-CL" sz="1400" b="1" dirty="0">
                <a:solidFill>
                  <a:srgbClr val="000000"/>
                </a:solidFill>
              </a:rPr>
              <a:t> IS|AS</a:t>
            </a: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    </a:t>
            </a:r>
            <a:r>
              <a:rPr lang="es-CL" sz="1400" b="1" i="1" dirty="0">
                <a:solidFill>
                  <a:srgbClr val="000000"/>
                </a:solidFill>
              </a:rPr>
              <a:t>declaración de tipos y variables públicos</a:t>
            </a: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    </a:t>
            </a:r>
            <a:r>
              <a:rPr lang="es-CL" sz="1400" b="1" i="1" dirty="0">
                <a:solidFill>
                  <a:srgbClr val="000000"/>
                </a:solidFill>
              </a:rPr>
              <a:t>especificación de subprogramas</a:t>
            </a: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END [</a:t>
            </a:r>
            <a:r>
              <a:rPr lang="es-CL" sz="1400" b="1" i="1" dirty="0" err="1">
                <a:solidFill>
                  <a:srgbClr val="000000"/>
                </a:solidFill>
              </a:rPr>
              <a:t>nombre_package</a:t>
            </a:r>
            <a:r>
              <a:rPr lang="es-CL" sz="1400" b="1" dirty="0">
                <a:solidFill>
                  <a:srgbClr val="000000"/>
                </a:solidFill>
              </a:rPr>
              <a:t>];</a:t>
            </a:r>
          </a:p>
          <a:p>
            <a:pPr algn="l">
              <a:defRPr/>
            </a:pPr>
            <a:endParaRPr lang="en-US" sz="800" b="1" dirty="0"/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575255"/>
            <a:ext cx="2196000" cy="2736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PACKAGE permite crear la especificación de un nuevo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Packageen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565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6792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la Especificación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3" y="4077072"/>
            <a:ext cx="2229143" cy="2311153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376060" y="5955704"/>
            <a:ext cx="922018" cy="18539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gray">
          <a:xfrm>
            <a:off x="2714941" y="4375495"/>
            <a:ext cx="255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gray">
          <a:xfrm>
            <a:off x="2730965" y="4363786"/>
            <a:ext cx="0" cy="98098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57" y="5300854"/>
            <a:ext cx="1540407" cy="1190014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1733639" y="5278706"/>
            <a:ext cx="1701816" cy="23023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25" y="3465910"/>
            <a:ext cx="2700506" cy="174138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74" y="5549711"/>
            <a:ext cx="4259027" cy="1120430"/>
          </a:xfrm>
          <a:prstGeom prst="rect">
            <a:avLst/>
          </a:prstGeom>
        </p:spPr>
      </p:pic>
      <p:sp>
        <p:nvSpPr>
          <p:cNvPr id="21" name="Rectangle 6"/>
          <p:cNvSpPr>
            <a:spLocks noChangeArrowheads="1"/>
          </p:cNvSpPr>
          <p:nvPr/>
        </p:nvSpPr>
        <p:spPr bwMode="gray">
          <a:xfrm>
            <a:off x="6502735" y="4910724"/>
            <a:ext cx="692726" cy="17843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gray">
          <a:xfrm>
            <a:off x="6835421" y="5114899"/>
            <a:ext cx="0" cy="44865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28" y="1462413"/>
            <a:ext cx="6644228" cy="18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Compilando la Especificación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6" y="2060848"/>
            <a:ext cx="5112568" cy="16903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" y="3861048"/>
            <a:ext cx="8786562" cy="81821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1126007" y="2441584"/>
            <a:ext cx="242796" cy="23050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9" y="2053407"/>
            <a:ext cx="3620660" cy="12373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4797153"/>
            <a:ext cx="256095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del Cuerpo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597455"/>
            <a:ext cx="2196000" cy="2736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cuerpo de 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completar la implementación para todos los procedimiento y funciones declarados en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604041"/>
            <a:ext cx="2196000" cy="2736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identificadores definidos en 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privados y no son visibles fuera del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604041"/>
            <a:ext cx="2196000" cy="273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constructores privados deben ser declarados antes de que ellos sean referenciados por otro componente en el mismo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242114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575255"/>
            <a:ext cx="2196000" cy="2736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PACKAGE BODY permite crear el cuerpo de 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Base de Datos.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2623" y="4797152"/>
            <a:ext cx="7077527" cy="11993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CREATE [OR REPLACE] PACKAGE BODY </a:t>
            </a:r>
            <a:r>
              <a:rPr lang="es-CL" sz="1400" b="1" i="1" dirty="0" err="1">
                <a:solidFill>
                  <a:srgbClr val="000000"/>
                </a:solidFill>
              </a:rPr>
              <a:t>nombre_package</a:t>
            </a:r>
            <a:r>
              <a:rPr lang="es-CL" sz="1400" b="1" dirty="0">
                <a:solidFill>
                  <a:srgbClr val="000000"/>
                </a:solidFill>
              </a:rPr>
              <a:t> IS|AS</a:t>
            </a: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    </a:t>
            </a:r>
            <a:r>
              <a:rPr lang="es-CL" sz="1400" b="1" i="1" dirty="0">
                <a:solidFill>
                  <a:srgbClr val="000000"/>
                </a:solidFill>
              </a:rPr>
              <a:t>declaraciones de tipos y variables privados</a:t>
            </a:r>
          </a:p>
          <a:p>
            <a:pPr algn="l">
              <a:defRPr/>
            </a:pPr>
            <a:r>
              <a:rPr lang="es-CL" sz="1400" b="1" i="1" dirty="0">
                <a:solidFill>
                  <a:srgbClr val="000000"/>
                </a:solidFill>
              </a:rPr>
              <a:t>    cuerpos de subprogramas</a:t>
            </a:r>
          </a:p>
          <a:p>
            <a:pPr algn="l">
              <a:defRPr/>
            </a:pPr>
            <a:r>
              <a:rPr lang="es-CL" sz="1400" b="1" dirty="0">
                <a:solidFill>
                  <a:srgbClr val="000000"/>
                </a:solidFill>
              </a:rPr>
              <a:t>END [</a:t>
            </a:r>
            <a:r>
              <a:rPr lang="es-CL" sz="1400" b="1" i="1" dirty="0" err="1">
                <a:solidFill>
                  <a:srgbClr val="000000"/>
                </a:solidFill>
              </a:rPr>
              <a:t>nombre_package</a:t>
            </a:r>
            <a:r>
              <a:rPr lang="es-CL" sz="1400" b="1" dirty="0">
                <a:solidFill>
                  <a:srgbClr val="000000"/>
                </a:solidFill>
              </a:rPr>
              <a:t>];</a:t>
            </a:r>
          </a:p>
          <a:p>
            <a:pPr algn="l">
              <a:defRPr/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78533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del Cuerpo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847619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del Cuerpo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4" y="1916832"/>
            <a:ext cx="2294165" cy="28077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3892"/>
            <a:ext cx="3914033" cy="24294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706340" y="4088584"/>
            <a:ext cx="1633412" cy="20393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5682145" y="3530402"/>
            <a:ext cx="2630626" cy="20393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327623"/>
            <a:ext cx="5612292" cy="2435942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/>
        </p:nvSpPr>
        <p:spPr bwMode="gray">
          <a:xfrm>
            <a:off x="1724703" y="3638808"/>
            <a:ext cx="3952864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gray">
          <a:xfrm>
            <a:off x="1722853" y="3626342"/>
            <a:ext cx="0" cy="45763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gray">
          <a:xfrm>
            <a:off x="6876256" y="3748205"/>
            <a:ext cx="0" cy="54287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14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Compilando el Cuerpo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98576"/>
            <a:ext cx="4608512" cy="2888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04208"/>
            <a:ext cx="2664296" cy="239904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950818" y="2344790"/>
            <a:ext cx="242796" cy="23050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5" y="4535334"/>
            <a:ext cx="4749294" cy="89907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2930"/>
            <a:ext cx="2387839" cy="12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8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Invocando Constructores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55396" y="1535109"/>
            <a:ext cx="2160000" cy="2088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son constructores públicos o privados se pueden invocar en el mismo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541695"/>
            <a:ext cx="2160000" cy="2088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son públicos también se pueden invocar desde fuera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541695"/>
            <a:ext cx="2160000" cy="2088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constructor público es invocado externamente, se utiliza el nombre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seguido del nombre del constructor</a:t>
            </a:r>
          </a:p>
        </p:txBody>
      </p:sp>
      <p:sp>
        <p:nvSpPr>
          <p:cNvPr id="19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116543" y="1512909"/>
            <a:ext cx="2160000" cy="2088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que 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almacenado en la Base de datos, se pueden invocar sus constructores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86" y="4116582"/>
            <a:ext cx="6674969" cy="26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Invocando Constructores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5544616" cy="1198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7" y="3584136"/>
            <a:ext cx="4944857" cy="32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Invocando Constructores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3B11B-7D86-4C99-8B63-E1DDD4A00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8" y="1988840"/>
            <a:ext cx="7559196" cy="45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Describir que es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y sus componentes.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para agrupar variables relacionadas, cursores, constantes, excepciones, procedimientos y funciones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con sus constructores Públicos y Privados.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invocar un constructor del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Describir el uso de un paquete sin cuerpo.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Describir las ventajas del uso de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obtener información desde el Diccionario de datos de los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creados en la Base de Datos.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2028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Invocando Constructores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resultado del proceso: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843AD-320B-4E72-BA74-2493E26BA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6" y="1716654"/>
            <a:ext cx="8550352" cy="16403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1783CF-582C-470C-86FF-7CE4B02DC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6624736" cy="30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Invocando Constructores del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EA2F3A-AD3C-422F-89E7-BF42E86D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" y="1916832"/>
            <a:ext cx="4350799" cy="2952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997CB7-1449-45AC-9728-9100C0B3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1430295"/>
            <a:ext cx="3290473" cy="26323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7B6A0F-0B7D-4EAA-8D32-9593CF244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92650"/>
            <a:ext cx="3290473" cy="26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y Usando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sin Cuerpo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971600" y="1876001"/>
            <a:ext cx="2772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variables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constantes declaradas dentro de los subprogramas independientes existen sólo mientras dura la ejecución del subprograma.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3208979" y="3554211"/>
            <a:ext cx="2772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 solo se van a definir variables y constantes, se crea una especificación de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sin un cuerpo del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5408156" y="1876001"/>
            <a:ext cx="2772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 </a:t>
            </a:r>
            <a:r>
              <a:rPr lang="es-CL" sz="1600" b="1" dirty="0" err="1">
                <a:latin typeface="Arial" pitchFamily="34" charset="0"/>
                <a:cs typeface="Arial" pitchFamily="34" charset="0"/>
              </a:rPr>
              <a:t>Package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que contenga declaraciones de variables y constantes públicas permite que los datos existan mientras la sesión de usuario esté activa</a:t>
            </a:r>
          </a:p>
        </p:txBody>
      </p:sp>
    </p:spTree>
    <p:extLst>
      <p:ext uri="{BB962C8B-B14F-4D97-AF65-F5344CB8AC3E}">
        <p14:creationId xmlns:p14="http://schemas.microsoft.com/office/powerpoint/2010/main" val="335900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y Usando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sin Cuerpo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42219-0978-4C61-B85D-F2AC41898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5" y="2060848"/>
            <a:ext cx="4019407" cy="1224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FF6C6-9DF4-4B02-9116-90EF46896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3" y="3742780"/>
            <a:ext cx="3923809" cy="19904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DAA6B-4B5E-4EA5-AA5B-8C26E2E06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89591"/>
            <a:ext cx="4264707" cy="11994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9FA13C2-585C-4F82-BF8E-1F7DCCF23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94" y="4210998"/>
            <a:ext cx="2104762" cy="8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1D4204-E9D9-4E28-B909-1BF1C34B0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9" y="5387375"/>
            <a:ext cx="2142857" cy="561905"/>
          </a:xfrm>
          <a:prstGeom prst="rect">
            <a:avLst/>
          </a:prstGeom>
        </p:spPr>
      </p:pic>
      <p:sp>
        <p:nvSpPr>
          <p:cNvPr id="17" name="Text Box 8">
            <a:extLst>
              <a:ext uri="{FF2B5EF4-FFF2-40B4-BE49-F238E27FC236}">
                <a16:creationId xmlns:a16="http://schemas.microsoft.com/office/drawing/2014/main" id="{6C92B9A7-10D7-4718-80AE-64EFDAA8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65" y="2569915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1DB5C70-DC5B-47DF-A6CC-090C73808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65" y="4551046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DD2D1394-6600-4DB4-AFD2-F4AC83D1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248832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3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D005CB1E-59D8-48DF-8FB7-CF8CBE52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09" y="4866410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4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33A049-2AEE-4109-B8BF-2DDEB0B0A774}"/>
              </a:ext>
            </a:extLst>
          </p:cNvPr>
          <p:cNvSpPr txBox="1"/>
          <p:nvPr/>
        </p:nvSpPr>
        <p:spPr>
          <a:xfrm>
            <a:off x="5560607" y="493891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000" b="1" dirty="0"/>
              <a:t>………………………………….…..…..</a:t>
            </a:r>
          </a:p>
          <a:p>
            <a:pPr algn="just"/>
            <a:r>
              <a:rPr lang="es-CL" sz="1000" b="1" dirty="0"/>
              <a:t>…………………………………………..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70912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Ventajas del uso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30492" y="1412776"/>
            <a:ext cx="2592000" cy="115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62332" y="1556792"/>
            <a:ext cx="5760000" cy="792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Encapsulamiento de diferentes objetos PL/SQL relacionados entre sí. Esto facilita su mantenimiento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362268" y="2721620"/>
            <a:ext cx="2592000" cy="115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el Rendimiento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00432" y="2865508"/>
            <a:ext cx="5760000" cy="792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completo es almacenado en memoria cuando 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referenciado por primera vez, de esta manera, las sucesivas llamadas a los subprogramas del mismo paquete serán más rápidas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323528" y="4005192"/>
            <a:ext cx="2592000" cy="1152000"/>
          </a:xfrm>
          <a:prstGeom prst="ellipse">
            <a:avLst/>
          </a:prstGeom>
          <a:solidFill>
            <a:srgbClr val="7F9A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fácil de Aplicaciones</a:t>
            </a:r>
          </a:p>
        </p:txBody>
      </p:sp>
      <p:sp>
        <p:nvSpPr>
          <p:cNvPr id="8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699792" y="4221304"/>
            <a:ext cx="5760000" cy="792000"/>
          </a:xfrm>
          <a:prstGeom prst="roundRect">
            <a:avLst/>
          </a:prstGeom>
          <a:solidFill>
            <a:srgbClr val="7F9A3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codificación y compilación de la especificación y cuerpo del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pueden hacer en forma separada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8330139-5852-43E9-9887-5F2A53C99713}"/>
              </a:ext>
            </a:extLst>
          </p:cNvPr>
          <p:cNvSpPr/>
          <p:nvPr/>
        </p:nvSpPr>
        <p:spPr>
          <a:xfrm>
            <a:off x="323528" y="5301336"/>
            <a:ext cx="2592000" cy="1152000"/>
          </a:xfrm>
          <a:prstGeom prst="ellipse">
            <a:avLst/>
          </a:prstGeom>
          <a:solidFill>
            <a:srgbClr val="B9444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Ocultamiento de Información </a:t>
            </a:r>
          </a:p>
        </p:txBody>
      </p:sp>
      <p:sp>
        <p:nvSpPr>
          <p:cNvPr id="10" name="Rectángulo redondeado 16">
            <a:extLst>
              <a:ext uri="{FF2B5EF4-FFF2-40B4-BE49-F238E27FC236}">
                <a16:creationId xmlns:a16="http://schemas.microsoft.com/office/drawing/2014/main" id="{6DD5D431-2A06-4122-BAD4-140E941B4E0E}"/>
              </a:ext>
            </a:extLst>
          </p:cNvPr>
          <p:cNvSpPr/>
          <p:nvPr/>
        </p:nvSpPr>
        <p:spPr>
          <a:xfrm>
            <a:off x="2699792" y="5517448"/>
            <a:ext cx="5760000" cy="792000"/>
          </a:xfrm>
          <a:prstGeom prst="roundRect">
            <a:avLst/>
          </a:prstGeom>
          <a:solidFill>
            <a:srgbClr val="B9444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Sólo lo definido en la especificación es accesible y visible para las aplicaciones. Todos los constructores del cuerpo está oculto</a:t>
            </a:r>
          </a:p>
        </p:txBody>
      </p:sp>
    </p:spTree>
    <p:extLst>
      <p:ext uri="{BB962C8B-B14F-4D97-AF65-F5344CB8AC3E}">
        <p14:creationId xmlns:p14="http://schemas.microsoft.com/office/powerpoint/2010/main" val="395117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Ventajas del uso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30492" y="1988840"/>
            <a:ext cx="2592000" cy="115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Funcionalidad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62332" y="2132856"/>
            <a:ext cx="5760000" cy="792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y cursores que han sido empaquetados para su uso público persisten mientras dura la sesión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362268" y="3357120"/>
            <a:ext cx="2592000" cy="115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00432" y="3441571"/>
            <a:ext cx="5760000" cy="972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pueden crear varios subprogramas con el mismo nombre en el mismo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pero cada uno con diferentes parámetros (número o tipos de datos). Al referenciar se decide, según lo parámetros utilizados, el subprograma a ejecutar.</a:t>
            </a:r>
          </a:p>
        </p:txBody>
      </p:sp>
    </p:spTree>
    <p:extLst>
      <p:ext uri="{BB962C8B-B14F-4D97-AF65-F5344CB8AC3E}">
        <p14:creationId xmlns:p14="http://schemas.microsoft.com/office/powerpoint/2010/main" val="355559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Pautas para Crear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9136" y="2806273"/>
            <a:ext cx="2808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contener sólo aquellos constructores que se desea sean públicos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652432" y="1426028"/>
            <a:ext cx="2808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que el cuerpo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501452" y="1412776"/>
            <a:ext cx="2808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uso general</a:t>
            </a:r>
          </a:p>
          <a:p>
            <a:pPr>
              <a:defRPr/>
            </a:pP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01452" y="4176144"/>
            <a:ext cx="2808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cambios en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requiere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re-compilación de cada subprogramas que lo referencia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652432" y="4188844"/>
            <a:ext cx="2808000" cy="2556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reducir la necesidad de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re-compilación, cuando el código es modificado,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debería contener pocos constructores como sea posible</a:t>
            </a:r>
          </a:p>
        </p:txBody>
      </p:sp>
    </p:spTree>
    <p:extLst>
      <p:ext uri="{BB962C8B-B14F-4D97-AF65-F5344CB8AC3E}">
        <p14:creationId xmlns:p14="http://schemas.microsoft.com/office/powerpoint/2010/main" val="28916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Eliminando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828129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 </a:t>
            </a:r>
            <a:r>
              <a:rPr lang="es-CL" dirty="0">
                <a:ea typeface="Arial Unicode MS"/>
                <a:cs typeface="Arial Unicode MS"/>
              </a:rPr>
              <a:t>para eliminar la especificación y cuerpo del </a:t>
            </a:r>
            <a:r>
              <a:rPr lang="es-CL" dirty="0" err="1">
                <a:ea typeface="Arial Unicode MS"/>
                <a:cs typeface="Arial Unicode MS"/>
              </a:rPr>
              <a:t>Package</a:t>
            </a:r>
            <a:r>
              <a:rPr lang="es-CL" dirty="0">
                <a:ea typeface="Arial Unicode MS"/>
                <a:cs typeface="Arial Unicode MS"/>
              </a:rPr>
              <a:t>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>
                <a:ea typeface="Arial Unicode MS"/>
                <a:cs typeface="Arial Unicode MS"/>
              </a:rPr>
              <a:t>Sintaxis para eliminar </a:t>
            </a:r>
            <a:r>
              <a:rPr lang="es-MX" dirty="0"/>
              <a:t>el cuerpo del </a:t>
            </a:r>
            <a:r>
              <a:rPr lang="es-MX" dirty="0" err="1"/>
              <a:t>Package</a:t>
            </a:r>
            <a:r>
              <a:rPr lang="es-MX" dirty="0"/>
              <a:t>:</a:t>
            </a:r>
            <a:endParaRPr lang="es-CL" dirty="0">
              <a:ea typeface="Arial Unicode MS"/>
              <a:cs typeface="Arial Unicode MS"/>
            </a:endParaRP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18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3491880" y="1541695"/>
            <a:ext cx="2340000" cy="219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consta de dos partes, por lo tanto, se puede eliminar en forma completa, o puede eliminar sólo 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dejar su especificación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F106E30-9E2E-46C6-ACD5-9E358B262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417948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DROP PACKAGE </a:t>
            </a:r>
            <a:r>
              <a:rPr lang="en-US" sz="1400" b="1" i="1" dirty="0" err="1">
                <a:solidFill>
                  <a:srgbClr val="000000"/>
                </a:solidFill>
              </a:rPr>
              <a:t>nombre_package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7425F41-B0F7-4F9F-B66A-33C264801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498068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/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DROP PACKAGE BODY </a:t>
            </a:r>
            <a:r>
              <a:rPr lang="en-US" sz="1400" b="1" i="1" dirty="0" err="1">
                <a:solidFill>
                  <a:srgbClr val="000000"/>
                </a:solidFill>
              </a:rPr>
              <a:t>nombre_package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10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Eliminando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619306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usando SQL </a:t>
            </a:r>
            <a:r>
              <a:rPr lang="es-CL" dirty="0" err="1"/>
              <a:t>Developer</a:t>
            </a:r>
            <a:r>
              <a:rPr lang="es-CL" dirty="0"/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44EBAE-E258-4313-AF56-BE8247F9D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3314286" cy="7047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8B541E-1F76-405A-8135-831EFA6AA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81381"/>
            <a:ext cx="3085714" cy="6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E8B6A1-6DE2-4A02-87A5-7504E8851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268590"/>
            <a:ext cx="4338041" cy="2400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62AA5D-DE25-4A08-AC33-47230F4D7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92" y="4490120"/>
            <a:ext cx="2468086" cy="2178967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0A7CB867-FEAE-49FF-B77F-C0D7A2F16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31395" y="6427936"/>
            <a:ext cx="692727" cy="2016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26766484-D15A-47A3-9806-5F8F1EE6568C}"/>
              </a:ext>
            </a:extLst>
          </p:cNvPr>
          <p:cNvSpPr>
            <a:spLocks noChangeShapeType="1"/>
          </p:cNvSpPr>
          <p:nvPr/>
        </p:nvSpPr>
        <p:spPr bwMode="gray">
          <a:xfrm>
            <a:off x="4065208" y="5652740"/>
            <a:ext cx="223129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276BB34-4969-45FB-8093-D178601878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5373" y="6232365"/>
            <a:ext cx="2630629" cy="24403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97C1631C-AD3E-496F-86CB-A2F60B2074D0}"/>
              </a:ext>
            </a:extLst>
          </p:cNvPr>
          <p:cNvSpPr>
            <a:spLocks noChangeShapeType="1"/>
          </p:cNvSpPr>
          <p:nvPr/>
        </p:nvSpPr>
        <p:spPr bwMode="gray">
          <a:xfrm>
            <a:off x="4067944" y="5661248"/>
            <a:ext cx="0" cy="5537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77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Eliminando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619306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92221C-7C38-402C-B9A0-8BAC6CD5C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0" y="3097496"/>
            <a:ext cx="4705469" cy="22037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3BEF81-3A15-44B5-9094-D7E541246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17" y="2659449"/>
            <a:ext cx="2699863" cy="2353727"/>
          </a:xfrm>
          <a:prstGeom prst="rect">
            <a:avLst/>
          </a:prstGeom>
        </p:spPr>
      </p:pic>
      <p:sp>
        <p:nvSpPr>
          <p:cNvPr id="21" name="Line 9"/>
          <p:cNvSpPr>
            <a:spLocks noChangeShapeType="1"/>
          </p:cNvSpPr>
          <p:nvPr/>
        </p:nvSpPr>
        <p:spPr bwMode="gray">
          <a:xfrm>
            <a:off x="3623196" y="4064372"/>
            <a:ext cx="248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FDC9FAE-4310-4EC1-B661-190089193C26}"/>
              </a:ext>
            </a:extLst>
          </p:cNvPr>
          <p:cNvSpPr>
            <a:spLocks noChangeShapeType="1"/>
          </p:cNvSpPr>
          <p:nvPr/>
        </p:nvSpPr>
        <p:spPr bwMode="gray">
          <a:xfrm>
            <a:off x="3635896" y="4061935"/>
            <a:ext cx="0" cy="89180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2037011" y="4959770"/>
            <a:ext cx="3183061" cy="24403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7318695" y="4771752"/>
            <a:ext cx="692727" cy="2016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81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Conceptos Generales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9136" y="2874797"/>
            <a:ext cx="2736000" cy="248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Consta de dos partes (especificación y cuerpo) las que se almacenan por separado en el diccionario de dato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521660" y="1494552"/>
            <a:ext cx="2736000" cy="248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Los constructores de un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pueden ser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tipos PL/SQL, variables, estructuras de datos, excepciones, procedimientos y funciones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611560" y="1481300"/>
            <a:ext cx="2736000" cy="248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Grupo o de diferentes componentes PL/SQL, también llamados constructores, relacionados lógicamente haciéndolos una unidad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611560" y="4257368"/>
            <a:ext cx="2736000" cy="248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Permite al servidor Oracle leer múltiples objetos en memoria a la vez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521660" y="4257368"/>
            <a:ext cx="2736000" cy="248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El contenido puede ser compartido con muchas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30142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Obteniendo Información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desde el Diccionario de Datos 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683568" y="3321272"/>
            <a:ext cx="2844000" cy="2700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Desde la vista USER_ERRORS se puede obtener información sobre errores de compilación de 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los bloques PL/SQL que ha creado el usuario en la Base </a:t>
            </a:r>
          </a:p>
          <a:p>
            <a:pPr>
              <a:defRPr/>
            </a:pPr>
            <a:r>
              <a:rPr lang="es-CL" sz="1600" b="1" dirty="0">
                <a:latin typeface="Arial" pitchFamily="34" charset="0"/>
                <a:cs typeface="Arial" pitchFamily="34" charset="0"/>
              </a:rPr>
              <a:t>de Datos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241503" y="1859185"/>
            <a:ext cx="2844000" cy="2700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USER_SOURCE se puede obtener el código fuente de los bloques PL/SQL que ha creado el usuario en la Base de Datos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826708" y="3321272"/>
            <a:ext cx="2844000" cy="2700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MX" sz="1600" b="1" dirty="0">
                <a:latin typeface="Arial" pitchFamily="34" charset="0"/>
                <a:cs typeface="Arial" pitchFamily="34" charset="0"/>
              </a:rPr>
              <a:t>Desde la vista USER_OBJECTS se puede obtener información de todos los objetos que pertenecen al usuario</a:t>
            </a:r>
            <a:endParaRPr lang="es-C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3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describió qué es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y sus componentes.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para agrupar variables relacionadas, cursores, constantes, excepciones, procedimientos y funciones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con sus constructores Públicos y Privados.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invocar un constructor del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describió el uso de un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sin cuerpo.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las ventajas del uso de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nombraron las Vistas del Diccionario de Datos que se pueden consultar para obtener información de los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Package</a:t>
            </a:r>
            <a:endParaRPr lang="es-CL" sz="1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609600" indent="-609600" algn="just" defTabSz="457200">
              <a:buFont typeface="Arial" charset="0"/>
              <a:buChar char="•"/>
            </a:pPr>
            <a:endParaRPr lang="es-CL" sz="1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472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Componentes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86516" y="1988840"/>
            <a:ext cx="2952000" cy="1584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757490" y="2097000"/>
            <a:ext cx="6120000" cy="1332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que puede ser usada por las aplicaciones. Aquí se declaran los tipos, variables, constantes, cursores y subprogramas para uso público.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puede incluir PRAGMAS que son directivas para el compilador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80192" y="3825192"/>
            <a:ext cx="2952000" cy="1584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72480" y="3969208"/>
            <a:ext cx="6120000" cy="1332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 información de sus propios subprogramas y la implementación completa de los subprogramas declarados en la parte de especificación. 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se definen constructores PL/SQL como son tipos de variables, constantes, excepciones y cursores.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especificación del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contiene declaración de subprogramas entonces no se requiere un cuerpo para 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8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Componentes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D03015-920D-41BB-ACAA-2F4CD0225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752381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8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Visibilidad de los Componentes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9136" y="2874797"/>
            <a:ext cx="2736000" cy="248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componentes locales son visibles dentro de la estructura en la cual ellos son declarados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521660" y="1494552"/>
            <a:ext cx="2736000" cy="248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latin typeface="Arial" pitchFamily="34" charset="0"/>
                <a:cs typeface="Arial" pitchFamily="34" charset="0"/>
              </a:rPr>
              <a:t>La visibilidad de un componente o constructor  depende si ellos son declarados en forma local (privado) o global (público)</a:t>
            </a:r>
            <a:endParaRPr lang="es-CL" sz="1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611560" y="1481300"/>
            <a:ext cx="2736000" cy="248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La visibilidad de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 componente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(constructor) significa si éste puede ser referenciado y usado por otros componentes u objetos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611560" y="4257368"/>
            <a:ext cx="2736000" cy="248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Los componentes declarados globalmente son visibles interna o externamente al </a:t>
            </a:r>
            <a:r>
              <a:rPr lang="es-C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521660" y="4257368"/>
            <a:ext cx="2736000" cy="248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 subprograma privado puede ser invocado sólo desde subprogramas públicos u otro constructor privado del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6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Visibilidad de los Componentes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5116D2-B2B8-4834-88CB-9AF9256D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75" y="1904175"/>
            <a:ext cx="7114649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193437" y="2874797"/>
            <a:ext cx="2736000" cy="248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sentencia CREATE PACKAGE BODY crea y almacena el código fuente y el código compilado del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base de datos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635961" y="1494552"/>
            <a:ext cx="2736000" cy="248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PACKAGE crea y almacena el código fuente y el código compilado de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base de datos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725861" y="1481300"/>
            <a:ext cx="2736000" cy="248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 se debe crear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posteriormente se puede crear 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725861" y="4257368"/>
            <a:ext cx="2736000" cy="248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opción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REPLACE indica que si la Especificación o el Cuerpo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existe, se elimina y se reemplaza con la nueva versión creada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635961" y="4257368"/>
            <a:ext cx="2736000" cy="248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 no hay errores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 compilación, se puede usar o ejecutar cualquier constructor público que haya sido definido en la especificación del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Package</a:t>
            </a:r>
            <a:endParaRPr lang="es-CL" sz="1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6F8F55-C3AE-41E3-8669-F47F6795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92888" cy="5154964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16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Corfo1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Corfo1000" id="{EEBCAAFB-8A32-44CC-BB0E-59EED16AA1E8}" vid="{149430A2-6D13-4AB0-944C-734F47B7B72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TemaCorfo1000</Template>
  <TotalTime>35967</TotalTime>
  <Words>1490</Words>
  <Application>Microsoft Office PowerPoint</Application>
  <PresentationFormat>Presentación en pantalla (4:3)</PresentationFormat>
  <Paragraphs>488</Paragraphs>
  <Slides>31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 Unicode MS</vt:lpstr>
      <vt:lpstr>ＭＳ Ｐゴシック</vt:lpstr>
      <vt:lpstr>Arial</vt:lpstr>
      <vt:lpstr>Arial Black</vt:lpstr>
      <vt:lpstr>Calibri</vt:lpstr>
      <vt:lpstr>Myriad Pro</vt:lpstr>
      <vt:lpstr>TemaCorfo1000</vt:lpstr>
      <vt:lpstr>Presentación de PowerPoint</vt:lpstr>
      <vt:lpstr>Objetivos</vt:lpstr>
      <vt:lpstr>Conceptos Generales de Package PL/SQL</vt:lpstr>
      <vt:lpstr>Componentes de un Package</vt:lpstr>
      <vt:lpstr>Componentes de un Package</vt:lpstr>
      <vt:lpstr>Visibilidad de los Componentes de un Package</vt:lpstr>
      <vt:lpstr>Visibilidad de los Componentes de un Package</vt:lpstr>
      <vt:lpstr>Creación de un Package</vt:lpstr>
      <vt:lpstr>Creación de un Package</vt:lpstr>
      <vt:lpstr>Creación de la Especificación del Package</vt:lpstr>
      <vt:lpstr>Creación de la Especificación del Package</vt:lpstr>
      <vt:lpstr>Compilando la Especificación del Package</vt:lpstr>
      <vt:lpstr>Creación del Cuerpo del Package</vt:lpstr>
      <vt:lpstr>Creación del Cuerpo del Package</vt:lpstr>
      <vt:lpstr>Creación del Cuerpo del Package</vt:lpstr>
      <vt:lpstr>Compilando el Cuerpo del Package</vt:lpstr>
      <vt:lpstr>Invocando Constructores del Package</vt:lpstr>
      <vt:lpstr>Invocando Constructores del Package</vt:lpstr>
      <vt:lpstr>Invocando Constructores del Package</vt:lpstr>
      <vt:lpstr>Invocando Constructores del Package</vt:lpstr>
      <vt:lpstr>Invocando Constructores del Package</vt:lpstr>
      <vt:lpstr>Creando y Usando Package sin Cuerpo</vt:lpstr>
      <vt:lpstr>Creando y Usando Package sin Cuerpo</vt:lpstr>
      <vt:lpstr>Ventajas del uso de Package</vt:lpstr>
      <vt:lpstr>Ventajas del uso de Package</vt:lpstr>
      <vt:lpstr>Pautas para Crear Package</vt:lpstr>
      <vt:lpstr>Eliminando un Package</vt:lpstr>
      <vt:lpstr>Eliminando un Package</vt:lpstr>
      <vt:lpstr>Eliminando un Package</vt:lpstr>
      <vt:lpstr>Obteniendo Información de Packages desde el Diccionario de Datos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1815</cp:revision>
  <dcterms:created xsi:type="dcterms:W3CDTF">2013-06-28T16:52:03Z</dcterms:created>
  <dcterms:modified xsi:type="dcterms:W3CDTF">2018-03-01T08:21:29Z</dcterms:modified>
</cp:coreProperties>
</file>