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9"/>
  </p:notesMasterIdLst>
  <p:sldIdLst>
    <p:sldId id="411" r:id="rId2"/>
    <p:sldId id="412" r:id="rId3"/>
    <p:sldId id="514" r:id="rId4"/>
    <p:sldId id="614" r:id="rId5"/>
    <p:sldId id="615" r:id="rId6"/>
    <p:sldId id="616" r:id="rId7"/>
    <p:sldId id="618" r:id="rId8"/>
    <p:sldId id="619" r:id="rId9"/>
    <p:sldId id="621" r:id="rId10"/>
    <p:sldId id="620" r:id="rId11"/>
    <p:sldId id="609" r:id="rId12"/>
    <p:sldId id="622" r:id="rId13"/>
    <p:sldId id="623" r:id="rId14"/>
    <p:sldId id="611" r:id="rId15"/>
    <p:sldId id="567" r:id="rId16"/>
    <p:sldId id="624" r:id="rId17"/>
    <p:sldId id="625" r:id="rId18"/>
    <p:sldId id="610" r:id="rId19"/>
    <p:sldId id="568" r:id="rId20"/>
    <p:sldId id="631" r:id="rId21"/>
    <p:sldId id="626" r:id="rId22"/>
    <p:sldId id="629" r:id="rId23"/>
    <p:sldId id="632" r:id="rId24"/>
    <p:sldId id="633" r:id="rId25"/>
    <p:sldId id="630" r:id="rId26"/>
    <p:sldId id="627" r:id="rId27"/>
    <p:sldId id="635" r:id="rId28"/>
    <p:sldId id="581" r:id="rId29"/>
    <p:sldId id="636" r:id="rId30"/>
    <p:sldId id="637" r:id="rId31"/>
    <p:sldId id="612" r:id="rId32"/>
    <p:sldId id="570" r:id="rId33"/>
    <p:sldId id="613" r:id="rId34"/>
    <p:sldId id="638" r:id="rId35"/>
    <p:sldId id="641" r:id="rId36"/>
    <p:sldId id="574" r:id="rId37"/>
    <p:sldId id="642" r:id="rId38"/>
    <p:sldId id="643" r:id="rId39"/>
    <p:sldId id="644" r:id="rId40"/>
    <p:sldId id="575" r:id="rId41"/>
    <p:sldId id="572" r:id="rId42"/>
    <p:sldId id="646" r:id="rId43"/>
    <p:sldId id="647" r:id="rId44"/>
    <p:sldId id="649" r:id="rId45"/>
    <p:sldId id="648" r:id="rId46"/>
    <p:sldId id="650" r:id="rId47"/>
    <p:sldId id="413" r:id="rId48"/>
  </p:sldIdLst>
  <p:sldSz cx="9144000" cy="6858000" type="screen4x3"/>
  <p:notesSz cx="6858000" cy="9144000"/>
  <p:custDataLst>
    <p:tags r:id="rId50"/>
  </p:custDataLst>
  <p:defaultTextStyle>
    <a:defPPr>
      <a:defRPr lang="es-C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A3C"/>
    <a:srgbClr val="17375E"/>
    <a:srgbClr val="17395E"/>
    <a:srgbClr val="D96709"/>
    <a:srgbClr val="7F9A3C"/>
    <a:srgbClr val="86A33F"/>
    <a:srgbClr val="993300"/>
    <a:srgbClr val="006666"/>
    <a:srgbClr val="7D983A"/>
    <a:srgbClr val="7D9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1" autoAdjust="0"/>
    <p:restoredTop sz="94249" autoAdjust="0"/>
  </p:normalViewPr>
  <p:slideViewPr>
    <p:cSldViewPr>
      <p:cViewPr varScale="1">
        <p:scale>
          <a:sx n="84" d="100"/>
          <a:sy n="84" d="100"/>
        </p:scale>
        <p:origin x="7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615A38-11AC-4D05-8973-EDB88FAB6B15}" type="datetimeFigureOut">
              <a:rPr lang="es-CL"/>
              <a:pPr>
                <a:defRPr/>
              </a:pPr>
              <a:t>21-02-2018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8341D-7210-4520-B045-1BD9665A743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0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55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64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298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6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5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1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833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9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40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63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26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55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930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31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29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498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50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54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15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63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900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25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398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05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370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815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0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73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262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234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34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32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22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79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6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96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65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49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97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396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008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66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Haga clic para modificar el estilo de título del patrón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7189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4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265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48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0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2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8229599" cy="51280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1124744"/>
            <a:ext cx="8229599" cy="100811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7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4" name="Rectángulo 13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5" name="Rectángulo 14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8" name="Rectángulo 7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9" name="Rectángulo 8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2" name="Rectángulo 11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800" b="1" dirty="0">
                <a:latin typeface="Calibri" pitchFamily="34" charset="0"/>
              </a:rPr>
              <a:t>Creando </a:t>
            </a:r>
            <a:r>
              <a:rPr lang="es-CL" sz="2800" b="1" dirty="0" err="1">
                <a:latin typeface="Calibri" pitchFamily="34" charset="0"/>
              </a:rPr>
              <a:t>Triggers</a:t>
            </a:r>
            <a:endParaRPr lang="es-CL" sz="2800" b="1" dirty="0">
              <a:latin typeface="Calibri" pitchFamily="34" charset="0"/>
            </a:endParaRPr>
          </a:p>
          <a:p>
            <a:endParaRPr lang="es-CL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4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Tiempo de Ejecución de un Trigger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70066"/>
            <a:ext cx="6952381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Tipos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3492144" y="1412776"/>
            <a:ext cx="2160000" cy="223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tipo de Trigger determina si el cuerpo del Trigger se ejecutará para cada fila o sólo una vez cuando se ejecute la sentencia DML en la tabla</a:t>
            </a:r>
          </a:p>
        </p:txBody>
      </p:sp>
      <p:sp>
        <p:nvSpPr>
          <p:cNvPr id="12" name="Elipse 11"/>
          <p:cNvSpPr/>
          <p:nvPr/>
        </p:nvSpPr>
        <p:spPr>
          <a:xfrm>
            <a:off x="107816" y="3705932"/>
            <a:ext cx="2808000" cy="1404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Nivel de fila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2756810" y="3791176"/>
            <a:ext cx="6120000" cy="1260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ejecuta una vez por cada fila afectada por la sentencia SQL que activa la ejecución del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ejecuta si el evento que gatilla al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afecta ninguna fila.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indicado por la especificación de la cláusula FOR EACH ROW.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un nombre de correlación para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accesar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valor almacenado en la Base de Datos o al nuevo valor de la fila que está siendo procesada por 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es-CL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07816" y="5202696"/>
            <a:ext cx="2808000" cy="1404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Nivel de Sentencia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71800" y="5306940"/>
            <a:ext cx="6120000" cy="1260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tipo de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defecto.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ejecuta una vez antes o después de la sentencia SQL que gatilla el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gatilla una vez (no importa el número de filas que serán afectadas)  incluso si ninguna fila es afectada</a:t>
            </a:r>
          </a:p>
        </p:txBody>
      </p:sp>
    </p:spTree>
    <p:extLst>
      <p:ext uri="{BB962C8B-B14F-4D97-AF65-F5344CB8AC3E}">
        <p14:creationId xmlns:p14="http://schemas.microsoft.com/office/powerpoint/2010/main" val="5650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6792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DML a Nivel de Sentencia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4" y="1946506"/>
            <a:ext cx="7866667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6792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DML a Nivel de Sentencia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4" y="1861352"/>
            <a:ext cx="2547971" cy="30918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07" y="3142089"/>
            <a:ext cx="1925683" cy="1513603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gray">
          <a:xfrm>
            <a:off x="1727904" y="3140968"/>
            <a:ext cx="1980000" cy="253256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29" y="1482186"/>
            <a:ext cx="3779887" cy="38056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39192"/>
            <a:ext cx="3658371" cy="1423231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353972" y="4662983"/>
            <a:ext cx="1115642" cy="18539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gray">
          <a:xfrm>
            <a:off x="1352422" y="3239752"/>
            <a:ext cx="0" cy="143625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gray">
          <a:xfrm>
            <a:off x="3726051" y="3263473"/>
            <a:ext cx="144279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1335153" y="3249617"/>
            <a:ext cx="37993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gray">
          <a:xfrm>
            <a:off x="7624005" y="5085184"/>
            <a:ext cx="629751" cy="17843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gray">
          <a:xfrm>
            <a:off x="7935594" y="5249253"/>
            <a:ext cx="0" cy="87430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gray">
          <a:xfrm>
            <a:off x="3758240" y="6114078"/>
            <a:ext cx="4176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144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Compilando un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09" y="2053407"/>
            <a:ext cx="3620660" cy="1237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" y="2096433"/>
            <a:ext cx="5134638" cy="1014091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601169" y="2235308"/>
            <a:ext cx="242796" cy="23050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8644"/>
            <a:ext cx="6120680" cy="7135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97153"/>
            <a:ext cx="2304256" cy="10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6792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Activación de un Trigger DML a Nivel de Sentencia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019048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925138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Uso de Predicados Condicionales en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3419872" y="1597455"/>
            <a:ext cx="2304000" cy="2520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INSERTING, DELETING y UPDATING son los predicadores condicionales para comprobar qué tipo de declaración activó el Trigger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6084168" y="1604041"/>
            <a:ext cx="2304000" cy="2520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 retorna verdadero si la sentencia es INSERT,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retorna verdadero si la sentencia es DELETE y UPDATING retorna verdadero si la sentencias es UPDATE</a:t>
            </a: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827584" y="1575255"/>
            <a:ext cx="2304000" cy="2520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nivel de sentencia o de fila si hay más de una operación DML  que puede activar 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 el cuerpo de éste se pueden usar los predicados condicionales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24" y="4538740"/>
            <a:ext cx="4838095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7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34" y="188913"/>
            <a:ext cx="9019216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Uso de Predicados Condicionales en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8190476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Uso de OLD y NEW en un Trigger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55396" y="1566282"/>
            <a:ext cx="2160000" cy="2196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Deben ir precedidos por : (dos puntos) en cada sentencia PL/SQL o SQL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21169" y="1572868"/>
            <a:ext cx="2160000" cy="2196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deben utilizar : (dos puntos) como prefijo si son referenciados en la condición de restricción WHEN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80741" y="1572868"/>
            <a:ext cx="2160000" cy="2196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:NEW no se puede modificar en un Trigger AFTER a nivel de fila.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:OLD nunca se puede modificar, sólo se puede leer</a:t>
            </a: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95761" y="1544082"/>
            <a:ext cx="2160000" cy="2196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un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nivel de fila, para referenciar el valor de una columna antes y después del cambio de dato se deben utilizar OLD y NEW como prefijo</a:t>
            </a: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3256"/>
              </p:ext>
            </p:extLst>
          </p:nvPr>
        </p:nvGraphicFramePr>
        <p:xfrm>
          <a:off x="395536" y="4437112"/>
          <a:ext cx="8352928" cy="166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OPERACIÓN</a:t>
                      </a:r>
                      <a:endParaRPr kumimoji="0" lang="es-E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OLD</a:t>
                      </a:r>
                      <a:endParaRPr kumimoji="0" lang="es-E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NEW</a:t>
                      </a:r>
                      <a:endParaRPr kumimoji="0" lang="es-E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INSERT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cell3D prstMaterial="dkEdge">
                      <a:bevel/>
                      <a:lightRig rig="flood" dir="t"/>
                    </a:cell3D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Insertado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o que se va a insertar</a:t>
                      </a: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UPDATE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antes de UPDATE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(valor que existe en la tabla)</a:t>
                      </a:r>
                    </a:p>
                  </a:txBody>
                  <a:tcPr marL="90000" marR="90000" marT="46800" marB="46800" anchor="ctr" horzOverflow="overflow">
                    <a:cell3D prstMaterial="dkEdge">
                      <a:bevel/>
                      <a:lightRig rig="flood" dir="t"/>
                    </a:cell3D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después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del UPDATE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(nuevo valor con el cual se va a actualizar la tabla)</a:t>
                      </a: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DELETE</a:t>
                      </a: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 antes de DELETE (valor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que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existe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en la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tabla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NULL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FC2D55-1488-4A39-A9FC-222F7C26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90377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BE15D5-BD1D-40B1-B023-F909248C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2" y="1988840"/>
            <a:ext cx="5112568" cy="263644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B678AB97-BA73-4180-AD9D-E9DA20DA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591" y="4967672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E0929B-6677-4864-A68A-600660B77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19" y="5805263"/>
            <a:ext cx="6219701" cy="9580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B187B7-1EEF-4DE3-81A5-8DCA02394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88" y="4175081"/>
            <a:ext cx="4872265" cy="1486167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DE6D947A-C874-40E1-8759-BB16ABBD4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17" y="6117357"/>
            <a:ext cx="316071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78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Identificar las características y el uso de un Trigger.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Describir los eventos que pueden ser controlados a través de un Trigger.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Tipos de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Triggers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asociados a sentencias DML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Trigger a Nivel de Sentencia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Uso de predicadores condicionales en un Trigger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Uso de las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pseducomumnas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OLD y NEW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 un Trigger a Nivel de Fila.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incorporar restricciones en Trigger a Nivel de Fila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un Trigger INSTEAD OF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Trigger asociado a sentencias DDL y a eventos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obtener información de los Procedimientos Almacenados desde el Diccionario de Datos.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2028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FC2D55-1488-4A39-A9FC-222F7C26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47" y="273298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4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678AB97-BA73-4180-AD9D-E9DA20DA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47" y="4821213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BD2B48-62BE-4EAB-B783-11F6E5C72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8" y="1977652"/>
            <a:ext cx="7201412" cy="19047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4A1DF3-AB3E-4361-B934-457B54FBB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47" y="4012568"/>
            <a:ext cx="2144795" cy="17326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4D68290-508A-4A46-BE2A-6D073057E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88" y="5861781"/>
            <a:ext cx="7705468" cy="877104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E99FA079-5BA8-480D-AF58-BA3A98F65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183617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962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7" y="1969400"/>
            <a:ext cx="2160689" cy="17454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80" y="1517869"/>
            <a:ext cx="4021769" cy="1815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85" y="3553669"/>
            <a:ext cx="5472608" cy="7202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59" y="4364736"/>
            <a:ext cx="6150137" cy="288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1" y="4773879"/>
            <a:ext cx="2666463" cy="8216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9" y="5002737"/>
            <a:ext cx="5954947" cy="4591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8" y="5805264"/>
            <a:ext cx="2664666" cy="87207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021037"/>
            <a:ext cx="5980995" cy="58061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8199" y="2708920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852615" y="2420888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7340" y="4005064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5105" y="5109245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4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05" y="6117357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767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D257C-C255-4CDA-9648-1B2F2FB74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5" y="2060848"/>
            <a:ext cx="4733805" cy="3015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EA330F-7B8F-4B8B-AC63-EBC415DB2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8" y="1988840"/>
            <a:ext cx="3990892" cy="441416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3B11B58-0F4D-4F24-BC68-219140D3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817" y="3165029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CE21EF4-531C-4C94-B1E0-18E4440A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927" y="1681808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1C6ED3-C9BC-48A6-AE3A-87847BE2D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1" y="5412533"/>
            <a:ext cx="2710812" cy="93662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5E4E678F-4D63-41C7-BC71-E66D9E3F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829325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702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B11B58-0F4D-4F24-BC68-219140D3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213700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CE21EF4-531C-4C94-B1E0-18E4440A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839" y="3669085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106157-2959-40A2-842C-859E8B5A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2" y="1934471"/>
            <a:ext cx="5292707" cy="31019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7477B7-961E-4E3E-AD3A-B2D239D4D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53" y="1949515"/>
            <a:ext cx="2870259" cy="32493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505D74C-FBDB-413E-89E9-5911BD6DB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90" y="5456443"/>
            <a:ext cx="2651338" cy="924885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04D9D843-1697-40E1-8C35-0A60AC50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486" y="5798872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611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585A0E-8948-4031-BF33-A53AF55D6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4" y="1916832"/>
            <a:ext cx="2444790" cy="34441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031B8D-FFA4-4F2F-A75C-1A200F87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61" y="4194025"/>
            <a:ext cx="1842219" cy="14277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F0E5DD9-CD7F-4B3F-8F4E-9413D8BFD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56" y="1439396"/>
            <a:ext cx="3806616" cy="38522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5001C33-F0F1-4447-9965-3671C2B7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18" y="5373558"/>
            <a:ext cx="3168352" cy="143330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160AB493-DB57-4D18-B571-2FE6C0EABC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94092" y="4179095"/>
            <a:ext cx="1980000" cy="253256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0B6ADA82-8181-48D8-B769-4CE72F5D565A}"/>
              </a:ext>
            </a:extLst>
          </p:cNvPr>
          <p:cNvSpPr>
            <a:spLocks noChangeShapeType="1"/>
          </p:cNvSpPr>
          <p:nvPr/>
        </p:nvSpPr>
        <p:spPr bwMode="gray">
          <a:xfrm>
            <a:off x="1259632" y="4293096"/>
            <a:ext cx="0" cy="5537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dirty="0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C069FF6A-AAA8-49BA-9503-C71AAD037489}"/>
              </a:ext>
            </a:extLst>
          </p:cNvPr>
          <p:cNvSpPr>
            <a:spLocks noChangeShapeType="1"/>
          </p:cNvSpPr>
          <p:nvPr/>
        </p:nvSpPr>
        <p:spPr bwMode="gray">
          <a:xfrm>
            <a:off x="2632726" y="3218869"/>
            <a:ext cx="234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1EE3E434-4329-4BE9-96FB-4CE1F439A381}"/>
              </a:ext>
            </a:extLst>
          </p:cNvPr>
          <p:cNvSpPr>
            <a:spLocks noChangeShapeType="1"/>
          </p:cNvSpPr>
          <p:nvPr/>
        </p:nvSpPr>
        <p:spPr bwMode="gray">
          <a:xfrm>
            <a:off x="1275829" y="4309349"/>
            <a:ext cx="3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20DD59AF-15D4-4422-804C-A93031616C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70641" y="5096335"/>
            <a:ext cx="629751" cy="17843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7EC48338-4DC8-47C9-BB03-4D5BA285C7A3}"/>
              </a:ext>
            </a:extLst>
          </p:cNvPr>
          <p:cNvSpPr>
            <a:spLocks noChangeShapeType="1"/>
          </p:cNvSpPr>
          <p:nvPr/>
        </p:nvSpPr>
        <p:spPr bwMode="gray">
          <a:xfrm>
            <a:off x="7812360" y="5292404"/>
            <a:ext cx="0" cy="65687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D46AAE05-5A89-4469-BD34-0C4D6912676F}"/>
              </a:ext>
            </a:extLst>
          </p:cNvPr>
          <p:cNvSpPr>
            <a:spLocks noChangeShapeType="1"/>
          </p:cNvSpPr>
          <p:nvPr/>
        </p:nvSpPr>
        <p:spPr bwMode="gray">
          <a:xfrm>
            <a:off x="6993868" y="5949280"/>
            <a:ext cx="826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0BF30B50-79FA-4C75-A98D-9A6F279329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560" y="4854591"/>
            <a:ext cx="1352367" cy="23023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2109A95E-9E22-4E1C-8864-DC561BBA17B6}"/>
              </a:ext>
            </a:extLst>
          </p:cNvPr>
          <p:cNvSpPr>
            <a:spLocks noChangeShapeType="1"/>
          </p:cNvSpPr>
          <p:nvPr/>
        </p:nvSpPr>
        <p:spPr bwMode="gray">
          <a:xfrm>
            <a:off x="2644037" y="3212976"/>
            <a:ext cx="0" cy="98098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8315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88913"/>
            <a:ext cx="9213170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Cláusula WHEN en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0223" y="2843624"/>
            <a:ext cx="2880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Si la expresión se evalúa como TRUE para una fila, entonces el cuerpo del Trigger se ejecuta para esa fila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724448" y="1494552"/>
            <a:ext cx="2880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 incluye una cláusula WHEN en el Trigger, entonces la expresión en la cláusula WHEN se evalúa para cada fila afectada por el Trigger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95536" y="1481300"/>
            <a:ext cx="2880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Se puede incluir 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una restricción en la definición de un Trigger a nivel de fila especificando una expresión SQL booleana en una cláusula WHEN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394032" y="4185368"/>
            <a:ext cx="2880000" cy="2556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Si la expresión se evalúa como FALSO o NO ES VERDADERA para una fila, entonces el cuerpo del Trigger no se ejecuta para esa fila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729593" y="4221414"/>
            <a:ext cx="2880000" cy="2556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 sentencia SQL que activó el Trigger no se revierte si la expresión en una cláusula WHEN se evalúa como FALSO</a:t>
            </a:r>
          </a:p>
        </p:txBody>
      </p:sp>
    </p:spTree>
    <p:extLst>
      <p:ext uri="{BB962C8B-B14F-4D97-AF65-F5344CB8AC3E}">
        <p14:creationId xmlns:p14="http://schemas.microsoft.com/office/powerpoint/2010/main" val="86109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Restringiendo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364443-EDF1-4254-86D1-03195BD05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81" y="1618514"/>
            <a:ext cx="4363843" cy="21509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B8EA18-6B9D-44E4-9DE6-387C85CFE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5" y="3861048"/>
            <a:ext cx="6285848" cy="8530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4396ED4-E9E4-4F9C-83DD-4CDF5151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69160"/>
            <a:ext cx="7121371" cy="3471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4BD1F2-8D6F-4C13-ACF6-AEA24A455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31" y="5332352"/>
            <a:ext cx="1759719" cy="8879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7D790C-7D27-47AD-BF94-43D980178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45" y="6336290"/>
            <a:ext cx="7121371" cy="387119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6CF08BD9-90E2-4D38-864E-EB3DA1229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391" y="2564904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07BF715-3C8C-4DAF-88CA-77CD40595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319" y="417314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22DDD7D-508F-40E4-8EC4-9B53086E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9" y="489322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946801F-45A2-4291-A705-4BF3B5B3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527" y="5685309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4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0342231-605E-4175-AF60-4DA00349F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9" y="6381328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815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Restricciones de un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3492144" y="1412776"/>
            <a:ext cx="2556000" cy="223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Leer y escribir datos usando </a:t>
            </a:r>
            <a:r>
              <a:rPr lang="es-CL" sz="1600" b="1" dirty="0" err="1">
                <a:latin typeface="Arial" pitchFamily="34" charset="0"/>
                <a:cs typeface="Arial" pitchFamily="34" charset="0"/>
              </a:rPr>
              <a:t>Triggers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 está sujeto a ciertas reglas que sólo se aplican a </a:t>
            </a:r>
            <a:r>
              <a:rPr lang="es-CL" sz="1600" b="1" dirty="0" err="1">
                <a:latin typeface="Arial" pitchFamily="34" charset="0"/>
                <a:cs typeface="Arial" pitchFamily="34" charset="0"/>
              </a:rPr>
              <a:t>Triggers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 a nivel de filas, a menos que el Trigger a nivel de sentencia se haya gatillado por ON DELETE CASCADE</a:t>
            </a:r>
          </a:p>
        </p:txBody>
      </p:sp>
      <p:sp>
        <p:nvSpPr>
          <p:cNvPr id="12" name="Elipse 11"/>
          <p:cNvSpPr/>
          <p:nvPr/>
        </p:nvSpPr>
        <p:spPr>
          <a:xfrm>
            <a:off x="185836" y="3655415"/>
            <a:ext cx="2808000" cy="1332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Tabla es Mutante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2756810" y="3762502"/>
            <a:ext cx="6120000" cy="1116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está siendo modificada actualmente por una sentencia DML (INSERT, UPDATE o DELETE).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está siendo leída por Oracle para forzar que se cumpla la regla de integridad referencial.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está siendo actualizada para cumplir una restricción con ON DELETE CASCADE.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79512" y="5126748"/>
            <a:ext cx="2808000" cy="1332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Restricciones de las sentencias SQL del cuerpo del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71800" y="5337857"/>
            <a:ext cx="6120000" cy="1008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pueden leer o modificar ninguna Tabla Mutante de la sentencia que provoca que se gatille el Trigger.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pueden modificar las columnas de PK, UNIQUE o FK de una Tabla Padre a las que hace referencia la tabla del Trigger, pero sí se pueden modificar las otras columnas</a:t>
            </a:r>
          </a:p>
        </p:txBody>
      </p:sp>
    </p:spTree>
    <p:extLst>
      <p:ext uri="{BB962C8B-B14F-4D97-AF65-F5344CB8AC3E}">
        <p14:creationId xmlns:p14="http://schemas.microsoft.com/office/powerpoint/2010/main" val="1251270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Restricciones de un Trigger DML a Nivel de Fila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AFF0E2-B658-4D9F-A27F-E82E38E13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74129"/>
            <a:ext cx="5502364" cy="33123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3D40174-12AA-48CE-A379-D2CCE160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1" y="5348713"/>
            <a:ext cx="2485714" cy="10476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080A788-89C4-4D6A-83DE-AC89DEF5A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164217"/>
            <a:ext cx="3960440" cy="1545007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97D69820-7A79-4380-9B41-2C05704CD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399" y="3381053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0E01BBD-A72C-42D0-ADC5-29AD6B5C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15" y="597334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01DDB0B-370B-4796-AE41-42BFBDC9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31" y="597334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614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Trigger INSTEAD OF</a:t>
            </a: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207183" y="4113087"/>
            <a:ext cx="2880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Este Trigger es usado para realizar una operación de  INSERT, UPDATE o DELETE directamente sobre las tablas que son parte de la vista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445562" y="2847663"/>
            <a:ext cx="2880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INSTEAD OF sólo se define sobre Vistas y es útil si se intenta modificar una vista no actualizable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065094" y="1466668"/>
            <a:ext cx="2880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El Trigger 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INSTEAD OF anula la sentencia DML que disparó al Trigger. Se ejecuta en lugar de esa sentencia DML (ni antes ni después de ella)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5818438" y="2744423"/>
            <a:ext cx="2880000" cy="2556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Debe tener Nivel de Fila y se declara usando INSTEAD OF en lugar de BEFORE/AFTER</a:t>
            </a:r>
          </a:p>
        </p:txBody>
      </p:sp>
    </p:spTree>
    <p:extLst>
      <p:ext uri="{BB962C8B-B14F-4D97-AF65-F5344CB8AC3E}">
        <p14:creationId xmlns:p14="http://schemas.microsoft.com/office/powerpoint/2010/main" val="286252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04650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Conceptos Generales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de Base de Datos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0223" y="2843624"/>
            <a:ext cx="2880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ejecutan implícitamente cuando ocurren los siguientes eventos: DML sobre tablas, DML sobre Vistas y DDL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724448" y="1494552"/>
            <a:ext cx="2880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 activan implícitamente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por la base de datos en respuesta a un evento especifico, sin importar qué usuario está conectado o la aplicación que se está utilizando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95536" y="1481300"/>
            <a:ext cx="2880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Un Trigger de Base de Datos es un bloque PL/SQL o asociado a una tabla, vista, esquema o Base de Datos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394032" y="4185368"/>
            <a:ext cx="2880000" cy="2556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Se pueden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utilizar para: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integridad referencial, a</a:t>
            </a:r>
            <a:r>
              <a:rPr lang="es-C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uditar</a:t>
            </a:r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cambios en los datos, seguridad,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 efectuar acciones cuando una tabla es modificada o auditar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 eventos en la base de datos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729593" y="4221414"/>
            <a:ext cx="2880000" cy="2556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Las acciones de un Trigger pueden considerar ejecutar un conjunto de sentencias SQL, PL/SQL y subprogramas</a:t>
            </a:r>
          </a:p>
        </p:txBody>
      </p:sp>
    </p:spTree>
    <p:extLst>
      <p:ext uri="{BB962C8B-B14F-4D97-AF65-F5344CB8AC3E}">
        <p14:creationId xmlns:p14="http://schemas.microsoft.com/office/powerpoint/2010/main" val="3014218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Trigger INSTEAD OF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2A8BFF-A3F7-46A1-B544-CECF9D3F6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96" y="1772816"/>
            <a:ext cx="7210704" cy="46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5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Trigger INSTEAD OF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5C46A-E54F-44A4-8437-57040C2D6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90905"/>
            <a:ext cx="5809524" cy="2676190"/>
          </a:xfrm>
          <a:prstGeom prst="rect">
            <a:avLst/>
          </a:prstGeom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4418F0FD-80E4-4252-B2D4-89B51DF2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769" y="3284984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82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Trigger INSTEAD OF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55A58D-5720-4D42-A14A-DD899FE6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95" y="1988840"/>
            <a:ext cx="5923809" cy="4571429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E76725F8-1250-4E83-B87A-74334C01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777" y="4082083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1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Trigger INSTEAD OF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81" y="3650035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3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1C76CED-0D77-4245-BB98-C18FA4C03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7" y="2085181"/>
            <a:ext cx="811428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7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925138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Estados de un Trigger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20319" y="1597455"/>
            <a:ext cx="2196000" cy="2736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el Trigger está activado éste ejecuta su acción si se ejecuta una sentencia que lo gatilla. Si está desactivado no ejecuta su acción incluso si se ejecuta una sentencia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lo gatille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04819" y="1604041"/>
            <a:ext cx="2196000" cy="2736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Oracle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11g, si se creaba un Trigger cuyo cuerpo tenía un error de compilación PL/SQL,  la sentencia DML efectuada sobre la tabla fallaba</a:t>
            </a: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55252" y="1575255"/>
            <a:ext cx="2196000" cy="2736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Trigger puede estar en estado Activado o Desactivado.</a:t>
            </a:r>
          </a:p>
        </p:txBody>
      </p:sp>
      <p:sp>
        <p:nvSpPr>
          <p:cNvPr id="8" name="Rectángulo redondeado 4">
            <a:extLst>
              <a:ext uri="{FF2B5EF4-FFF2-40B4-BE49-F238E27FC236}">
                <a16:creationId xmlns:a16="http://schemas.microsoft.com/office/drawing/2014/main" id="{886DA616-6AE8-43AC-8638-A237C7331EDD}"/>
              </a:ext>
            </a:extLst>
          </p:cNvPr>
          <p:cNvSpPr/>
          <p:nvPr/>
        </p:nvSpPr>
        <p:spPr>
          <a:xfrm>
            <a:off x="6870350" y="1604041"/>
            <a:ext cx="2196000" cy="2736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contar de Oracle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11g se puede crear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Trigger deshabilitado y luego activarlo cuando se sabe que va a ser compilado con éxito.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C25ABB-7276-4E45-B0D7-383C59C5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52" y="4581128"/>
            <a:ext cx="5133333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0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Estados de un Trigger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6CB9F1-729F-418A-B100-4AE3288BB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3" y="2163753"/>
            <a:ext cx="5429922" cy="30654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F8DF68-65E6-4E45-A90E-3A132C689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41" y="1772816"/>
            <a:ext cx="2447619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60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Subprogramas en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3491880" y="1557000"/>
            <a:ext cx="2268000" cy="2340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ejecución de una función almacenada es igual a como se hace en cualquier otro subprograma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084168" y="1557000"/>
            <a:ext cx="2268000" cy="2340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ejecución de un procedimiento y función almacenada puede referenciar los atributos del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:NEW y :OLD como parámetros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899592" y="1528214"/>
            <a:ext cx="2268000" cy="2340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CALL permite ejecutar un procedimiento almacenado. El procedimiento puede ser implementado en PL/SQL, C o Java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E98F056-78C9-47EF-AEBE-1E53A8004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88" y="4391230"/>
            <a:ext cx="7776864" cy="200054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/>
            <a:endParaRPr lang="es-MX" sz="800" dirty="0">
              <a:latin typeface="Arial Black" pitchFamily="34" charset="0"/>
            </a:endParaRP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dirty="0">
                <a:latin typeface="Arial Black" panose="020B0A04020102020204" pitchFamily="34" charset="0"/>
              </a:rPr>
              <a:t>CREATE [OR REPLACE] TRIGGER </a:t>
            </a:r>
            <a:r>
              <a:rPr lang="en-US" sz="1200" b="1" i="1" dirty="0" err="1">
                <a:latin typeface="Arial Black" panose="020B0A04020102020204" pitchFamily="34" charset="0"/>
              </a:rPr>
              <a:t>nombre_trigger</a:t>
            </a:r>
            <a:endParaRPr lang="en-US" sz="1200" b="1" i="1" dirty="0">
              <a:latin typeface="Arial Black" panose="020B0A04020102020204" pitchFamily="34" charset="0"/>
            </a:endParaRP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i="1" dirty="0" err="1">
                <a:latin typeface="Arial Black" panose="020B0A04020102020204" pitchFamily="34" charset="0"/>
              </a:rPr>
              <a:t>tiempo</a:t>
            </a:r>
            <a:r>
              <a:rPr lang="en-US" sz="1200" b="1" dirty="0">
                <a:latin typeface="Arial Black" panose="020B0A04020102020204" pitchFamily="34" charset="0"/>
              </a:rPr>
              <a:t> 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i="1" dirty="0">
                <a:latin typeface="Arial Black" panose="020B0A04020102020204" pitchFamily="34" charset="0"/>
              </a:rPr>
              <a:t>evento1</a:t>
            </a:r>
            <a:r>
              <a:rPr lang="en-US" sz="1200" b="1" dirty="0">
                <a:latin typeface="Arial Black" panose="020B0A04020102020204" pitchFamily="34" charset="0"/>
              </a:rPr>
              <a:t> [OR </a:t>
            </a:r>
            <a:r>
              <a:rPr lang="en-US" sz="1200" b="1" i="1" dirty="0">
                <a:latin typeface="Arial Black" panose="020B0A04020102020204" pitchFamily="34" charset="0"/>
              </a:rPr>
              <a:t>evento2</a:t>
            </a:r>
            <a:r>
              <a:rPr lang="en-US" sz="1200" b="1" dirty="0">
                <a:latin typeface="Arial Black" panose="020B0A04020102020204" pitchFamily="34" charset="0"/>
              </a:rPr>
              <a:t> OR </a:t>
            </a:r>
            <a:r>
              <a:rPr lang="en-US" sz="1200" b="1" i="1" dirty="0">
                <a:latin typeface="Arial Black" panose="020B0A04020102020204" pitchFamily="34" charset="0"/>
              </a:rPr>
              <a:t>evento3 </a:t>
            </a:r>
            <a:r>
              <a:rPr lang="en-US" sz="1200" b="1" dirty="0">
                <a:latin typeface="Arial Black" panose="020B0A04020102020204" pitchFamily="34" charset="0"/>
              </a:rPr>
              <a:t>]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dirty="0">
                <a:latin typeface="Arial Black" panose="020B0A04020102020204" pitchFamily="34" charset="0"/>
              </a:rPr>
              <a:t>ON </a:t>
            </a:r>
            <a:r>
              <a:rPr lang="en-US" sz="1200" b="1" i="1" dirty="0" err="1">
                <a:latin typeface="Arial Black" panose="020B0A04020102020204" pitchFamily="34" charset="0"/>
              </a:rPr>
              <a:t>nombre_tabla</a:t>
            </a:r>
            <a:r>
              <a:rPr lang="en-US" sz="1200" b="1" dirty="0">
                <a:latin typeface="Arial Black" panose="020B0A04020102020204" pitchFamily="34" charset="0"/>
              </a:rPr>
              <a:t> 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dirty="0">
                <a:latin typeface="Arial Black" panose="020B0A04020102020204" pitchFamily="34" charset="0"/>
              </a:rPr>
              <a:t>[REFERENCING OLD AS old | NEW AS new]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dirty="0">
                <a:latin typeface="Arial Black" panose="020B0A04020102020204" pitchFamily="34" charset="0"/>
              </a:rPr>
              <a:t>[FOR EACH ROW]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dirty="0">
                <a:latin typeface="Arial Black" panose="020B0A04020102020204" pitchFamily="34" charset="0"/>
              </a:rPr>
              <a:t>[WHEN </a:t>
            </a:r>
            <a:r>
              <a:rPr lang="en-US" sz="1200" b="1" i="1" dirty="0" err="1">
                <a:latin typeface="Arial Black" panose="020B0A04020102020204" pitchFamily="34" charset="0"/>
              </a:rPr>
              <a:t>condición</a:t>
            </a:r>
            <a:r>
              <a:rPr lang="en-US" sz="1200" b="1" i="1" dirty="0">
                <a:latin typeface="Arial Black" panose="020B0A04020102020204" pitchFamily="34" charset="0"/>
              </a:rPr>
              <a:t> </a:t>
            </a:r>
            <a:r>
              <a:rPr lang="en-US" sz="1200" b="1" dirty="0">
                <a:latin typeface="Arial Black" panose="020B0A04020102020204" pitchFamily="34" charset="0"/>
              </a:rPr>
              <a:t>]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dirty="0">
                <a:solidFill>
                  <a:srgbClr val="920000"/>
                </a:solidFill>
                <a:latin typeface="Arial Black" panose="020B0A04020102020204" pitchFamily="34" charset="0"/>
              </a:rPr>
              <a:t>CALL </a:t>
            </a:r>
            <a:r>
              <a:rPr lang="en-US" sz="1200" b="1" i="1" dirty="0" err="1">
                <a:solidFill>
                  <a:srgbClr val="920000"/>
                </a:solidFill>
                <a:latin typeface="Arial Black" panose="020B0A04020102020204" pitchFamily="34" charset="0"/>
              </a:rPr>
              <a:t>nombre_procedimiento</a:t>
            </a:r>
            <a:endParaRPr lang="en-US" sz="1200" b="1" i="1" dirty="0">
              <a:solidFill>
                <a:srgbClr val="920000"/>
              </a:solidFill>
              <a:latin typeface="Arial Black" panose="020B0A04020102020204" pitchFamily="34" charset="0"/>
            </a:endParaRP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200" b="1" i="1" dirty="0">
                <a:solidFill>
                  <a:srgbClr val="920000"/>
                </a:solidFill>
                <a:latin typeface="Arial Black" panose="020B0A04020102020204" pitchFamily="34" charset="0"/>
              </a:rPr>
              <a:t>variable:=</a:t>
            </a:r>
            <a:r>
              <a:rPr lang="en-US" sz="1200" b="1" i="1" dirty="0" err="1">
                <a:solidFill>
                  <a:srgbClr val="920000"/>
                </a:solidFill>
                <a:latin typeface="Arial Black" panose="020B0A04020102020204" pitchFamily="34" charset="0"/>
              </a:rPr>
              <a:t>nombre_función</a:t>
            </a:r>
            <a:endParaRPr lang="en-US" sz="1200" b="1" i="1" dirty="0">
              <a:solidFill>
                <a:srgbClr val="920000"/>
              </a:solidFill>
              <a:latin typeface="Arial Black" panose="020B0A04020102020204" pitchFamily="34" charset="0"/>
            </a:endParaRPr>
          </a:p>
          <a:p>
            <a:pPr algn="l" defTabSz="400050">
              <a:tabLst>
                <a:tab pos="571500" algn="l"/>
                <a:tab pos="1828800" algn="l"/>
              </a:tabLst>
            </a:pPr>
            <a:endParaRPr lang="en-US" sz="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9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Subprogramas en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B11B58-0F4D-4F24-BC68-219140D3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47429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4D9D843-1697-40E1-8C35-0A60AC50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51" y="489322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CA152D-D4F0-428F-95D9-584A5840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9" y="1988840"/>
            <a:ext cx="4908729" cy="11636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144E5B-CAAC-40C7-BFEE-D2CA7487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09" y="1975885"/>
            <a:ext cx="3247441" cy="111500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2FBC54A5-1B57-4D53-917D-3FDF1964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799" y="262669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F017271-9740-4E31-9F78-8CEB84227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15772"/>
            <a:ext cx="5040560" cy="31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49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Subprogramas en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B11B58-0F4D-4F24-BC68-219140D3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83" y="247429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CE21EF4-531C-4C94-B1E0-18E4440A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46" y="6058412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6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FBC54A5-1B57-4D53-917D-3FDF1964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916" y="4821213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5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7496609-13FB-4444-B281-3AB3F2EA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16" y="1472454"/>
            <a:ext cx="5028516" cy="24603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F32A5-1C67-4EC3-B7B4-1D61E4374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01" y="4031190"/>
            <a:ext cx="5539104" cy="16561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ACCA57-C644-49F9-8A4F-DCFC902FC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5" y="5794514"/>
            <a:ext cx="7887895" cy="6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Subprogramas en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B11B58-0F4D-4F24-BC68-219140D3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732981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1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4D9D843-1697-40E1-8C35-0A60AC50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447" y="6045349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3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FBC54A5-1B57-4D53-917D-3FDF1964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83" y="4677197"/>
            <a:ext cx="2873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s-CL" sz="2000" dirty="0">
                <a:solidFill>
                  <a:srgbClr val="C00021"/>
                </a:solidFill>
                <a:latin typeface="Arial Black" pitchFamily="34" charset="0"/>
                <a:ea typeface="Arial Unicode MS"/>
                <a:cs typeface="Times New Roman" pitchFamily="18" charset="0"/>
              </a:rPr>
              <a:t>2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AB53C28-151D-403D-B25E-A8A15637B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26301"/>
            <a:ext cx="3076190" cy="103809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6795540-C0E7-44D2-8E9C-AE650A45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01" y="1946498"/>
            <a:ext cx="6219048" cy="1980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79A472-F34F-42F0-9CEC-377ECAA9A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48" y="4146928"/>
            <a:ext cx="4609524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04650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Conceptos Generales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de Base de Datos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5" y="2053429"/>
            <a:ext cx="784887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asociado a Sentencias DDL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179512" y="1628800"/>
            <a:ext cx="2592000" cy="259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Trigger DDL sólo se gatilla si el objeto que está siendo creado es un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función, índice,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procedimiento, rol, secuencia, sinónimo, tabla,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tablespaces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tipo, vista o usuario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59832" y="1700808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Sintaxis: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BE52757-200B-415D-A29B-B45C9E732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060848"/>
            <a:ext cx="5832648" cy="1415772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>
              <a:defRPr/>
            </a:pPr>
            <a:endParaRPr lang="es-MX" sz="800" dirty="0"/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CREATE [OR REPLACE] TRIGGER </a:t>
            </a:r>
            <a:r>
              <a:rPr lang="en-US" sz="1400" b="1" i="1" dirty="0" err="1"/>
              <a:t>nombre_trigger</a:t>
            </a:r>
            <a:endParaRPr lang="en-US" sz="1400" b="1" i="1" dirty="0"/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i="1" dirty="0" err="1"/>
              <a:t>tiempo</a:t>
            </a:r>
            <a:endParaRPr lang="en-US" sz="1400" b="1" i="1" dirty="0"/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[</a:t>
            </a:r>
            <a:r>
              <a:rPr lang="en-US" sz="1400" b="1" i="1" dirty="0"/>
              <a:t>evento_ddl1</a:t>
            </a:r>
            <a:r>
              <a:rPr lang="en-US" sz="1400" b="1" dirty="0"/>
              <a:t> [OR </a:t>
            </a:r>
            <a:r>
              <a:rPr lang="en-US" sz="1400" b="1" i="1" dirty="0"/>
              <a:t>evento_ddl2</a:t>
            </a:r>
            <a:r>
              <a:rPr lang="en-US" sz="1400" b="1" dirty="0"/>
              <a:t> OR ...]]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ON {DATABASE|SCHEMA} 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i="1" dirty="0" err="1"/>
              <a:t>cuerpo_trigger</a:t>
            </a:r>
            <a:endParaRPr lang="en-US" sz="1400" b="1" i="1" dirty="0"/>
          </a:p>
          <a:p>
            <a:pPr algn="l">
              <a:defRPr/>
            </a:pPr>
            <a:endParaRPr lang="en-US" sz="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2FDDF6-B037-4A86-8D9A-C129B8BD9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74" y="4408741"/>
            <a:ext cx="5171429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asociado a Eventos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827888" y="1521064"/>
            <a:ext cx="2736000" cy="248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asociados sobre eventos de Sistema pueden ser definidos a nivel de Base de Datos o Esquema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3361231" y="2855153"/>
            <a:ext cx="2736000" cy="2484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definido a nivel de Base de Datos se gatilla para todos los usuarios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5868448" y="1521064"/>
            <a:ext cx="2736000" cy="248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Un Trigger asociados a sentencias DDL, o de conexión de usuarios se pueden definir a nivel de Base de Datos o Esquema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853710" y="4185087"/>
            <a:ext cx="2736000" cy="248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definido a nivel de esquema o tabla se gatilla sólo cuando el evento que lo activa involucra al esquema o la tabla</a:t>
            </a:r>
          </a:p>
        </p:txBody>
      </p:sp>
      <p:sp>
        <p:nvSpPr>
          <p:cNvPr id="9" name="Octágono 8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868448" y="4207602"/>
            <a:ext cx="2736000" cy="2484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Los eventos que pueden causar que un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se active: Evento de usuario y Evento de Base de Datos o Sistema</a:t>
            </a:r>
          </a:p>
        </p:txBody>
      </p:sp>
    </p:spTree>
    <p:extLst>
      <p:ext uri="{BB962C8B-B14F-4D97-AF65-F5344CB8AC3E}">
        <p14:creationId xmlns:p14="http://schemas.microsoft.com/office/powerpoint/2010/main" val="3359004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asociado a Eventos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B5114A9-B63F-47CD-9152-10E11D3E7EAB}"/>
              </a:ext>
            </a:extLst>
          </p:cNvPr>
          <p:cNvSpPr/>
          <p:nvPr/>
        </p:nvSpPr>
        <p:spPr>
          <a:xfrm>
            <a:off x="185836" y="1988840"/>
            <a:ext cx="2808000" cy="1404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 de Usuario</a:t>
            </a:r>
          </a:p>
        </p:txBody>
      </p:sp>
      <p:sp>
        <p:nvSpPr>
          <p:cNvPr id="14" name="Rectángulo redondeado 12">
            <a:extLst>
              <a:ext uri="{FF2B5EF4-FFF2-40B4-BE49-F238E27FC236}">
                <a16:creationId xmlns:a16="http://schemas.microsoft.com/office/drawing/2014/main" id="{CA440960-6786-4BD8-8A69-154D6079F585}"/>
              </a:ext>
            </a:extLst>
          </p:cNvPr>
          <p:cNvSpPr/>
          <p:nvPr/>
        </p:nvSpPr>
        <p:spPr>
          <a:xfrm>
            <a:off x="2756810" y="2204864"/>
            <a:ext cx="6120000" cy="1008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ALTER o DROP.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usuario inicia sesión en la base de datos  (AFTER LOGON).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usuario cierra la sesión en la base de datos (BEFORE LOGOFF).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315F1B-61A1-4A67-AFC8-53690B2D4448}"/>
              </a:ext>
            </a:extLst>
          </p:cNvPr>
          <p:cNvSpPr/>
          <p:nvPr/>
        </p:nvSpPr>
        <p:spPr>
          <a:xfrm>
            <a:off x="179512" y="3717032"/>
            <a:ext cx="2808000" cy="1404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 de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o Sistema</a:t>
            </a:r>
          </a:p>
        </p:txBody>
      </p:sp>
      <p:sp>
        <p:nvSpPr>
          <p:cNvPr id="16" name="Rectángulo redondeado 16">
            <a:extLst>
              <a:ext uri="{FF2B5EF4-FFF2-40B4-BE49-F238E27FC236}">
                <a16:creationId xmlns:a16="http://schemas.microsoft.com/office/drawing/2014/main" id="{37EAB19E-20CC-4902-A0FD-58C5D328B625}"/>
              </a:ext>
            </a:extLst>
          </p:cNvPr>
          <p:cNvSpPr/>
          <p:nvPr/>
        </p:nvSpPr>
        <p:spPr>
          <a:xfrm>
            <a:off x="2771800" y="3928141"/>
            <a:ext cx="6120000" cy="1008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base de datos se ha abierto (AFTER STARTUP)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base de datos se ha cerrado normalmente (BEFORE SHUTDOWN)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 producido un error Oracle (AFTER SERVERERROR)</a:t>
            </a:r>
          </a:p>
        </p:txBody>
      </p:sp>
    </p:spTree>
    <p:extLst>
      <p:ext uri="{BB962C8B-B14F-4D97-AF65-F5344CB8AC3E}">
        <p14:creationId xmlns:p14="http://schemas.microsoft.com/office/powerpoint/2010/main" val="3576699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asociado a Eventos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Sintaxis: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CE3DF9E-A608-4CCC-93FB-4670D070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192958"/>
            <a:ext cx="7077527" cy="1508105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CREATE [OR REPLACE] TRIGGER </a:t>
            </a:r>
            <a:r>
              <a:rPr lang="en-US" sz="1400" b="1" i="1" dirty="0" err="1"/>
              <a:t>nombre_trigger</a:t>
            </a:r>
            <a:endParaRPr lang="en-US" sz="1400" b="1" i="1" dirty="0"/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BEFORE | AFTER 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[</a:t>
            </a:r>
            <a:r>
              <a:rPr lang="en-US" sz="1400" b="1" i="1" dirty="0"/>
              <a:t>evento1_basededatos1</a:t>
            </a:r>
            <a:r>
              <a:rPr lang="en-US" sz="1400" b="1" dirty="0"/>
              <a:t> [OR </a:t>
            </a:r>
            <a:r>
              <a:rPr lang="en-US" sz="1400" b="1" i="1" dirty="0"/>
              <a:t>evento1_basededatos1</a:t>
            </a:r>
            <a:r>
              <a:rPr lang="en-US" sz="1400" b="1" dirty="0"/>
              <a:t> OR ...]]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dirty="0"/>
              <a:t>ON {DATABASE | SCHEMA} </a:t>
            </a:r>
          </a:p>
          <a:p>
            <a:pPr algn="l" defTabSz="400050">
              <a:tabLst>
                <a:tab pos="571500" algn="l"/>
                <a:tab pos="1828800" algn="l"/>
              </a:tabLst>
            </a:pPr>
            <a:r>
              <a:rPr lang="en-US" sz="1400" b="1" i="1" dirty="0" err="1"/>
              <a:t>cuerpo_tigger</a:t>
            </a:r>
            <a:endParaRPr lang="en-US" sz="1400" b="1" i="1" dirty="0"/>
          </a:p>
          <a:p>
            <a:pPr algn="l">
              <a:defRPr/>
            </a:pPr>
            <a:endParaRPr lang="en-US" sz="1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09EF84-2F8F-4AFB-B5DA-3785BB5ED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43" y="4387375"/>
            <a:ext cx="3923809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4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913"/>
            <a:ext cx="8997146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Manejo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con Sentencias ALTER y DROP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799326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ES" dirty="0"/>
              <a:t>Desactivar o volver a activar un </a:t>
            </a:r>
            <a:r>
              <a:rPr lang="es-ES" dirty="0" err="1"/>
              <a:t>Trigger</a:t>
            </a:r>
            <a:r>
              <a:rPr lang="es-ES" dirty="0"/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>
                <a:ea typeface="Arial Unicode MS"/>
                <a:cs typeface="Arial Unicode MS"/>
              </a:rPr>
              <a:t>Deshabilitar o volver a activar todos los </a:t>
            </a:r>
            <a:r>
              <a:rPr lang="es-CL" dirty="0" err="1">
                <a:ea typeface="Arial Unicode MS"/>
                <a:cs typeface="Arial Unicode MS"/>
              </a:rPr>
              <a:t>Triggers</a:t>
            </a:r>
            <a:r>
              <a:rPr lang="es-CL" dirty="0">
                <a:ea typeface="Arial Unicode MS"/>
                <a:cs typeface="Arial Unicode MS"/>
              </a:rPr>
              <a:t> para una tabla: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ES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A835001-53D1-452B-970F-A1851F23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673" y="2204864"/>
            <a:ext cx="707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ALTER TRIGGER </a:t>
            </a:r>
            <a:r>
              <a:rPr lang="en-US" sz="1400" b="1" i="1" dirty="0" err="1">
                <a:solidFill>
                  <a:srgbClr val="000000"/>
                </a:solidFill>
              </a:rPr>
              <a:t>nombre_trigger</a:t>
            </a:r>
            <a:r>
              <a:rPr lang="en-US" sz="1400" b="1" dirty="0">
                <a:solidFill>
                  <a:srgbClr val="000000"/>
                </a:solidFill>
              </a:rPr>
              <a:t>  DISABLE | ENABLE;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31F9BFE-947B-4422-ACBB-E340CF0E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241" y="5683314"/>
            <a:ext cx="707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ALTER TABLE </a:t>
            </a:r>
            <a:r>
              <a:rPr lang="en-US" sz="1400" b="1" i="1" dirty="0" err="1">
                <a:solidFill>
                  <a:srgbClr val="000000"/>
                </a:solidFill>
              </a:rPr>
              <a:t>nombre_tabla</a:t>
            </a:r>
            <a:r>
              <a:rPr lang="en-US" sz="1400" b="1" dirty="0">
                <a:solidFill>
                  <a:srgbClr val="000000"/>
                </a:solidFill>
              </a:rPr>
              <a:t> DISABLE | ENABLE ALL TRIGGERS;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B70AB8-3F65-4DD3-963E-18DB7B132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17" y="2967311"/>
            <a:ext cx="3445058" cy="21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2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913"/>
            <a:ext cx="8997146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Manejo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con Sentencias ALTER y DROP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700808"/>
            <a:ext cx="799326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>
                <a:ea typeface="Arial Unicode MS"/>
                <a:cs typeface="Arial Unicode MS"/>
              </a:rPr>
              <a:t>Volver a compilar un Trigger: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dirty="0">
              <a:ea typeface="Arial Unicode MS"/>
              <a:cs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>
                <a:ea typeface="Arial Unicode MS"/>
                <a:cs typeface="Arial Unicode MS"/>
              </a:rPr>
              <a:t>Elimina un Trigger desde la base de datos:</a:t>
            </a: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FC652F-09B2-4078-87B6-D5ECA6A8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241" y="1976100"/>
            <a:ext cx="707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ALTER TRIGGER </a:t>
            </a:r>
            <a:r>
              <a:rPr lang="en-US" sz="1400" b="1" i="1" dirty="0" err="1">
                <a:solidFill>
                  <a:srgbClr val="000000"/>
                </a:solidFill>
              </a:rPr>
              <a:t>nombre_trigger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 COMPILE;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7480F09-0FC5-40C7-8E05-E806591A0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099" y="4293096"/>
            <a:ext cx="7077527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DROP TRIGGER </a:t>
            </a:r>
            <a:r>
              <a:rPr lang="en-US" sz="1400" b="1" i="1" dirty="0" err="1">
                <a:solidFill>
                  <a:srgbClr val="000000"/>
                </a:solidFill>
              </a:rPr>
              <a:t>nombre_trigger</a:t>
            </a:r>
            <a:r>
              <a:rPr lang="en-US" sz="1400" b="1" dirty="0">
                <a:solidFill>
                  <a:srgbClr val="000000"/>
                </a:solidFill>
              </a:rPr>
              <a:t>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678683-55BE-4E8E-80B0-2CA5802B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0" y="2637235"/>
            <a:ext cx="3647620" cy="11861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8DF42D-47B0-4191-A62D-0ECE8870A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682794"/>
            <a:ext cx="3346182" cy="1048412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20BC2282-CDCA-46F3-82A0-C53FC06271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20242" y="2891030"/>
            <a:ext cx="293784" cy="23050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F37D830-FCBE-4284-BDBA-F1D464CD7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71" y="5000955"/>
            <a:ext cx="2893725" cy="16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2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Obteniendo Información de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desde el Diccionario de Datos 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5625994" y="2788966"/>
            <a:ext cx="2700000" cy="2592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Desde la vista USER_ERRORS se puede obtener información sobre errores de compilación de 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los bloques PL/SQL que ha creado el usuario en la Base de Datos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132136" y="1430721"/>
            <a:ext cx="2700000" cy="2592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De la vista USER_SOURCE se puede obtener el código fuente de los bloques PL/SQL que ha creado el usuario en la Base de Datos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3132136" y="4113087"/>
            <a:ext cx="2700000" cy="2592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MX" sz="1600" b="1" dirty="0">
                <a:latin typeface="Arial" pitchFamily="34" charset="0"/>
                <a:cs typeface="Arial" pitchFamily="34" charset="0"/>
              </a:rPr>
              <a:t>Desde la vista USER_OBJECTS se puede obtener información de todos los objetos que pertenecen al usuario</a:t>
            </a:r>
            <a:endParaRPr lang="es-C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ctágono 5">
            <a:extLst>
              <a:ext uri="{FF2B5EF4-FFF2-40B4-BE49-F238E27FC236}">
                <a16:creationId xmlns:a16="http://schemas.microsoft.com/office/drawing/2014/main" id="{AC8587F5-15BE-4AD7-B566-1B058A349F16}"/>
              </a:ext>
            </a:extLst>
          </p:cNvPr>
          <p:cNvSpPr/>
          <p:nvPr/>
        </p:nvSpPr>
        <p:spPr>
          <a:xfrm>
            <a:off x="608675" y="2736434"/>
            <a:ext cx="2700000" cy="2592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Desde la vista USER_TRIGGERS se puede obtener información detallada de los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Triggers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creados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242203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identificar las características y el uso de un Trigger.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los eventos que pueden ser controlados a través de un Trigger.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los tipos de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Triggers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asociados a sentencias DML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Trigger a Nivel de Sentencia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usar predicadores condicionales en un Trigger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usar las </a:t>
            </a:r>
            <a:r>
              <a:rPr lang="es-CL" sz="18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pseducomumnas</a:t>
            </a: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OLD y NEW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 un Trigger a Nivel de Fila.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incorporar restricciones en Trigger a Nivel de Fila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un Trigger INSTEAD OF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Trigger asociado a sentencias DDL y a eventos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nombraron las Vistas del Diccionario de Datos que se pueden consultar para obtener información de las funciones.</a:t>
            </a:r>
          </a:p>
          <a:p>
            <a:pPr marL="609600" indent="-609600" algn="just" defTabSz="457200">
              <a:buFont typeface="Arial" charset="0"/>
              <a:buChar char="•"/>
            </a:pPr>
            <a:endParaRPr lang="es-CL" sz="18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35472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Características de los </a:t>
            </a:r>
            <a:r>
              <a:rPr lang="es-CL" sz="3000" dirty="0" err="1">
                <a:latin typeface="Arial" charset="0"/>
                <a:ea typeface="ＭＳ Ｐゴシック" pitchFamily="34" charset="-128"/>
                <a:cs typeface="Arial" charset="0"/>
              </a:rPr>
              <a:t>Triggers</a:t>
            </a:r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 de Base de Datos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0223" y="2843624"/>
            <a:ext cx="2880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Para definir un Trigger se deben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 especificar las condiciones bajo las cuales el </a:t>
            </a:r>
            <a:r>
              <a:rPr lang="es-C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será ejecutado y las acciones que se realizarán cuando el Trigger se ejecute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724448" y="1494552"/>
            <a:ext cx="2880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 Trigger no admite parámetros y puede afectar a N filas. 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95536" y="1481300"/>
            <a:ext cx="2880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Se almacena sólo el código fuente del Trigger, por lo tanto se compila cada vez que se activan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394032" y="4185368"/>
            <a:ext cx="2880000" cy="2556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Un nombre de Trigger debe ser único con respecto a otro Trigger del mismo esquema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729593" y="4221414"/>
            <a:ext cx="2880000" cy="2556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Cuando un Trigger falla, el servidor Oracle realiza automáticamente un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Rollback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de las sentencias que conforman el cuerpo del Trigger</a:t>
            </a:r>
          </a:p>
        </p:txBody>
      </p:sp>
    </p:spTree>
    <p:extLst>
      <p:ext uri="{BB962C8B-B14F-4D97-AF65-F5344CB8AC3E}">
        <p14:creationId xmlns:p14="http://schemas.microsoft.com/office/powerpoint/2010/main" val="414673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Tipos de Eventos que un Trigger puede controlar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71449"/>
            <a:ext cx="6480720" cy="39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Tipos de Eventos que un Trigger puede controlar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86476" y="1772816"/>
            <a:ext cx="2808000" cy="1332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Sentencias DML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757450" y="1952640"/>
            <a:ext cx="6120000" cy="1008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sentencia INSERT, UPDATE o DELETE en una tabla específica (o vista, en algunos casos).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80152" y="3429000"/>
            <a:ext cx="2808000" cy="1332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Sentencias DDL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72440" y="3608936"/>
            <a:ext cx="6120000" cy="1008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Sentencia CREATE, ALTER o DROP en cualquier objeto de esquema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79512" y="5121016"/>
            <a:ext cx="2808000" cy="1332000"/>
          </a:xfrm>
          <a:prstGeom prst="ellipse">
            <a:avLst/>
          </a:prstGeom>
          <a:solidFill>
            <a:srgbClr val="7F9A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Operación de la Base de Datos</a:t>
            </a:r>
          </a:p>
        </p:txBody>
      </p:sp>
      <p:sp>
        <p:nvSpPr>
          <p:cNvPr id="8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71800" y="5301208"/>
            <a:ext cx="6120000" cy="1008000"/>
          </a:xfrm>
          <a:prstGeom prst="roundRect">
            <a:avLst/>
          </a:prstGeom>
          <a:solidFill>
            <a:srgbClr val="7F9A3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inicio o cierre de una instancia o base de datos (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shutdown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mensaje de error específico o cualquier mensaje de error.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inicio o cierre de sesión de usuario (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logon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L" sz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540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Trigger asociado a Sentencias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34614" y="1466825"/>
            <a:ext cx="2196000" cy="2592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el Comando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especifica la sentencia DML que activará al Trigger y la tabla asociada.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 especifica también si el Trigger se activa ANTES o DESPUÉS de la sentencia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473411"/>
            <a:ext cx="2196000" cy="2592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 Restricción se define la condición que tiene que verificar cada fila de la tabla para que se ejecute la acción del Trigger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473411"/>
            <a:ext cx="2196000" cy="259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Acción se define la tarea específica que realiza el Trigger a través de comandos y sentencias SQL y PL/SQL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242114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4588" y="1444625"/>
            <a:ext cx="2196000" cy="2592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CREATE TRIGGER permite crear un nuevo Trigger en la Base de Datos el cual consta de tres partes: Comando, Restricción y Acción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4509120"/>
            <a:ext cx="7077527" cy="2277547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>
            <a:spAutoFit/>
          </a:bodyPr>
          <a:lstStyle/>
          <a:p>
            <a:pPr algn="l">
              <a:defRPr/>
            </a:pPr>
            <a:endParaRPr lang="es-MX" sz="800" dirty="0">
              <a:latin typeface="Arial Black" pitchFamily="34" charset="0"/>
            </a:endParaRPr>
          </a:p>
          <a:p>
            <a:pPr algn="l"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CREATE [OR REPLACE] TRIGGER </a:t>
            </a:r>
            <a:r>
              <a:rPr lang="en-US" sz="1400" b="1" i="1" dirty="0" err="1">
                <a:solidFill>
                  <a:srgbClr val="000000"/>
                </a:solidFill>
              </a:rPr>
              <a:t>nombre_trigger</a:t>
            </a:r>
            <a:endParaRPr lang="en-US" sz="1400" b="1" dirty="0">
              <a:solidFill>
                <a:srgbClr val="000000"/>
              </a:solidFill>
            </a:endParaRPr>
          </a:p>
          <a:p>
            <a:pPr algn="l">
              <a:tabLst>
                <a:tab pos="1200150" algn="l"/>
              </a:tabLst>
            </a:pP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tiempo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</a:p>
          <a:p>
            <a:pPr algn="l">
              <a:tabLst>
                <a:tab pos="1200150" algn="l"/>
              </a:tabLst>
            </a:pPr>
            <a:r>
              <a:rPr lang="en-US" sz="1400" b="1" i="1" dirty="0">
                <a:solidFill>
                  <a:srgbClr val="000000"/>
                </a:solidFill>
              </a:rPr>
              <a:t> evento1 </a:t>
            </a:r>
            <a:r>
              <a:rPr lang="en-US" sz="1400" b="1" dirty="0">
                <a:solidFill>
                  <a:srgbClr val="000000"/>
                </a:solidFill>
              </a:rPr>
              <a:t>[OR</a:t>
            </a:r>
            <a:r>
              <a:rPr lang="en-US" sz="1400" b="1" i="1" dirty="0">
                <a:solidFill>
                  <a:srgbClr val="000000"/>
                </a:solidFill>
              </a:rPr>
              <a:t> evento2 </a:t>
            </a:r>
            <a:r>
              <a:rPr lang="en-US" sz="1400" b="1" dirty="0">
                <a:solidFill>
                  <a:srgbClr val="000000"/>
                </a:solidFill>
              </a:rPr>
              <a:t>OR</a:t>
            </a:r>
            <a:r>
              <a:rPr lang="en-US" sz="1400" b="1" i="1" dirty="0">
                <a:solidFill>
                  <a:srgbClr val="000000"/>
                </a:solidFill>
              </a:rPr>
              <a:t> evento3 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  <a:endParaRPr lang="en-US" sz="1400" b="1" i="1" dirty="0">
              <a:solidFill>
                <a:srgbClr val="000000"/>
              </a:solidFill>
            </a:endParaRPr>
          </a:p>
          <a:p>
            <a:pPr algn="l"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ON</a:t>
            </a:r>
            <a:r>
              <a:rPr lang="en-US" sz="1400" b="1" i="1" dirty="0">
                <a:solidFill>
                  <a:srgbClr val="000000"/>
                </a:solidFill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</a:rPr>
              <a:t>nombre_object</a:t>
            </a:r>
            <a:endParaRPr lang="en-US" sz="1400" b="1" i="1" dirty="0">
              <a:solidFill>
                <a:srgbClr val="000000"/>
              </a:solidFill>
            </a:endParaRPr>
          </a:p>
          <a:p>
            <a:pPr algn="l"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[[REFERENCING OLD AS </a:t>
            </a:r>
            <a:r>
              <a:rPr lang="en-US" sz="1400" b="1" i="1" dirty="0">
                <a:solidFill>
                  <a:srgbClr val="000000"/>
                </a:solidFill>
              </a:rPr>
              <a:t>old | </a:t>
            </a:r>
            <a:r>
              <a:rPr lang="en-US" sz="1400" b="1" dirty="0">
                <a:solidFill>
                  <a:srgbClr val="000000"/>
                </a:solidFill>
              </a:rPr>
              <a:t>NEW AS </a:t>
            </a:r>
            <a:r>
              <a:rPr lang="en-US" sz="1400" b="1" i="1" dirty="0">
                <a:solidFill>
                  <a:srgbClr val="000000"/>
                </a:solidFill>
              </a:rPr>
              <a:t>new 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</a:p>
          <a:p>
            <a:pPr algn="l"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 FOR EACH ROW </a:t>
            </a:r>
          </a:p>
          <a:p>
            <a:pPr algn="l"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[WHEN (</a:t>
            </a:r>
            <a:r>
              <a:rPr lang="en-US" sz="1400" b="1" i="1" dirty="0" err="1">
                <a:solidFill>
                  <a:srgbClr val="000000"/>
                </a:solidFill>
              </a:rPr>
              <a:t>condición</a:t>
            </a:r>
            <a:r>
              <a:rPr lang="en-US" sz="1400" b="1" dirty="0">
                <a:solidFill>
                  <a:srgbClr val="000000"/>
                </a:solidFill>
              </a:rPr>
              <a:t>)]</a:t>
            </a:r>
          </a:p>
          <a:p>
            <a:pPr algn="l">
              <a:tabLst>
                <a:tab pos="120015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[DECLARE </a:t>
            </a:r>
            <a:r>
              <a:rPr lang="en-US" sz="1400" b="1" i="1" dirty="0">
                <a:solidFill>
                  <a:srgbClr val="000000"/>
                </a:solidFill>
              </a:rPr>
              <a:t>variables</a:t>
            </a:r>
            <a:r>
              <a:rPr lang="en-US" sz="1400" b="1" dirty="0">
                <a:solidFill>
                  <a:srgbClr val="000000"/>
                </a:solidFill>
              </a:rPr>
              <a:t>]]</a:t>
            </a:r>
            <a:endParaRPr lang="en-US" sz="1400" b="1" i="1" dirty="0">
              <a:solidFill>
                <a:srgbClr val="000000"/>
              </a:solidFill>
            </a:endParaRPr>
          </a:p>
          <a:p>
            <a:pPr algn="l">
              <a:tabLst>
                <a:tab pos="1200150" algn="l"/>
              </a:tabLst>
            </a:pPr>
            <a:r>
              <a:rPr lang="en-US" sz="1400" b="1" i="1" dirty="0" err="1">
                <a:solidFill>
                  <a:srgbClr val="000000"/>
                </a:solidFill>
              </a:rPr>
              <a:t>cuerpo_trigger</a:t>
            </a:r>
            <a:endParaRPr lang="en-US" sz="1400" b="1" i="1" dirty="0">
              <a:solidFill>
                <a:srgbClr val="000000"/>
              </a:solidFill>
            </a:endParaRPr>
          </a:p>
          <a:p>
            <a:pPr algn="l">
              <a:tabLst>
                <a:tab pos="1200150" algn="l"/>
              </a:tabLst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2213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Tiempo de Ejecución de un Trigger DML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070223" y="2843624"/>
            <a:ext cx="2880000" cy="2556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AFTER: ejecuta el cuerpo del Trigger después de que el evento DML que lo desencadena se ejecute sobre la tabla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724448" y="1494552"/>
            <a:ext cx="2880000" cy="2556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BEFORE: ejecuta el cuerpo del Trigger antes de que el evento DML que lo desencadena se ejecute sobre la tabla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95536" y="1481300"/>
            <a:ext cx="2880000" cy="2556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Se puede especificar el tiempo de ejecución de las acciones del Trigger</a:t>
            </a: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394032" y="4185368"/>
            <a:ext cx="2880000" cy="2556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INSTEAD OF: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ejecuta el cuerpo del Trigger en lugar de la sentencia DML que se ejecuta sobre una vista (ni antes ni después, sólo sustituyéndola)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729593" y="4221414"/>
            <a:ext cx="2880000" cy="2556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 se definen múltiples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triggers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sobre el objeto, entonces el orden en que se activan los </a:t>
            </a:r>
            <a:r>
              <a:rPr lang="es-CL" sz="16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Triggers</a:t>
            </a: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es arbitrario</a:t>
            </a:r>
          </a:p>
        </p:txBody>
      </p:sp>
    </p:spTree>
    <p:extLst>
      <p:ext uri="{BB962C8B-B14F-4D97-AF65-F5344CB8AC3E}">
        <p14:creationId xmlns:p14="http://schemas.microsoft.com/office/powerpoint/2010/main" val="1416106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Corfo10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Corfo1000" id="{EEBCAAFB-8A32-44CC-BB0E-59EED16AA1E8}" vid="{149430A2-6D13-4AB0-944C-734F47B7B72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TemaCorfo1000</Template>
  <TotalTime>37308</TotalTime>
  <Words>2598</Words>
  <Application>Microsoft Office PowerPoint</Application>
  <PresentationFormat>Presentación en pantalla (4:3)</PresentationFormat>
  <Paragraphs>768</Paragraphs>
  <Slides>47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Arial Unicode MS</vt:lpstr>
      <vt:lpstr>MS PGothic</vt:lpstr>
      <vt:lpstr>Arial</vt:lpstr>
      <vt:lpstr>Arial Black</vt:lpstr>
      <vt:lpstr>Calibri</vt:lpstr>
      <vt:lpstr>Myriad Pro</vt:lpstr>
      <vt:lpstr>Times New Roman</vt:lpstr>
      <vt:lpstr>TemaCorfo1000</vt:lpstr>
      <vt:lpstr>Presentación de PowerPoint</vt:lpstr>
      <vt:lpstr>Objetivos</vt:lpstr>
      <vt:lpstr>Conceptos Generales de Triggers de Base de Datos</vt:lpstr>
      <vt:lpstr>Conceptos Generales de Triggers de Base de Datos</vt:lpstr>
      <vt:lpstr>Características de los Triggers de Base de Datos</vt:lpstr>
      <vt:lpstr>Tipos de Eventos que un Trigger puede controlar</vt:lpstr>
      <vt:lpstr>Tipos de Eventos que un Trigger puede controlar</vt:lpstr>
      <vt:lpstr>Creación de Trigger asociado a Sentencias DML</vt:lpstr>
      <vt:lpstr>Tiempo de Ejecución de un Trigger DML</vt:lpstr>
      <vt:lpstr>Tiempo de Ejecución de un Trigger DML</vt:lpstr>
      <vt:lpstr>Tipos de Triggers DML</vt:lpstr>
      <vt:lpstr>Creación de Trigger DML a Nivel de Sentencia</vt:lpstr>
      <vt:lpstr>Creación de Trigger DML a Nivel de Sentencia</vt:lpstr>
      <vt:lpstr>Compilando un Triggers DML</vt:lpstr>
      <vt:lpstr>Activación de un Trigger DML a Nivel de Sentencia</vt:lpstr>
      <vt:lpstr>Uso de Predicados Condicionales en Triggers DML</vt:lpstr>
      <vt:lpstr>Uso de Predicados Condicionales en Triggers DML</vt:lpstr>
      <vt:lpstr>Uso de OLD y NEW en un Trigger DML</vt:lpstr>
      <vt:lpstr>Creando Trigger DML a Nivel de Fila</vt:lpstr>
      <vt:lpstr>Creando Trigger DML a Nivel de Fila</vt:lpstr>
      <vt:lpstr>Creando Trigger DML a Nivel de Fila</vt:lpstr>
      <vt:lpstr>Creando Trigger DML a Nivel de Fila</vt:lpstr>
      <vt:lpstr>Creando Trigger DML a Nivel de Fila</vt:lpstr>
      <vt:lpstr>Creando Trigger DML a Nivel de Fila</vt:lpstr>
      <vt:lpstr>Cláusula WHEN en Trigger DML a Nivel de Fila</vt:lpstr>
      <vt:lpstr>Restringiendo Trigger DML a Nivel de Fila</vt:lpstr>
      <vt:lpstr>Restricciones de un Trigger DML a Nivel de Fila</vt:lpstr>
      <vt:lpstr>Restricciones de un Trigger DML a Nivel de Fila</vt:lpstr>
      <vt:lpstr>Trigger INSTEAD OF</vt:lpstr>
      <vt:lpstr>Trigger INSTEAD OF</vt:lpstr>
      <vt:lpstr>Trigger INSTEAD OF</vt:lpstr>
      <vt:lpstr>Trigger INSTEAD OF</vt:lpstr>
      <vt:lpstr>Trigger INSTEAD OF</vt:lpstr>
      <vt:lpstr>Estados de un Trigger</vt:lpstr>
      <vt:lpstr>Estados de un Trigger</vt:lpstr>
      <vt:lpstr>Ejecución de Subprogramas en Triggers</vt:lpstr>
      <vt:lpstr>Ejecución de Subprogramas en Triggers</vt:lpstr>
      <vt:lpstr>Ejecución de Subprogramas en Triggers</vt:lpstr>
      <vt:lpstr>Ejecución de Subprogramas en Triggers</vt:lpstr>
      <vt:lpstr>Creación de Trigger asociado a Sentencias DDL</vt:lpstr>
      <vt:lpstr>Creación de Trigger asociado a Eventos</vt:lpstr>
      <vt:lpstr>Creación de Trigger asociado a Eventos</vt:lpstr>
      <vt:lpstr>Creación de Trigger asociado a Eventos</vt:lpstr>
      <vt:lpstr>Manejo de Triggers con Sentencias ALTER y DROP</vt:lpstr>
      <vt:lpstr>Manejo de Triggers con Sentencias ALTER y DROP</vt:lpstr>
      <vt:lpstr>Obteniendo Información de Triggers desde el Diccionario de Datos 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</cp:lastModifiedBy>
  <cp:revision>1948</cp:revision>
  <dcterms:created xsi:type="dcterms:W3CDTF">2013-06-28T16:52:03Z</dcterms:created>
  <dcterms:modified xsi:type="dcterms:W3CDTF">2018-02-22T02:22:11Z</dcterms:modified>
</cp:coreProperties>
</file>