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0A85E6-756A-4A7A-9338-467E5CE020FC}">
  <a:tblStyle styleId="{A10A85E6-756A-4A7A-9338-467E5CE020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r>
              <a:rPr lang="es-CL" sz="3200"/>
              <a:t>“Título del Caso”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052203"/>
            <a:ext cx="9144000" cy="240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Analista Programador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2016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 Instructor de la Asignatura: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51079" y="29408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Demostración del Sistema </a:t>
            </a:r>
            <a:br>
              <a:rPr lang="es-CL"/>
            </a:br>
            <a:r>
              <a:rPr lang="es-CL" sz="2400"/>
              <a:t>(No más de 5 Minutos)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838200" y="9749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Reflexión final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838200" y="2092682"/>
            <a:ext cx="967096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Lecciones Aprendidas con la Experiencia.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fueron los principales problemas que se vivieron como equipo?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los evitaría para un próximo proyecto?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fueron los casos más complejos en desarrollar?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¿Perciben un crecimiento en su capacidad para desarrollar proyectos informáticos reales?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abordó la gestión del proyecto?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fueron los principales auto-aprendizajes a nivel técnico que han logrado en el proceso?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013139" y="10477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CL" sz="3200"/>
              <a:t>NOTA:</a:t>
            </a:r>
            <a:br>
              <a:rPr lang="es-CL" sz="3200"/>
            </a:br>
            <a:r>
              <a:rPr lang="es-CL" sz="3200">
                <a:solidFill>
                  <a:srgbClr val="FF0000"/>
                </a:solidFill>
              </a:rPr>
              <a:t>Recordar que se evaluará el cumplimiento del desarrollo del Sistema considerando los siguientes aspectos mínimos: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013139" y="2703626"/>
            <a:ext cx="9702083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  <a:t>4.1. Requisitos Funcionales Comunes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considerar la autenticación de usuarios.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considerar el manejo de múltiples perfiles por usuario.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considerar la mantención de los datos maestros del sistema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s-CL" sz="1800" u="none" strike="noStrike">
                <a:solidFill>
                  <a:srgbClr val="365F91"/>
                </a:solidFill>
                <a:latin typeface="Cambria"/>
                <a:ea typeface="Cambria"/>
                <a:cs typeface="Cambria"/>
                <a:sym typeface="Cambria"/>
              </a:rPr>
              <a:t>4.2. Requisitos no Funcionales Comunes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ser desarrollado en capas.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base de datos a utilizar debe ser Oracle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sistema debe tener una interfaz web y una interfaz de escritorio o mobile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C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procesamientos batch deben realizarse con PL/SQL en Oracle (procedimientos almacenados)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866254" y="2436276"/>
            <a:ext cx="2545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Resumen del Caso: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1940822"/>
            <a:ext cx="12192000" cy="348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59"/>
              <a:t>Solución</a:t>
            </a:r>
            <a:br>
              <a:rPr lang="es-CL" sz="3959"/>
            </a:br>
            <a:r>
              <a:rPr lang="es-CL" sz="2430"/>
              <a:t>Descripción de la Solución</a:t>
            </a:r>
            <a:br>
              <a:rPr lang="es-CL" sz="3959"/>
            </a:br>
            <a:br>
              <a:rPr lang="es-CL" sz="3959"/>
            </a:br>
            <a:br>
              <a:rPr lang="es-CL" sz="3959"/>
            </a:br>
            <a:r>
              <a:rPr lang="es-CL" sz="3959"/>
              <a:t>Objetivo del Proyecto</a:t>
            </a:r>
            <a:br>
              <a:rPr lang="es-CL" sz="3959"/>
            </a:br>
            <a:r>
              <a:rPr lang="es-CL" sz="1979"/>
              <a:t>Qué se Desarrolló como Producto de software.</a:t>
            </a:r>
            <a:br>
              <a:rPr lang="es-CL" sz="3959"/>
            </a:br>
            <a:endParaRPr sz="395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950660" y="2056686"/>
            <a:ext cx="304923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099216" y="497314"/>
            <a:ext cx="5826622" cy="5916365"/>
          </a:xfrm>
          <a:prstGeom prst="flowChartSummingJunction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Especificaciones Técnicas del Desarrollo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Arquitectura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41416" y="10544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982011" y="2380005"/>
            <a:ext cx="355802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 Principales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Funcionales y No Funcionales: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3284" y="820871"/>
            <a:ext cx="5826622" cy="5916365"/>
          </a:xfrm>
          <a:prstGeom prst="flowChartSummingJunction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DE USO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6096000" y="1167618"/>
            <a:ext cx="5284763" cy="5409546"/>
          </a:xfrm>
          <a:prstGeom prst="flowChartSummingJunction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UML Mejorado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Actividades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Datos o Clases</a:t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41252" y="2291042"/>
            <a:ext cx="526101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descripción: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Explicación breve de los modelos: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Datos Relacional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Actividad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 y Gestión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94389" y="2028312"/>
            <a:ext cx="1055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Módulos o Artefactos de Sistema Construidos y Nivel de Completitud (Cumplido, Pendiente, Abortado)</a:t>
            </a:r>
            <a:endParaRPr/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961392" y="27169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{A10A85E6-756A-4A7A-9338-467E5CE020FC}</a:tableStyleId>
              </a:tblPr>
              <a:tblGrid>
                <a:gridCol w="666350"/>
                <a:gridCol w="7308450"/>
                <a:gridCol w="2333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cap="none" strike="noStrike"/>
                        <a:t>N°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COMPONENTES O ARTEFACTOS DEL</a:t>
                      </a:r>
                      <a:r>
                        <a:rPr lang="es-CL" sz="1800"/>
                        <a:t> SISTEMA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/>
                        <a:t>ESTADO ACTUAL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Responsabilidades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894389" y="2028312"/>
            <a:ext cx="27476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Matriz RACI o RAM</a:t>
            </a:r>
            <a:endParaRPr/>
          </a:p>
        </p:txBody>
      </p:sp>
      <p:pic>
        <p:nvPicPr>
          <p:cNvPr descr="Resultado de imagen para matriz ram"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794" y="2808060"/>
            <a:ext cx="7330437" cy="324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 y Gestión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894389" y="2028312"/>
            <a:ext cx="1263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Carta Gantt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