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grB+Dv8VALGB90dveQGafpbRq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857D66-4E22-4F26-B477-420F305F5869}">
  <a:tblStyle styleId="{3D857D66-4E22-4F26-B477-420F305F586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Modelo de capas: interfaz/ Reglas de negocio/ repositorio de datos</a:t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f481f55f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f481f55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ef0c6d6b2c_0_98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gef0c6d6b2c_0_98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3" name="Google Shape;13;gef0c6d6b2c_0_98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ef0c6d6b2c_0_98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ef0c6d6b2c_0_98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ef0c6d6b2c_0_98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gef0c6d6b2c_0_98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8" name="Google Shape;18;gef0c6d6b2c_0_98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9" name="Google Shape;19;gef0c6d6b2c_0_9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pic>
        <p:nvPicPr>
          <p:cNvPr id="20" name="Google Shape;20;gef0c6d6b2c_0_9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6750" y="14125"/>
            <a:ext cx="50365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gef0c6d6b2c_0_108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9" name="Google Shape;109;gef0c6d6b2c_0_108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ef0c6d6b2c_0_108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ef0c6d6b2c_0_108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ef0c6d6b2c_0_108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ef0c6d6b2c_0_108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ef0c6d6b2c_0_108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ef0c6d6b2c_0_108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ef0c6d6b2c_0_108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ef0c6d6b2c_0_108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ef0c6d6b2c_0_108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ef0c6d6b2c_0_108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ef0c6d6b2c_0_108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ef0c6d6b2c_0_108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ef0c6d6b2c_0_108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ef0c6d6b2c_0_108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ef0c6d6b2c_0_108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gef0c6d6b2c_0_108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gef0c6d6b2c_0_108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gef0c6d6b2c_0_1080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8" name="Google Shape;128;gef0c6d6b2c_0_108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9" name="Google Shape;129;gef0c6d6b2c_0_10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f0c6d6b2c_0_11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gef0c6d6b2c_0_99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3" name="Google Shape;23;gef0c6d6b2c_0_99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ef0c6d6b2c_0_99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ef0c6d6b2c_0_99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ef0c6d6b2c_0_99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ef0c6d6b2c_0_99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ef0c6d6b2c_0_99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ef0c6d6b2c_0_99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ef0c6d6b2c_0_99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ef0c6d6b2c_0_99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ef0c6d6b2c_0_99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ef0c6d6b2c_0_99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ef0c6d6b2c_0_99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ef0c6d6b2c_0_99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ef0c6d6b2c_0_99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ef0c6d6b2c_0_99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ef0c6d6b2c_0_99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ef0c6d6b2c_0_99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gef0c6d6b2c_0_99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gef0c6d6b2c_0_99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2" name="Google Shape;42;gef0c6d6b2c_0_9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gef0c6d6b2c_0_101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5" name="Google Shape;45;gef0c6d6b2c_0_10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ef0c6d6b2c_0_10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ef0c6d6b2c_0_101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gef0c6d6b2c_0_101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gef0c6d6b2c_0_10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ef0c6d6b2c_0_102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2" name="Google Shape;52;gef0c6d6b2c_0_10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gef0c6d6b2c_0_10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gef0c6d6b2c_0_102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5" name="Google Shape;55;gef0c6d6b2c_0_102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6" name="Google Shape;56;gef0c6d6b2c_0_102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7" name="Google Shape;57;gef0c6d6b2c_0_10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gef0c6d6b2c_0_1031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0" name="Google Shape;60;gef0c6d6b2c_0_10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gef0c6d6b2c_0_10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gef0c6d6b2c_0_103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3" name="Google Shape;63;gef0c6d6b2c_0_10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gef0c6d6b2c_0_103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6" name="Google Shape;66;gef0c6d6b2c_0_103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gef0c6d6b2c_0_103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gef0c6d6b2c_0_103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9" name="Google Shape;69;gef0c6d6b2c_0_103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0" name="Google Shape;70;gef0c6d6b2c_0_10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gef0c6d6b2c_0_104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3" name="Google Shape;73;gef0c6d6b2c_0_104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ef0c6d6b2c_0_104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ef0c6d6b2c_0_104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ef0c6d6b2c_0_104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ef0c6d6b2c_0_104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ef0c6d6b2c_0_104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ef0c6d6b2c_0_104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ef0c6d6b2c_0_104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ef0c6d6b2c_0_104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ef0c6d6b2c_0_104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ef0c6d6b2c_0_104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ef0c6d6b2c_0_104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ef0c6d6b2c_0_104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ef0c6d6b2c_0_104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ef0c6d6b2c_0_104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ef0c6d6b2c_0_104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gef0c6d6b2c_0_104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ef0c6d6b2c_0_104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gef0c6d6b2c_0_1044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2" name="Google Shape;92;gef0c6d6b2c_0_10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gef0c6d6b2c_0_106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5" name="Google Shape;95;gef0c6d6b2c_0_106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ef0c6d6b2c_0_106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gef0c6d6b2c_0_106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8" name="Google Shape;98;gef0c6d6b2c_0_106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9" name="Google Shape;99;gef0c6d6b2c_0_106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0" name="Google Shape;100;gef0c6d6b2c_0_10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gef0c6d6b2c_0_107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3" name="Google Shape;103;gef0c6d6b2c_0_107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ef0c6d6b2c_0_107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gef0c6d6b2c_0_107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6" name="Google Shape;106;gef0c6d6b2c_0_10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f0c6d6b2c_0_98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ef0c6d6b2c_0_98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ef0c6d6b2c_0_9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pic>
        <p:nvPicPr>
          <p:cNvPr id="9" name="Google Shape;9;gef0c6d6b2c_0_98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952875" y="0"/>
            <a:ext cx="4286250" cy="106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EdKVSPDgJ0JN9XKEzT4Bu8KmvN1ln_PT/edit?usp=sharing&amp;ouid=111638095215927378005&amp;rtpof=true&amp;sd=tr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drive/folders/1c3n3uWI2JYl3a2qRIvKM2FrWURI4COxR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GhcpmyuAGZYMj24CGWAw11Lgxsw4RJAI/view?usp=sharing" TargetMode="External"/><Relationship Id="rId4" Type="http://schemas.openxmlformats.org/officeDocument/2006/relationships/hyperlink" Target="https://drive.google.com/file/d/1HPt6lRcO-cDl2JqOuZdw7lJKaG5EYApv/view?usp=sharing" TargetMode="External"/><Relationship Id="rId5" Type="http://schemas.openxmlformats.org/officeDocument/2006/relationships/hyperlink" Target="https://drive.google.com/drive/folders/1_pz5UQF9ayMiCUZCkSHyW55NScWZp2Fj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Portafolio de Título</a:t>
            </a:r>
            <a:br>
              <a:rPr lang="es-CL"/>
            </a:br>
            <a:r>
              <a:rPr lang="es-CL" sz="3200"/>
              <a:t>“Arriendo de Temporada”</a:t>
            </a:r>
            <a:endParaRPr/>
          </a:p>
        </p:txBody>
      </p:sp>
      <p:sp>
        <p:nvSpPr>
          <p:cNvPr id="137" name="Google Shape;137;p1"/>
          <p:cNvSpPr txBox="1"/>
          <p:nvPr>
            <p:ph idx="1" type="subTitle"/>
          </p:nvPr>
        </p:nvSpPr>
        <p:spPr>
          <a:xfrm>
            <a:off x="6778700" y="4304502"/>
            <a:ext cx="4627500" cy="25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/>
              <a:t>Fecha: </a:t>
            </a:r>
            <a:r>
              <a:rPr lang="es-CL" sz="1400"/>
              <a:t>13/09/</a:t>
            </a:r>
            <a:r>
              <a:rPr lang="es-CL" sz="1400"/>
              <a:t>2021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Docente Instructor de la Asignatura:</a:t>
            </a:r>
            <a:r>
              <a:rPr lang="es-CL"/>
              <a:t> </a:t>
            </a:r>
            <a:r>
              <a:rPr lang="es-CL" sz="1400"/>
              <a:t>Víctor</a:t>
            </a:r>
            <a:r>
              <a:rPr lang="es-CL" sz="1400"/>
              <a:t> Vásquez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Cliente: Freddy Gajardo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Integrantes: 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- Juan Pablo Durán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- Sergio Rosales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- Bastián </a:t>
            </a:r>
            <a:r>
              <a:rPr lang="es-CL" sz="1400"/>
              <a:t>Martínez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- Ignacio Cabello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138" name="Google Shape;1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425" y="4632600"/>
            <a:ext cx="34671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 y Gestión</a:t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894476" y="2028291"/>
            <a:ext cx="9914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Carta Gantt: </a:t>
            </a:r>
            <a:r>
              <a:rPr lang="es-CL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Diagrama de Gantt Turismo Real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851079" y="29408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Demostración del Sistema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(Mockups) </a:t>
            </a:r>
            <a:br>
              <a:rPr lang="es-CL"/>
            </a:br>
            <a:endParaRPr sz="2400"/>
          </a:p>
        </p:txBody>
      </p:sp>
      <p:sp>
        <p:nvSpPr>
          <p:cNvPr id="203" name="Google Shape;203;p10"/>
          <p:cNvSpPr txBox="1"/>
          <p:nvPr/>
        </p:nvSpPr>
        <p:spPr>
          <a:xfrm>
            <a:off x="644275" y="4495650"/>
            <a:ext cx="472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Mockups de escritorio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type="title"/>
          </p:nvPr>
        </p:nvSpPr>
        <p:spPr>
          <a:xfrm>
            <a:off x="838200" y="9749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Reflexión final</a:t>
            </a: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838200" y="2390157"/>
            <a:ext cx="96711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Lecciones Aprendidas con la Experiencia.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lphaLcParenR"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¿Cuáles fueron los principales problemas que se vivieron como equipo?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lphaLcParenR"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los evitaría para un próximo proyecto?</a:t>
            </a:r>
            <a:endParaRPr>
              <a:solidFill>
                <a:schemeClr val="lt1"/>
              </a:solidFill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lphaLcParenR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se abordó la gestión del proyecto?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725659" y="11107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Problemática a Resolver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866238" y="2436269"/>
            <a:ext cx="102498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Breve Resumen del Caso: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Turismo Real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Arriendo de Departamentos.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Comisiones excesivas.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Problemas: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poseen un sistema de información automatizada.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Solapamiento de información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existe la posibilidad de crear resúmenes de datos,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62" y="1343062"/>
            <a:ext cx="5058075" cy="33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7250" y="5172869"/>
            <a:ext cx="3305530" cy="138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0" y="1315374"/>
            <a:ext cx="12192000" cy="4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t/>
            </a:r>
            <a:endParaRPr sz="3959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59"/>
              <a:t>Solución</a:t>
            </a:r>
            <a:br>
              <a:rPr lang="es-CL" sz="3959"/>
            </a:br>
            <a:r>
              <a:rPr lang="es-CL" sz="1979"/>
              <a:t> - Crear un software de escritorio y web que permita gestionar la información de manera eficiente y en tiempo real.</a:t>
            </a:r>
            <a:endParaRPr sz="1979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t/>
            </a:r>
            <a:endParaRPr sz="1979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s-CL" sz="1900"/>
              <a:t>Una página  web, dirigida a la creación de clientes y registro de reservas. </a:t>
            </a:r>
            <a:endParaRPr sz="1900"/>
          </a:p>
          <a:p>
            <a:pPr indent="0" lvl="0" marL="137160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ctr">
              <a:spcBef>
                <a:spcPts val="300"/>
              </a:spcBef>
              <a:spcAft>
                <a:spcPts val="0"/>
              </a:spcAft>
              <a:buSzPts val="1900"/>
              <a:buChar char="-"/>
            </a:pPr>
            <a:r>
              <a:rPr lang="es-CL" sz="1900"/>
              <a:t>Aplicación de escritorio dirigida a los funcionarios.</a:t>
            </a:r>
            <a:endParaRPr sz="1900"/>
          </a:p>
          <a:p>
            <a:pPr indent="0" lvl="0" marL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t/>
            </a:r>
            <a:endParaRPr sz="1979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s-CL" sz="3959"/>
            </a:br>
            <a:endParaRPr sz="395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>
            <p:ph type="title"/>
          </p:nvPr>
        </p:nvSpPr>
        <p:spPr>
          <a:xfrm>
            <a:off x="810065" y="809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950660" y="2056686"/>
            <a:ext cx="304923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hace el Sistema: -El sis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tema crea y mantiene registros.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Reservas y pago.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in y Check out.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Otros Alcances o restricciones: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 semanas para realizar el proyecto.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01" y="924475"/>
            <a:ext cx="4640225" cy="321722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9" name="Google Shape;15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902" y="3279097"/>
            <a:ext cx="4235725" cy="3329076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841416" y="10544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982000" y="2380000"/>
            <a:ext cx="93054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Funcionales: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Crear y mantener registros de cliente, departamentos e inventario. 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-"/>
            </a:pPr>
            <a:r>
              <a:rPr lang="es-CL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Reportes de </a:t>
            </a:r>
            <a:r>
              <a:rPr lang="es-CL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ganancias</a:t>
            </a:r>
            <a:r>
              <a:rPr lang="es-CL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por departamento y zona.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Reservas y pago.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Check in y Check out.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Funcionales: - Notificaciones a los clientes mediante correo.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/>
              <a:buChar char="-"/>
            </a:pP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aplicación debe considerar un módulo de administración en ambiente de escritorio</a:t>
            </a:r>
            <a:endParaRPr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Mediante modelo de capas.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s-CL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CRUD mediante PL/SQL.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f481f55f1_0_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gef481f55f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525" y="1304800"/>
            <a:ext cx="3206200" cy="48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ef481f55f1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650" y="699550"/>
            <a:ext cx="41148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641252" y="10685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641252" y="2333692"/>
            <a:ext cx="52611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Breve descripción: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+"/>
            </a:pPr>
            <a:r>
              <a:rPr lang="es-CL">
                <a:solidFill>
                  <a:schemeClr val="lt1"/>
                </a:solidFill>
              </a:rPr>
              <a:t>Modelo-Vista- Controlador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Explicación breve de los modelos: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Datos 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CL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logico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Datos Relacional: </a:t>
            </a:r>
            <a:r>
              <a:rPr lang="es-CL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Modelo relacional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Actividad: </a:t>
            </a:r>
            <a:r>
              <a:rPr b="0" i="0" lang="es-CL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Ir a ver diagramas de actividad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 y Gestión</a:t>
            </a:r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818301" y="2028312"/>
            <a:ext cx="1055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Lista de Módulos o Artefactos de Sistema Construidos y Nivel de Completitud (Cumplido, Pendiente, Abortado)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7"/>
          <p:cNvGraphicFramePr/>
          <p:nvPr/>
        </p:nvGraphicFramePr>
        <p:xfrm>
          <a:off x="942042" y="25336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{3D857D66-4E22-4F26-B477-420F305F5869}</a:tableStyleId>
              </a:tblPr>
              <a:tblGrid>
                <a:gridCol w="666350"/>
                <a:gridCol w="7308450"/>
                <a:gridCol w="2333200"/>
              </a:tblGrid>
              <a:tr h="5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N°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COMPONENTES O ARTEFACTOS DEL SISTEMA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ESTADO ACTUAL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Interfaz Gráfica (Web y escritorio)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Autenticación de usuario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En desarrollo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Modelo E-R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Generar Base de datos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05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Diagrama de Gantt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06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ERS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07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Matriz de riesgo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08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Matriz RACI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09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Gestión de riesgo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Plan de pruebas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/>
                        <a:t>Cumplido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Responsabilidades</a:t>
            </a:r>
            <a:endParaRPr/>
          </a:p>
        </p:txBody>
      </p:sp>
      <p:pic>
        <p:nvPicPr>
          <p:cNvPr id="191" name="Google Shape;19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9200"/>
            <a:ext cx="11904775" cy="49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