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15"/>
  </p:notesMasterIdLst>
  <p:handoutMasterIdLst>
    <p:handoutMasterId r:id="rId16"/>
  </p:handoutMasterIdLst>
  <p:sldIdLst>
    <p:sldId id="308" r:id="rId5"/>
    <p:sldId id="317" r:id="rId6"/>
    <p:sldId id="320" r:id="rId7"/>
    <p:sldId id="309" r:id="rId8"/>
    <p:sldId id="290" r:id="rId9"/>
    <p:sldId id="854" r:id="rId10"/>
    <p:sldId id="283" r:id="rId11"/>
    <p:sldId id="284" r:id="rId12"/>
    <p:sldId id="298" r:id="rId13"/>
    <p:sldId id="289" r:id="rId1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27" autoAdjust="0"/>
  </p:normalViewPr>
  <p:slideViewPr>
    <p:cSldViewPr snapToGrid="0">
      <p:cViewPr varScale="1">
        <p:scale>
          <a:sx n="88" d="100"/>
          <a:sy n="88" d="100"/>
        </p:scale>
        <p:origin x="1416" y="66"/>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1F62C-AC9D-4BD1-8AEE-D1B3F7ECFD72}" type="doc">
      <dgm:prSet loTypeId="urn:microsoft.com/office/officeart/2005/8/layout/arrow2" loCatId="process" qsTypeId="urn:microsoft.com/office/officeart/2005/8/quickstyle/simple1" qsCatId="simple" csTypeId="urn:microsoft.com/office/officeart/2005/8/colors/accent2_4" csCatId="accent2" phldr="1"/>
      <dgm:spPr/>
    </dgm:pt>
    <dgm:pt modelId="{5DECA359-EB6A-4CC8-8B65-7F82BD17B041}">
      <dgm:prSet phldrT="[Text]" custT="1"/>
      <dgm:spPr/>
      <dgm:t>
        <a:bodyPr/>
        <a:lstStyle/>
        <a:p>
          <a:r>
            <a:rPr lang="en-US" sz="1800" b="1" dirty="0"/>
            <a:t>2001-</a:t>
          </a:r>
          <a:r>
            <a:rPr lang="en-US" sz="1800" dirty="0"/>
            <a:t> ECMA-335</a:t>
          </a:r>
        </a:p>
      </dgm:t>
    </dgm:pt>
    <dgm:pt modelId="{CDE66DC1-941E-432F-B0BB-46700B6CA983}" type="parTrans" cxnId="{3644BF0D-383A-4C5C-AF66-3C12D074B577}">
      <dgm:prSet/>
      <dgm:spPr/>
      <dgm:t>
        <a:bodyPr/>
        <a:lstStyle/>
        <a:p>
          <a:endParaRPr lang="en-US"/>
        </a:p>
      </dgm:t>
    </dgm:pt>
    <dgm:pt modelId="{1664592B-AFA7-4170-8781-772B37D022B9}" type="sibTrans" cxnId="{3644BF0D-383A-4C5C-AF66-3C12D074B577}">
      <dgm:prSet/>
      <dgm:spPr/>
      <dgm:t>
        <a:bodyPr/>
        <a:lstStyle/>
        <a:p>
          <a:endParaRPr lang="en-US"/>
        </a:p>
      </dgm:t>
    </dgm:pt>
    <dgm:pt modelId="{8B6DD358-51BF-4757-8751-7796FAC5E1F6}">
      <dgm:prSet phldrT="[Text]" custT="1"/>
      <dgm:spPr/>
      <dgm:t>
        <a:bodyPr/>
        <a:lstStyle/>
        <a:p>
          <a:pPr marL="0">
            <a:lnSpc>
              <a:spcPct val="100000"/>
            </a:lnSpc>
            <a:buNone/>
          </a:pPr>
          <a:r>
            <a:rPr lang="en-US" sz="1800" b="1" dirty="0"/>
            <a:t>2002-</a:t>
          </a:r>
          <a:r>
            <a:rPr lang="en-US" sz="1800" dirty="0"/>
            <a:t> .NET 1.0 for Windows released, Mono project begins	</a:t>
          </a:r>
        </a:p>
      </dgm:t>
    </dgm:pt>
    <dgm:pt modelId="{BB507609-5D96-485C-AA4D-603615282FB7}" type="parTrans" cxnId="{CA465489-0965-47B7-B0AF-C7B581A3273E}">
      <dgm:prSet/>
      <dgm:spPr/>
      <dgm:t>
        <a:bodyPr/>
        <a:lstStyle/>
        <a:p>
          <a:endParaRPr lang="en-US"/>
        </a:p>
      </dgm:t>
    </dgm:pt>
    <dgm:pt modelId="{3BD186A1-8242-4EC2-A64B-8FF7EA165DDC}" type="sibTrans" cxnId="{CA465489-0965-47B7-B0AF-C7B581A3273E}">
      <dgm:prSet/>
      <dgm:spPr/>
      <dgm:t>
        <a:bodyPr/>
        <a:lstStyle/>
        <a:p>
          <a:endParaRPr lang="en-US"/>
        </a:p>
      </dgm:t>
    </dgm:pt>
    <dgm:pt modelId="{61F523E6-DE2D-47FC-ADC7-928BC14DCEF8}">
      <dgm:prSet phldrT="[Text]" custT="1"/>
      <dgm:spPr/>
      <dgm:t>
        <a:bodyPr/>
        <a:lstStyle/>
        <a:p>
          <a:r>
            <a:rPr lang="en-US" sz="1800" b="1" dirty="0"/>
            <a:t>April 2014- </a:t>
          </a:r>
          <a:r>
            <a:rPr lang="en-US" sz="1800" dirty="0"/>
            <a:t>.NET Compiler Platform (“Roslyn”) Open Source 	             	       .NET Foundation founded</a:t>
          </a:r>
        </a:p>
      </dgm:t>
    </dgm:pt>
    <dgm:pt modelId="{348A9F91-B7D1-4492-AB48-12D5A5A270A4}" type="parTrans" cxnId="{78954D79-6186-4974-B22B-31B2F59A2BB7}">
      <dgm:prSet/>
      <dgm:spPr/>
      <dgm:t>
        <a:bodyPr/>
        <a:lstStyle/>
        <a:p>
          <a:endParaRPr lang="en-US"/>
        </a:p>
      </dgm:t>
    </dgm:pt>
    <dgm:pt modelId="{0637AABF-B55D-468E-8C7B-F586C14B5E63}" type="sibTrans" cxnId="{78954D79-6186-4974-B22B-31B2F59A2BB7}">
      <dgm:prSet/>
      <dgm:spPr/>
      <dgm:t>
        <a:bodyPr/>
        <a:lstStyle/>
        <a:p>
          <a:endParaRPr lang="en-US"/>
        </a:p>
      </dgm:t>
    </dgm:pt>
    <dgm:pt modelId="{4EE8B073-2662-4211-88FD-3F780B479335}">
      <dgm:prSet phldrT="[Text]" custT="1"/>
      <dgm:spPr/>
      <dgm:t>
        <a:bodyPr/>
        <a:lstStyle/>
        <a:p>
          <a:r>
            <a:rPr lang="en-US" sz="1800" b="1" dirty="0"/>
            <a:t>Nov 2014</a:t>
          </a:r>
          <a:r>
            <a:rPr lang="en-US" sz="1800" dirty="0"/>
            <a:t>- .NET Core Cross-plat, Open Source</a:t>
          </a:r>
        </a:p>
      </dgm:t>
    </dgm:pt>
    <dgm:pt modelId="{F353C548-4CC1-4045-97DC-2CA70C22248E}" type="parTrans" cxnId="{592F43C7-AA7F-40DB-A6EE-87A06A40C8EE}">
      <dgm:prSet/>
      <dgm:spPr/>
      <dgm:t>
        <a:bodyPr/>
        <a:lstStyle/>
        <a:p>
          <a:endParaRPr lang="en-US"/>
        </a:p>
      </dgm:t>
    </dgm:pt>
    <dgm:pt modelId="{21ECDFE4-18F6-4853-A046-687374723F93}" type="sibTrans" cxnId="{592F43C7-AA7F-40DB-A6EE-87A06A40C8EE}">
      <dgm:prSet/>
      <dgm:spPr/>
      <dgm:t>
        <a:bodyPr/>
        <a:lstStyle/>
        <a:p>
          <a:endParaRPr lang="en-US"/>
        </a:p>
      </dgm:t>
    </dgm:pt>
    <dgm:pt modelId="{9170D7C7-E3FE-43F7-B22D-00B2FA2A372B}">
      <dgm:prSet phldrT="[Text]" custT="1"/>
      <dgm:spPr/>
      <dgm:t>
        <a:bodyPr/>
        <a:lstStyle/>
        <a:p>
          <a:r>
            <a:rPr lang="en-US" sz="1800" b="1" dirty="0"/>
            <a:t>2008-</a:t>
          </a:r>
          <a:r>
            <a:rPr lang="en-US" sz="1800" dirty="0"/>
            <a:t> ASP.NET MVC (web platform) Open Source</a:t>
          </a:r>
        </a:p>
      </dgm:t>
    </dgm:pt>
    <dgm:pt modelId="{E4041F66-E402-4253-94B2-F78A1DC39BAA}" type="parTrans" cxnId="{63CA3C3F-3B85-446D-A207-E8AC06E3A570}">
      <dgm:prSet/>
      <dgm:spPr/>
      <dgm:t>
        <a:bodyPr/>
        <a:lstStyle/>
        <a:p>
          <a:endParaRPr lang="en-US"/>
        </a:p>
      </dgm:t>
    </dgm:pt>
    <dgm:pt modelId="{2C28FEF2-A27E-4665-97D3-925C6F5693C2}" type="sibTrans" cxnId="{63CA3C3F-3B85-446D-A207-E8AC06E3A570}">
      <dgm:prSet/>
      <dgm:spPr/>
      <dgm:t>
        <a:bodyPr/>
        <a:lstStyle/>
        <a:p>
          <a:endParaRPr lang="en-US"/>
        </a:p>
      </dgm:t>
    </dgm:pt>
    <dgm:pt modelId="{4563629F-5758-4E7A-8599-1AED44CDE18B}">
      <dgm:prSet phldrT="[Text]" custScaleX="287585" custScaleY="18877" custLinFactNeighborX="-78647" custLinFactNeighborY="-19876"/>
      <dgm:spPr/>
      <dgm:t>
        <a:bodyPr/>
        <a:lstStyle/>
        <a:p>
          <a:endParaRPr lang="en-US"/>
        </a:p>
      </dgm:t>
    </dgm:pt>
    <dgm:pt modelId="{7B883F9B-51D9-42ED-8BE9-43167FDF9A8C}" type="parTrans" cxnId="{FE93BB38-03E3-4889-9C4F-0D410C6D4B1C}">
      <dgm:prSet/>
      <dgm:spPr/>
      <dgm:t>
        <a:bodyPr/>
        <a:lstStyle/>
        <a:p>
          <a:endParaRPr lang="en-US"/>
        </a:p>
      </dgm:t>
    </dgm:pt>
    <dgm:pt modelId="{75E555FE-B66C-41B0-8C59-58A5D74DCCD2}" type="sibTrans" cxnId="{FE93BB38-03E3-4889-9C4F-0D410C6D4B1C}">
      <dgm:prSet/>
      <dgm:spPr/>
      <dgm:t>
        <a:bodyPr/>
        <a:lstStyle/>
        <a:p>
          <a:endParaRPr lang="en-US"/>
        </a:p>
      </dgm:t>
    </dgm:pt>
    <dgm:pt modelId="{C29B98F0-A956-4130-BF21-1FE0BAFBB787}" type="pres">
      <dgm:prSet presAssocID="{A801F62C-AC9D-4BD1-8AEE-D1B3F7ECFD72}" presName="arrowDiagram" presStyleCnt="0">
        <dgm:presLayoutVars>
          <dgm:chMax val="5"/>
          <dgm:dir/>
          <dgm:resizeHandles val="exact"/>
        </dgm:presLayoutVars>
      </dgm:prSet>
      <dgm:spPr/>
    </dgm:pt>
    <dgm:pt modelId="{445CE76B-B663-4A13-91FA-4833B1F882E0}" type="pres">
      <dgm:prSet presAssocID="{A801F62C-AC9D-4BD1-8AEE-D1B3F7ECFD72}" presName="arrow" presStyleLbl="bgShp" presStyleIdx="0" presStyleCnt="1" custAng="21051906" custScaleX="131407" custLinFactNeighborY="-966"/>
      <dgm:spPr>
        <a:solidFill>
          <a:schemeClr val="accent1">
            <a:lumMod val="40000"/>
            <a:lumOff val="60000"/>
          </a:schemeClr>
        </a:solidFill>
      </dgm:spPr>
    </dgm:pt>
    <dgm:pt modelId="{DD2FDE80-BD76-4FE6-AD76-212799F56C9B}" type="pres">
      <dgm:prSet presAssocID="{A801F62C-AC9D-4BD1-8AEE-D1B3F7ECFD72}" presName="arrowDiagram5" presStyleCnt="0"/>
      <dgm:spPr/>
    </dgm:pt>
    <dgm:pt modelId="{1A79CE91-146D-4A58-8CFF-24E185EEE864}" type="pres">
      <dgm:prSet presAssocID="{5DECA359-EB6A-4CC8-8B65-7F82BD17B041}" presName="bullet5a" presStyleLbl="node1" presStyleIdx="0" presStyleCnt="5" custLinFactX="-269167" custLinFactY="231224" custLinFactNeighborX="-300000" custLinFactNeighborY="300000">
        <dgm:style>
          <a:lnRef idx="3">
            <a:schemeClr val="lt1"/>
          </a:lnRef>
          <a:fillRef idx="1">
            <a:schemeClr val="accent2"/>
          </a:fillRef>
          <a:effectRef idx="1">
            <a:schemeClr val="accent2"/>
          </a:effectRef>
          <a:fontRef idx="minor">
            <a:schemeClr val="lt1"/>
          </a:fontRef>
        </dgm:style>
      </dgm:prSet>
      <dgm:spPr>
        <a:solidFill>
          <a:schemeClr val="tx2"/>
        </a:solidFill>
      </dgm:spPr>
    </dgm:pt>
    <dgm:pt modelId="{02ACBB0C-A4E6-4CE0-AB81-EEC339D618C4}" type="pres">
      <dgm:prSet presAssocID="{5DECA359-EB6A-4CC8-8B65-7F82BD17B041}" presName="textBox5a" presStyleLbl="revTx" presStyleIdx="0" presStyleCnt="5" custScaleX="181353" custScaleY="29595" custLinFactNeighborX="-46634" custLinFactNeighborY="44428">
        <dgm:presLayoutVars>
          <dgm:bulletEnabled val="1"/>
        </dgm:presLayoutVars>
      </dgm:prSet>
      <dgm:spPr/>
    </dgm:pt>
    <dgm:pt modelId="{0AD565A3-5AC3-4127-A403-CC5DC4A0D427}" type="pres">
      <dgm:prSet presAssocID="{8B6DD358-51BF-4757-8751-7796FAC5E1F6}" presName="bullet5b" presStyleLbl="node1" presStyleIdx="1" presStyleCnt="5" custLinFactX="-219479" custLinFactY="200000" custLinFactNeighborX="-300000" custLinFactNeighborY="222509">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2CF6D86F-C3C8-4708-9EA9-7215C8E231C2}" type="pres">
      <dgm:prSet presAssocID="{8B6DD358-51BF-4757-8751-7796FAC5E1F6}" presName="textBox5b" presStyleLbl="revTx" presStyleIdx="1" presStyleCnt="5" custScaleX="517012" custScaleY="26395" custLinFactX="4191" custLinFactNeighborX="100000" custLinFactNeighborY="21530">
        <dgm:presLayoutVars>
          <dgm:bulletEnabled val="1"/>
        </dgm:presLayoutVars>
      </dgm:prSet>
      <dgm:spPr/>
    </dgm:pt>
    <dgm:pt modelId="{FE73A144-1EF7-4D1D-A0D8-4B0231E7A56E}" type="pres">
      <dgm:prSet presAssocID="{9170D7C7-E3FE-43F7-B22D-00B2FA2A372B}" presName="bullet5c" presStyleLbl="node1" presStyleIdx="2" presStyleCnt="5" custLinFactX="-214284" custLinFactY="104221" custLinFactNeighborX="-300000" custLinFactNeighborY="20000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65D9C5E1-E7BD-41A6-9C64-5D4CA8948D44}" type="pres">
      <dgm:prSet presAssocID="{9170D7C7-E3FE-43F7-B22D-00B2FA2A372B}" presName="textBox5c" presStyleLbl="revTx" presStyleIdx="2" presStyleCnt="5" custScaleX="344772" custScaleY="20898" custLinFactNeighborX="2357" custLinFactNeighborY="7743">
        <dgm:presLayoutVars>
          <dgm:bulletEnabled val="1"/>
        </dgm:presLayoutVars>
      </dgm:prSet>
      <dgm:spPr/>
    </dgm:pt>
    <dgm:pt modelId="{37BC5191-6CA7-4BCD-BD18-FA4936AE9D47}" type="pres">
      <dgm:prSet presAssocID="{61F523E6-DE2D-47FC-ADC7-928BC14DCEF8}" presName="bullet5d" presStyleLbl="node1" presStyleIdx="3" presStyleCnt="5" custLinFactX="-173596" custLinFactY="36697" custLinFactNeighborX="-200000" custLinFactNeighborY="100000">
        <dgm:style>
          <a:lnRef idx="3">
            <a:schemeClr val="lt1"/>
          </a:lnRef>
          <a:fillRef idx="1">
            <a:schemeClr val="accent2"/>
          </a:fillRef>
          <a:effectRef idx="1">
            <a:schemeClr val="accent2"/>
          </a:effectRef>
          <a:fontRef idx="minor">
            <a:schemeClr val="lt1"/>
          </a:fontRef>
        </dgm:style>
      </dgm:prSet>
      <dgm:spPr/>
    </dgm:pt>
    <dgm:pt modelId="{D68714DF-9EDE-4838-9966-03944FEEBB86}" type="pres">
      <dgm:prSet presAssocID="{61F523E6-DE2D-47FC-ADC7-928BC14DCEF8}" presName="textBox5d" presStyleLbl="revTx" presStyleIdx="3" presStyleCnt="5" custScaleX="403782" custScaleY="14935" custLinFactNeighborX="43801" custLinFactNeighborY="-12794">
        <dgm:presLayoutVars>
          <dgm:bulletEnabled val="1"/>
        </dgm:presLayoutVars>
      </dgm:prSet>
      <dgm:spPr/>
    </dgm:pt>
    <dgm:pt modelId="{11088BE2-FC9D-41F7-A371-06827BFE761D}" type="pres">
      <dgm:prSet presAssocID="{4EE8B073-2662-4211-88FD-3F780B479335}" presName="bullet5e" presStyleLbl="node1" presStyleIdx="4" presStyleCnt="5" custScaleX="87197" custScaleY="87197" custLinFactX="-167033" custLinFactNeighborX="-200000" custLinFactNeighborY="8447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36BA0F86-05E3-4F56-8DDA-64D8EA824BE5}" type="pres">
      <dgm:prSet presAssocID="{4EE8B073-2662-4211-88FD-3F780B479335}" presName="textBox5e" presStyleLbl="revTx" presStyleIdx="4" presStyleCnt="5" custScaleX="340981" custScaleY="18877" custLinFactNeighborX="-24009" custLinFactNeighborY="-17646">
        <dgm:presLayoutVars>
          <dgm:bulletEnabled val="1"/>
        </dgm:presLayoutVars>
      </dgm:prSet>
      <dgm:spPr/>
    </dgm:pt>
  </dgm:ptLst>
  <dgm:cxnLst>
    <dgm:cxn modelId="{3644BF0D-383A-4C5C-AF66-3C12D074B577}" srcId="{A801F62C-AC9D-4BD1-8AEE-D1B3F7ECFD72}" destId="{5DECA359-EB6A-4CC8-8B65-7F82BD17B041}" srcOrd="0" destOrd="0" parTransId="{CDE66DC1-941E-432F-B0BB-46700B6CA983}" sibTransId="{1664592B-AFA7-4170-8781-772B37D022B9}"/>
    <dgm:cxn modelId="{FE93BB38-03E3-4889-9C4F-0D410C6D4B1C}" srcId="{A801F62C-AC9D-4BD1-8AEE-D1B3F7ECFD72}" destId="{4563629F-5758-4E7A-8599-1AED44CDE18B}" srcOrd="5" destOrd="0" parTransId="{7B883F9B-51D9-42ED-8BE9-43167FDF9A8C}" sibTransId="{75E555FE-B66C-41B0-8C59-58A5D74DCCD2}"/>
    <dgm:cxn modelId="{63CA3C3F-3B85-446D-A207-E8AC06E3A570}" srcId="{A801F62C-AC9D-4BD1-8AEE-D1B3F7ECFD72}" destId="{9170D7C7-E3FE-43F7-B22D-00B2FA2A372B}" srcOrd="2" destOrd="0" parTransId="{E4041F66-E402-4253-94B2-F78A1DC39BAA}" sibTransId="{2C28FEF2-A27E-4665-97D3-925C6F5693C2}"/>
    <dgm:cxn modelId="{25C5E176-5607-40F7-98D5-639AF06EA712}" type="presOf" srcId="{A801F62C-AC9D-4BD1-8AEE-D1B3F7ECFD72}" destId="{C29B98F0-A956-4130-BF21-1FE0BAFBB787}" srcOrd="0" destOrd="0" presId="urn:microsoft.com/office/officeart/2005/8/layout/arrow2"/>
    <dgm:cxn modelId="{78954D79-6186-4974-B22B-31B2F59A2BB7}" srcId="{A801F62C-AC9D-4BD1-8AEE-D1B3F7ECFD72}" destId="{61F523E6-DE2D-47FC-ADC7-928BC14DCEF8}" srcOrd="3" destOrd="0" parTransId="{348A9F91-B7D1-4492-AB48-12D5A5A270A4}" sibTransId="{0637AABF-B55D-468E-8C7B-F586C14B5E63}"/>
    <dgm:cxn modelId="{ACBE487B-FA3E-45F6-BA3E-542D9F973B15}" type="presOf" srcId="{8B6DD358-51BF-4757-8751-7796FAC5E1F6}" destId="{2CF6D86F-C3C8-4708-9EA9-7215C8E231C2}" srcOrd="0" destOrd="0" presId="urn:microsoft.com/office/officeart/2005/8/layout/arrow2"/>
    <dgm:cxn modelId="{CA465489-0965-47B7-B0AF-C7B581A3273E}" srcId="{A801F62C-AC9D-4BD1-8AEE-D1B3F7ECFD72}" destId="{8B6DD358-51BF-4757-8751-7796FAC5E1F6}" srcOrd="1" destOrd="0" parTransId="{BB507609-5D96-485C-AA4D-603615282FB7}" sibTransId="{3BD186A1-8242-4EC2-A64B-8FF7EA165DDC}"/>
    <dgm:cxn modelId="{0AB80497-9034-4CF2-BD25-B467A43B5283}" type="presOf" srcId="{5DECA359-EB6A-4CC8-8B65-7F82BD17B041}" destId="{02ACBB0C-A4E6-4CE0-AB81-EEC339D618C4}" srcOrd="0" destOrd="0" presId="urn:microsoft.com/office/officeart/2005/8/layout/arrow2"/>
    <dgm:cxn modelId="{CC89CEB3-5AAE-43DE-8EB0-2DB3BA797881}" type="presOf" srcId="{9170D7C7-E3FE-43F7-B22D-00B2FA2A372B}" destId="{65D9C5E1-E7BD-41A6-9C64-5D4CA8948D44}" srcOrd="0" destOrd="0" presId="urn:microsoft.com/office/officeart/2005/8/layout/arrow2"/>
    <dgm:cxn modelId="{592F43C7-AA7F-40DB-A6EE-87A06A40C8EE}" srcId="{A801F62C-AC9D-4BD1-8AEE-D1B3F7ECFD72}" destId="{4EE8B073-2662-4211-88FD-3F780B479335}" srcOrd="4" destOrd="0" parTransId="{F353C548-4CC1-4045-97DC-2CA70C22248E}" sibTransId="{21ECDFE4-18F6-4853-A046-687374723F93}"/>
    <dgm:cxn modelId="{D76C70D2-908E-4340-873D-8DD3B07DADA4}" type="presOf" srcId="{4EE8B073-2662-4211-88FD-3F780B479335}" destId="{36BA0F86-05E3-4F56-8DDA-64D8EA824BE5}" srcOrd="0" destOrd="0" presId="urn:microsoft.com/office/officeart/2005/8/layout/arrow2"/>
    <dgm:cxn modelId="{E348B9F3-186E-453C-9DAB-0113EEDC5D34}" type="presOf" srcId="{61F523E6-DE2D-47FC-ADC7-928BC14DCEF8}" destId="{D68714DF-9EDE-4838-9966-03944FEEBB86}" srcOrd="0" destOrd="0" presId="urn:microsoft.com/office/officeart/2005/8/layout/arrow2"/>
    <dgm:cxn modelId="{4ABB8962-3BB6-4E45-AF36-B690E508C722}" type="presParOf" srcId="{C29B98F0-A956-4130-BF21-1FE0BAFBB787}" destId="{445CE76B-B663-4A13-91FA-4833B1F882E0}" srcOrd="0" destOrd="0" presId="urn:microsoft.com/office/officeart/2005/8/layout/arrow2"/>
    <dgm:cxn modelId="{80F2B8BB-A9D1-42A0-A446-725FA810ABFE}" type="presParOf" srcId="{C29B98F0-A956-4130-BF21-1FE0BAFBB787}" destId="{DD2FDE80-BD76-4FE6-AD76-212799F56C9B}" srcOrd="1" destOrd="0" presId="urn:microsoft.com/office/officeart/2005/8/layout/arrow2"/>
    <dgm:cxn modelId="{35CC3BCA-6DF3-4CC6-B196-A5F0A11952C3}" type="presParOf" srcId="{DD2FDE80-BD76-4FE6-AD76-212799F56C9B}" destId="{1A79CE91-146D-4A58-8CFF-24E185EEE864}" srcOrd="0" destOrd="0" presId="urn:microsoft.com/office/officeart/2005/8/layout/arrow2"/>
    <dgm:cxn modelId="{F3D3B1C4-FFF2-438D-B4A6-6BBDD53A7378}" type="presParOf" srcId="{DD2FDE80-BD76-4FE6-AD76-212799F56C9B}" destId="{02ACBB0C-A4E6-4CE0-AB81-EEC339D618C4}" srcOrd="1" destOrd="0" presId="urn:microsoft.com/office/officeart/2005/8/layout/arrow2"/>
    <dgm:cxn modelId="{C7D252CF-AA55-4FD9-837E-9FBAB21B9038}" type="presParOf" srcId="{DD2FDE80-BD76-4FE6-AD76-212799F56C9B}" destId="{0AD565A3-5AC3-4127-A403-CC5DC4A0D427}" srcOrd="2" destOrd="0" presId="urn:microsoft.com/office/officeart/2005/8/layout/arrow2"/>
    <dgm:cxn modelId="{73556352-5F84-45E3-A002-51802265191E}" type="presParOf" srcId="{DD2FDE80-BD76-4FE6-AD76-212799F56C9B}" destId="{2CF6D86F-C3C8-4708-9EA9-7215C8E231C2}" srcOrd="3" destOrd="0" presId="urn:microsoft.com/office/officeart/2005/8/layout/arrow2"/>
    <dgm:cxn modelId="{18BCB69C-49E5-4D17-BC9A-33DA44692CB0}" type="presParOf" srcId="{DD2FDE80-BD76-4FE6-AD76-212799F56C9B}" destId="{FE73A144-1EF7-4D1D-A0D8-4B0231E7A56E}" srcOrd="4" destOrd="0" presId="urn:microsoft.com/office/officeart/2005/8/layout/arrow2"/>
    <dgm:cxn modelId="{42AAF556-D55F-441E-B91E-2485CB88F76B}" type="presParOf" srcId="{DD2FDE80-BD76-4FE6-AD76-212799F56C9B}" destId="{65D9C5E1-E7BD-41A6-9C64-5D4CA8948D44}" srcOrd="5" destOrd="0" presId="urn:microsoft.com/office/officeart/2005/8/layout/arrow2"/>
    <dgm:cxn modelId="{3C1EDC62-30E0-40D3-90C6-49264C33AC19}" type="presParOf" srcId="{DD2FDE80-BD76-4FE6-AD76-212799F56C9B}" destId="{37BC5191-6CA7-4BCD-BD18-FA4936AE9D47}" srcOrd="6" destOrd="0" presId="urn:microsoft.com/office/officeart/2005/8/layout/arrow2"/>
    <dgm:cxn modelId="{AD20DAA6-3787-4F96-9D4C-CDEB034EFFD6}" type="presParOf" srcId="{DD2FDE80-BD76-4FE6-AD76-212799F56C9B}" destId="{D68714DF-9EDE-4838-9966-03944FEEBB86}" srcOrd="7" destOrd="0" presId="urn:microsoft.com/office/officeart/2005/8/layout/arrow2"/>
    <dgm:cxn modelId="{14A69CEE-7E9B-4D59-A082-38BCA0BBA432}" type="presParOf" srcId="{DD2FDE80-BD76-4FE6-AD76-212799F56C9B}" destId="{11088BE2-FC9D-41F7-A371-06827BFE761D}" srcOrd="8" destOrd="0" presId="urn:microsoft.com/office/officeart/2005/8/layout/arrow2"/>
    <dgm:cxn modelId="{EA883E96-87D1-4AA6-AC7B-62DA85A6AA93}" type="presParOf" srcId="{DD2FDE80-BD76-4FE6-AD76-212799F56C9B}" destId="{36BA0F86-05E3-4F56-8DDA-64D8EA824BE5}" srcOrd="9" destOrd="0" presId="urn:microsoft.com/office/officeart/2005/8/layout/arrow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CE76B-B663-4A13-91FA-4833B1F882E0}">
      <dsp:nvSpPr>
        <dsp:cNvPr id="0" name=""/>
        <dsp:cNvSpPr/>
      </dsp:nvSpPr>
      <dsp:spPr>
        <a:xfrm rot="21051906">
          <a:off x="-267102" y="-52214"/>
          <a:ext cx="11364531" cy="5405216"/>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A79CE91-146D-4A58-8CFF-24E185EEE864}">
      <dsp:nvSpPr>
        <dsp:cNvPr id="0" name=""/>
        <dsp:cNvSpPr/>
      </dsp:nvSpPr>
      <dsp:spPr>
        <a:xfrm>
          <a:off x="810711" y="5075986"/>
          <a:ext cx="198911" cy="198911"/>
        </a:xfrm>
        <a:prstGeom prst="ellipse">
          <a:avLst/>
        </a:prstGeom>
        <a:solidFill>
          <a:schemeClr val="tx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02ACBB0C-A4E6-4CE0-AB81-EEC339D618C4}">
      <dsp:nvSpPr>
        <dsp:cNvPr id="0" name=""/>
        <dsp:cNvSpPr/>
      </dsp:nvSpPr>
      <dsp:spPr>
        <a:xfrm>
          <a:off x="1053138" y="5024493"/>
          <a:ext cx="2054608" cy="38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9"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2001-</a:t>
          </a:r>
          <a:r>
            <a:rPr lang="en-US" sz="1800" kern="1200" dirty="0"/>
            <a:t> ECMA-335</a:t>
          </a:r>
        </a:p>
      </dsp:txBody>
      <dsp:txXfrm>
        <a:off x="1053138" y="5024493"/>
        <a:ext cx="2054608" cy="380722"/>
      </dsp:txXfrm>
    </dsp:sp>
    <dsp:sp modelId="{0AD565A3-5AC3-4127-A403-CC5DC4A0D427}">
      <dsp:nvSpPr>
        <dsp:cNvPr id="0" name=""/>
        <dsp:cNvSpPr/>
      </dsp:nvSpPr>
      <dsp:spPr>
        <a:xfrm>
          <a:off x="1402223" y="4300201"/>
          <a:ext cx="311340" cy="31134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2CF6D86F-C3C8-4708-9EA9-7215C8E231C2}">
      <dsp:nvSpPr>
        <dsp:cNvPr id="0" name=""/>
        <dsp:cNvSpPr/>
      </dsp:nvSpPr>
      <dsp:spPr>
        <a:xfrm>
          <a:off x="1677668" y="4461536"/>
          <a:ext cx="7422355" cy="59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973"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2002-</a:t>
          </a:r>
          <a:r>
            <a:rPr lang="en-US" sz="1800" kern="1200" dirty="0"/>
            <a:t> .NET 1.0 for Windows released, Mono project begins	</a:t>
          </a:r>
        </a:p>
      </dsp:txBody>
      <dsp:txXfrm>
        <a:off x="1677668" y="4461536"/>
        <a:ext cx="7422355" cy="597790"/>
      </dsp:txXfrm>
    </dsp:sp>
    <dsp:sp modelId="{FE73A144-1EF7-4D1D-A0D8-4B0231E7A56E}">
      <dsp:nvSpPr>
        <dsp:cNvPr id="0" name=""/>
        <dsp:cNvSpPr/>
      </dsp:nvSpPr>
      <dsp:spPr>
        <a:xfrm>
          <a:off x="2268407" y="3422808"/>
          <a:ext cx="415120" cy="41512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65D9C5E1-E7BD-41A6-9C64-5D4CA8948D44}">
      <dsp:nvSpPr>
        <dsp:cNvPr id="0" name=""/>
        <dsp:cNvSpPr/>
      </dsp:nvSpPr>
      <dsp:spPr>
        <a:xfrm>
          <a:off x="2607425" y="3804149"/>
          <a:ext cx="5754695" cy="63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96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2008-</a:t>
          </a:r>
          <a:r>
            <a:rPr lang="en-US" sz="1800" kern="1200" dirty="0"/>
            <a:t> ASP.NET MVC (web platform) Open Source</a:t>
          </a:r>
        </a:p>
      </dsp:txBody>
      <dsp:txXfrm>
        <a:off x="2607425" y="3804149"/>
        <a:ext cx="5754695" cy="634825"/>
      </dsp:txXfrm>
    </dsp:sp>
    <dsp:sp modelId="{37BC5191-6CA7-4BCD-BD18-FA4936AE9D47}">
      <dsp:nvSpPr>
        <dsp:cNvPr id="0" name=""/>
        <dsp:cNvSpPr/>
      </dsp:nvSpPr>
      <dsp:spPr>
        <a:xfrm>
          <a:off x="4008686" y="2248588"/>
          <a:ext cx="536197" cy="536197"/>
        </a:xfrm>
        <a:prstGeom prst="ellipse">
          <a:avLst/>
        </a:prstGeom>
        <a:solidFill>
          <a:schemeClr val="accent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D68714DF-9EDE-4838-9966-03944FEEBB86}">
      <dsp:nvSpPr>
        <dsp:cNvPr id="0" name=""/>
        <dsp:cNvSpPr/>
      </dsp:nvSpPr>
      <dsp:spPr>
        <a:xfrm>
          <a:off x="4410398" y="2860699"/>
          <a:ext cx="6984092" cy="54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120"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April 2014- </a:t>
          </a:r>
          <a:r>
            <a:rPr lang="en-US" sz="1800" kern="1200" dirty="0"/>
            <a:t>.NET Compiler Platform (“Roslyn”) Open Source 	             	       .NET Foundation founded</a:t>
          </a:r>
        </a:p>
      </dsp:txBody>
      <dsp:txXfrm>
        <a:off x="4410398" y="2860699"/>
        <a:ext cx="6984092" cy="540870"/>
      </dsp:txXfrm>
    </dsp:sp>
    <dsp:sp modelId="{11088BE2-FC9D-41F7-A371-06827BFE761D}">
      <dsp:nvSpPr>
        <dsp:cNvPr id="0" name=""/>
        <dsp:cNvSpPr/>
      </dsp:nvSpPr>
      <dsp:spPr>
        <a:xfrm>
          <a:off x="5204153" y="1706219"/>
          <a:ext cx="595746" cy="595746"/>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36BA0F86-05E3-4F56-8DDA-64D8EA824BE5}">
      <dsp:nvSpPr>
        <dsp:cNvPr id="0" name=""/>
        <dsp:cNvSpPr/>
      </dsp:nvSpPr>
      <dsp:spPr>
        <a:xfrm>
          <a:off x="5510303" y="2338610"/>
          <a:ext cx="5897843" cy="750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2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Nov 2014</a:t>
          </a:r>
          <a:r>
            <a:rPr lang="en-US" sz="1800" kern="1200" dirty="0"/>
            <a:t>- .NET Core Cross-plat, Open Source</a:t>
          </a:r>
        </a:p>
      </dsp:txBody>
      <dsp:txXfrm>
        <a:off x="5510303" y="2338610"/>
        <a:ext cx="5897843" cy="75097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10/21/2019</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‹Nº›</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‹Nº›</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chempower.com/benchmarks/#section=data-r14&amp;hw=ph&amp;test=plainte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501">
              <a:defRPr/>
            </a:pPr>
            <a:fld id="{3F63EB8A-53A4-4077-8798-610E05BE84FE}" type="slidenum">
              <a:rPr lang="en-US">
                <a:solidFill>
                  <a:prstClr val="black"/>
                </a:solidFill>
                <a:latin typeface="Calibri" panose="020F0502020204030204"/>
              </a:rPr>
              <a:pPr defTabSz="966501">
                <a:defRPr/>
              </a:pPr>
              <a:t>1</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2D783C66-F127-46DC-9F52-CFBF74E00FB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871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66501">
              <a:defRPr/>
            </a:pPr>
            <a:fld id="{3F63EB8A-53A4-4077-8798-610E05BE84FE}" type="slidenum">
              <a:rPr lang="en-US">
                <a:solidFill>
                  <a:prstClr val="black"/>
                </a:solidFill>
                <a:latin typeface="Calibri" panose="020F0502020204030204"/>
              </a:rPr>
              <a:pPr defTabSz="966501">
                <a:defRPr/>
              </a:pPr>
              <a:t>10</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055E7980-2E48-42BA-84EE-13737B7BCA61}"/>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345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slide bullet points.)</a:t>
            </a:r>
          </a:p>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5</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3570C16-3FD0-4809-9C21-C1C051908DA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92178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is fast. Really fast! That means applications provide better response times and require less compute power. </a:t>
            </a:r>
            <a:r>
              <a:rPr lang="en-US" dirty="0" err="1"/>
              <a:t>StackOverflow</a:t>
            </a:r>
            <a:r>
              <a:rPr lang="en-US" dirty="0"/>
              <a:t> serves 5.3M page views a day on just 9 servers!</a:t>
            </a:r>
          </a:p>
          <a:p>
            <a:r>
              <a:rPr lang="en-US" dirty="0"/>
              <a:t>The popular </a:t>
            </a:r>
            <a:r>
              <a:rPr lang="en-US" u="sng" dirty="0" err="1">
                <a:hlinkClick r:id="rId3"/>
              </a:rPr>
              <a:t>TechEmpower</a:t>
            </a:r>
            <a:r>
              <a:rPr lang="en-US" dirty="0"/>
              <a:t> benchmark compares web application frameworks with tasks like JSON serialization, database access, and server side template rendering - .NET performs faster than any other popular framework. </a:t>
            </a:r>
          </a:p>
          <a:p>
            <a:r>
              <a:rPr lang="en-US" dirty="0">
                <a:hlinkClick r:id="rId3"/>
              </a:rPr>
              <a:t>https://www.techempower.com/benchmarks/#section=data-r14&amp;hw=ph&amp;test=plaintext</a:t>
            </a:r>
            <a:endParaRPr lang="en-US" dirty="0"/>
          </a:p>
          <a:p>
            <a:endParaRPr lang="en-US" dirty="0"/>
          </a:p>
          <a:p>
            <a:r>
              <a:rPr lang="en-US" dirty="0"/>
              <a:t>The community has played a crucial role in performance work for the .NET stack. </a:t>
            </a:r>
          </a:p>
          <a:p>
            <a:r>
              <a:rPr lang="en-US" dirty="0"/>
              <a:t>https://blogs.msdn.microsoft.com/dotnet/tag/performance/</a:t>
            </a:r>
          </a:p>
          <a:p>
            <a:endParaRPr lang="en-US" dirty="0"/>
          </a:p>
        </p:txBody>
      </p:sp>
      <p:sp>
        <p:nvSpPr>
          <p:cNvPr id="4" name="Slide Number Placeholder 3"/>
          <p:cNvSpPr>
            <a:spLocks noGrp="1"/>
          </p:cNvSpPr>
          <p:nvPr>
            <p:ph type="sldNum" sz="quarter" idx="10"/>
          </p:nvPr>
        </p:nvSpPr>
        <p:spPr/>
        <p:txBody>
          <a:bodyPr/>
          <a:lstStyle/>
          <a:p>
            <a:pPr defTabSz="914295">
              <a:defRPr/>
            </a:pPr>
            <a:fld id="{CC8195A8-0CC9-4EC5-84EE-12317B82121E}" type="slidenum">
              <a:rPr lang="en-US" sz="1200">
                <a:solidFill>
                  <a:prstClr val="black"/>
                </a:solidFill>
                <a:latin typeface="Calibri" panose="020F0502020204030204"/>
              </a:rPr>
              <a:pPr defTabSz="914295">
                <a:defRPr/>
              </a:pPr>
              <a:t>6</a:t>
            </a:fld>
            <a:endParaRPr lang="en-US" sz="1200">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C439D571-BAE9-452E-94E1-F9F2962948E8}"/>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0199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93296" y="4800600"/>
            <a:ext cx="6352673" cy="2420938"/>
          </a:xfrm>
        </p:spPr>
        <p:txBody>
          <a:bodyPr/>
          <a:lstStyle/>
          <a:p>
            <a:pPr defTabSz="966501">
              <a:defRPr/>
            </a:pPr>
            <a:r>
              <a:rPr lang="en-US" dirty="0"/>
              <a:t>This didn’t happen overnight. Here’s a little history of .NET open source…..</a:t>
            </a:r>
          </a:p>
          <a:p>
            <a:pPr defTabSz="966501">
              <a:defRPr/>
            </a:pPr>
            <a:endParaRPr lang="en-US" dirty="0"/>
          </a:p>
          <a:p>
            <a:pPr defTabSz="966501">
              <a:defRPr/>
            </a:pPr>
            <a:r>
              <a:rPr lang="en-US" dirty="0"/>
              <a:t>Dec 2001-Feb 2002. </a:t>
            </a:r>
          </a:p>
          <a:p>
            <a:pPr defTabSz="966501">
              <a:defRPr/>
            </a:pPr>
            <a:r>
              <a:rPr lang="en-US" b="1" dirty="0"/>
              <a:t>A new platform is born. </a:t>
            </a:r>
            <a:r>
              <a:rPr lang="en-US" b="0" dirty="0"/>
              <a:t>Along with HP,</a:t>
            </a:r>
            <a:r>
              <a:rPr lang="en-US" b="0" baseline="0" dirty="0"/>
              <a:t> Intel and others, the ECMA-335 standard was created that defined a common language infrastructure to support multiple programming languages. C# and Visual Basic.NET were released and F# came later in 2007, but there are over 20 other .NET languages today. Visual Studio .NET was released and included C#, VB, C++ development all in one box. This was the first IDE that was truly integrated across multiple languages. </a:t>
            </a:r>
          </a:p>
          <a:p>
            <a:pPr defTabSz="966501">
              <a:defRPr/>
            </a:pPr>
            <a:endParaRPr lang="en-US" b="1" dirty="0"/>
          </a:p>
          <a:p>
            <a:pPr defTabSz="966501">
              <a:defRPr/>
            </a:pPr>
            <a:r>
              <a:rPr lang="en-US" b="1" dirty="0"/>
              <a:t>Mono project begins. </a:t>
            </a:r>
            <a:r>
              <a:rPr lang="en-US" dirty="0"/>
              <a:t>The CLI</a:t>
            </a:r>
            <a:r>
              <a:rPr lang="en-US" baseline="0" dirty="0"/>
              <a:t> spec gave others the ability to create their own .NET implementations. Even though Microsoft built the first .NET Framework for Windows-only, the spec was intentionally portable across OSes and chipsets. The Mono project began, spearheaded by Miguel de Icaza, with the goal to implement Microsoft's new .NET development platform on Linux and Unix-like platforms. Later, Miguel started Xamarin which focused on cross-platform, native, mobile development with C#, built upon Mono. This allows developers to use C# and .NET to build apps for iOS and Android. Unity games development also emerged from Mono. </a:t>
            </a:r>
          </a:p>
          <a:p>
            <a:pPr defTabSz="966501">
              <a:defRPr/>
            </a:pPr>
            <a:endParaRPr lang="en-US" baseline="0" dirty="0"/>
          </a:p>
          <a:p>
            <a:pPr defTabSz="966501">
              <a:defRPr/>
            </a:pPr>
            <a:r>
              <a:rPr lang="en-US" baseline="0" dirty="0"/>
              <a:t>2008. </a:t>
            </a:r>
          </a:p>
          <a:p>
            <a:pPr defTabSz="966501">
              <a:defRPr/>
            </a:pPr>
            <a:r>
              <a:rPr lang="en-US" b="1" baseline="0" dirty="0"/>
              <a:t>ASP.NET MVC web development stack is released to </a:t>
            </a:r>
            <a:r>
              <a:rPr lang="en-US" b="1" baseline="0" dirty="0" err="1"/>
              <a:t>CodePlex</a:t>
            </a:r>
            <a:r>
              <a:rPr lang="en-US" b="1" baseline="0" dirty="0"/>
              <a:t> as open source. </a:t>
            </a:r>
            <a:r>
              <a:rPr lang="en-US" b="0" baseline="0" dirty="0"/>
              <a:t>This was the first application development framework from Microsoft to be released as open source. The underlying runtime and compilers were still closed however. </a:t>
            </a:r>
          </a:p>
          <a:p>
            <a:pPr defTabSz="966501">
              <a:defRPr/>
            </a:pPr>
            <a:endParaRPr lang="en-US" b="0" baseline="0" dirty="0"/>
          </a:p>
          <a:p>
            <a:pPr defTabSz="966501">
              <a:defRPr/>
            </a:pPr>
            <a:r>
              <a:rPr lang="en-US" b="0" baseline="0" dirty="0"/>
              <a:t>2014. </a:t>
            </a:r>
          </a:p>
          <a:p>
            <a:pPr defTabSz="966501">
              <a:defRPr/>
            </a:pPr>
            <a:r>
              <a:rPr lang="en-US" b="1" dirty="0"/>
              <a:t>Hell</a:t>
            </a:r>
            <a:r>
              <a:rPr lang="en-US" b="1" baseline="0" dirty="0"/>
              <a:t> freezes over &amp; pigs fly. </a:t>
            </a:r>
            <a:r>
              <a:rPr lang="en-US" dirty="0"/>
              <a:t>Early 2014 at Microsoft’s BUILD</a:t>
            </a:r>
            <a:r>
              <a:rPr lang="en-US" baseline="0" dirty="0"/>
              <a:t> conference</a:t>
            </a:r>
            <a:r>
              <a:rPr lang="en-US" dirty="0"/>
              <a:t>, Anders Hejlsberg, the father of C#,</a:t>
            </a:r>
            <a:r>
              <a:rPr lang="en-US" baseline="0" dirty="0"/>
              <a:t> releases </a:t>
            </a:r>
            <a:r>
              <a:rPr lang="en-US" dirty="0"/>
              <a:t>the .NET Compiler</a:t>
            </a:r>
            <a:r>
              <a:rPr lang="en-US" baseline="0" dirty="0"/>
              <a:t> Platform “Roslyn” as open source on stage. Later in November, .NET Core project begins in the open. The technology world is shocked, and the .NET community is excited. .NET Core is a new cloud-native implementation of .NET that is geared for cross-platform, hyper-scale services as well as small IoT devices. It’s meant to bring .NET into the next 15 years of computing. And the community has been extremely supportive.</a:t>
            </a:r>
            <a:endParaRPr lang="en-US" b="0" baseline="0" dirty="0"/>
          </a:p>
          <a:p>
            <a:pPr defTabSz="966501">
              <a:defRPr/>
            </a:pPr>
            <a:endParaRPr lang="en-US" b="0" baseline="0" dirty="0"/>
          </a:p>
          <a:p>
            <a:pPr defTabSz="966501">
              <a:defRPr/>
            </a:pPr>
            <a:r>
              <a:rPr lang="en-US" b="0" baseline="0" dirty="0"/>
              <a:t>2016. </a:t>
            </a:r>
          </a:p>
          <a:p>
            <a:pPr defTabSz="966501">
              <a:defRPr/>
            </a:pPr>
            <a:r>
              <a:rPr lang="en-US" b="1" dirty="0"/>
              <a:t>Mono comes home. </a:t>
            </a:r>
            <a:r>
              <a:rPr lang="en-US" dirty="0"/>
              <a:t>In</a:t>
            </a:r>
            <a:r>
              <a:rPr lang="en-US" baseline="0" dirty="0"/>
              <a:t> early 2016, Microsoft finally acquires Xamarin and brings Miguel de Icaza into Developer Division. Mono joins the .NET foundation and is officially supported and contributed to by Microsoft. The Microsoft community officially meets the Mono community. </a:t>
            </a:r>
            <a:endParaRPr lang="en-US" b="0" baseline="0" dirty="0"/>
          </a:p>
          <a:p>
            <a:pPr defTabSz="966501">
              <a:defRPr/>
            </a:pPr>
            <a:endParaRPr lang="en-US" b="0" baseline="0" dirty="0"/>
          </a:p>
          <a:p>
            <a:pPr defTabSz="966501">
              <a:defRPr/>
            </a:pPr>
            <a:r>
              <a:rPr lang="en-US" b="0" baseline="0" dirty="0"/>
              <a:t>2017. </a:t>
            </a:r>
          </a:p>
          <a:p>
            <a:pPr defTabSz="966501">
              <a:defRPr/>
            </a:pPr>
            <a:r>
              <a:rPr lang="en-US" b="1" baseline="0" dirty="0"/>
              <a:t>.NET Core 2.0 Released. </a:t>
            </a:r>
            <a:r>
              <a:rPr lang="en-US" b="0" baseline="0" dirty="0"/>
              <a:t>Our cross platform and open source implementation of .NET finally releases to the world with unified tooling support across multiple operating systems and editors. </a:t>
            </a:r>
            <a:endParaRPr lang="en-US" b="1" baseline="0" dirty="0"/>
          </a:p>
          <a:p>
            <a:pPr defTabSz="966501">
              <a:defRPr/>
            </a:pPr>
            <a:endParaRPr lang="en-US" b="0" baseline="0" dirty="0"/>
          </a:p>
          <a:p>
            <a:pPr defTabSz="966501">
              <a:defRPr/>
            </a:pPr>
            <a:endParaRPr lang="en-US" dirty="0"/>
          </a:p>
          <a:p>
            <a:pPr defTabSz="966501">
              <a:defRPr/>
            </a:pPr>
            <a:endParaRPr lang="en-US" dirty="0"/>
          </a:p>
        </p:txBody>
      </p:sp>
      <p:sp>
        <p:nvSpPr>
          <p:cNvPr id="7" name="Slide Number Placeholder 6"/>
          <p:cNvSpPr>
            <a:spLocks noGrp="1"/>
          </p:cNvSpPr>
          <p:nvPr>
            <p:ph type="sldNum" sz="quarter" idx="13"/>
          </p:nvPr>
        </p:nvSpPr>
        <p:spPr>
          <a:xfrm>
            <a:off x="4144964" y="9120188"/>
            <a:ext cx="3170237" cy="481012"/>
          </a:xfrm>
        </p:spPr>
        <p:txBody>
          <a:bodyPr/>
          <a:lstStyle/>
          <a:p>
            <a:pPr defTabSz="966501">
              <a:defRPr/>
            </a:pPr>
            <a:fld id="{B4008EB6-D09E-4580-8CD6-DDB14511944F}" type="slidenum">
              <a:rPr lang="en-US">
                <a:solidFill>
                  <a:prstClr val="black"/>
                </a:solidFill>
                <a:latin typeface="Calibri" panose="020F0502020204030204"/>
              </a:rPr>
              <a:pPr defTabSz="966501">
                <a:defRPr/>
              </a:pPr>
              <a:t>7</a:t>
            </a:fld>
            <a:endParaRPr lang="en-US" dirty="0">
              <a:solidFill>
                <a:prstClr val="black"/>
              </a:solidFill>
              <a:latin typeface="Calibri" panose="020F0502020204030204"/>
            </a:endParaRPr>
          </a:p>
        </p:txBody>
      </p:sp>
      <p:sp>
        <p:nvSpPr>
          <p:cNvPr id="8" name="Slide Image Placeholder 7">
            <a:extLst>
              <a:ext uri="{FF2B5EF4-FFF2-40B4-BE49-F238E27FC236}">
                <a16:creationId xmlns:a16="http://schemas.microsoft.com/office/drawing/2014/main" id="{BCAF6593-53E3-40FD-8C5A-D856B8FADFB4}"/>
              </a:ext>
            </a:extLst>
          </p:cNvPr>
          <p:cNvSpPr>
            <a:spLocks noGrp="1" noRot="1" noChangeAspect="1"/>
          </p:cNvSpPr>
          <p:nvPr>
            <p:ph type="sldImg"/>
          </p:nvPr>
        </p:nvSpPr>
        <p:spPr/>
      </p:sp>
      <p:sp>
        <p:nvSpPr>
          <p:cNvPr id="10" name="Header Placeholder 10">
            <a:extLst>
              <a:ext uri="{FF2B5EF4-FFF2-40B4-BE49-F238E27FC236}">
                <a16:creationId xmlns:a16="http://schemas.microsoft.com/office/drawing/2014/main" id="{A3E9A547-A109-437E-9821-7A92FBEE648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29118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.NET Foundation is our center of gravity for open development and collaboration around the .NET ecosystem. The .NET</a:t>
            </a:r>
            <a:r>
              <a:rPr lang="en-US" b="0" baseline="0" dirty="0"/>
              <a:t> </a:t>
            </a:r>
            <a:r>
              <a:rPr lang="en-US" baseline="0" dirty="0"/>
              <a:t>Foundation has over 60 projects and hundreds of repos under its stewardship. Open Source Software foundations provide protection, support, services and best practices for helping each project be successful and to grow the ecosystem of people and software. </a:t>
            </a:r>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pPr defTabSz="1004619">
              <a:defRPr/>
            </a:pPr>
            <a:fld id="{B4008EB6-D09E-4580-8CD6-DDB14511944F}" type="slidenum">
              <a:rPr lang="en-US">
                <a:solidFill>
                  <a:prstClr val="black"/>
                </a:solidFill>
                <a:latin typeface="Calibri" panose="020F0502020204030204"/>
              </a:rPr>
              <a:pPr defTabSz="1004619">
                <a:defRPr/>
              </a:pPr>
              <a:t>8</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BA0A9682-9551-48BB-9E1E-C3AFDBD64EE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504625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free tools that can help you build </a:t>
            </a:r>
            <a:r>
              <a:rPr lang="en-US"/>
              <a:t>your apps.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
        <p:nvSpPr>
          <p:cNvPr id="5" name="Header Placeholder 10">
            <a:extLst>
              <a:ext uri="{FF2B5EF4-FFF2-40B4-BE49-F238E27FC236}">
                <a16:creationId xmlns:a16="http://schemas.microsoft.com/office/drawing/2014/main" id="{5DA3948D-156A-44E9-AF62-E5BCD2B66E49}"/>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190371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00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70"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net/customers"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hyperlink" Target="https://www.techempower.com/benchmarks/#section=data-r15&amp;hw=ph&amp;test=plaintex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emf"/></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www.visualstudio.com/" TargetMode="External"/><Relationship Id="rId7" Type="http://schemas.openxmlformats.org/officeDocument/2006/relationships/image" Target="../media/image34.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0220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spTree>
    <p:extLst>
      <p:ext uri="{BB962C8B-B14F-4D97-AF65-F5344CB8AC3E}">
        <p14:creationId xmlns:p14="http://schemas.microsoft.com/office/powerpoint/2010/main" val="41975623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168286"/>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endParaRPr lang="en-US" sz="300" dirty="0">
              <a:solidFill>
                <a:schemeClr val="bg1"/>
              </a:solidFill>
              <a:hlinkClick r:id="rId3"/>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grpSp>
        <p:nvGrpSpPr>
          <p:cNvPr id="12" name="Group 11">
            <a:extLst>
              <a:ext uri="{FF2B5EF4-FFF2-40B4-BE49-F238E27FC236}">
                <a16:creationId xmlns:a16="http://schemas.microsoft.com/office/drawing/2014/main" id="{5FFDC5A7-B86D-4935-9A13-5089169E313E}"/>
              </a:ext>
            </a:extLst>
          </p:cNvPr>
          <p:cNvGrpSpPr/>
          <p:nvPr/>
        </p:nvGrpSpPr>
        <p:grpSpPr>
          <a:xfrm>
            <a:off x="1449704" y="38162"/>
            <a:ext cx="9292590" cy="5707858"/>
            <a:chOff x="1449704" y="7620"/>
            <a:chExt cx="9292590" cy="5644323"/>
          </a:xfrm>
        </p:grpSpPr>
        <p:sp>
          <p:nvSpPr>
            <p:cNvPr id="8" name="Rectangle 7">
              <a:extLst>
                <a:ext uri="{FF2B5EF4-FFF2-40B4-BE49-F238E27FC236}">
                  <a16:creationId xmlns:a16="http://schemas.microsoft.com/office/drawing/2014/main" id="{32151440-F6B1-4AAA-8C10-03A7BF638D4C}"/>
                </a:ext>
              </a:extLst>
            </p:cNvPr>
            <p:cNvSpPr/>
            <p:nvPr/>
          </p:nvSpPr>
          <p:spPr bwMode="auto">
            <a:xfrm>
              <a:off x="1449704" y="7620"/>
              <a:ext cx="9292590" cy="5549889"/>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3049ED6B-4787-444A-AAEB-40563E2371E9}"/>
                </a:ext>
              </a:extLst>
            </p:cNvPr>
            <p:cNvGrpSpPr/>
            <p:nvPr/>
          </p:nvGrpSpPr>
          <p:grpSpPr>
            <a:xfrm>
              <a:off x="3490309" y="9843"/>
              <a:ext cx="5183680" cy="5642100"/>
              <a:chOff x="3490309" y="2223"/>
              <a:chExt cx="5183680" cy="5642100"/>
            </a:xfrm>
          </p:grpSpPr>
          <p:pic>
            <p:nvPicPr>
              <p:cNvPr id="10" name="Picture 9" descr="A close up of a device&#10;&#10;Description generated with high confidence">
                <a:extLst>
                  <a:ext uri="{FF2B5EF4-FFF2-40B4-BE49-F238E27FC236}">
                    <a16:creationId xmlns:a16="http://schemas.microsoft.com/office/drawing/2014/main" id="{D032E77A-EF8F-491F-AD9C-FCA3B0716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309" y="2223"/>
                <a:ext cx="5183680" cy="5642100"/>
              </a:xfrm>
              <a:prstGeom prst="rect">
                <a:avLst/>
              </a:prstGeom>
            </p:spPr>
          </p:pic>
          <p:sp>
            <p:nvSpPr>
              <p:cNvPr id="11" name="TextBox 10">
                <a:extLst>
                  <a:ext uri="{FF2B5EF4-FFF2-40B4-BE49-F238E27FC236}">
                    <a16:creationId xmlns:a16="http://schemas.microsoft.com/office/drawing/2014/main" id="{4E4880F8-BDBA-4C44-8F0B-26F45653A65A}"/>
                  </a:ext>
                </a:extLst>
              </p:cNvPr>
              <p:cNvSpPr txBox="1"/>
              <p:nvPr/>
            </p:nvSpPr>
            <p:spPr>
              <a:xfrm>
                <a:off x="4250919" y="1009127"/>
                <a:ext cx="3566160" cy="2289858"/>
              </a:xfrm>
              <a:prstGeom prst="rect">
                <a:avLst/>
              </a:prstGeom>
              <a:noFill/>
            </p:spPr>
            <p:txBody>
              <a:bodyPr wrap="square" lIns="182880" tIns="146304" rIns="182880" bIns="146304" rtlCol="0">
                <a:spAutoFit/>
              </a:bodyPr>
              <a:lstStyle/>
              <a:p>
                <a:pPr algn="ctr">
                  <a:lnSpc>
                    <a:spcPct val="90000"/>
                  </a:lnSpc>
                  <a:spcAft>
                    <a:spcPts val="600"/>
                  </a:spcAft>
                </a:pPr>
                <a:r>
                  <a:rPr lang="en-US" sz="7200" b="1" dirty="0">
                    <a:solidFill>
                      <a:schemeClr val="accent3">
                        <a:lumMod val="60000"/>
                        <a:lumOff val="40000"/>
                      </a:schemeClr>
                    </a:solidFill>
                  </a:rPr>
                  <a:t>THANK YOU</a:t>
                </a:r>
              </a:p>
            </p:txBody>
          </p:sp>
        </p:grpSp>
      </p:grpSp>
    </p:spTree>
    <p:extLst>
      <p:ext uri="{BB962C8B-B14F-4D97-AF65-F5344CB8AC3E}">
        <p14:creationId xmlns:p14="http://schemas.microsoft.com/office/powerpoint/2010/main" val="2194806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¿Que es .NET?</a:t>
            </a:r>
          </a:p>
        </p:txBody>
      </p:sp>
      <p:sp>
        <p:nvSpPr>
          <p:cNvPr id="3" name="Text Placeholder 2">
            <a:extLst>
              <a:ext uri="{FF2B5EF4-FFF2-40B4-BE49-F238E27FC236}">
                <a16:creationId xmlns:a16="http://schemas.microsoft.com/office/drawing/2014/main" id="{23457379-948D-4845-B8BA-5CF9B789DD1A}"/>
              </a:ext>
            </a:extLst>
          </p:cNvPr>
          <p:cNvSpPr>
            <a:spLocks noGrp="1"/>
          </p:cNvSpPr>
          <p:nvPr>
            <p:ph type="body" sz="quarter" idx="12"/>
          </p:nvPr>
        </p:nvSpPr>
        <p:spPr/>
        <p:txBody>
          <a:bodyPr/>
          <a:lstStyle/>
          <a:p>
            <a:r>
              <a:rPr lang="en-US" dirty="0"/>
              <a:t>Juan David Pareja Soto</a:t>
            </a:r>
          </a:p>
          <a:p>
            <a:r>
              <a:rPr lang="en-US" dirty="0"/>
              <a:t>CreApps</a:t>
            </a:r>
          </a:p>
        </p:txBody>
      </p:sp>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4032081"/>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4035989"/>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4035989"/>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4035989"/>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4035989"/>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4035989"/>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4034480"/>
            <a:ext cx="11276838" cy="1280160"/>
          </a:xfrm>
          <a:prstGeom prst="rect">
            <a:avLst/>
          </a:prstGeom>
        </p:spPr>
      </p:pic>
      <p:grpSp>
        <p:nvGrpSpPr>
          <p:cNvPr id="31" name="Group 30"/>
          <p:cNvGrpSpPr/>
          <p:nvPr/>
        </p:nvGrpSpPr>
        <p:grpSpPr>
          <a:xfrm>
            <a:off x="337625" y="2606710"/>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2606710"/>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2606710"/>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2606710"/>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2606710"/>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GAMING</a:t>
              </a:r>
            </a:p>
          </p:txBody>
        </p:sp>
      </p:grpSp>
      <p:grpSp>
        <p:nvGrpSpPr>
          <p:cNvPr id="36" name="Group 35"/>
          <p:cNvGrpSpPr/>
          <p:nvPr/>
        </p:nvGrpSpPr>
        <p:grpSpPr>
          <a:xfrm>
            <a:off x="8620412" y="2606710"/>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2606710"/>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AI</a:t>
              </a:r>
            </a:p>
          </p:txBody>
        </p:sp>
      </p:grpSp>
      <p:sp>
        <p:nvSpPr>
          <p:cNvPr id="42" name="TextBox 41"/>
          <p:cNvSpPr txBox="1"/>
          <p:nvPr/>
        </p:nvSpPr>
        <p:spPr>
          <a:xfrm>
            <a:off x="5339443" y="4969327"/>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14881" y="831835"/>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lang="en-US" sz="5333" dirty="0">
                <a:solidFill>
                  <a:schemeClr val="tx1"/>
                </a:solidFill>
                <a:latin typeface="Segoe UI Light"/>
              </a:rPr>
              <a:t>Una </a:t>
            </a:r>
            <a:r>
              <a:rPr lang="en-US" sz="5333" dirty="0" err="1">
                <a:solidFill>
                  <a:schemeClr val="tx1"/>
                </a:solidFill>
                <a:latin typeface="Segoe UI Light"/>
              </a:rPr>
              <a:t>plataforma</a:t>
            </a:r>
            <a:r>
              <a:rPr lang="en-US" sz="5333" dirty="0">
                <a:solidFill>
                  <a:schemeClr val="tx1"/>
                </a:solidFill>
                <a:latin typeface="Segoe UI Light"/>
              </a:rPr>
              <a:t> para </a:t>
            </a:r>
            <a:r>
              <a:rPr lang="en-US" sz="5333" dirty="0" err="1">
                <a:solidFill>
                  <a:schemeClr val="tx1"/>
                </a:solidFill>
                <a:latin typeface="Segoe UI Light"/>
              </a:rPr>
              <a:t>construir</a:t>
            </a:r>
            <a:r>
              <a:rPr lang="en-US" sz="5333" dirty="0">
                <a:solidFill>
                  <a:schemeClr val="tx1"/>
                </a:solidFill>
                <a:latin typeface="Segoe UI Light"/>
              </a:rPr>
              <a:t> </a:t>
            </a:r>
          </a:p>
          <a:p>
            <a:pPr marL="0" marR="0" lvl="0" indent="0" algn="ctr" defTabSz="913055" rtl="0" eaLnBrk="1" fontAlgn="auto" latinLnBrk="0" hangingPunct="1">
              <a:lnSpc>
                <a:spcPct val="90000"/>
              </a:lnSpc>
              <a:spcBef>
                <a:spcPts val="0"/>
              </a:spcBef>
              <a:spcAft>
                <a:spcPts val="0"/>
              </a:spcAft>
              <a:buClrTx/>
              <a:buSzTx/>
              <a:buFontTx/>
              <a:buNone/>
              <a:tabLst/>
              <a:defRPr/>
            </a:pPr>
            <a:r>
              <a:rPr lang="en-US" sz="5333" dirty="0">
                <a:solidFill>
                  <a:schemeClr val="tx1"/>
                </a:solidFill>
                <a:latin typeface="Segoe UI Light"/>
              </a:rPr>
              <a:t>¡</a:t>
            </a:r>
            <a:r>
              <a:rPr lang="en-US" sz="5333" dirty="0" err="1">
                <a:solidFill>
                  <a:schemeClr val="tx1"/>
                </a:solidFill>
                <a:latin typeface="Segoe UI Semibold" panose="020B0702040204020203" pitchFamily="34" charset="0"/>
              </a:rPr>
              <a:t>cualquier</a:t>
            </a:r>
            <a:r>
              <a:rPr lang="en-US" sz="5333" dirty="0">
                <a:solidFill>
                  <a:schemeClr val="tx1"/>
                </a:solidFill>
                <a:latin typeface="Segoe UI Semibold" panose="020B0702040204020203" pitchFamily="34" charset="0"/>
              </a:rPr>
              <a:t> </a:t>
            </a:r>
            <a:r>
              <a:rPr lang="en-US" sz="5333" dirty="0" err="1">
                <a:solidFill>
                  <a:schemeClr val="tx1"/>
                </a:solidFill>
                <a:latin typeface="Segoe UI Semibold" panose="020B0702040204020203" pitchFamily="34" charset="0"/>
              </a:rPr>
              <a:t>aplicación</a:t>
            </a:r>
            <a:r>
              <a:rPr lang="en-US" sz="5333" dirty="0">
                <a:solidFill>
                  <a:schemeClr val="tx1"/>
                </a:solidFill>
                <a:latin typeface="Segoe UI Semibold" panose="020B0702040204020203" pitchFamily="34" charset="0"/>
              </a:rPr>
              <a:t>!</a:t>
            </a:r>
            <a:endParaRPr kumimoji="0" lang="en-US" sz="5333" b="0" i="0" u="none" strike="noStrike" kern="1200" cap="none" spc="-100" normalizeH="0" baseline="0" noProof="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127776"/>
            <a:ext cx="1175899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en-US" sz="5333" dirty="0"/>
              <a:t>.NET es una </a:t>
            </a:r>
            <a:r>
              <a:rPr lang="en-US" sz="5333" dirty="0" err="1"/>
              <a:t>plataforma</a:t>
            </a:r>
            <a:r>
              <a:rPr lang="en-US" sz="5333" dirty="0"/>
              <a:t> para Desarrollo</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GAMING</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AI</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6" name="Title 1"/>
          <p:cNvSpPr txBox="1">
            <a:spLocks/>
          </p:cNvSpPr>
          <p:nvPr/>
        </p:nvSpPr>
        <p:spPr>
          <a:xfrm>
            <a:off x="456103" y="-97972"/>
            <a:ext cx="1127979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lang="en-US" sz="4400" dirty="0">
                <a:gradFill>
                  <a:gsLst>
                    <a:gs pos="0">
                      <a:srgbClr val="FFFFFF"/>
                    </a:gs>
                    <a:gs pos="100000">
                      <a:srgbClr val="FFFFFF"/>
                    </a:gs>
                  </a:gsLst>
                  <a:lin ang="5400000" scaled="1"/>
                </a:gradFill>
                <a:latin typeface="Segoe UI Light"/>
              </a:rPr>
              <a:t>You can write code with many .NET languages</a:t>
            </a:r>
            <a:endParaRPr kumimoji="0" lang="en-US" sz="4400" b="0" i="0" u="none" strike="noStrike" kern="1200" cap="none" spc="-100" normalizeH="0" baseline="0" noProof="0" dirty="0">
              <a:ln w="3175">
                <a:noFill/>
              </a:ln>
              <a:gradFill>
                <a:gsLst>
                  <a:gs pos="0">
                    <a:srgbClr val="FFFFFF"/>
                  </a:gs>
                  <a:gs pos="100000">
                    <a:srgbClr val="FFFFFF"/>
                  </a:gs>
                </a:gsLst>
                <a:lin ang="5400000" scaled="1"/>
              </a:gradFill>
              <a:effectLst/>
              <a:uLnTx/>
              <a:uFillTx/>
              <a:latin typeface="Segoe UI Light"/>
              <a:ea typeface="+mn-ea"/>
              <a:cs typeface="Segoe UI" pitchFamily="34" charset="0"/>
            </a:endParaRPr>
          </a:p>
        </p:txBody>
      </p:sp>
      <p:grpSp>
        <p:nvGrpSpPr>
          <p:cNvPr id="18" name="Group 17">
            <a:extLst>
              <a:ext uri="{FF2B5EF4-FFF2-40B4-BE49-F238E27FC236}">
                <a16:creationId xmlns:a16="http://schemas.microsoft.com/office/drawing/2014/main" id="{90166FE6-E5D6-4791-977A-DEC2DF737C3A}"/>
              </a:ext>
            </a:extLst>
          </p:cNvPr>
          <p:cNvGrpSpPr/>
          <p:nvPr/>
        </p:nvGrpSpPr>
        <p:grpSpPr>
          <a:xfrm>
            <a:off x="369403" y="1194045"/>
            <a:ext cx="11541160" cy="1865764"/>
            <a:chOff x="369403" y="1194045"/>
            <a:chExt cx="11541160" cy="1865764"/>
          </a:xfrm>
        </p:grpSpPr>
        <p:grpSp>
          <p:nvGrpSpPr>
            <p:cNvPr id="3" name="Group 2">
              <a:extLst>
                <a:ext uri="{FF2B5EF4-FFF2-40B4-BE49-F238E27FC236}">
                  <a16:creationId xmlns:a16="http://schemas.microsoft.com/office/drawing/2014/main" id="{6147E043-1652-47E7-B6FC-6A181D27C99E}"/>
                </a:ext>
              </a:extLst>
            </p:cNvPr>
            <p:cNvGrpSpPr/>
            <p:nvPr/>
          </p:nvGrpSpPr>
          <p:grpSpPr>
            <a:xfrm>
              <a:off x="369403" y="1299531"/>
              <a:ext cx="11114036" cy="1618905"/>
              <a:chOff x="369403" y="1299531"/>
              <a:chExt cx="11114036" cy="1618905"/>
            </a:xfrm>
          </p:grpSpPr>
          <p:grpSp>
            <p:nvGrpSpPr>
              <p:cNvPr id="7" name="Group 6">
                <a:extLst>
                  <a:ext uri="{FF2B5EF4-FFF2-40B4-BE49-F238E27FC236}">
                    <a16:creationId xmlns:a16="http://schemas.microsoft.com/office/drawing/2014/main" id="{876A648A-0542-4B03-8727-E8D06756CBE4}"/>
                  </a:ext>
                </a:extLst>
              </p:cNvPr>
              <p:cNvGrpSpPr/>
              <p:nvPr/>
            </p:nvGrpSpPr>
            <p:grpSpPr>
              <a:xfrm>
                <a:off x="369403" y="1382656"/>
                <a:ext cx="11114036" cy="1463084"/>
                <a:chOff x="369403" y="1382656"/>
                <a:chExt cx="5634034" cy="1463084"/>
              </a:xfrm>
            </p:grpSpPr>
            <p:sp>
              <p:nvSpPr>
                <p:cNvPr id="37" name="Rectangle 36">
                  <a:extLst>
                    <a:ext uri="{FF2B5EF4-FFF2-40B4-BE49-F238E27FC236}">
                      <a16:creationId xmlns:a16="http://schemas.microsoft.com/office/drawing/2014/main" id="{6ACBAA18-68B3-4098-917C-995DA3E9126B}"/>
                    </a:ext>
                  </a:extLst>
                </p:cNvPr>
                <p:cNvSpPr/>
                <p:nvPr/>
              </p:nvSpPr>
              <p:spPr bwMode="auto">
                <a:xfrm>
                  <a:off x="369403" y="1382656"/>
                  <a:ext cx="1400513" cy="1463084"/>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C# (c-sharp)</a:t>
                  </a:r>
                </a:p>
              </p:txBody>
            </p:sp>
            <p:sp>
              <p:nvSpPr>
                <p:cNvPr id="24" name="Rectangle 23">
                  <a:extLst>
                    <a:ext uri="{FF2B5EF4-FFF2-40B4-BE49-F238E27FC236}">
                      <a16:creationId xmlns:a16="http://schemas.microsoft.com/office/drawing/2014/main" id="{A9957D5C-6FD9-4B1D-9AD0-1C744988978E}"/>
                    </a:ext>
                  </a:extLst>
                </p:cNvPr>
                <p:cNvSpPr/>
                <p:nvPr/>
              </p:nvSpPr>
              <p:spPr bwMode="auto">
                <a:xfrm>
                  <a:off x="1769916" y="1382656"/>
                  <a:ext cx="4233521" cy="1463084"/>
                </a:xfrm>
                <a:prstGeom prst="rect">
                  <a:avLst/>
                </a:prstGeom>
                <a:solidFill>
                  <a:srgbClr val="D83B01">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2" name="TextBox 1">
                <a:extLst>
                  <a:ext uri="{FF2B5EF4-FFF2-40B4-BE49-F238E27FC236}">
                    <a16:creationId xmlns:a16="http://schemas.microsoft.com/office/drawing/2014/main" id="{922EA76C-97C2-4E9F-8936-88D8F42F307F}"/>
                  </a:ext>
                </a:extLst>
              </p:cNvPr>
              <p:cNvSpPr txBox="1"/>
              <p:nvPr/>
            </p:nvSpPr>
            <p:spPr>
              <a:xfrm>
                <a:off x="3132140" y="1299531"/>
                <a:ext cx="5927719" cy="161890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C# es un </a:t>
                </a:r>
                <a:r>
                  <a:rPr lang="en-US" dirty="0" err="1">
                    <a:solidFill>
                      <a:schemeClr val="bg1"/>
                    </a:solidFill>
                  </a:rPr>
                  <a:t>lenguaje</a:t>
                </a:r>
                <a:r>
                  <a:rPr lang="en-US" dirty="0">
                    <a:solidFill>
                      <a:schemeClr val="bg1"/>
                    </a:solidFill>
                  </a:rPr>
                  <a:t> “</a:t>
                </a:r>
                <a:r>
                  <a:rPr lang="en-US" dirty="0" err="1">
                    <a:solidFill>
                      <a:schemeClr val="bg1"/>
                    </a:solidFill>
                  </a:rPr>
                  <a:t>tipado</a:t>
                </a:r>
                <a:r>
                  <a:rPr lang="en-US" dirty="0">
                    <a:solidFill>
                      <a:schemeClr val="bg1"/>
                    </a:solidFill>
                  </a:rPr>
                  <a:t>”, </a:t>
                </a:r>
                <a:r>
                  <a:rPr lang="en-US" dirty="0" err="1">
                    <a:solidFill>
                      <a:schemeClr val="bg1"/>
                    </a:solidFill>
                  </a:rPr>
                  <a:t>sencillo</a:t>
                </a:r>
                <a:r>
                  <a:rPr lang="en-US" dirty="0">
                    <a:solidFill>
                      <a:schemeClr val="bg1"/>
                    </a:solidFill>
                  </a:rPr>
                  <a:t>, </a:t>
                </a:r>
                <a:r>
                  <a:rPr lang="en-US" dirty="0" err="1">
                    <a:solidFill>
                      <a:schemeClr val="bg1"/>
                    </a:solidFill>
                  </a:rPr>
                  <a:t>moderno</a:t>
                </a:r>
                <a:r>
                  <a:rPr lang="en-US" dirty="0">
                    <a:solidFill>
                      <a:schemeClr val="bg1"/>
                    </a:solidFill>
                  </a:rPr>
                  <a:t> y </a:t>
                </a:r>
                <a:r>
                  <a:rPr lang="en-US" dirty="0" err="1">
                    <a:solidFill>
                      <a:schemeClr val="bg1"/>
                    </a:solidFill>
                  </a:rPr>
                  <a:t>orientado</a:t>
                </a:r>
                <a:r>
                  <a:rPr lang="en-US" dirty="0">
                    <a:solidFill>
                      <a:schemeClr val="bg1"/>
                    </a:solidFill>
                  </a:rPr>
                  <a:t> a </a:t>
                </a:r>
                <a:r>
                  <a:rPr lang="en-US" dirty="0" err="1">
                    <a:solidFill>
                      <a:schemeClr val="bg1"/>
                    </a:solidFill>
                  </a:rPr>
                  <a:t>objetos</a:t>
                </a:r>
                <a:endParaRPr lang="en-US" dirty="0">
                  <a:solidFill>
                    <a:schemeClr val="bg1"/>
                  </a:solidFill>
                </a:endParaRPr>
              </a:p>
              <a:p>
                <a:pPr marL="342900" indent="-342900">
                  <a:lnSpc>
                    <a:spcPct val="90000"/>
                  </a:lnSpc>
                  <a:spcAft>
                    <a:spcPts val="600"/>
                  </a:spcAft>
                  <a:buFont typeface="Arial" panose="020B0604020202020204" pitchFamily="34" charset="0"/>
                  <a:buChar char="•"/>
                </a:pPr>
                <a:r>
                  <a:rPr lang="en-US" dirty="0">
                    <a:solidFill>
                      <a:schemeClr val="bg1"/>
                    </a:solidFill>
                  </a:rPr>
                  <a:t>Al </a:t>
                </a:r>
                <a:r>
                  <a:rPr lang="en-US" dirty="0" err="1">
                    <a:solidFill>
                      <a:schemeClr val="bg1"/>
                    </a:solidFill>
                  </a:rPr>
                  <a:t>nacer</a:t>
                </a:r>
                <a:r>
                  <a:rPr lang="en-US" dirty="0">
                    <a:solidFill>
                      <a:schemeClr val="bg1"/>
                    </a:solidFill>
                  </a:rPr>
                  <a:t> de la </a:t>
                </a:r>
                <a:r>
                  <a:rPr lang="en-US" dirty="0" err="1">
                    <a:solidFill>
                      <a:schemeClr val="bg1"/>
                    </a:solidFill>
                  </a:rPr>
                  <a:t>familia</a:t>
                </a:r>
                <a:r>
                  <a:rPr lang="en-US" dirty="0">
                    <a:solidFill>
                      <a:schemeClr val="bg1"/>
                    </a:solidFill>
                  </a:rPr>
                  <a:t> del </a:t>
                </a:r>
                <a:r>
                  <a:rPr lang="en-US" dirty="0" err="1">
                    <a:solidFill>
                      <a:schemeClr val="bg1"/>
                    </a:solidFill>
                  </a:rPr>
                  <a:t>lenguaje</a:t>
                </a:r>
                <a:r>
                  <a:rPr lang="en-US" dirty="0">
                    <a:solidFill>
                      <a:schemeClr val="bg1"/>
                    </a:solidFill>
                  </a:rPr>
                  <a:t> C, </a:t>
                </a:r>
                <a:r>
                  <a:rPr lang="en-US" dirty="0" err="1">
                    <a:solidFill>
                      <a:schemeClr val="bg1"/>
                    </a:solidFill>
                  </a:rPr>
                  <a:t>C#es</a:t>
                </a:r>
                <a:r>
                  <a:rPr lang="en-US" dirty="0">
                    <a:solidFill>
                      <a:schemeClr val="bg1"/>
                    </a:solidFill>
                  </a:rPr>
                  <a:t> </a:t>
                </a:r>
                <a:r>
                  <a:rPr lang="en-US" dirty="0" err="1">
                    <a:solidFill>
                      <a:schemeClr val="bg1"/>
                    </a:solidFill>
                  </a:rPr>
                  <a:t>muy</a:t>
                </a:r>
                <a:r>
                  <a:rPr lang="en-US" dirty="0">
                    <a:solidFill>
                      <a:schemeClr val="bg1"/>
                    </a:solidFill>
                  </a:rPr>
                  <a:t> familiar para </a:t>
                </a:r>
                <a:r>
                  <a:rPr lang="en-US" dirty="0" err="1">
                    <a:solidFill>
                      <a:schemeClr val="bg1"/>
                    </a:solidFill>
                  </a:rPr>
                  <a:t>programadores</a:t>
                </a:r>
                <a:r>
                  <a:rPr lang="en-US" dirty="0">
                    <a:solidFill>
                      <a:schemeClr val="bg1"/>
                    </a:solidFill>
                  </a:rPr>
                  <a:t> C, C++, Java, y JavaScript. </a:t>
                </a:r>
                <a:endParaRPr lang="en-US" sz="2400" dirty="0">
                  <a:solidFill>
                    <a:schemeClr val="bg1"/>
                  </a:solidFill>
                </a:endParaRPr>
              </a:p>
            </p:txBody>
          </p:sp>
        </p:grpSp>
        <p:pic>
          <p:nvPicPr>
            <p:cNvPr id="16" name="Picture 15">
              <a:extLst>
                <a:ext uri="{FF2B5EF4-FFF2-40B4-BE49-F238E27FC236}">
                  <a16:creationId xmlns:a16="http://schemas.microsoft.com/office/drawing/2014/main" id="{9916D177-918F-43C3-A6CE-6209E570176D}"/>
                </a:ext>
              </a:extLst>
            </p:cNvPr>
            <p:cNvPicPr>
              <a:picLocks noChangeAspect="1"/>
            </p:cNvPicPr>
            <p:nvPr/>
          </p:nvPicPr>
          <p:blipFill>
            <a:blip r:embed="rId3"/>
            <a:stretch>
              <a:fillRect/>
            </a:stretch>
          </p:blipFill>
          <p:spPr>
            <a:xfrm>
              <a:off x="9030797" y="1194045"/>
              <a:ext cx="2879766" cy="1865764"/>
            </a:xfrm>
            <a:prstGeom prst="rect">
              <a:avLst/>
            </a:prstGeom>
          </p:spPr>
        </p:pic>
      </p:grpSp>
      <p:grpSp>
        <p:nvGrpSpPr>
          <p:cNvPr id="19" name="Group 18">
            <a:extLst>
              <a:ext uri="{FF2B5EF4-FFF2-40B4-BE49-F238E27FC236}">
                <a16:creationId xmlns:a16="http://schemas.microsoft.com/office/drawing/2014/main" id="{5067B48D-6C52-4377-B202-04167F665A29}"/>
              </a:ext>
            </a:extLst>
          </p:cNvPr>
          <p:cNvGrpSpPr/>
          <p:nvPr/>
        </p:nvGrpSpPr>
        <p:grpSpPr>
          <a:xfrm>
            <a:off x="369403" y="3197619"/>
            <a:ext cx="11641133" cy="1813754"/>
            <a:chOff x="369403" y="3197619"/>
            <a:chExt cx="11641133" cy="1813754"/>
          </a:xfrm>
        </p:grpSpPr>
        <p:grpSp>
          <p:nvGrpSpPr>
            <p:cNvPr id="17" name="Group 16">
              <a:extLst>
                <a:ext uri="{FF2B5EF4-FFF2-40B4-BE49-F238E27FC236}">
                  <a16:creationId xmlns:a16="http://schemas.microsoft.com/office/drawing/2014/main" id="{2D0D66B8-A622-4C78-A412-C6C1E7F8B84E}"/>
                </a:ext>
              </a:extLst>
            </p:cNvPr>
            <p:cNvGrpSpPr/>
            <p:nvPr/>
          </p:nvGrpSpPr>
          <p:grpSpPr>
            <a:xfrm>
              <a:off x="369403" y="3330305"/>
              <a:ext cx="11114036" cy="1469745"/>
              <a:chOff x="369403" y="3330305"/>
              <a:chExt cx="11114036" cy="1469745"/>
            </a:xfrm>
          </p:grpSpPr>
          <p:grpSp>
            <p:nvGrpSpPr>
              <p:cNvPr id="8" name="Group 7">
                <a:extLst>
                  <a:ext uri="{FF2B5EF4-FFF2-40B4-BE49-F238E27FC236}">
                    <a16:creationId xmlns:a16="http://schemas.microsoft.com/office/drawing/2014/main" id="{48E623C9-E5A6-4882-B9D7-AFD6B438B59A}"/>
                  </a:ext>
                </a:extLst>
              </p:cNvPr>
              <p:cNvGrpSpPr/>
              <p:nvPr/>
            </p:nvGrpSpPr>
            <p:grpSpPr>
              <a:xfrm>
                <a:off x="369403" y="3336966"/>
                <a:ext cx="11114036" cy="1463084"/>
                <a:chOff x="369403" y="3336966"/>
                <a:chExt cx="5634034" cy="1463084"/>
              </a:xfrm>
            </p:grpSpPr>
            <p:sp>
              <p:nvSpPr>
                <p:cNvPr id="39" name="Rectangle 38">
                  <a:extLst>
                    <a:ext uri="{FF2B5EF4-FFF2-40B4-BE49-F238E27FC236}">
                      <a16:creationId xmlns:a16="http://schemas.microsoft.com/office/drawing/2014/main" id="{772126AD-6EF5-4CC0-8F13-681AD1D3B7DE}"/>
                    </a:ext>
                  </a:extLst>
                </p:cNvPr>
                <p:cNvSpPr/>
                <p:nvPr/>
              </p:nvSpPr>
              <p:spPr bwMode="auto">
                <a:xfrm>
                  <a:off x="369403" y="3336966"/>
                  <a:ext cx="1400513" cy="146308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F# (f-sharp)</a:t>
                  </a:r>
                </a:p>
              </p:txBody>
            </p:sp>
            <p:sp>
              <p:nvSpPr>
                <p:cNvPr id="23" name="Rectangle 22">
                  <a:extLst>
                    <a:ext uri="{FF2B5EF4-FFF2-40B4-BE49-F238E27FC236}">
                      <a16:creationId xmlns:a16="http://schemas.microsoft.com/office/drawing/2014/main" id="{0AAA438B-C66F-4495-9285-36A554A92F23}"/>
                    </a:ext>
                  </a:extLst>
                </p:cNvPr>
                <p:cNvSpPr/>
                <p:nvPr/>
              </p:nvSpPr>
              <p:spPr bwMode="auto">
                <a:xfrm>
                  <a:off x="1769916" y="3336966"/>
                  <a:ext cx="4233521" cy="1463084"/>
                </a:xfrm>
                <a:prstGeom prst="rect">
                  <a:avLst/>
                </a:prstGeom>
                <a:solidFill>
                  <a:srgbClr val="00B0F0">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30" name="TextBox 29">
                <a:extLst>
                  <a:ext uri="{FF2B5EF4-FFF2-40B4-BE49-F238E27FC236}">
                    <a16:creationId xmlns:a16="http://schemas.microsoft.com/office/drawing/2014/main" id="{83D34490-8657-443B-BB3F-9F9D127748A4}"/>
                  </a:ext>
                </a:extLst>
              </p:cNvPr>
              <p:cNvSpPr txBox="1"/>
              <p:nvPr/>
            </p:nvSpPr>
            <p:spPr>
              <a:xfrm>
                <a:off x="3132139" y="3330305"/>
                <a:ext cx="5927719" cy="13696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F# es un language multi-</a:t>
                </a:r>
                <a:r>
                  <a:rPr lang="en-US" dirty="0" err="1">
                    <a:solidFill>
                      <a:schemeClr val="bg1"/>
                    </a:solidFill>
                  </a:rPr>
                  <a:t>plataforma</a:t>
                </a:r>
                <a:r>
                  <a:rPr lang="en-US" dirty="0">
                    <a:solidFill>
                      <a:schemeClr val="bg1"/>
                    </a:solidFill>
                  </a:rPr>
                  <a:t> y opensource </a:t>
                </a:r>
                <a:r>
                  <a:rPr lang="en-US" dirty="0" err="1">
                    <a:solidFill>
                      <a:schemeClr val="bg1"/>
                    </a:solidFill>
                  </a:rPr>
                  <a:t>enfocado</a:t>
                </a:r>
                <a:r>
                  <a:rPr lang="en-US" dirty="0">
                    <a:solidFill>
                      <a:schemeClr val="bg1"/>
                    </a:solidFill>
                  </a:rPr>
                  <a:t> a la </a:t>
                </a:r>
                <a:r>
                  <a:rPr lang="en-US" dirty="0" err="1">
                    <a:solidFill>
                      <a:schemeClr val="bg1"/>
                    </a:solidFill>
                  </a:rPr>
                  <a:t>programación</a:t>
                </a:r>
                <a:r>
                  <a:rPr lang="en-US" dirty="0">
                    <a:solidFill>
                      <a:schemeClr val="bg1"/>
                    </a:solidFill>
                  </a:rPr>
                  <a:t> functional </a:t>
                </a:r>
                <a:r>
                  <a:rPr lang="en-US" dirty="0" err="1">
                    <a:solidFill>
                      <a:schemeClr val="bg1"/>
                    </a:solidFill>
                  </a:rPr>
                  <a:t>en</a:t>
                </a:r>
                <a:r>
                  <a:rPr lang="en-US" dirty="0">
                    <a:solidFill>
                      <a:schemeClr val="bg1"/>
                    </a:solidFill>
                  </a:rPr>
                  <a:t> .NET</a:t>
                </a:r>
              </a:p>
              <a:p>
                <a:pPr marL="342900" indent="-342900">
                  <a:lnSpc>
                    <a:spcPct val="90000"/>
                  </a:lnSpc>
                  <a:spcAft>
                    <a:spcPts val="600"/>
                  </a:spcAft>
                  <a:buFont typeface="Arial" panose="020B0604020202020204" pitchFamily="34" charset="0"/>
                  <a:buChar char="•"/>
                </a:pPr>
                <a:r>
                  <a:rPr lang="en-US" dirty="0">
                    <a:solidFill>
                      <a:schemeClr val="bg1"/>
                    </a:solidFill>
                  </a:rPr>
                  <a:t>Tambien </a:t>
                </a:r>
                <a:r>
                  <a:rPr lang="en-US" dirty="0" err="1">
                    <a:solidFill>
                      <a:schemeClr val="bg1"/>
                    </a:solidFill>
                  </a:rPr>
                  <a:t>soporta</a:t>
                </a:r>
                <a:r>
                  <a:rPr lang="en-US" dirty="0">
                    <a:solidFill>
                      <a:schemeClr val="bg1"/>
                    </a:solidFill>
                  </a:rPr>
                  <a:t> </a:t>
                </a:r>
                <a:r>
                  <a:rPr lang="en-US" dirty="0" err="1">
                    <a:solidFill>
                      <a:schemeClr val="bg1"/>
                    </a:solidFill>
                  </a:rPr>
                  <a:t>paradigma</a:t>
                </a:r>
                <a:r>
                  <a:rPr lang="en-US" dirty="0">
                    <a:solidFill>
                      <a:schemeClr val="bg1"/>
                    </a:solidFill>
                  </a:rPr>
                  <a:t> </a:t>
                </a:r>
                <a:r>
                  <a:rPr lang="en-US" dirty="0" err="1">
                    <a:solidFill>
                      <a:schemeClr val="bg1"/>
                    </a:solidFill>
                  </a:rPr>
                  <a:t>orientado</a:t>
                </a:r>
                <a:r>
                  <a:rPr lang="en-US" dirty="0">
                    <a:solidFill>
                      <a:schemeClr val="bg1"/>
                    </a:solidFill>
                  </a:rPr>
                  <a:t> a </a:t>
                </a:r>
                <a:r>
                  <a:rPr lang="en-US" dirty="0" err="1">
                    <a:solidFill>
                      <a:schemeClr val="bg1"/>
                    </a:solidFill>
                  </a:rPr>
                  <a:t>objetos</a:t>
                </a:r>
                <a:r>
                  <a:rPr lang="en-US" dirty="0">
                    <a:solidFill>
                      <a:schemeClr val="bg1"/>
                    </a:solidFill>
                  </a:rPr>
                  <a:t> y </a:t>
                </a:r>
                <a:r>
                  <a:rPr lang="en-US" dirty="0" err="1">
                    <a:solidFill>
                      <a:schemeClr val="bg1"/>
                    </a:solidFill>
                  </a:rPr>
                  <a:t>programación</a:t>
                </a:r>
                <a:r>
                  <a:rPr lang="en-US" dirty="0">
                    <a:solidFill>
                      <a:schemeClr val="bg1"/>
                    </a:solidFill>
                  </a:rPr>
                  <a:t> </a:t>
                </a:r>
                <a:r>
                  <a:rPr lang="en-US" dirty="0" err="1">
                    <a:solidFill>
                      <a:schemeClr val="bg1"/>
                    </a:solidFill>
                  </a:rPr>
                  <a:t>imperativa</a:t>
                </a:r>
                <a:endParaRPr lang="en-US" sz="2400" dirty="0">
                  <a:solidFill>
                    <a:schemeClr val="bg1"/>
                  </a:solidFill>
                </a:endParaRPr>
              </a:p>
            </p:txBody>
          </p:sp>
        </p:grpSp>
        <p:pic>
          <p:nvPicPr>
            <p:cNvPr id="14" name="Picture 13">
              <a:extLst>
                <a:ext uri="{FF2B5EF4-FFF2-40B4-BE49-F238E27FC236}">
                  <a16:creationId xmlns:a16="http://schemas.microsoft.com/office/drawing/2014/main" id="{34D213F8-2C9D-48CC-98A4-90A2976ECD17}"/>
                </a:ext>
              </a:extLst>
            </p:cNvPr>
            <p:cNvPicPr>
              <a:picLocks noChangeAspect="1"/>
            </p:cNvPicPr>
            <p:nvPr/>
          </p:nvPicPr>
          <p:blipFill>
            <a:blip r:embed="rId4"/>
            <a:stretch>
              <a:fillRect/>
            </a:stretch>
          </p:blipFill>
          <p:spPr>
            <a:xfrm>
              <a:off x="9030797" y="3197619"/>
              <a:ext cx="2979739" cy="1813754"/>
            </a:xfrm>
            <a:prstGeom prst="rect">
              <a:avLst/>
            </a:prstGeom>
          </p:spPr>
        </p:pic>
      </p:grpSp>
      <p:grpSp>
        <p:nvGrpSpPr>
          <p:cNvPr id="20" name="Group 19">
            <a:extLst>
              <a:ext uri="{FF2B5EF4-FFF2-40B4-BE49-F238E27FC236}">
                <a16:creationId xmlns:a16="http://schemas.microsoft.com/office/drawing/2014/main" id="{E6657114-B013-462C-9917-DA1722707031}"/>
              </a:ext>
            </a:extLst>
          </p:cNvPr>
          <p:cNvGrpSpPr/>
          <p:nvPr/>
        </p:nvGrpSpPr>
        <p:grpSpPr>
          <a:xfrm>
            <a:off x="369403" y="5150720"/>
            <a:ext cx="11424132" cy="1657643"/>
            <a:chOff x="369403" y="5150720"/>
            <a:chExt cx="11424132" cy="1657643"/>
          </a:xfrm>
        </p:grpSpPr>
        <p:grpSp>
          <p:nvGrpSpPr>
            <p:cNvPr id="9" name="Group 8">
              <a:extLst>
                <a:ext uri="{FF2B5EF4-FFF2-40B4-BE49-F238E27FC236}">
                  <a16:creationId xmlns:a16="http://schemas.microsoft.com/office/drawing/2014/main" id="{DEFCD52E-880B-4F98-B133-30178F2839E5}"/>
                </a:ext>
              </a:extLst>
            </p:cNvPr>
            <p:cNvGrpSpPr/>
            <p:nvPr/>
          </p:nvGrpSpPr>
          <p:grpSpPr>
            <a:xfrm>
              <a:off x="369403" y="5291276"/>
              <a:ext cx="11114036" cy="1463084"/>
              <a:chOff x="369403" y="5291276"/>
              <a:chExt cx="5634032" cy="1463084"/>
            </a:xfrm>
          </p:grpSpPr>
          <p:sp>
            <p:nvSpPr>
              <p:cNvPr id="40" name="Rectangle 39">
                <a:extLst>
                  <a:ext uri="{FF2B5EF4-FFF2-40B4-BE49-F238E27FC236}">
                    <a16:creationId xmlns:a16="http://schemas.microsoft.com/office/drawing/2014/main" id="{4DFF6D06-6882-42DD-848B-FD40B83AE8FB}"/>
                  </a:ext>
                </a:extLst>
              </p:cNvPr>
              <p:cNvSpPr/>
              <p:nvPr/>
            </p:nvSpPr>
            <p:spPr bwMode="auto">
              <a:xfrm>
                <a:off x="369403" y="5291276"/>
                <a:ext cx="1400513" cy="1463084"/>
              </a:xfrm>
              <a:prstGeom prst="rect">
                <a:avLst/>
              </a:prstGeom>
              <a:solidFill>
                <a:schemeClr val="accent3"/>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Visual Basic</a:t>
                </a:r>
              </a:p>
            </p:txBody>
          </p:sp>
          <p:sp>
            <p:nvSpPr>
              <p:cNvPr id="25" name="Rectangle 24">
                <a:extLst>
                  <a:ext uri="{FF2B5EF4-FFF2-40B4-BE49-F238E27FC236}">
                    <a16:creationId xmlns:a16="http://schemas.microsoft.com/office/drawing/2014/main" id="{526C1B01-5867-44AD-A44D-C812741F0641}"/>
                  </a:ext>
                </a:extLst>
              </p:cNvPr>
              <p:cNvSpPr/>
              <p:nvPr/>
            </p:nvSpPr>
            <p:spPr bwMode="auto">
              <a:xfrm>
                <a:off x="1769916" y="5291276"/>
                <a:ext cx="4233519" cy="1463084"/>
              </a:xfrm>
              <a:prstGeom prst="rect">
                <a:avLst/>
              </a:prstGeom>
              <a:solidFill>
                <a:schemeClr val="accent3">
                  <a:alpha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pic>
          <p:nvPicPr>
            <p:cNvPr id="15" name="Picture 14">
              <a:extLst>
                <a:ext uri="{FF2B5EF4-FFF2-40B4-BE49-F238E27FC236}">
                  <a16:creationId xmlns:a16="http://schemas.microsoft.com/office/drawing/2014/main" id="{11D9C180-352E-4BFF-995D-7A79C4972268}"/>
                </a:ext>
              </a:extLst>
            </p:cNvPr>
            <p:cNvPicPr>
              <a:picLocks noChangeAspect="1"/>
            </p:cNvPicPr>
            <p:nvPr/>
          </p:nvPicPr>
          <p:blipFill>
            <a:blip r:embed="rId5"/>
            <a:stretch>
              <a:fillRect/>
            </a:stretch>
          </p:blipFill>
          <p:spPr>
            <a:xfrm>
              <a:off x="9030797" y="5150720"/>
              <a:ext cx="2762738" cy="1657643"/>
            </a:xfrm>
            <a:prstGeom prst="rect">
              <a:avLst/>
            </a:prstGeom>
          </p:spPr>
        </p:pic>
        <p:sp>
          <p:nvSpPr>
            <p:cNvPr id="34" name="TextBox 33">
              <a:extLst>
                <a:ext uri="{FF2B5EF4-FFF2-40B4-BE49-F238E27FC236}">
                  <a16:creationId xmlns:a16="http://schemas.microsoft.com/office/drawing/2014/main" id="{41DFC737-8E24-4307-A8E1-05139BBD2DAF}"/>
                </a:ext>
              </a:extLst>
            </p:cNvPr>
            <p:cNvSpPr txBox="1"/>
            <p:nvPr/>
          </p:nvSpPr>
          <p:spPr>
            <a:xfrm>
              <a:off x="3153913" y="5291276"/>
              <a:ext cx="5927719"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Visual Basic es un </a:t>
              </a:r>
              <a:r>
                <a:rPr lang="en-US" dirty="0" err="1">
                  <a:solidFill>
                    <a:schemeClr val="bg1"/>
                  </a:solidFill>
                </a:rPr>
                <a:t>lenguaje</a:t>
              </a:r>
              <a:r>
                <a:rPr lang="en-US" dirty="0">
                  <a:solidFill>
                    <a:schemeClr val="bg1"/>
                  </a:solidFill>
                </a:rPr>
                <a:t> de gran </a:t>
              </a:r>
              <a:r>
                <a:rPr lang="en-US" dirty="0" err="1">
                  <a:solidFill>
                    <a:schemeClr val="bg1"/>
                  </a:solidFill>
                </a:rPr>
                <a:t>recorrido</a:t>
              </a:r>
              <a:r>
                <a:rPr lang="en-US" dirty="0">
                  <a:solidFill>
                    <a:schemeClr val="bg1"/>
                  </a:solidFill>
                </a:rPr>
                <a:t>, </a:t>
              </a:r>
              <a:r>
                <a:rPr lang="en-US" dirty="0" err="1">
                  <a:solidFill>
                    <a:schemeClr val="bg1"/>
                  </a:solidFill>
                </a:rPr>
                <a:t>sintaxis</a:t>
              </a:r>
              <a:r>
                <a:rPr lang="en-US" dirty="0">
                  <a:solidFill>
                    <a:schemeClr val="bg1"/>
                  </a:solidFill>
                </a:rPr>
                <a:t> </a:t>
              </a:r>
              <a:r>
                <a:rPr lang="en-US" dirty="0" err="1">
                  <a:solidFill>
                    <a:schemeClr val="bg1"/>
                  </a:solidFill>
                </a:rPr>
                <a:t>sencilla</a:t>
              </a:r>
              <a:r>
                <a:rPr lang="en-US" dirty="0">
                  <a:solidFill>
                    <a:schemeClr val="bg1"/>
                  </a:solidFill>
                </a:rPr>
                <a:t> que </a:t>
              </a:r>
              <a:r>
                <a:rPr lang="en-US" dirty="0" err="1">
                  <a:solidFill>
                    <a:schemeClr val="bg1"/>
                  </a:solidFill>
                </a:rPr>
                <a:t>permitir</a:t>
              </a:r>
              <a:r>
                <a:rPr lang="en-US" dirty="0">
                  <a:solidFill>
                    <a:schemeClr val="bg1"/>
                  </a:solidFill>
                </a:rPr>
                <a:t> </a:t>
              </a:r>
              <a:r>
                <a:rPr lang="en-US" dirty="0" err="1">
                  <a:solidFill>
                    <a:schemeClr val="bg1"/>
                  </a:solidFill>
                </a:rPr>
                <a:t>construir</a:t>
              </a:r>
              <a:r>
                <a:rPr lang="en-US" dirty="0">
                  <a:solidFill>
                    <a:schemeClr val="bg1"/>
                  </a:solidFill>
                </a:rPr>
                <a:t> </a:t>
              </a:r>
              <a:r>
                <a:rPr lang="en-US" dirty="0" err="1">
                  <a:solidFill>
                    <a:schemeClr val="bg1"/>
                  </a:solidFill>
                </a:rPr>
                <a:t>aplicaciones</a:t>
              </a:r>
              <a:r>
                <a:rPr lang="en-US" dirty="0">
                  <a:solidFill>
                    <a:schemeClr val="bg1"/>
                  </a:solidFill>
                </a:rPr>
                <a:t> </a:t>
              </a:r>
              <a:r>
                <a:rPr lang="en-US" dirty="0" err="1">
                  <a:solidFill>
                    <a:schemeClr val="bg1"/>
                  </a:solidFill>
                </a:rPr>
                <a:t>orientadas</a:t>
              </a:r>
              <a:r>
                <a:rPr lang="en-US" dirty="0">
                  <a:solidFill>
                    <a:schemeClr val="bg1"/>
                  </a:solidFill>
                </a:rPr>
                <a:t> a </a:t>
              </a:r>
              <a:r>
                <a:rPr lang="en-US" dirty="0" err="1">
                  <a:solidFill>
                    <a:schemeClr val="bg1"/>
                  </a:solidFill>
                </a:rPr>
                <a:t>objetos</a:t>
              </a:r>
              <a:endParaRPr lang="en-US" dirty="0">
                <a:solidFill>
                  <a:schemeClr val="bg1"/>
                </a:solidFill>
              </a:endParaRPr>
            </a:p>
          </p:txBody>
        </p:sp>
      </p:grpSp>
    </p:spTree>
    <p:extLst>
      <p:ext uri="{BB962C8B-B14F-4D97-AF65-F5344CB8AC3E}">
        <p14:creationId xmlns:p14="http://schemas.microsoft.com/office/powerpoint/2010/main" val="349376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14B7BD-6CB1-449A-9C0D-16673E558F15}"/>
              </a:ext>
            </a:extLst>
          </p:cNvPr>
          <p:cNvSpPr/>
          <p:nvPr/>
        </p:nvSpPr>
        <p:spPr bwMode="auto">
          <a:xfrm>
            <a:off x="0" y="4837292"/>
            <a:ext cx="12191999" cy="202070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3" name="Title 2">
            <a:extLst>
              <a:ext uri="{FF2B5EF4-FFF2-40B4-BE49-F238E27FC236}">
                <a16:creationId xmlns:a16="http://schemas.microsoft.com/office/drawing/2014/main" id="{E0391390-0684-4310-96D4-983176988D21}"/>
              </a:ext>
            </a:extLst>
          </p:cNvPr>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.NET es </a:t>
            </a:r>
            <a:r>
              <a:rPr lang="en-US" dirty="0" err="1">
                <a:latin typeface="Segoe UI Light" panose="020B0502040204020203" pitchFamily="34" charset="0"/>
                <a:cs typeface="Segoe UI Light" panose="020B0502040204020203" pitchFamily="34" charset="0"/>
              </a:rPr>
              <a:t>rápido</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Realmente</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rápido</a:t>
            </a:r>
            <a:r>
              <a:rPr lang="en-US" dirty="0">
                <a:latin typeface="Segoe UI Light" panose="020B0502040204020203" pitchFamily="34" charset="0"/>
                <a:cs typeface="Segoe UI Light" panose="020B0502040204020203" pitchFamily="34" charset="0"/>
              </a:rPr>
              <a:t>!</a:t>
            </a:r>
          </a:p>
        </p:txBody>
      </p:sp>
      <p:sp>
        <p:nvSpPr>
          <p:cNvPr id="4" name="Rectangle 3">
            <a:extLst>
              <a:ext uri="{FF2B5EF4-FFF2-40B4-BE49-F238E27FC236}">
                <a16:creationId xmlns:a16="http://schemas.microsoft.com/office/drawing/2014/main" id="{DCC2DE77-0AB9-47B6-8DBF-7920B8615937}"/>
              </a:ext>
            </a:extLst>
          </p:cNvPr>
          <p:cNvSpPr/>
          <p:nvPr/>
        </p:nvSpPr>
        <p:spPr>
          <a:xfrm>
            <a:off x="1085285" y="5025882"/>
            <a:ext cx="10021427" cy="1643527"/>
          </a:xfrm>
          <a:prstGeom prst="rect">
            <a:avLst/>
          </a:prstGeom>
        </p:spPr>
        <p:txBody>
          <a:bodyPr wrap="square">
            <a:spAutoFit/>
          </a:bodyPr>
          <a:lstStyle/>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libri"/>
                <a:ea typeface="+mn-ea"/>
                <a:cs typeface="+mn-cs"/>
              </a:rPr>
              <a:t>“Using the same-size server, we were able to go from 1,000 requests per second per node with Node.js to 20,000 requests per second with .NET Core.“ </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200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Raygun</a:t>
            </a: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hlinkClick r:id="rId3"/>
              </a:rPr>
              <a:t>https://www.microsoft.com/net/customers</a:t>
            </a: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rPr>
              <a:t>  </a:t>
            </a:r>
          </a:p>
        </p:txBody>
      </p:sp>
      <p:sp>
        <p:nvSpPr>
          <p:cNvPr id="6" name="Rectangle 5">
            <a:extLst>
              <a:ext uri="{FF2B5EF4-FFF2-40B4-BE49-F238E27FC236}">
                <a16:creationId xmlns:a16="http://schemas.microsoft.com/office/drawing/2014/main" id="{942E461A-95EE-49AD-B16C-AE7C4BE39B49}"/>
              </a:ext>
            </a:extLst>
          </p:cNvPr>
          <p:cNvSpPr/>
          <p:nvPr/>
        </p:nvSpPr>
        <p:spPr>
          <a:xfrm>
            <a:off x="0" y="4346163"/>
            <a:ext cx="12192000" cy="276999"/>
          </a:xfrm>
          <a:prstGeom prst="rect">
            <a:avLst/>
          </a:prstGeom>
        </p:spPr>
        <p:txBody>
          <a:bodyPr wrap="square">
            <a:spAutoFit/>
          </a:bodyPr>
          <a:lstStyle/>
          <a:p>
            <a:pPr algn="ctr"/>
            <a:r>
              <a:rPr lang="en-US" sz="1200" dirty="0">
                <a:solidFill>
                  <a:srgbClr val="999999"/>
                </a:solidFill>
              </a:rPr>
              <a:t>Data sourced from official tests available at </a:t>
            </a:r>
            <a:r>
              <a:rPr lang="en-US" sz="1200" u="sng" dirty="0" err="1">
                <a:solidFill>
                  <a:srgbClr val="512BD4"/>
                </a:solidFill>
                <a:hlinkClick r:id="rId4"/>
              </a:rPr>
              <a:t>TechEmpower</a:t>
            </a:r>
            <a:r>
              <a:rPr lang="en-US" sz="1200" u="sng" dirty="0">
                <a:solidFill>
                  <a:srgbClr val="512BD4"/>
                </a:solidFill>
                <a:hlinkClick r:id="rId4"/>
              </a:rPr>
              <a:t> Round 1</a:t>
            </a:r>
            <a:r>
              <a:rPr lang="en-US" sz="1200" u="sng" dirty="0">
                <a:solidFill>
                  <a:srgbClr val="512BD4"/>
                </a:solidFill>
              </a:rPr>
              <a:t>5</a:t>
            </a:r>
            <a:r>
              <a:rPr lang="en-US" sz="1200" dirty="0">
                <a:solidFill>
                  <a:srgbClr val="999999"/>
                </a:solidFill>
              </a:rPr>
              <a:t>.</a:t>
            </a:r>
            <a:endParaRPr lang="en-US" sz="1200" dirty="0"/>
          </a:p>
        </p:txBody>
      </p:sp>
      <p:grpSp>
        <p:nvGrpSpPr>
          <p:cNvPr id="2" name="Graphic 7">
            <a:extLst>
              <a:ext uri="{FF2B5EF4-FFF2-40B4-BE49-F238E27FC236}">
                <a16:creationId xmlns:a16="http://schemas.microsoft.com/office/drawing/2014/main" id="{1EC130E2-FB4D-4109-B2C5-4BFA510C4FF5}"/>
              </a:ext>
            </a:extLst>
          </p:cNvPr>
          <p:cNvGrpSpPr/>
          <p:nvPr/>
        </p:nvGrpSpPr>
        <p:grpSpPr>
          <a:xfrm>
            <a:off x="2481456" y="1237902"/>
            <a:ext cx="7354093" cy="3034283"/>
            <a:chOff x="2481456" y="1237902"/>
            <a:chExt cx="7354093" cy="3034283"/>
          </a:xfrm>
        </p:grpSpPr>
        <p:sp>
          <p:nvSpPr>
            <p:cNvPr id="5" name="Freeform: Shape 4">
              <a:extLst>
                <a:ext uri="{FF2B5EF4-FFF2-40B4-BE49-F238E27FC236}">
                  <a16:creationId xmlns:a16="http://schemas.microsoft.com/office/drawing/2014/main" id="{81A04AE2-D1D1-456A-9DBE-2D0D3B443441}"/>
                </a:ext>
              </a:extLst>
            </p:cNvPr>
            <p:cNvSpPr/>
            <p:nvPr/>
          </p:nvSpPr>
          <p:spPr>
            <a:xfrm>
              <a:off x="2481456" y="1717736"/>
              <a:ext cx="2279904" cy="2279904"/>
            </a:xfrm>
            <a:custGeom>
              <a:avLst/>
              <a:gdLst>
                <a:gd name="connsiteX0" fmla="*/ 1295573 w 2279904"/>
                <a:gd name="connsiteY0" fmla="*/ 163366 h 2279904"/>
                <a:gd name="connsiteX1" fmla="*/ 2123494 w 2279904"/>
                <a:gd name="connsiteY1" fmla="*/ 1295573 h 2279904"/>
                <a:gd name="connsiteX2" fmla="*/ 991288 w 2279904"/>
                <a:gd name="connsiteY2" fmla="*/ 2123494 h 2279904"/>
                <a:gd name="connsiteX3" fmla="*/ 163366 w 2279904"/>
                <a:gd name="connsiteY3" fmla="*/ 991287 h 2279904"/>
                <a:gd name="connsiteX4" fmla="*/ 1295573 w 2279904"/>
                <a:gd name="connsiteY4" fmla="*/ 163366 h 2279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904" h="2279904">
                  <a:moveTo>
                    <a:pt x="1295573" y="163366"/>
                  </a:moveTo>
                  <a:cubicBezTo>
                    <a:pt x="1836847" y="247392"/>
                    <a:pt x="2207520" y="754298"/>
                    <a:pt x="2123494" y="1295573"/>
                  </a:cubicBezTo>
                  <a:cubicBezTo>
                    <a:pt x="2039468" y="1836847"/>
                    <a:pt x="1532562" y="2207520"/>
                    <a:pt x="991288" y="2123494"/>
                  </a:cubicBezTo>
                  <a:cubicBezTo>
                    <a:pt x="450013" y="2039468"/>
                    <a:pt x="79340" y="1532562"/>
                    <a:pt x="163366" y="991287"/>
                  </a:cubicBezTo>
                  <a:cubicBezTo>
                    <a:pt x="247392" y="450013"/>
                    <a:pt x="754298" y="79340"/>
                    <a:pt x="1295573" y="163366"/>
                  </a:cubicBezTo>
                  <a:close/>
                </a:path>
              </a:pathLst>
            </a:custGeom>
            <a:solidFill>
              <a:srgbClr val="737373"/>
            </a:solidFill>
            <a:ln w="1117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E2E88FC-8000-4165-95F4-FD0F5349B566}"/>
                </a:ext>
              </a:extLst>
            </p:cNvPr>
            <p:cNvSpPr/>
            <p:nvPr/>
          </p:nvSpPr>
          <p:spPr>
            <a:xfrm>
              <a:off x="2931685" y="1859564"/>
              <a:ext cx="1687576" cy="1687576"/>
            </a:xfrm>
            <a:custGeom>
              <a:avLst/>
              <a:gdLst>
                <a:gd name="connsiteX0" fmla="*/ 1411995 w 1687576"/>
                <a:gd name="connsiteY0" fmla="*/ 1684983 h 1687576"/>
                <a:gd name="connsiteX1" fmla="*/ 1376556 w 1687576"/>
                <a:gd name="connsiteY1" fmla="*/ 282825 h 1687576"/>
                <a:gd name="connsiteX2" fmla="*/ 9832 w 1687576"/>
                <a:gd name="connsiteY2" fmla="*/ 282831 h 1687576"/>
              </a:gdLst>
              <a:ahLst/>
              <a:cxnLst>
                <a:cxn ang="0">
                  <a:pos x="connsiteX0" y="connsiteY0"/>
                </a:cxn>
                <a:cxn ang="0">
                  <a:pos x="connsiteX1" y="connsiteY1"/>
                </a:cxn>
                <a:cxn ang="0">
                  <a:pos x="connsiteX2" y="connsiteY2"/>
                </a:cxn>
              </a:cxnLst>
              <a:rect l="l" t="t" r="r" b="b"/>
              <a:pathLst>
                <a:path w="1687576" h="1687576">
                  <a:moveTo>
                    <a:pt x="1411995" y="1684983"/>
                  </a:moveTo>
                  <a:cubicBezTo>
                    <a:pt x="1789409" y="1288000"/>
                    <a:pt x="1773539" y="660233"/>
                    <a:pt x="1376556" y="282825"/>
                  </a:cubicBezTo>
                  <a:cubicBezTo>
                    <a:pt x="993689" y="-81168"/>
                    <a:pt x="392699" y="-81166"/>
                    <a:pt x="9832" y="282831"/>
                  </a:cubicBezTo>
                  <a:close/>
                </a:path>
              </a:pathLst>
            </a:custGeom>
            <a:solidFill>
              <a:srgbClr val="939393"/>
            </a:solidFill>
            <a:ln w="1117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12AD6E-F07C-4724-9A94-4917181CB715}"/>
                </a:ext>
              </a:extLst>
            </p:cNvPr>
            <p:cNvSpPr/>
            <p:nvPr/>
          </p:nvSpPr>
          <p:spPr>
            <a:xfrm>
              <a:off x="2752176" y="1988460"/>
              <a:ext cx="1743456" cy="1743456"/>
            </a:xfrm>
            <a:custGeom>
              <a:avLst/>
              <a:gdLst>
                <a:gd name="connsiteX0" fmla="*/ 1735607 w 1743456"/>
                <a:gd name="connsiteY0" fmla="*/ 872720 h 1743456"/>
                <a:gd name="connsiteX1" fmla="*/ 872720 w 1743456"/>
                <a:gd name="connsiteY1" fmla="*/ 1735607 h 1743456"/>
                <a:gd name="connsiteX2" fmla="*/ 9832 w 1743456"/>
                <a:gd name="connsiteY2" fmla="*/ 872720 h 1743456"/>
                <a:gd name="connsiteX3" fmla="*/ 872720 w 1743456"/>
                <a:gd name="connsiteY3" fmla="*/ 9832 h 1743456"/>
                <a:gd name="connsiteX4" fmla="*/ 1735607 w 1743456"/>
                <a:gd name="connsiteY4" fmla="*/ 872720 h 1743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456" h="1743456">
                  <a:moveTo>
                    <a:pt x="1735607" y="872720"/>
                  </a:moveTo>
                  <a:cubicBezTo>
                    <a:pt x="1735607" y="1349279"/>
                    <a:pt x="1349279" y="1735607"/>
                    <a:pt x="872720" y="1735607"/>
                  </a:cubicBezTo>
                  <a:cubicBezTo>
                    <a:pt x="396160" y="1735607"/>
                    <a:pt x="9832" y="1349279"/>
                    <a:pt x="9832" y="872720"/>
                  </a:cubicBezTo>
                  <a:cubicBezTo>
                    <a:pt x="9832" y="396160"/>
                    <a:pt x="396160" y="9832"/>
                    <a:pt x="872720" y="9832"/>
                  </a:cubicBezTo>
                  <a:cubicBezTo>
                    <a:pt x="1349279" y="9832"/>
                    <a:pt x="1735607" y="396160"/>
                    <a:pt x="1735607" y="872720"/>
                  </a:cubicBezTo>
                  <a:close/>
                </a:path>
              </a:pathLst>
            </a:custGeom>
            <a:solidFill>
              <a:srgbClr val="FFFFFF"/>
            </a:solidFill>
            <a:ln w="1117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0E0751C-0870-4B74-9A3E-29A0D9E1E4E1}"/>
                </a:ext>
              </a:extLst>
            </p:cNvPr>
            <p:cNvSpPr/>
            <p:nvPr/>
          </p:nvSpPr>
          <p:spPr>
            <a:xfrm>
              <a:off x="2847027" y="2082831"/>
              <a:ext cx="1553464" cy="771144"/>
            </a:xfrm>
            <a:custGeom>
              <a:avLst/>
              <a:gdLst>
                <a:gd name="connsiteX0" fmla="*/ 282347 w 1553464"/>
                <a:gd name="connsiteY0" fmla="*/ 770772 h 771144"/>
                <a:gd name="connsiteX1" fmla="*/ 785312 w 1553464"/>
                <a:gd name="connsiteY1" fmla="*/ 282693 h 771144"/>
                <a:gd name="connsiteX2" fmla="*/ 1273390 w 1553464"/>
                <a:gd name="connsiteY2" fmla="*/ 770772 h 771144"/>
                <a:gd name="connsiteX3" fmla="*/ 1545995 w 1553464"/>
                <a:gd name="connsiteY3" fmla="*/ 770772 h 771144"/>
                <a:gd name="connsiteX4" fmla="*/ 770739 w 1553464"/>
                <a:gd name="connsiteY4" fmla="*/ 9866 h 771144"/>
                <a:gd name="connsiteX5" fmla="*/ 9832 w 1553464"/>
                <a:gd name="connsiteY5" fmla="*/ 770772 h 771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464" h="771144">
                  <a:moveTo>
                    <a:pt x="282347" y="770772"/>
                  </a:moveTo>
                  <a:cubicBezTo>
                    <a:pt x="286458" y="497105"/>
                    <a:pt x="511642" y="278581"/>
                    <a:pt x="785312" y="282693"/>
                  </a:cubicBezTo>
                  <a:cubicBezTo>
                    <a:pt x="1053190" y="286717"/>
                    <a:pt x="1269367" y="502894"/>
                    <a:pt x="1273390" y="770772"/>
                  </a:cubicBezTo>
                  <a:lnTo>
                    <a:pt x="1545995" y="770772"/>
                  </a:lnTo>
                  <a:cubicBezTo>
                    <a:pt x="1542028" y="346575"/>
                    <a:pt x="1194935" y="5903"/>
                    <a:pt x="770739" y="9866"/>
                  </a:cubicBezTo>
                  <a:cubicBezTo>
                    <a:pt x="352131" y="13778"/>
                    <a:pt x="13743" y="352163"/>
                    <a:pt x="9832" y="770772"/>
                  </a:cubicBezTo>
                  <a:close/>
                </a:path>
              </a:pathLst>
            </a:custGeom>
            <a:solidFill>
              <a:srgbClr val="E6E6E6"/>
            </a:solidFill>
            <a:ln w="11172"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95D9B0A-1D5D-496E-9455-54AE8AB2EC3F}"/>
                </a:ext>
              </a:extLst>
            </p:cNvPr>
            <p:cNvSpPr/>
            <p:nvPr/>
          </p:nvSpPr>
          <p:spPr>
            <a:xfrm>
              <a:off x="2846982" y="2083143"/>
              <a:ext cx="782320" cy="771144"/>
            </a:xfrm>
            <a:custGeom>
              <a:avLst/>
              <a:gdLst>
                <a:gd name="connsiteX0" fmla="*/ 775097 w 782320"/>
                <a:gd name="connsiteY0" fmla="*/ 9832 h 771144"/>
                <a:gd name="connsiteX1" fmla="*/ 9832 w 782320"/>
                <a:gd name="connsiteY1" fmla="*/ 770459 h 771144"/>
                <a:gd name="connsiteX2" fmla="*/ 282392 w 782320"/>
                <a:gd name="connsiteY2" fmla="*/ 770459 h 771144"/>
                <a:gd name="connsiteX3" fmla="*/ 776103 w 782320"/>
                <a:gd name="connsiteY3" fmla="*/ 282370 h 771144"/>
              </a:gdLst>
              <a:ahLst/>
              <a:cxnLst>
                <a:cxn ang="0">
                  <a:pos x="connsiteX0" y="connsiteY0"/>
                </a:cxn>
                <a:cxn ang="0">
                  <a:pos x="connsiteX1" y="connsiteY1"/>
                </a:cxn>
                <a:cxn ang="0">
                  <a:pos x="connsiteX2" y="connsiteY2"/>
                </a:cxn>
                <a:cxn ang="0">
                  <a:pos x="connsiteX3" y="connsiteY3"/>
                </a:cxn>
              </a:cxnLst>
              <a:rect l="l" t="t" r="r" b="b"/>
              <a:pathLst>
                <a:path w="782320" h="771144">
                  <a:moveTo>
                    <a:pt x="775097" y="9832"/>
                  </a:moveTo>
                  <a:cubicBezTo>
                    <a:pt x="355099" y="11858"/>
                    <a:pt x="14411" y="350476"/>
                    <a:pt x="9832" y="770459"/>
                  </a:cubicBezTo>
                  <a:lnTo>
                    <a:pt x="282392" y="770459"/>
                  </a:lnTo>
                  <a:cubicBezTo>
                    <a:pt x="286809" y="500559"/>
                    <a:pt x="506168" y="283700"/>
                    <a:pt x="776103" y="282370"/>
                  </a:cubicBezTo>
                  <a:close/>
                </a:path>
              </a:pathLst>
            </a:custGeom>
            <a:solidFill>
              <a:srgbClr val="F08400"/>
            </a:solidFill>
            <a:ln w="11172"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725C129-8A52-42B6-A645-6C53DFD86AE5}"/>
                </a:ext>
              </a:extLst>
            </p:cNvPr>
            <p:cNvSpPr/>
            <p:nvPr/>
          </p:nvSpPr>
          <p:spPr>
            <a:xfrm>
              <a:off x="3442104" y="2148947"/>
              <a:ext cx="301752" cy="815848"/>
            </a:xfrm>
            <a:custGeom>
              <a:avLst/>
              <a:gdLst>
                <a:gd name="connsiteX0" fmla="*/ 36006 w 301752"/>
                <a:gd name="connsiteY0" fmla="*/ 9832 h 815848"/>
                <a:gd name="connsiteX1" fmla="*/ 9832 w 301752"/>
                <a:gd name="connsiteY1" fmla="*/ 16046 h 815848"/>
                <a:gd name="connsiteX2" fmla="*/ 122408 w 301752"/>
                <a:gd name="connsiteY2" fmla="*/ 608441 h 815848"/>
                <a:gd name="connsiteX3" fmla="*/ 101040 w 301752"/>
                <a:gd name="connsiteY3" fmla="*/ 765888 h 815848"/>
                <a:gd name="connsiteX4" fmla="*/ 258487 w 301752"/>
                <a:gd name="connsiteY4" fmla="*/ 787257 h 815848"/>
                <a:gd name="connsiteX5" fmla="*/ 279855 w 301752"/>
                <a:gd name="connsiteY5" fmla="*/ 629809 h 815848"/>
                <a:gd name="connsiteX6" fmla="*/ 208463 w 301752"/>
                <a:gd name="connsiteY6" fmla="*/ 586949 h 81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752" h="815848">
                  <a:moveTo>
                    <a:pt x="36006" y="9832"/>
                  </a:moveTo>
                  <a:lnTo>
                    <a:pt x="9832" y="16046"/>
                  </a:lnTo>
                  <a:lnTo>
                    <a:pt x="122408" y="608441"/>
                  </a:lnTo>
                  <a:cubicBezTo>
                    <a:pt x="73030" y="646014"/>
                    <a:pt x="63463" y="716513"/>
                    <a:pt x="101040" y="765888"/>
                  </a:cubicBezTo>
                  <a:cubicBezTo>
                    <a:pt x="138617" y="815264"/>
                    <a:pt x="209111" y="824830"/>
                    <a:pt x="258487" y="787257"/>
                  </a:cubicBezTo>
                  <a:cubicBezTo>
                    <a:pt x="307862" y="749683"/>
                    <a:pt x="317429" y="679185"/>
                    <a:pt x="279855" y="629809"/>
                  </a:cubicBezTo>
                  <a:cubicBezTo>
                    <a:pt x="262420" y="606909"/>
                    <a:pt x="236872" y="591565"/>
                    <a:pt x="208463" y="586949"/>
                  </a:cubicBezTo>
                  <a:close/>
                </a:path>
              </a:pathLst>
            </a:custGeom>
            <a:solidFill>
              <a:srgbClr val="000000"/>
            </a:solidFill>
            <a:ln w="1117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2E2859-373E-45F2-9D6D-B3F7D41347B6}"/>
                </a:ext>
              </a:extLst>
            </p:cNvPr>
            <p:cNvSpPr/>
            <p:nvPr/>
          </p:nvSpPr>
          <p:spPr>
            <a:xfrm>
              <a:off x="4723902" y="1237902"/>
              <a:ext cx="2581656" cy="2581656"/>
            </a:xfrm>
            <a:custGeom>
              <a:avLst/>
              <a:gdLst>
                <a:gd name="connsiteX0" fmla="*/ 2578144 w 2581656"/>
                <a:gd name="connsiteY0" fmla="*/ 1293988 h 2581656"/>
                <a:gd name="connsiteX1" fmla="*/ 1293987 w 2581656"/>
                <a:gd name="connsiteY1" fmla="*/ 2578144 h 2581656"/>
                <a:gd name="connsiteX2" fmla="*/ 9831 w 2581656"/>
                <a:gd name="connsiteY2" fmla="*/ 1293988 h 2581656"/>
                <a:gd name="connsiteX3" fmla="*/ 1293987 w 2581656"/>
                <a:gd name="connsiteY3" fmla="*/ 9832 h 2581656"/>
                <a:gd name="connsiteX4" fmla="*/ 2578144 w 2581656"/>
                <a:gd name="connsiteY4" fmla="*/ 1293988 h 2581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1656" h="2581656">
                  <a:moveTo>
                    <a:pt x="2578144" y="1293988"/>
                  </a:moveTo>
                  <a:cubicBezTo>
                    <a:pt x="2578144" y="2003207"/>
                    <a:pt x="2003207" y="2578144"/>
                    <a:pt x="1293987" y="2578144"/>
                  </a:cubicBezTo>
                  <a:cubicBezTo>
                    <a:pt x="584768" y="2578144"/>
                    <a:pt x="9831" y="2003207"/>
                    <a:pt x="9831" y="1293988"/>
                  </a:cubicBezTo>
                  <a:cubicBezTo>
                    <a:pt x="9831" y="584768"/>
                    <a:pt x="584768" y="9832"/>
                    <a:pt x="1293987" y="9832"/>
                  </a:cubicBezTo>
                  <a:cubicBezTo>
                    <a:pt x="2003207" y="9832"/>
                    <a:pt x="2578144" y="584768"/>
                    <a:pt x="2578144" y="1293988"/>
                  </a:cubicBezTo>
                  <a:close/>
                </a:path>
              </a:pathLst>
            </a:custGeom>
            <a:solidFill>
              <a:srgbClr val="737373"/>
            </a:solidFill>
            <a:ln w="1117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C223AA2-FF2F-4698-A225-83A491474E5F}"/>
                </a:ext>
              </a:extLst>
            </p:cNvPr>
            <p:cNvSpPr/>
            <p:nvPr/>
          </p:nvSpPr>
          <p:spPr>
            <a:xfrm>
              <a:off x="5104489" y="1241419"/>
              <a:ext cx="2201672" cy="2201672"/>
            </a:xfrm>
            <a:custGeom>
              <a:avLst/>
              <a:gdLst>
                <a:gd name="connsiteX0" fmla="*/ 1825787 w 2201672"/>
                <a:gd name="connsiteY0" fmla="*/ 2194039 h 2201672"/>
                <a:gd name="connsiteX1" fmla="*/ 1810006 w 2201672"/>
                <a:gd name="connsiteY1" fmla="*/ 378084 h 2201672"/>
                <a:gd name="connsiteX2" fmla="*/ 9832 w 2201672"/>
                <a:gd name="connsiteY2" fmla="*/ 378084 h 2201672"/>
              </a:gdLst>
              <a:ahLst/>
              <a:cxnLst>
                <a:cxn ang="0">
                  <a:pos x="connsiteX0" y="connsiteY0"/>
                </a:cxn>
                <a:cxn ang="0">
                  <a:pos x="connsiteX1" y="connsiteY1"/>
                </a:cxn>
                <a:cxn ang="0">
                  <a:pos x="connsiteX2" y="connsiteY2"/>
                </a:cxn>
              </a:cxnLst>
              <a:rect l="l" t="t" r="r" b="b"/>
              <a:pathLst>
                <a:path w="2201672" h="2201672">
                  <a:moveTo>
                    <a:pt x="1825787" y="2194039"/>
                  </a:moveTo>
                  <a:cubicBezTo>
                    <a:pt x="2322895" y="1688213"/>
                    <a:pt x="2315821" y="875187"/>
                    <a:pt x="1810006" y="378084"/>
                  </a:cubicBezTo>
                  <a:cubicBezTo>
                    <a:pt x="1310383" y="-112919"/>
                    <a:pt x="509444" y="-112919"/>
                    <a:pt x="9832" y="378084"/>
                  </a:cubicBezTo>
                  <a:close/>
                </a:path>
              </a:pathLst>
            </a:custGeom>
            <a:solidFill>
              <a:srgbClr val="939393"/>
            </a:solidFill>
            <a:ln w="1117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AEBEEAD-533A-4485-83DC-60BA012301A6}"/>
                </a:ext>
              </a:extLst>
            </p:cNvPr>
            <p:cNvSpPr/>
            <p:nvPr/>
          </p:nvSpPr>
          <p:spPr>
            <a:xfrm>
              <a:off x="4890827" y="1404827"/>
              <a:ext cx="2246376" cy="2246376"/>
            </a:xfrm>
            <a:custGeom>
              <a:avLst/>
              <a:gdLst>
                <a:gd name="connsiteX0" fmla="*/ 2244294 w 2246376"/>
                <a:gd name="connsiteY0" fmla="*/ 1127063 h 2246376"/>
                <a:gd name="connsiteX1" fmla="*/ 1127063 w 2246376"/>
                <a:gd name="connsiteY1" fmla="*/ 2244294 h 2246376"/>
                <a:gd name="connsiteX2" fmla="*/ 9832 w 2246376"/>
                <a:gd name="connsiteY2" fmla="*/ 1127063 h 2246376"/>
                <a:gd name="connsiteX3" fmla="*/ 1127063 w 2246376"/>
                <a:gd name="connsiteY3" fmla="*/ 9832 h 2246376"/>
                <a:gd name="connsiteX4" fmla="*/ 2244294 w 2246376"/>
                <a:gd name="connsiteY4" fmla="*/ 1127063 h 2246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376" h="2246376">
                  <a:moveTo>
                    <a:pt x="2244294" y="1127063"/>
                  </a:moveTo>
                  <a:cubicBezTo>
                    <a:pt x="2244294" y="1744093"/>
                    <a:pt x="1744093" y="2244294"/>
                    <a:pt x="1127063" y="2244294"/>
                  </a:cubicBezTo>
                  <a:cubicBezTo>
                    <a:pt x="510033" y="2244294"/>
                    <a:pt x="9832" y="1744093"/>
                    <a:pt x="9832" y="1127063"/>
                  </a:cubicBezTo>
                  <a:cubicBezTo>
                    <a:pt x="9832" y="510033"/>
                    <a:pt x="510033" y="9832"/>
                    <a:pt x="1127063" y="9832"/>
                  </a:cubicBezTo>
                  <a:cubicBezTo>
                    <a:pt x="1744092" y="9832"/>
                    <a:pt x="2244294" y="510033"/>
                    <a:pt x="2244294" y="1127063"/>
                  </a:cubicBezTo>
                  <a:close/>
                </a:path>
              </a:pathLst>
            </a:custGeom>
            <a:solidFill>
              <a:srgbClr val="FFFFFF"/>
            </a:solidFill>
            <a:ln w="11172"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18AE7D98-FDCE-416C-BECA-9580796811BD}"/>
                </a:ext>
              </a:extLst>
            </p:cNvPr>
            <p:cNvSpPr/>
            <p:nvPr/>
          </p:nvSpPr>
          <p:spPr>
            <a:xfrm>
              <a:off x="5013584" y="1527727"/>
              <a:ext cx="2000504" cy="994664"/>
            </a:xfrm>
            <a:custGeom>
              <a:avLst/>
              <a:gdLst>
                <a:gd name="connsiteX0" fmla="*/ 362725 w 2000504"/>
                <a:gd name="connsiteY0" fmla="*/ 994361 h 994664"/>
                <a:gd name="connsiteX1" fmla="*/ 1013582 w 2000504"/>
                <a:gd name="connsiteY1" fmla="*/ 362057 h 994664"/>
                <a:gd name="connsiteX2" fmla="*/ 1645886 w 2000504"/>
                <a:gd name="connsiteY2" fmla="*/ 994361 h 994664"/>
                <a:gd name="connsiteX3" fmla="*/ 1998791 w 2000504"/>
                <a:gd name="connsiteY3" fmla="*/ 994361 h 994664"/>
                <a:gd name="connsiteX4" fmla="*/ 994314 w 2000504"/>
                <a:gd name="connsiteY4" fmla="*/ 9883 h 994664"/>
                <a:gd name="connsiteX5" fmla="*/ 9832 w 2000504"/>
                <a:gd name="connsiteY5" fmla="*/ 994361 h 99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504" h="994664">
                  <a:moveTo>
                    <a:pt x="362725" y="994361"/>
                  </a:moveTo>
                  <a:cubicBezTo>
                    <a:pt x="367844" y="640026"/>
                    <a:pt x="659247" y="356934"/>
                    <a:pt x="1013582" y="362057"/>
                  </a:cubicBezTo>
                  <a:cubicBezTo>
                    <a:pt x="1360697" y="367076"/>
                    <a:pt x="1640868" y="647249"/>
                    <a:pt x="1645886" y="994361"/>
                  </a:cubicBezTo>
                  <a:lnTo>
                    <a:pt x="1998791" y="994361"/>
                  </a:lnTo>
                  <a:cubicBezTo>
                    <a:pt x="1993270" y="445126"/>
                    <a:pt x="1543548" y="4360"/>
                    <a:pt x="994314" y="9883"/>
                  </a:cubicBezTo>
                  <a:cubicBezTo>
                    <a:pt x="452871" y="15328"/>
                    <a:pt x="15274" y="452921"/>
                    <a:pt x="9832" y="994361"/>
                  </a:cubicBezTo>
                  <a:close/>
                </a:path>
              </a:pathLst>
            </a:custGeom>
            <a:solidFill>
              <a:srgbClr val="E6E6E6"/>
            </a:solidFill>
            <a:ln w="1117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EAAF51-0C4C-4995-AF89-83CDDC489B0E}"/>
                </a:ext>
              </a:extLst>
            </p:cNvPr>
            <p:cNvSpPr/>
            <p:nvPr/>
          </p:nvSpPr>
          <p:spPr>
            <a:xfrm>
              <a:off x="5013584" y="1527127"/>
              <a:ext cx="1899920" cy="994664"/>
            </a:xfrm>
            <a:custGeom>
              <a:avLst/>
              <a:gdLst>
                <a:gd name="connsiteX0" fmla="*/ 1576561 w 1899920"/>
                <a:gd name="connsiteY0" fmla="*/ 714846 h 994664"/>
                <a:gd name="connsiteX1" fmla="*/ 1891211 w 1899920"/>
                <a:gd name="connsiteY1" fmla="*/ 555454 h 994664"/>
                <a:gd name="connsiteX2" fmla="*/ 555198 w 1899920"/>
                <a:gd name="connsiteY2" fmla="*/ 117124 h 994664"/>
                <a:gd name="connsiteX3" fmla="*/ 9832 w 1899920"/>
                <a:gd name="connsiteY3" fmla="*/ 994972 h 994664"/>
                <a:gd name="connsiteX4" fmla="*/ 362725 w 1899920"/>
                <a:gd name="connsiteY4" fmla="*/ 994972 h 994664"/>
                <a:gd name="connsiteX5" fmla="*/ 1013660 w 1899920"/>
                <a:gd name="connsiteY5" fmla="*/ 363042 h 994664"/>
                <a:gd name="connsiteX6" fmla="*/ 1576561 w 1899920"/>
                <a:gd name="connsiteY6" fmla="*/ 714857 h 99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920" h="994664">
                  <a:moveTo>
                    <a:pt x="1576561" y="714846"/>
                  </a:moveTo>
                  <a:lnTo>
                    <a:pt x="1891211" y="555454"/>
                  </a:lnTo>
                  <a:cubicBezTo>
                    <a:pt x="1643327" y="65482"/>
                    <a:pt x="1045165" y="-130765"/>
                    <a:pt x="555198" y="117124"/>
                  </a:cubicBezTo>
                  <a:cubicBezTo>
                    <a:pt x="223662" y="284854"/>
                    <a:pt x="13319" y="623442"/>
                    <a:pt x="9832" y="994972"/>
                  </a:cubicBezTo>
                  <a:lnTo>
                    <a:pt x="362725" y="994972"/>
                  </a:lnTo>
                  <a:cubicBezTo>
                    <a:pt x="367978" y="640719"/>
                    <a:pt x="659403" y="357795"/>
                    <a:pt x="1013660" y="363042"/>
                  </a:cubicBezTo>
                  <a:cubicBezTo>
                    <a:pt x="1252100" y="366575"/>
                    <a:pt x="1468903" y="502077"/>
                    <a:pt x="1576561" y="714857"/>
                  </a:cubicBezTo>
                  <a:close/>
                </a:path>
              </a:pathLst>
            </a:custGeom>
            <a:solidFill>
              <a:srgbClr val="5C2D91"/>
            </a:solidFill>
            <a:ln w="1117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81FB07C-B654-4027-A75D-FB7310531885}"/>
                </a:ext>
              </a:extLst>
            </p:cNvPr>
            <p:cNvSpPr/>
            <p:nvPr/>
          </p:nvSpPr>
          <p:spPr>
            <a:xfrm>
              <a:off x="5013584" y="1527417"/>
              <a:ext cx="1005840" cy="994664"/>
            </a:xfrm>
            <a:custGeom>
              <a:avLst/>
              <a:gdLst>
                <a:gd name="connsiteX0" fmla="*/ 1000673 w 1005840"/>
                <a:gd name="connsiteY0" fmla="*/ 9832 h 994664"/>
                <a:gd name="connsiteX1" fmla="*/ 9832 w 1005840"/>
                <a:gd name="connsiteY1" fmla="*/ 994672 h 994664"/>
                <a:gd name="connsiteX2" fmla="*/ 362725 w 1005840"/>
                <a:gd name="connsiteY2" fmla="*/ 994672 h 994664"/>
                <a:gd name="connsiteX3" fmla="*/ 1001992 w 1005840"/>
                <a:gd name="connsiteY3" fmla="*/ 362703 h 994664"/>
              </a:gdLst>
              <a:ahLst/>
              <a:cxnLst>
                <a:cxn ang="0">
                  <a:pos x="connsiteX0" y="connsiteY0"/>
                </a:cxn>
                <a:cxn ang="0">
                  <a:pos x="connsiteX1" y="connsiteY1"/>
                </a:cxn>
                <a:cxn ang="0">
                  <a:pos x="connsiteX2" y="connsiteY2"/>
                </a:cxn>
                <a:cxn ang="0">
                  <a:pos x="connsiteX3" y="connsiteY3"/>
                </a:cxn>
              </a:cxnLst>
              <a:rect l="l" t="t" r="r" b="b"/>
              <a:pathLst>
                <a:path w="1005840" h="994664">
                  <a:moveTo>
                    <a:pt x="1000673" y="9832"/>
                  </a:moveTo>
                  <a:cubicBezTo>
                    <a:pt x="456872" y="12448"/>
                    <a:pt x="15755" y="450894"/>
                    <a:pt x="9832" y="994672"/>
                  </a:cubicBezTo>
                  <a:lnTo>
                    <a:pt x="362725" y="994672"/>
                  </a:lnTo>
                  <a:cubicBezTo>
                    <a:pt x="368402" y="645184"/>
                    <a:pt x="652463" y="364371"/>
                    <a:pt x="1001992" y="362703"/>
                  </a:cubicBezTo>
                  <a:close/>
                </a:path>
              </a:pathLst>
            </a:custGeom>
            <a:noFill/>
            <a:ln w="1117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DAD1B10-6FEC-4483-9F48-FD3451900ADC}"/>
                </a:ext>
              </a:extLst>
            </p:cNvPr>
            <p:cNvSpPr/>
            <p:nvPr/>
          </p:nvSpPr>
          <p:spPr>
            <a:xfrm>
              <a:off x="5013584" y="1898404"/>
              <a:ext cx="514096" cy="625856"/>
            </a:xfrm>
            <a:custGeom>
              <a:avLst/>
              <a:gdLst>
                <a:gd name="connsiteX0" fmla="*/ 230602 w 514096"/>
                <a:gd name="connsiteY0" fmla="*/ 9832 h 625856"/>
                <a:gd name="connsiteX1" fmla="*/ 9832 w 514096"/>
                <a:gd name="connsiteY1" fmla="*/ 623640 h 625856"/>
                <a:gd name="connsiteX2" fmla="*/ 362725 w 514096"/>
                <a:gd name="connsiteY2" fmla="*/ 623640 h 625856"/>
                <a:gd name="connsiteX3" fmla="*/ 505096 w 514096"/>
                <a:gd name="connsiteY3" fmla="*/ 231117 h 625856"/>
              </a:gdLst>
              <a:ahLst/>
              <a:cxnLst>
                <a:cxn ang="0">
                  <a:pos x="connsiteX0" y="connsiteY0"/>
                </a:cxn>
                <a:cxn ang="0">
                  <a:pos x="connsiteX1" y="connsiteY1"/>
                </a:cxn>
                <a:cxn ang="0">
                  <a:pos x="connsiteX2" y="connsiteY2"/>
                </a:cxn>
                <a:cxn ang="0">
                  <a:pos x="connsiteX3" y="connsiteY3"/>
                </a:cxn>
              </a:cxnLst>
              <a:rect l="l" t="t" r="r" b="b"/>
              <a:pathLst>
                <a:path w="514096" h="625856">
                  <a:moveTo>
                    <a:pt x="230602" y="9832"/>
                  </a:moveTo>
                  <a:cubicBezTo>
                    <a:pt x="89729" y="183588"/>
                    <a:pt x="11910" y="399964"/>
                    <a:pt x="9832" y="623640"/>
                  </a:cubicBezTo>
                  <a:lnTo>
                    <a:pt x="362725" y="623640"/>
                  </a:lnTo>
                  <a:cubicBezTo>
                    <a:pt x="364837" y="480543"/>
                    <a:pt x="414984" y="342295"/>
                    <a:pt x="505096" y="231117"/>
                  </a:cubicBezTo>
                  <a:close/>
                </a:path>
              </a:pathLst>
            </a:custGeom>
            <a:noFill/>
            <a:ln w="1117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1D102A5-B93D-486A-864C-6BDD0FA2B0A9}"/>
                </a:ext>
              </a:extLst>
            </p:cNvPr>
            <p:cNvSpPr/>
            <p:nvPr/>
          </p:nvSpPr>
          <p:spPr>
            <a:xfrm>
              <a:off x="5862123" y="1837573"/>
              <a:ext cx="793496" cy="838200"/>
            </a:xfrm>
            <a:custGeom>
              <a:avLst/>
              <a:gdLst>
                <a:gd name="connsiteX0" fmla="*/ 794039 w 793496"/>
                <a:gd name="connsiteY0" fmla="*/ 33894 h 838200"/>
                <a:gd name="connsiteX1" fmla="*/ 768837 w 793496"/>
                <a:gd name="connsiteY1" fmla="*/ 9832 h 838200"/>
                <a:gd name="connsiteX2" fmla="*/ 204550 w 793496"/>
                <a:gd name="connsiteY2" fmla="*/ 549387 h 838200"/>
                <a:gd name="connsiteX3" fmla="*/ 18447 w 793496"/>
                <a:gd name="connsiteY3" fmla="*/ 637096 h 838200"/>
                <a:gd name="connsiteX4" fmla="*/ 106145 w 793496"/>
                <a:gd name="connsiteY4" fmla="*/ 823199 h 838200"/>
                <a:gd name="connsiteX5" fmla="*/ 292259 w 793496"/>
                <a:gd name="connsiteY5" fmla="*/ 735490 h 838200"/>
                <a:gd name="connsiteX6" fmla="*/ 288548 w 793496"/>
                <a:gd name="connsiteY6" fmla="*/ 627797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496" h="838200">
                  <a:moveTo>
                    <a:pt x="794039" y="33894"/>
                  </a:moveTo>
                  <a:lnTo>
                    <a:pt x="768837" y="9832"/>
                  </a:lnTo>
                  <a:lnTo>
                    <a:pt x="204550" y="549387"/>
                  </a:lnTo>
                  <a:cubicBezTo>
                    <a:pt x="128944" y="522218"/>
                    <a:pt x="45616" y="561479"/>
                    <a:pt x="18447" y="637096"/>
                  </a:cubicBezTo>
                  <a:cubicBezTo>
                    <a:pt x="-8733" y="712702"/>
                    <a:pt x="30539" y="796030"/>
                    <a:pt x="106145" y="823199"/>
                  </a:cubicBezTo>
                  <a:cubicBezTo>
                    <a:pt x="181762" y="850368"/>
                    <a:pt x="265079" y="811106"/>
                    <a:pt x="292259" y="735490"/>
                  </a:cubicBezTo>
                  <a:cubicBezTo>
                    <a:pt x="304854" y="700442"/>
                    <a:pt x="303524" y="661895"/>
                    <a:pt x="288548" y="627797"/>
                  </a:cubicBezTo>
                  <a:close/>
                </a:path>
              </a:pathLst>
            </a:custGeom>
            <a:solidFill>
              <a:srgbClr val="000000"/>
            </a:solidFill>
            <a:ln w="1117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9029D15-BC19-4355-BE3A-2261725BA8A2}"/>
                </a:ext>
              </a:extLst>
            </p:cNvPr>
            <p:cNvSpPr/>
            <p:nvPr/>
          </p:nvSpPr>
          <p:spPr>
            <a:xfrm>
              <a:off x="7008021" y="1444657"/>
              <a:ext cx="2827528" cy="2827528"/>
            </a:xfrm>
            <a:custGeom>
              <a:avLst/>
              <a:gdLst>
                <a:gd name="connsiteX0" fmla="*/ 2117837 w 2827528"/>
                <a:gd name="connsiteY0" fmla="*/ 715215 h 2827528"/>
                <a:gd name="connsiteX1" fmla="*/ 2117837 w 2827528"/>
                <a:gd name="connsiteY1" fmla="*/ 2117837 h 2827528"/>
                <a:gd name="connsiteX2" fmla="*/ 715215 w 2827528"/>
                <a:gd name="connsiteY2" fmla="*/ 2117837 h 2827528"/>
                <a:gd name="connsiteX3" fmla="*/ 715215 w 2827528"/>
                <a:gd name="connsiteY3" fmla="*/ 715215 h 2827528"/>
                <a:gd name="connsiteX4" fmla="*/ 2117837 w 2827528"/>
                <a:gd name="connsiteY4" fmla="*/ 715215 h 2827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7528" h="2827528">
                  <a:moveTo>
                    <a:pt x="2117837" y="715215"/>
                  </a:moveTo>
                  <a:cubicBezTo>
                    <a:pt x="2505160" y="1102538"/>
                    <a:pt x="2505160" y="1730514"/>
                    <a:pt x="2117837" y="2117837"/>
                  </a:cubicBezTo>
                  <a:cubicBezTo>
                    <a:pt x="1730513" y="2505160"/>
                    <a:pt x="1102538" y="2505160"/>
                    <a:pt x="715215" y="2117837"/>
                  </a:cubicBezTo>
                  <a:cubicBezTo>
                    <a:pt x="327892" y="1730513"/>
                    <a:pt x="327892" y="1102538"/>
                    <a:pt x="715215" y="715215"/>
                  </a:cubicBezTo>
                  <a:cubicBezTo>
                    <a:pt x="1102538" y="327892"/>
                    <a:pt x="1730513" y="327892"/>
                    <a:pt x="2117837" y="715215"/>
                  </a:cubicBezTo>
                  <a:close/>
                </a:path>
              </a:pathLst>
            </a:custGeom>
            <a:solidFill>
              <a:srgbClr val="737373"/>
            </a:solidFill>
            <a:ln w="1117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3CB9DFA-4980-4741-A272-0180B6790E60}"/>
                </a:ext>
              </a:extLst>
            </p:cNvPr>
            <p:cNvSpPr/>
            <p:nvPr/>
          </p:nvSpPr>
          <p:spPr>
            <a:xfrm>
              <a:off x="7724256" y="1859537"/>
              <a:ext cx="1698752" cy="1698752"/>
            </a:xfrm>
            <a:custGeom>
              <a:avLst/>
              <a:gdLst>
                <a:gd name="connsiteX0" fmla="*/ 1412196 w 1698752"/>
                <a:gd name="connsiteY0" fmla="*/ 1692096 h 1698752"/>
                <a:gd name="connsiteX1" fmla="*/ 1390884 w 1698752"/>
                <a:gd name="connsiteY1" fmla="*/ 289732 h 1698752"/>
                <a:gd name="connsiteX2" fmla="*/ 9832 w 1698752"/>
                <a:gd name="connsiteY2" fmla="*/ 289732 h 1698752"/>
              </a:gdLst>
              <a:ahLst/>
              <a:cxnLst>
                <a:cxn ang="0">
                  <a:pos x="connsiteX0" y="connsiteY0"/>
                </a:cxn>
                <a:cxn ang="0">
                  <a:pos x="connsiteX1" y="connsiteY1"/>
                </a:cxn>
                <a:cxn ang="0">
                  <a:pos x="connsiteX2" y="connsiteY2"/>
                </a:cxn>
              </a:cxnLst>
              <a:rect l="l" t="t" r="r" b="b"/>
              <a:pathLst>
                <a:path w="1698752" h="1698752">
                  <a:moveTo>
                    <a:pt x="1412196" y="1692096"/>
                  </a:moveTo>
                  <a:cubicBezTo>
                    <a:pt x="1793566" y="1298958"/>
                    <a:pt x="1784022" y="671102"/>
                    <a:pt x="1390884" y="289732"/>
                  </a:cubicBezTo>
                  <a:cubicBezTo>
                    <a:pt x="1006172" y="-83468"/>
                    <a:pt x="394543" y="-83468"/>
                    <a:pt x="9832" y="289732"/>
                  </a:cubicBezTo>
                  <a:close/>
                </a:path>
              </a:pathLst>
            </a:custGeom>
            <a:solidFill>
              <a:srgbClr val="939393"/>
            </a:solidFill>
            <a:ln w="1117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66A34E5-31F7-423E-B6E6-906BBDE60E9F}"/>
                </a:ext>
              </a:extLst>
            </p:cNvPr>
            <p:cNvSpPr/>
            <p:nvPr/>
          </p:nvSpPr>
          <p:spPr>
            <a:xfrm>
              <a:off x="7551821" y="1988460"/>
              <a:ext cx="1743456" cy="1743456"/>
            </a:xfrm>
            <a:custGeom>
              <a:avLst/>
              <a:gdLst>
                <a:gd name="connsiteX0" fmla="*/ 1735608 w 1743456"/>
                <a:gd name="connsiteY0" fmla="*/ 872720 h 1743456"/>
                <a:gd name="connsiteX1" fmla="*/ 872720 w 1743456"/>
                <a:gd name="connsiteY1" fmla="*/ 1735607 h 1743456"/>
                <a:gd name="connsiteX2" fmla="*/ 9832 w 1743456"/>
                <a:gd name="connsiteY2" fmla="*/ 872720 h 1743456"/>
                <a:gd name="connsiteX3" fmla="*/ 872720 w 1743456"/>
                <a:gd name="connsiteY3" fmla="*/ 9832 h 1743456"/>
                <a:gd name="connsiteX4" fmla="*/ 1735608 w 1743456"/>
                <a:gd name="connsiteY4" fmla="*/ 872720 h 1743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456" h="1743456">
                  <a:moveTo>
                    <a:pt x="1735608" y="872720"/>
                  </a:moveTo>
                  <a:cubicBezTo>
                    <a:pt x="1735608" y="1349279"/>
                    <a:pt x="1349280" y="1735607"/>
                    <a:pt x="872720" y="1735607"/>
                  </a:cubicBezTo>
                  <a:cubicBezTo>
                    <a:pt x="396160" y="1735607"/>
                    <a:pt x="9832" y="1349279"/>
                    <a:pt x="9832" y="872720"/>
                  </a:cubicBezTo>
                  <a:cubicBezTo>
                    <a:pt x="9832" y="396160"/>
                    <a:pt x="396160" y="9832"/>
                    <a:pt x="872720" y="9832"/>
                  </a:cubicBezTo>
                  <a:cubicBezTo>
                    <a:pt x="1349280" y="9832"/>
                    <a:pt x="1735608" y="396160"/>
                    <a:pt x="1735608" y="872720"/>
                  </a:cubicBezTo>
                  <a:close/>
                </a:path>
              </a:pathLst>
            </a:custGeom>
            <a:solidFill>
              <a:srgbClr val="FFFFFF"/>
            </a:solidFill>
            <a:ln w="1117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E2F6DD6-8C0A-4052-A282-73DC3B50866E}"/>
                </a:ext>
              </a:extLst>
            </p:cNvPr>
            <p:cNvSpPr/>
            <p:nvPr/>
          </p:nvSpPr>
          <p:spPr>
            <a:xfrm>
              <a:off x="7646627" y="2082831"/>
              <a:ext cx="1553464" cy="771144"/>
            </a:xfrm>
            <a:custGeom>
              <a:avLst/>
              <a:gdLst>
                <a:gd name="connsiteX0" fmla="*/ 282392 w 1553464"/>
                <a:gd name="connsiteY0" fmla="*/ 770772 h 771144"/>
                <a:gd name="connsiteX1" fmla="*/ 785357 w 1553464"/>
                <a:gd name="connsiteY1" fmla="*/ 282693 h 771144"/>
                <a:gd name="connsiteX2" fmla="*/ 1273435 w 1553464"/>
                <a:gd name="connsiteY2" fmla="*/ 770772 h 771144"/>
                <a:gd name="connsiteX3" fmla="*/ 1545995 w 1553464"/>
                <a:gd name="connsiteY3" fmla="*/ 770772 h 771144"/>
                <a:gd name="connsiteX4" fmla="*/ 770739 w 1553464"/>
                <a:gd name="connsiteY4" fmla="*/ 9866 h 771144"/>
                <a:gd name="connsiteX5" fmla="*/ 9832 w 1553464"/>
                <a:gd name="connsiteY5" fmla="*/ 770772 h 771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464" h="771144">
                  <a:moveTo>
                    <a:pt x="282392" y="770772"/>
                  </a:moveTo>
                  <a:cubicBezTo>
                    <a:pt x="286505" y="497105"/>
                    <a:pt x="511690" y="278581"/>
                    <a:pt x="785357" y="282693"/>
                  </a:cubicBezTo>
                  <a:cubicBezTo>
                    <a:pt x="1053234" y="286717"/>
                    <a:pt x="1269412" y="502894"/>
                    <a:pt x="1273435" y="770772"/>
                  </a:cubicBezTo>
                  <a:lnTo>
                    <a:pt x="1545995" y="770772"/>
                  </a:lnTo>
                  <a:cubicBezTo>
                    <a:pt x="1542028" y="346575"/>
                    <a:pt x="1194935" y="5903"/>
                    <a:pt x="770739" y="9866"/>
                  </a:cubicBezTo>
                  <a:cubicBezTo>
                    <a:pt x="352130" y="13778"/>
                    <a:pt x="13743" y="352163"/>
                    <a:pt x="9832" y="770772"/>
                  </a:cubicBezTo>
                  <a:close/>
                </a:path>
              </a:pathLst>
            </a:custGeom>
            <a:solidFill>
              <a:srgbClr val="E6E6E6"/>
            </a:solidFill>
            <a:ln w="1117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9C438DC-7480-4353-BDDC-818CA2F3CFBA}"/>
                </a:ext>
              </a:extLst>
            </p:cNvPr>
            <p:cNvSpPr/>
            <p:nvPr/>
          </p:nvSpPr>
          <p:spPr>
            <a:xfrm>
              <a:off x="7646582" y="2369707"/>
              <a:ext cx="391160" cy="491744"/>
            </a:xfrm>
            <a:custGeom>
              <a:avLst/>
              <a:gdLst>
                <a:gd name="connsiteX0" fmla="*/ 180400 w 391160"/>
                <a:gd name="connsiteY0" fmla="*/ 9832 h 491744"/>
                <a:gd name="connsiteX1" fmla="*/ 9832 w 391160"/>
                <a:gd name="connsiteY1" fmla="*/ 483895 h 491744"/>
                <a:gd name="connsiteX2" fmla="*/ 282392 w 391160"/>
                <a:gd name="connsiteY2" fmla="*/ 483895 h 491744"/>
                <a:gd name="connsiteX3" fmla="*/ 392353 w 391160"/>
                <a:gd name="connsiteY3" fmla="*/ 180713 h 491744"/>
              </a:gdLst>
              <a:ahLst/>
              <a:cxnLst>
                <a:cxn ang="0">
                  <a:pos x="connsiteX0" y="connsiteY0"/>
                </a:cxn>
                <a:cxn ang="0">
                  <a:pos x="connsiteX1" y="connsiteY1"/>
                </a:cxn>
                <a:cxn ang="0">
                  <a:pos x="connsiteX2" y="connsiteY2"/>
                </a:cxn>
                <a:cxn ang="0">
                  <a:pos x="connsiteX3" y="connsiteY3"/>
                </a:cxn>
              </a:cxnLst>
              <a:rect l="l" t="t" r="r" b="b"/>
              <a:pathLst>
                <a:path w="391160" h="491744">
                  <a:moveTo>
                    <a:pt x="180400" y="9832"/>
                  </a:moveTo>
                  <a:cubicBezTo>
                    <a:pt x="71579" y="144022"/>
                    <a:pt x="11452" y="311137"/>
                    <a:pt x="9832" y="483895"/>
                  </a:cubicBezTo>
                  <a:lnTo>
                    <a:pt x="282392" y="483895"/>
                  </a:lnTo>
                  <a:cubicBezTo>
                    <a:pt x="284024" y="373365"/>
                    <a:pt x="322748" y="266589"/>
                    <a:pt x="392353" y="180713"/>
                  </a:cubicBezTo>
                  <a:close/>
                </a:path>
              </a:pathLst>
            </a:custGeom>
            <a:solidFill>
              <a:srgbClr val="91A80A"/>
            </a:solidFill>
            <a:ln w="1117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09E9B60-5C87-4211-9180-AAC5F5879404}"/>
                </a:ext>
              </a:extLst>
            </p:cNvPr>
            <p:cNvSpPr/>
            <p:nvPr/>
          </p:nvSpPr>
          <p:spPr>
            <a:xfrm>
              <a:off x="7751290" y="2585258"/>
              <a:ext cx="793496" cy="379984"/>
            </a:xfrm>
            <a:custGeom>
              <a:avLst/>
              <a:gdLst>
                <a:gd name="connsiteX0" fmla="*/ 19197 w 793496"/>
                <a:gd name="connsiteY0" fmla="*/ 9832 h 379984"/>
                <a:gd name="connsiteX1" fmla="*/ 9832 w 793496"/>
                <a:gd name="connsiteY1" fmla="*/ 35056 h 379984"/>
                <a:gd name="connsiteX2" fmla="*/ 564955 w 793496"/>
                <a:gd name="connsiteY2" fmla="*/ 270512 h 379984"/>
                <a:gd name="connsiteX3" fmla="*/ 684013 w 793496"/>
                <a:gd name="connsiteY3" fmla="*/ 375723 h 379984"/>
                <a:gd name="connsiteX4" fmla="*/ 789235 w 793496"/>
                <a:gd name="connsiteY4" fmla="*/ 256665 h 379984"/>
                <a:gd name="connsiteX5" fmla="*/ 670166 w 793496"/>
                <a:gd name="connsiteY5" fmla="*/ 151454 h 379984"/>
                <a:gd name="connsiteX6" fmla="*/ 594918 w 793496"/>
                <a:gd name="connsiteY6" fmla="*/ 186971 h 37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496" h="379984">
                  <a:moveTo>
                    <a:pt x="19197" y="9832"/>
                  </a:moveTo>
                  <a:lnTo>
                    <a:pt x="9832" y="35056"/>
                  </a:lnTo>
                  <a:lnTo>
                    <a:pt x="564955" y="270512"/>
                  </a:lnTo>
                  <a:cubicBezTo>
                    <a:pt x="568777" y="332449"/>
                    <a:pt x="622086" y="379556"/>
                    <a:pt x="684013" y="375723"/>
                  </a:cubicBezTo>
                  <a:cubicBezTo>
                    <a:pt x="745950" y="371901"/>
                    <a:pt x="793057" y="318602"/>
                    <a:pt x="789235" y="256665"/>
                  </a:cubicBezTo>
                  <a:cubicBezTo>
                    <a:pt x="785413" y="194728"/>
                    <a:pt x="732103" y="147621"/>
                    <a:pt x="670166" y="151454"/>
                  </a:cubicBezTo>
                  <a:cubicBezTo>
                    <a:pt x="641466" y="153220"/>
                    <a:pt x="614532" y="165938"/>
                    <a:pt x="594918" y="186971"/>
                  </a:cubicBezTo>
                  <a:close/>
                </a:path>
              </a:pathLst>
            </a:custGeom>
            <a:solidFill>
              <a:srgbClr val="000000"/>
            </a:solidFill>
            <a:ln w="11172" cap="flat">
              <a:noFill/>
              <a:prstDash val="solid"/>
              <a:miter/>
            </a:ln>
          </p:spPr>
          <p:txBody>
            <a:bodyPr rtlCol="0" anchor="ctr"/>
            <a:lstStyle/>
            <a:p>
              <a:endParaRPr lang="en-US"/>
            </a:p>
          </p:txBody>
        </p:sp>
      </p:grpSp>
      <p:sp>
        <p:nvSpPr>
          <p:cNvPr id="28" name="Rectangle 27">
            <a:extLst>
              <a:ext uri="{FF2B5EF4-FFF2-40B4-BE49-F238E27FC236}">
                <a16:creationId xmlns:a16="http://schemas.microsoft.com/office/drawing/2014/main" id="{783E54E9-C2CB-4BAE-A56D-FE93658BC768}"/>
              </a:ext>
            </a:extLst>
          </p:cNvPr>
          <p:cNvSpPr/>
          <p:nvPr/>
        </p:nvSpPr>
        <p:spPr>
          <a:xfrm>
            <a:off x="2706866" y="3860813"/>
            <a:ext cx="1912395" cy="338554"/>
          </a:xfrm>
          <a:prstGeom prst="rect">
            <a:avLst/>
          </a:prstGeom>
        </p:spPr>
        <p:txBody>
          <a:bodyPr wrap="square">
            <a:spAutoFit/>
          </a:bodyPr>
          <a:lstStyle/>
          <a:p>
            <a:pPr algn="ctr"/>
            <a:r>
              <a:rPr lang="en-US" sz="1600" dirty="0">
                <a:solidFill>
                  <a:schemeClr val="accent5">
                    <a:lumMod val="75000"/>
                  </a:schemeClr>
                </a:solidFill>
              </a:rPr>
              <a:t>Java Servlet</a:t>
            </a:r>
          </a:p>
        </p:txBody>
      </p:sp>
      <p:sp>
        <p:nvSpPr>
          <p:cNvPr id="29" name="Rectangle 28">
            <a:extLst>
              <a:ext uri="{FF2B5EF4-FFF2-40B4-BE49-F238E27FC236}">
                <a16:creationId xmlns:a16="http://schemas.microsoft.com/office/drawing/2014/main" id="{B8D8A356-9F5D-4088-AF99-2AA884380EEC}"/>
              </a:ext>
            </a:extLst>
          </p:cNvPr>
          <p:cNvSpPr/>
          <p:nvPr/>
        </p:nvSpPr>
        <p:spPr>
          <a:xfrm>
            <a:off x="5095626" y="3860813"/>
            <a:ext cx="1912395" cy="338554"/>
          </a:xfrm>
          <a:prstGeom prst="rect">
            <a:avLst/>
          </a:prstGeom>
        </p:spPr>
        <p:txBody>
          <a:bodyPr wrap="square">
            <a:spAutoFit/>
          </a:bodyPr>
          <a:lstStyle/>
          <a:p>
            <a:pPr algn="ctr"/>
            <a:r>
              <a:rPr lang="en-US" sz="1600" dirty="0">
                <a:solidFill>
                  <a:schemeClr val="accent5">
                    <a:lumMod val="75000"/>
                  </a:schemeClr>
                </a:solidFill>
              </a:rPr>
              <a:t>.NET Core</a:t>
            </a:r>
          </a:p>
        </p:txBody>
      </p:sp>
      <p:sp>
        <p:nvSpPr>
          <p:cNvPr id="30" name="Rectangle 29">
            <a:extLst>
              <a:ext uri="{FF2B5EF4-FFF2-40B4-BE49-F238E27FC236}">
                <a16:creationId xmlns:a16="http://schemas.microsoft.com/office/drawing/2014/main" id="{7060EEB8-3EF0-44F4-A03D-278BDC0CA73C}"/>
              </a:ext>
            </a:extLst>
          </p:cNvPr>
          <p:cNvSpPr/>
          <p:nvPr/>
        </p:nvSpPr>
        <p:spPr>
          <a:xfrm>
            <a:off x="7617434" y="3860813"/>
            <a:ext cx="1912395" cy="338554"/>
          </a:xfrm>
          <a:prstGeom prst="rect">
            <a:avLst/>
          </a:prstGeom>
        </p:spPr>
        <p:txBody>
          <a:bodyPr wrap="square">
            <a:spAutoFit/>
          </a:bodyPr>
          <a:lstStyle/>
          <a:p>
            <a:pPr algn="ctr"/>
            <a:r>
              <a:rPr lang="en-US" sz="1600" dirty="0">
                <a:solidFill>
                  <a:schemeClr val="accent5">
                    <a:lumMod val="75000"/>
                  </a:schemeClr>
                </a:solidFill>
              </a:rPr>
              <a:t>Node.js</a:t>
            </a:r>
          </a:p>
        </p:txBody>
      </p:sp>
      <p:grpSp>
        <p:nvGrpSpPr>
          <p:cNvPr id="33" name="Group 32">
            <a:extLst>
              <a:ext uri="{FF2B5EF4-FFF2-40B4-BE49-F238E27FC236}">
                <a16:creationId xmlns:a16="http://schemas.microsoft.com/office/drawing/2014/main" id="{AF84E1A1-4BF9-43F1-9719-563B4AEEA3A5}"/>
              </a:ext>
            </a:extLst>
          </p:cNvPr>
          <p:cNvGrpSpPr/>
          <p:nvPr/>
        </p:nvGrpSpPr>
        <p:grpSpPr>
          <a:xfrm>
            <a:off x="5054243" y="2674728"/>
            <a:ext cx="1914941" cy="676857"/>
            <a:chOff x="5054243" y="2674728"/>
            <a:chExt cx="1914941" cy="676857"/>
          </a:xfrm>
        </p:grpSpPr>
        <p:sp>
          <p:nvSpPr>
            <p:cNvPr id="31" name="Rectangle 30">
              <a:extLst>
                <a:ext uri="{FF2B5EF4-FFF2-40B4-BE49-F238E27FC236}">
                  <a16:creationId xmlns:a16="http://schemas.microsoft.com/office/drawing/2014/main" id="{F74D1F3F-6315-4D57-97F4-3580EE607B43}"/>
                </a:ext>
              </a:extLst>
            </p:cNvPr>
            <p:cNvSpPr/>
            <p:nvPr/>
          </p:nvSpPr>
          <p:spPr>
            <a:xfrm>
              <a:off x="5056789" y="2674728"/>
              <a:ext cx="1912395" cy="523220"/>
            </a:xfrm>
            <a:prstGeom prst="rect">
              <a:avLst/>
            </a:prstGeom>
          </p:spPr>
          <p:txBody>
            <a:bodyPr wrap="square">
              <a:spAutoFit/>
            </a:bodyPr>
            <a:lstStyle/>
            <a:p>
              <a:pPr algn="ctr"/>
              <a:r>
                <a:rPr lang="en-US" sz="2800" b="1" dirty="0">
                  <a:solidFill>
                    <a:schemeClr val="accent5">
                      <a:lumMod val="75000"/>
                    </a:schemeClr>
                  </a:solidFill>
                </a:rPr>
                <a:t>2.22M</a:t>
              </a:r>
            </a:p>
          </p:txBody>
        </p:sp>
        <p:sp>
          <p:nvSpPr>
            <p:cNvPr id="32" name="Rectangle 31">
              <a:extLst>
                <a:ext uri="{FF2B5EF4-FFF2-40B4-BE49-F238E27FC236}">
                  <a16:creationId xmlns:a16="http://schemas.microsoft.com/office/drawing/2014/main" id="{8602010A-A96C-4409-B9A9-6D0A3DAC6B9E}"/>
                </a:ext>
              </a:extLst>
            </p:cNvPr>
            <p:cNvSpPr/>
            <p:nvPr/>
          </p:nvSpPr>
          <p:spPr>
            <a:xfrm>
              <a:off x="5054243" y="3074586"/>
              <a:ext cx="1912395" cy="276999"/>
            </a:xfrm>
            <a:prstGeom prst="rect">
              <a:avLst/>
            </a:prstGeom>
          </p:spPr>
          <p:txBody>
            <a:bodyPr wrap="square">
              <a:spAutoFit/>
            </a:bodyPr>
            <a:lstStyle/>
            <a:p>
              <a:pPr algn="ctr"/>
              <a:r>
                <a:rPr lang="en-US" sz="1200" dirty="0">
                  <a:solidFill>
                    <a:schemeClr val="accent5">
                      <a:lumMod val="75000"/>
                    </a:schemeClr>
                  </a:solidFill>
                </a:rPr>
                <a:t>requests / sec</a:t>
              </a:r>
            </a:p>
          </p:txBody>
        </p:sp>
      </p:grpSp>
      <p:grpSp>
        <p:nvGrpSpPr>
          <p:cNvPr id="34" name="Group 33">
            <a:extLst>
              <a:ext uri="{FF2B5EF4-FFF2-40B4-BE49-F238E27FC236}">
                <a16:creationId xmlns:a16="http://schemas.microsoft.com/office/drawing/2014/main" id="{C0F34CBD-4EB7-44FF-9F75-708AE18A901B}"/>
              </a:ext>
            </a:extLst>
          </p:cNvPr>
          <p:cNvGrpSpPr/>
          <p:nvPr/>
        </p:nvGrpSpPr>
        <p:grpSpPr>
          <a:xfrm>
            <a:off x="2651822" y="3025114"/>
            <a:ext cx="1925783" cy="550718"/>
            <a:chOff x="5042781" y="2763711"/>
            <a:chExt cx="1925783" cy="550718"/>
          </a:xfrm>
        </p:grpSpPr>
        <p:sp>
          <p:nvSpPr>
            <p:cNvPr id="35" name="Rectangle 34">
              <a:extLst>
                <a:ext uri="{FF2B5EF4-FFF2-40B4-BE49-F238E27FC236}">
                  <a16:creationId xmlns:a16="http://schemas.microsoft.com/office/drawing/2014/main" id="{4A2853EF-F568-4338-AE1D-08B9BD92D964}"/>
                </a:ext>
              </a:extLst>
            </p:cNvPr>
            <p:cNvSpPr/>
            <p:nvPr/>
          </p:nvSpPr>
          <p:spPr>
            <a:xfrm>
              <a:off x="5042781" y="2763711"/>
              <a:ext cx="1912395" cy="400110"/>
            </a:xfrm>
            <a:prstGeom prst="rect">
              <a:avLst/>
            </a:prstGeom>
          </p:spPr>
          <p:txBody>
            <a:bodyPr wrap="square">
              <a:spAutoFit/>
            </a:bodyPr>
            <a:lstStyle/>
            <a:p>
              <a:pPr algn="ctr"/>
              <a:r>
                <a:rPr lang="en-US" sz="2000" b="1" dirty="0">
                  <a:solidFill>
                    <a:schemeClr val="accent5">
                      <a:lumMod val="75000"/>
                    </a:schemeClr>
                  </a:solidFill>
                </a:rPr>
                <a:t>0.73M</a:t>
              </a:r>
              <a:endParaRPr lang="en-US" sz="2800" b="1" dirty="0">
                <a:solidFill>
                  <a:schemeClr val="accent5">
                    <a:lumMod val="75000"/>
                  </a:schemeClr>
                </a:solidFill>
              </a:endParaRPr>
            </a:p>
          </p:txBody>
        </p:sp>
        <p:sp>
          <p:nvSpPr>
            <p:cNvPr id="36" name="Rectangle 35">
              <a:extLst>
                <a:ext uri="{FF2B5EF4-FFF2-40B4-BE49-F238E27FC236}">
                  <a16:creationId xmlns:a16="http://schemas.microsoft.com/office/drawing/2014/main" id="{971F584B-4953-49D9-8528-7683837212D2}"/>
                </a:ext>
              </a:extLst>
            </p:cNvPr>
            <p:cNvSpPr/>
            <p:nvPr/>
          </p:nvSpPr>
          <p:spPr>
            <a:xfrm>
              <a:off x="5056169" y="3037430"/>
              <a:ext cx="1912395" cy="276999"/>
            </a:xfrm>
            <a:prstGeom prst="rect">
              <a:avLst/>
            </a:prstGeom>
          </p:spPr>
          <p:txBody>
            <a:bodyPr wrap="square">
              <a:spAutoFit/>
            </a:bodyPr>
            <a:lstStyle/>
            <a:p>
              <a:pPr algn="ctr"/>
              <a:r>
                <a:rPr lang="en-US" sz="1200" dirty="0">
                  <a:solidFill>
                    <a:schemeClr val="accent5">
                      <a:lumMod val="75000"/>
                    </a:schemeClr>
                  </a:solidFill>
                </a:rPr>
                <a:t>requests / sec</a:t>
              </a:r>
            </a:p>
          </p:txBody>
        </p:sp>
      </p:grpSp>
      <p:grpSp>
        <p:nvGrpSpPr>
          <p:cNvPr id="37" name="Group 36">
            <a:extLst>
              <a:ext uri="{FF2B5EF4-FFF2-40B4-BE49-F238E27FC236}">
                <a16:creationId xmlns:a16="http://schemas.microsoft.com/office/drawing/2014/main" id="{B6FD9C4A-3966-417C-A5A1-D163D463C743}"/>
              </a:ext>
            </a:extLst>
          </p:cNvPr>
          <p:cNvGrpSpPr/>
          <p:nvPr/>
        </p:nvGrpSpPr>
        <p:grpSpPr>
          <a:xfrm>
            <a:off x="7494334" y="3002480"/>
            <a:ext cx="1925783" cy="550718"/>
            <a:chOff x="5042781" y="2763711"/>
            <a:chExt cx="1925783" cy="550718"/>
          </a:xfrm>
        </p:grpSpPr>
        <p:sp>
          <p:nvSpPr>
            <p:cNvPr id="38" name="Rectangle 37">
              <a:extLst>
                <a:ext uri="{FF2B5EF4-FFF2-40B4-BE49-F238E27FC236}">
                  <a16:creationId xmlns:a16="http://schemas.microsoft.com/office/drawing/2014/main" id="{B6AF99A6-A85D-41B2-BFFD-F065B8D6CE3B}"/>
                </a:ext>
              </a:extLst>
            </p:cNvPr>
            <p:cNvSpPr/>
            <p:nvPr/>
          </p:nvSpPr>
          <p:spPr>
            <a:xfrm>
              <a:off x="5042781" y="2763711"/>
              <a:ext cx="1912395" cy="400110"/>
            </a:xfrm>
            <a:prstGeom prst="rect">
              <a:avLst/>
            </a:prstGeom>
          </p:spPr>
          <p:txBody>
            <a:bodyPr wrap="square">
              <a:spAutoFit/>
            </a:bodyPr>
            <a:lstStyle/>
            <a:p>
              <a:pPr algn="ctr"/>
              <a:r>
                <a:rPr lang="en-US" sz="2000" b="1" dirty="0">
                  <a:solidFill>
                    <a:schemeClr val="accent5">
                      <a:lumMod val="75000"/>
                    </a:schemeClr>
                  </a:solidFill>
                </a:rPr>
                <a:t>0.53M</a:t>
              </a:r>
              <a:endParaRPr lang="en-US" sz="2800" b="1" dirty="0">
                <a:solidFill>
                  <a:schemeClr val="accent5">
                    <a:lumMod val="75000"/>
                  </a:schemeClr>
                </a:solidFill>
              </a:endParaRPr>
            </a:p>
          </p:txBody>
        </p:sp>
        <p:sp>
          <p:nvSpPr>
            <p:cNvPr id="39" name="Rectangle 38">
              <a:extLst>
                <a:ext uri="{FF2B5EF4-FFF2-40B4-BE49-F238E27FC236}">
                  <a16:creationId xmlns:a16="http://schemas.microsoft.com/office/drawing/2014/main" id="{C2F6D275-90AE-4659-B271-DAA7159195DB}"/>
                </a:ext>
              </a:extLst>
            </p:cNvPr>
            <p:cNvSpPr/>
            <p:nvPr/>
          </p:nvSpPr>
          <p:spPr>
            <a:xfrm>
              <a:off x="5056169" y="3037430"/>
              <a:ext cx="1912395" cy="276999"/>
            </a:xfrm>
            <a:prstGeom prst="rect">
              <a:avLst/>
            </a:prstGeom>
          </p:spPr>
          <p:txBody>
            <a:bodyPr wrap="square">
              <a:spAutoFit/>
            </a:bodyPr>
            <a:lstStyle/>
            <a:p>
              <a:pPr algn="ctr"/>
              <a:r>
                <a:rPr lang="en-US" sz="1200" dirty="0">
                  <a:solidFill>
                    <a:schemeClr val="accent5">
                      <a:lumMod val="75000"/>
                    </a:schemeClr>
                  </a:solidFill>
                </a:rPr>
                <a:t>requests / sec</a:t>
              </a:r>
            </a:p>
          </p:txBody>
        </p:sp>
      </p:grpSp>
    </p:spTree>
    <p:extLst>
      <p:ext uri="{BB962C8B-B14F-4D97-AF65-F5344CB8AC3E}">
        <p14:creationId xmlns:p14="http://schemas.microsoft.com/office/powerpoint/2010/main" val="23455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D63B390-724A-477F-8B66-CB6B0E2DB93A}"/>
              </a:ext>
            </a:extLst>
          </p:cNvPr>
          <p:cNvGraphicFramePr/>
          <p:nvPr/>
        </p:nvGraphicFramePr>
        <p:xfrm>
          <a:off x="226806" y="702507"/>
          <a:ext cx="11556320" cy="5405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0FB31E-FA11-4FDD-BC02-A83DD0542C81}"/>
              </a:ext>
            </a:extLst>
          </p:cNvPr>
          <p:cNvSpPr txBox="1"/>
          <p:nvPr/>
        </p:nvSpPr>
        <p:spPr>
          <a:xfrm>
            <a:off x="226806" y="281296"/>
            <a:ext cx="7355004" cy="941386"/>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4705"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.NET Open Source Journey</a:t>
            </a:r>
          </a:p>
        </p:txBody>
      </p:sp>
      <p:sp>
        <p:nvSpPr>
          <p:cNvPr id="7" name="Oval 6">
            <a:extLst>
              <a:ext uri="{FF2B5EF4-FFF2-40B4-BE49-F238E27FC236}">
                <a16:creationId xmlns:a16="http://schemas.microsoft.com/office/drawing/2014/main" id="{9DB6C5AE-7C39-4888-A969-6E159FA1458A}"/>
              </a:ext>
            </a:extLst>
          </p:cNvPr>
          <p:cNvSpPr/>
          <p:nvPr/>
        </p:nvSpPr>
        <p:spPr>
          <a:xfrm>
            <a:off x="8229829" y="1232081"/>
            <a:ext cx="897626" cy="89762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.NET</a:t>
            </a:r>
          </a:p>
        </p:txBody>
      </p:sp>
      <p:grpSp>
        <p:nvGrpSpPr>
          <p:cNvPr id="8" name="Group 7">
            <a:extLst>
              <a:ext uri="{FF2B5EF4-FFF2-40B4-BE49-F238E27FC236}">
                <a16:creationId xmlns:a16="http://schemas.microsoft.com/office/drawing/2014/main" id="{9CF0CA25-DD5C-41A6-B9AA-83D77EDAE165}"/>
              </a:ext>
            </a:extLst>
          </p:cNvPr>
          <p:cNvGrpSpPr/>
          <p:nvPr/>
        </p:nvGrpSpPr>
        <p:grpSpPr>
          <a:xfrm>
            <a:off x="8229829" y="1100635"/>
            <a:ext cx="4751431" cy="1197670"/>
            <a:chOff x="6969987" y="1729605"/>
            <a:chExt cx="4846707" cy="1221686"/>
          </a:xfrm>
        </p:grpSpPr>
        <p:sp>
          <p:nvSpPr>
            <p:cNvPr id="9" name="Rectangle 8">
              <a:extLst>
                <a:ext uri="{FF2B5EF4-FFF2-40B4-BE49-F238E27FC236}">
                  <a16:creationId xmlns:a16="http://schemas.microsoft.com/office/drawing/2014/main" id="{84D8F140-EBE9-4B23-A80F-7AE65FA5B665}"/>
                </a:ext>
              </a:extLst>
            </p:cNvPr>
            <p:cNvSpPr/>
            <p:nvPr/>
          </p:nvSpPr>
          <p:spPr>
            <a:xfrm>
              <a:off x="6969987" y="1729605"/>
              <a:ext cx="4190076" cy="7673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3B7C323F-AFC8-4DBE-A46C-2C54DABB8702}"/>
                </a:ext>
              </a:extLst>
            </p:cNvPr>
            <p:cNvSpPr txBox="1"/>
            <p:nvPr/>
          </p:nvSpPr>
          <p:spPr>
            <a:xfrm>
              <a:off x="7626618" y="2183984"/>
              <a:ext cx="4190076" cy="7673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765"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Aug 2017- .NET Core 2</a:t>
              </a:r>
            </a:p>
          </p:txBody>
        </p:sp>
      </p:grpSp>
      <p:pic>
        <p:nvPicPr>
          <p:cNvPr id="11" name="Picture 10">
            <a:extLst>
              <a:ext uri="{FF2B5EF4-FFF2-40B4-BE49-F238E27FC236}">
                <a16:creationId xmlns:a16="http://schemas.microsoft.com/office/drawing/2014/main" id="{B2AB1A76-79DF-4785-9519-5964F8E18851}"/>
              </a:ext>
            </a:extLst>
          </p:cNvPr>
          <p:cNvPicPr>
            <a:picLocks noChangeAspect="1"/>
          </p:cNvPicPr>
          <p:nvPr/>
        </p:nvPicPr>
        <p:blipFill>
          <a:blip r:embed="rId8"/>
          <a:stretch>
            <a:fillRect/>
          </a:stretch>
        </p:blipFill>
        <p:spPr>
          <a:xfrm>
            <a:off x="4102465" y="2871035"/>
            <a:ext cx="832395" cy="794689"/>
          </a:xfrm>
          <a:prstGeom prst="rect">
            <a:avLst/>
          </a:prstGeom>
        </p:spPr>
      </p:pic>
      <p:sp>
        <p:nvSpPr>
          <p:cNvPr id="14" name="Oval 13">
            <a:extLst>
              <a:ext uri="{FF2B5EF4-FFF2-40B4-BE49-F238E27FC236}">
                <a16:creationId xmlns:a16="http://schemas.microsoft.com/office/drawing/2014/main" id="{1D84704B-6951-41A7-A82E-20E8AE73B860}"/>
              </a:ext>
            </a:extLst>
          </p:cNvPr>
          <p:cNvSpPr/>
          <p:nvPr/>
        </p:nvSpPr>
        <p:spPr>
          <a:xfrm>
            <a:off x="6708585" y="1881751"/>
            <a:ext cx="670912" cy="670912"/>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15" name="TextBox 14">
            <a:extLst>
              <a:ext uri="{FF2B5EF4-FFF2-40B4-BE49-F238E27FC236}">
                <a16:creationId xmlns:a16="http://schemas.microsoft.com/office/drawing/2014/main" id="{878EE732-8F6E-4530-B186-0DB945052FAB}"/>
              </a:ext>
            </a:extLst>
          </p:cNvPr>
          <p:cNvSpPr txBox="1"/>
          <p:nvPr/>
        </p:nvSpPr>
        <p:spPr>
          <a:xfrm>
            <a:off x="7118554" y="2538618"/>
            <a:ext cx="4709526" cy="7522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2016-</a:t>
            </a:r>
            <a:r>
              <a:rPr kumimoji="0" lang="en-US" sz="18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 Mono project joins .NET Foundation</a:t>
            </a:r>
          </a:p>
        </p:txBody>
      </p:sp>
      <p:pic>
        <p:nvPicPr>
          <p:cNvPr id="17" name="Picture 16">
            <a:extLst>
              <a:ext uri="{FF2B5EF4-FFF2-40B4-BE49-F238E27FC236}">
                <a16:creationId xmlns:a16="http://schemas.microsoft.com/office/drawing/2014/main" id="{61658544-51AF-48C4-85CB-8B7EF4040BEE}"/>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861585" y="1996378"/>
            <a:ext cx="405428" cy="483812"/>
          </a:xfrm>
          <a:prstGeom prst="rect">
            <a:avLst/>
          </a:prstGeom>
        </p:spPr>
      </p:pic>
    </p:spTree>
    <p:extLst>
      <p:ext uri="{BB962C8B-B14F-4D97-AF65-F5344CB8AC3E}">
        <p14:creationId xmlns:p14="http://schemas.microsoft.com/office/powerpoint/2010/main" val="7113722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11" name="TextBox 10"/>
          <p:cNvSpPr txBox="1"/>
          <p:nvPr/>
        </p:nvSpPr>
        <p:spPr>
          <a:xfrm>
            <a:off x="4325467" y="3118016"/>
            <a:ext cx="3441480" cy="621968"/>
          </a:xfrm>
          <a:prstGeom prst="rect">
            <a:avLst/>
          </a:prstGeom>
          <a:noFill/>
        </p:spPr>
        <p:txBody>
          <a:bodyPr wrap="square" lIns="179259" tIns="143407" rIns="179259" bIns="143407" rtlCol="0" anchor="ctr" anchorCtr="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2353" b="1"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rPr>
              <a:t>.NET ECOSYSTEM</a:t>
            </a:r>
            <a:endParaRPr kumimoji="0" lang="en-US" sz="1175" b="0"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endParaRPr>
          </a:p>
        </p:txBody>
      </p:sp>
      <p:pic>
        <p:nvPicPr>
          <p:cNvPr id="22" name="Picture 21"/>
          <p:cNvPicPr>
            <a:picLocks noChangeAspect="1"/>
          </p:cNvPicPr>
          <p:nvPr/>
        </p:nvPicPr>
        <p:blipFill>
          <a:blip r:embed="rId3"/>
          <a:stretch>
            <a:fillRect/>
          </a:stretch>
        </p:blipFill>
        <p:spPr>
          <a:xfrm>
            <a:off x="5064324" y="2481353"/>
            <a:ext cx="1932642" cy="1932642"/>
          </a:xfrm>
          <a:prstGeom prst="rect">
            <a:avLst/>
          </a:prstGeom>
        </p:spPr>
      </p:pic>
      <p:sp>
        <p:nvSpPr>
          <p:cNvPr id="10" name="Oval 9"/>
          <p:cNvSpPr/>
          <p:nvPr/>
        </p:nvSpPr>
        <p:spPr bwMode="auto">
          <a:xfrm>
            <a:off x="4068437" y="1401439"/>
            <a:ext cx="4055125" cy="4055126"/>
          </a:xfrm>
          <a:prstGeom prst="ellipse">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3" name="Oval 142"/>
          <p:cNvSpPr/>
          <p:nvPr/>
        </p:nvSpPr>
        <p:spPr bwMode="auto">
          <a:xfrm>
            <a:off x="4005886" y="1843361"/>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1" name="Oval 140"/>
          <p:cNvSpPr/>
          <p:nvPr/>
        </p:nvSpPr>
        <p:spPr bwMode="auto">
          <a:xfrm>
            <a:off x="4714605" y="4811958"/>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75" name="Freeform 10"/>
          <p:cNvSpPr>
            <a:spLocks noEditPoints="1"/>
          </p:cNvSpPr>
          <p:nvPr/>
        </p:nvSpPr>
        <p:spPr bwMode="auto">
          <a:xfrm>
            <a:off x="4900937" y="4938432"/>
            <a:ext cx="598324" cy="613854"/>
          </a:xfrm>
          <a:custGeom>
            <a:avLst/>
            <a:gdLst>
              <a:gd name="T0" fmla="*/ 809 w 809"/>
              <a:gd name="T1" fmla="*/ 330 h 830"/>
              <a:gd name="T2" fmla="*/ 721 w 809"/>
              <a:gd name="T3" fmla="*/ 0 h 830"/>
              <a:gd name="T4" fmla="*/ 390 w 809"/>
              <a:gd name="T5" fmla="*/ 89 h 830"/>
              <a:gd name="T6" fmla="*/ 341 w 809"/>
              <a:gd name="T7" fmla="*/ 175 h 830"/>
              <a:gd name="T8" fmla="*/ 242 w 809"/>
              <a:gd name="T9" fmla="*/ 174 h 830"/>
              <a:gd name="T10" fmla="*/ 0 w 809"/>
              <a:gd name="T11" fmla="*/ 415 h 830"/>
              <a:gd name="T12" fmla="*/ 242 w 809"/>
              <a:gd name="T13" fmla="*/ 656 h 830"/>
              <a:gd name="T14" fmla="*/ 242 w 809"/>
              <a:gd name="T15" fmla="*/ 656 h 830"/>
              <a:gd name="T16" fmla="*/ 341 w 809"/>
              <a:gd name="T17" fmla="*/ 655 h 830"/>
              <a:gd name="T18" fmla="*/ 390 w 809"/>
              <a:gd name="T19" fmla="*/ 741 h 830"/>
              <a:gd name="T20" fmla="*/ 721 w 809"/>
              <a:gd name="T21" fmla="*/ 830 h 830"/>
              <a:gd name="T22" fmla="*/ 809 w 809"/>
              <a:gd name="T23" fmla="*/ 500 h 830"/>
              <a:gd name="T24" fmla="*/ 759 w 809"/>
              <a:gd name="T25" fmla="*/ 415 h 830"/>
              <a:gd name="T26" fmla="*/ 809 w 809"/>
              <a:gd name="T27" fmla="*/ 330 h 830"/>
              <a:gd name="T28" fmla="*/ 602 w 809"/>
              <a:gd name="T29" fmla="*/ 123 h 830"/>
              <a:gd name="T30" fmla="*/ 457 w 809"/>
              <a:gd name="T31" fmla="*/ 374 h 830"/>
              <a:gd name="T32" fmla="*/ 167 w 809"/>
              <a:gd name="T33" fmla="*/ 374 h 830"/>
              <a:gd name="T34" fmla="*/ 349 w 809"/>
              <a:gd name="T35" fmla="*/ 188 h 830"/>
              <a:gd name="T36" fmla="*/ 602 w 809"/>
              <a:gd name="T37" fmla="*/ 123 h 830"/>
              <a:gd name="T38" fmla="*/ 457 w 809"/>
              <a:gd name="T39" fmla="*/ 455 h 830"/>
              <a:gd name="T40" fmla="*/ 602 w 809"/>
              <a:gd name="T41" fmla="*/ 706 h 830"/>
              <a:gd name="T42" fmla="*/ 349 w 809"/>
              <a:gd name="T43" fmla="*/ 642 h 830"/>
              <a:gd name="T44" fmla="*/ 167 w 809"/>
              <a:gd name="T45" fmla="*/ 455 h 830"/>
              <a:gd name="T46" fmla="*/ 457 w 809"/>
              <a:gd name="T47" fmla="*/ 455 h 830"/>
              <a:gd name="T48" fmla="*/ 528 w 809"/>
              <a:gd name="T49" fmla="*/ 415 h 830"/>
              <a:gd name="T50" fmla="*/ 673 w 809"/>
              <a:gd name="T51" fmla="*/ 164 h 830"/>
              <a:gd name="T52" fmla="*/ 743 w 809"/>
              <a:gd name="T53" fmla="*/ 415 h 830"/>
              <a:gd name="T54" fmla="*/ 673 w 809"/>
              <a:gd name="T55" fmla="*/ 665 h 830"/>
              <a:gd name="T56" fmla="*/ 528 w 809"/>
              <a:gd name="T5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9" h="830">
                <a:moveTo>
                  <a:pt x="809" y="330"/>
                </a:moveTo>
                <a:lnTo>
                  <a:pt x="721" y="0"/>
                </a:lnTo>
                <a:lnTo>
                  <a:pt x="390" y="89"/>
                </a:lnTo>
                <a:lnTo>
                  <a:pt x="341" y="175"/>
                </a:lnTo>
                <a:lnTo>
                  <a:pt x="242" y="174"/>
                </a:lnTo>
                <a:lnTo>
                  <a:pt x="0" y="415"/>
                </a:lnTo>
                <a:lnTo>
                  <a:pt x="242" y="656"/>
                </a:lnTo>
                <a:lnTo>
                  <a:pt x="242" y="656"/>
                </a:lnTo>
                <a:lnTo>
                  <a:pt x="341" y="655"/>
                </a:lnTo>
                <a:lnTo>
                  <a:pt x="390" y="741"/>
                </a:lnTo>
                <a:lnTo>
                  <a:pt x="721" y="830"/>
                </a:lnTo>
                <a:lnTo>
                  <a:pt x="809" y="500"/>
                </a:lnTo>
                <a:lnTo>
                  <a:pt x="759" y="415"/>
                </a:lnTo>
                <a:lnTo>
                  <a:pt x="809" y="330"/>
                </a:lnTo>
                <a:close/>
                <a:moveTo>
                  <a:pt x="602" y="123"/>
                </a:moveTo>
                <a:lnTo>
                  <a:pt x="457" y="374"/>
                </a:lnTo>
                <a:lnTo>
                  <a:pt x="167" y="374"/>
                </a:lnTo>
                <a:lnTo>
                  <a:pt x="349" y="188"/>
                </a:lnTo>
                <a:lnTo>
                  <a:pt x="602" y="123"/>
                </a:lnTo>
                <a:close/>
                <a:moveTo>
                  <a:pt x="457" y="455"/>
                </a:moveTo>
                <a:lnTo>
                  <a:pt x="602" y="706"/>
                </a:lnTo>
                <a:lnTo>
                  <a:pt x="349" y="642"/>
                </a:lnTo>
                <a:lnTo>
                  <a:pt x="167" y="455"/>
                </a:lnTo>
                <a:lnTo>
                  <a:pt x="457" y="455"/>
                </a:lnTo>
                <a:close/>
                <a:moveTo>
                  <a:pt x="528" y="415"/>
                </a:moveTo>
                <a:lnTo>
                  <a:pt x="673" y="164"/>
                </a:lnTo>
                <a:lnTo>
                  <a:pt x="743" y="415"/>
                </a:lnTo>
                <a:lnTo>
                  <a:pt x="673" y="665"/>
                </a:lnTo>
                <a:lnTo>
                  <a:pt x="528"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42" name="Oval 141"/>
          <p:cNvSpPr/>
          <p:nvPr/>
        </p:nvSpPr>
        <p:spPr bwMode="auto">
          <a:xfrm>
            <a:off x="3877920" y="3782694"/>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0" name="Oval 139"/>
          <p:cNvSpPr/>
          <p:nvPr/>
        </p:nvSpPr>
        <p:spPr bwMode="auto">
          <a:xfrm>
            <a:off x="6484765" y="477539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4" name="Freeform 18"/>
          <p:cNvSpPr>
            <a:spLocks noEditPoints="1"/>
          </p:cNvSpPr>
          <p:nvPr/>
        </p:nvSpPr>
        <p:spPr bwMode="auto">
          <a:xfrm>
            <a:off x="6618840" y="4938434"/>
            <a:ext cx="702839" cy="619751"/>
          </a:xfrm>
          <a:custGeom>
            <a:avLst/>
            <a:gdLst>
              <a:gd name="T0" fmla="*/ 149 w 512"/>
              <a:gd name="T1" fmla="*/ 0 h 452"/>
              <a:gd name="T2" fmla="*/ 115 w 512"/>
              <a:gd name="T3" fmla="*/ 20 h 452"/>
              <a:gd name="T4" fmla="*/ 7 w 512"/>
              <a:gd name="T5" fmla="*/ 206 h 452"/>
              <a:gd name="T6" fmla="*/ 7 w 512"/>
              <a:gd name="T7" fmla="*/ 246 h 452"/>
              <a:gd name="T8" fmla="*/ 115 w 512"/>
              <a:gd name="T9" fmla="*/ 432 h 452"/>
              <a:gd name="T10" fmla="*/ 149 w 512"/>
              <a:gd name="T11" fmla="*/ 452 h 452"/>
              <a:gd name="T12" fmla="*/ 363 w 512"/>
              <a:gd name="T13" fmla="*/ 452 h 452"/>
              <a:gd name="T14" fmla="*/ 397 w 512"/>
              <a:gd name="T15" fmla="*/ 432 h 452"/>
              <a:gd name="T16" fmla="*/ 505 w 512"/>
              <a:gd name="T17" fmla="*/ 246 h 452"/>
              <a:gd name="T18" fmla="*/ 505 w 512"/>
              <a:gd name="T19" fmla="*/ 206 h 452"/>
              <a:gd name="T20" fmla="*/ 397 w 512"/>
              <a:gd name="T21" fmla="*/ 20 h 452"/>
              <a:gd name="T22" fmla="*/ 363 w 512"/>
              <a:gd name="T23" fmla="*/ 0 h 452"/>
              <a:gd name="T24" fmla="*/ 149 w 512"/>
              <a:gd name="T25" fmla="*/ 0 h 452"/>
              <a:gd name="T26" fmla="*/ 151 w 512"/>
              <a:gd name="T27" fmla="*/ 109 h 452"/>
              <a:gd name="T28" fmla="*/ 151 w 512"/>
              <a:gd name="T29" fmla="*/ 109 h 452"/>
              <a:gd name="T30" fmla="*/ 188 w 512"/>
              <a:gd name="T31" fmla="*/ 109 h 452"/>
              <a:gd name="T32" fmla="*/ 193 w 512"/>
              <a:gd name="T33" fmla="*/ 112 h 452"/>
              <a:gd name="T34" fmla="*/ 255 w 512"/>
              <a:gd name="T35" fmla="*/ 224 h 452"/>
              <a:gd name="T36" fmla="*/ 256 w 512"/>
              <a:gd name="T37" fmla="*/ 225 h 452"/>
              <a:gd name="T38" fmla="*/ 257 w 512"/>
              <a:gd name="T39" fmla="*/ 224 h 452"/>
              <a:gd name="T40" fmla="*/ 319 w 512"/>
              <a:gd name="T41" fmla="*/ 112 h 452"/>
              <a:gd name="T42" fmla="*/ 324 w 512"/>
              <a:gd name="T43" fmla="*/ 109 h 452"/>
              <a:gd name="T44" fmla="*/ 361 w 512"/>
              <a:gd name="T45" fmla="*/ 109 h 452"/>
              <a:gd name="T46" fmla="*/ 365 w 512"/>
              <a:gd name="T47" fmla="*/ 116 h 452"/>
              <a:gd name="T48" fmla="*/ 303 w 512"/>
              <a:gd name="T49" fmla="*/ 226 h 452"/>
              <a:gd name="T50" fmla="*/ 365 w 512"/>
              <a:gd name="T51" fmla="*/ 336 h 452"/>
              <a:gd name="T52" fmla="*/ 361 w 512"/>
              <a:gd name="T53" fmla="*/ 343 h 452"/>
              <a:gd name="T54" fmla="*/ 324 w 512"/>
              <a:gd name="T55" fmla="*/ 343 h 452"/>
              <a:gd name="T56" fmla="*/ 319 w 512"/>
              <a:gd name="T57" fmla="*/ 340 h 452"/>
              <a:gd name="T58" fmla="*/ 257 w 512"/>
              <a:gd name="T59" fmla="*/ 228 h 452"/>
              <a:gd name="T60" fmla="*/ 256 w 512"/>
              <a:gd name="T61" fmla="*/ 226 h 452"/>
              <a:gd name="T62" fmla="*/ 255 w 512"/>
              <a:gd name="T63" fmla="*/ 228 h 452"/>
              <a:gd name="T64" fmla="*/ 193 w 512"/>
              <a:gd name="T65" fmla="*/ 340 h 452"/>
              <a:gd name="T66" fmla="*/ 188 w 512"/>
              <a:gd name="T67" fmla="*/ 343 h 452"/>
              <a:gd name="T68" fmla="*/ 151 w 512"/>
              <a:gd name="T69" fmla="*/ 343 h 452"/>
              <a:gd name="T70" fmla="*/ 147 w 512"/>
              <a:gd name="T71" fmla="*/ 336 h 452"/>
              <a:gd name="T72" fmla="*/ 209 w 512"/>
              <a:gd name="T73" fmla="*/ 226 h 452"/>
              <a:gd name="T74" fmla="*/ 147 w 512"/>
              <a:gd name="T75" fmla="*/ 116 h 452"/>
              <a:gd name="T76" fmla="*/ 151 w 512"/>
              <a:gd name="T77" fmla="*/ 10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452">
                <a:moveTo>
                  <a:pt x="149" y="0"/>
                </a:moveTo>
                <a:cubicBezTo>
                  <a:pt x="135" y="0"/>
                  <a:pt x="121" y="8"/>
                  <a:pt x="115" y="20"/>
                </a:cubicBezTo>
                <a:cubicBezTo>
                  <a:pt x="7" y="206"/>
                  <a:pt x="7" y="206"/>
                  <a:pt x="7" y="206"/>
                </a:cubicBezTo>
                <a:cubicBezTo>
                  <a:pt x="0" y="218"/>
                  <a:pt x="0" y="234"/>
                  <a:pt x="7" y="246"/>
                </a:cubicBezTo>
                <a:cubicBezTo>
                  <a:pt x="115" y="432"/>
                  <a:pt x="115" y="432"/>
                  <a:pt x="115" y="432"/>
                </a:cubicBezTo>
                <a:cubicBezTo>
                  <a:pt x="121" y="444"/>
                  <a:pt x="135" y="452"/>
                  <a:pt x="149" y="452"/>
                </a:cubicBezTo>
                <a:cubicBezTo>
                  <a:pt x="363" y="452"/>
                  <a:pt x="363" y="452"/>
                  <a:pt x="363" y="452"/>
                </a:cubicBezTo>
                <a:cubicBezTo>
                  <a:pt x="377" y="452"/>
                  <a:pt x="391" y="444"/>
                  <a:pt x="397" y="432"/>
                </a:cubicBezTo>
                <a:cubicBezTo>
                  <a:pt x="505" y="246"/>
                  <a:pt x="505" y="246"/>
                  <a:pt x="505" y="246"/>
                </a:cubicBezTo>
                <a:cubicBezTo>
                  <a:pt x="512" y="234"/>
                  <a:pt x="512" y="218"/>
                  <a:pt x="505" y="206"/>
                </a:cubicBezTo>
                <a:cubicBezTo>
                  <a:pt x="397" y="20"/>
                  <a:pt x="397" y="20"/>
                  <a:pt x="397" y="20"/>
                </a:cubicBezTo>
                <a:cubicBezTo>
                  <a:pt x="391" y="8"/>
                  <a:pt x="377" y="0"/>
                  <a:pt x="363" y="0"/>
                </a:cubicBezTo>
                <a:cubicBezTo>
                  <a:pt x="149" y="0"/>
                  <a:pt x="149" y="0"/>
                  <a:pt x="149" y="0"/>
                </a:cubicBezTo>
                <a:close/>
                <a:moveTo>
                  <a:pt x="151" y="109"/>
                </a:moveTo>
                <a:cubicBezTo>
                  <a:pt x="151" y="109"/>
                  <a:pt x="151" y="109"/>
                  <a:pt x="151" y="109"/>
                </a:cubicBezTo>
                <a:cubicBezTo>
                  <a:pt x="188" y="109"/>
                  <a:pt x="188" y="109"/>
                  <a:pt x="188" y="109"/>
                </a:cubicBezTo>
                <a:cubicBezTo>
                  <a:pt x="190" y="109"/>
                  <a:pt x="192" y="110"/>
                  <a:pt x="193" y="112"/>
                </a:cubicBezTo>
                <a:cubicBezTo>
                  <a:pt x="255" y="224"/>
                  <a:pt x="255" y="224"/>
                  <a:pt x="255" y="224"/>
                </a:cubicBezTo>
                <a:cubicBezTo>
                  <a:pt x="256" y="224"/>
                  <a:pt x="256" y="225"/>
                  <a:pt x="256" y="225"/>
                </a:cubicBezTo>
                <a:cubicBezTo>
                  <a:pt x="256" y="225"/>
                  <a:pt x="256" y="224"/>
                  <a:pt x="257" y="224"/>
                </a:cubicBezTo>
                <a:cubicBezTo>
                  <a:pt x="319" y="112"/>
                  <a:pt x="319" y="112"/>
                  <a:pt x="319" y="112"/>
                </a:cubicBezTo>
                <a:cubicBezTo>
                  <a:pt x="320" y="110"/>
                  <a:pt x="322" y="109"/>
                  <a:pt x="324" y="109"/>
                </a:cubicBezTo>
                <a:cubicBezTo>
                  <a:pt x="361" y="109"/>
                  <a:pt x="361" y="109"/>
                  <a:pt x="361" y="109"/>
                </a:cubicBezTo>
                <a:cubicBezTo>
                  <a:pt x="364" y="109"/>
                  <a:pt x="366" y="113"/>
                  <a:pt x="365" y="116"/>
                </a:cubicBezTo>
                <a:cubicBezTo>
                  <a:pt x="303" y="226"/>
                  <a:pt x="303" y="226"/>
                  <a:pt x="303" y="226"/>
                </a:cubicBezTo>
                <a:cubicBezTo>
                  <a:pt x="365" y="336"/>
                  <a:pt x="365" y="336"/>
                  <a:pt x="365" y="336"/>
                </a:cubicBezTo>
                <a:cubicBezTo>
                  <a:pt x="366" y="339"/>
                  <a:pt x="364" y="343"/>
                  <a:pt x="361" y="343"/>
                </a:cubicBezTo>
                <a:cubicBezTo>
                  <a:pt x="324" y="343"/>
                  <a:pt x="324" y="343"/>
                  <a:pt x="324" y="343"/>
                </a:cubicBezTo>
                <a:cubicBezTo>
                  <a:pt x="322" y="343"/>
                  <a:pt x="320" y="342"/>
                  <a:pt x="319" y="340"/>
                </a:cubicBezTo>
                <a:cubicBezTo>
                  <a:pt x="257" y="228"/>
                  <a:pt x="257" y="228"/>
                  <a:pt x="257" y="228"/>
                </a:cubicBezTo>
                <a:cubicBezTo>
                  <a:pt x="256" y="228"/>
                  <a:pt x="256" y="227"/>
                  <a:pt x="256" y="226"/>
                </a:cubicBezTo>
                <a:cubicBezTo>
                  <a:pt x="256" y="227"/>
                  <a:pt x="256" y="228"/>
                  <a:pt x="255" y="228"/>
                </a:cubicBezTo>
                <a:cubicBezTo>
                  <a:pt x="193" y="340"/>
                  <a:pt x="193" y="340"/>
                  <a:pt x="193" y="340"/>
                </a:cubicBezTo>
                <a:cubicBezTo>
                  <a:pt x="192" y="342"/>
                  <a:pt x="190" y="343"/>
                  <a:pt x="188" y="343"/>
                </a:cubicBezTo>
                <a:cubicBezTo>
                  <a:pt x="151" y="343"/>
                  <a:pt x="151" y="343"/>
                  <a:pt x="151" y="343"/>
                </a:cubicBezTo>
                <a:cubicBezTo>
                  <a:pt x="148" y="343"/>
                  <a:pt x="146" y="339"/>
                  <a:pt x="147" y="336"/>
                </a:cubicBezTo>
                <a:cubicBezTo>
                  <a:pt x="209" y="226"/>
                  <a:pt x="209" y="226"/>
                  <a:pt x="209" y="226"/>
                </a:cubicBezTo>
                <a:cubicBezTo>
                  <a:pt x="147" y="116"/>
                  <a:pt x="147" y="116"/>
                  <a:pt x="147" y="116"/>
                </a:cubicBezTo>
                <a:cubicBezTo>
                  <a:pt x="146" y="114"/>
                  <a:pt x="148" y="110"/>
                  <a:pt x="151" y="109"/>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37" name="Oval 136"/>
          <p:cNvSpPr/>
          <p:nvPr/>
        </p:nvSpPr>
        <p:spPr bwMode="auto">
          <a:xfrm>
            <a:off x="5616679" y="948580"/>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0" name="Freeform 14"/>
          <p:cNvSpPr>
            <a:spLocks noEditPoints="1"/>
          </p:cNvSpPr>
          <p:nvPr/>
        </p:nvSpPr>
        <p:spPr bwMode="auto">
          <a:xfrm>
            <a:off x="5820831" y="1177724"/>
            <a:ext cx="547280" cy="554387"/>
          </a:xfrm>
          <a:custGeom>
            <a:avLst/>
            <a:gdLst>
              <a:gd name="T0" fmla="*/ 171 w 228"/>
              <a:gd name="T1" fmla="*/ 0 h 231"/>
              <a:gd name="T2" fmla="*/ 80 w 228"/>
              <a:gd name="T3" fmla="*/ 91 h 231"/>
              <a:gd name="T4" fmla="*/ 23 w 228"/>
              <a:gd name="T5" fmla="*/ 46 h 231"/>
              <a:gd name="T6" fmla="*/ 0 w 228"/>
              <a:gd name="T7" fmla="*/ 57 h 231"/>
              <a:gd name="T8" fmla="*/ 0 w 228"/>
              <a:gd name="T9" fmla="*/ 173 h 231"/>
              <a:gd name="T10" fmla="*/ 23 w 228"/>
              <a:gd name="T11" fmla="*/ 185 h 231"/>
              <a:gd name="T12" fmla="*/ 80 w 228"/>
              <a:gd name="T13" fmla="*/ 139 h 231"/>
              <a:gd name="T14" fmla="*/ 171 w 228"/>
              <a:gd name="T15" fmla="*/ 231 h 231"/>
              <a:gd name="T16" fmla="*/ 228 w 228"/>
              <a:gd name="T17" fmla="*/ 208 h 231"/>
              <a:gd name="T18" fmla="*/ 228 w 228"/>
              <a:gd name="T19" fmla="*/ 22 h 231"/>
              <a:gd name="T20" fmla="*/ 171 w 228"/>
              <a:gd name="T21" fmla="*/ 0 h 231"/>
              <a:gd name="T22" fmla="*/ 171 w 228"/>
              <a:gd name="T23" fmla="*/ 0 h 231"/>
              <a:gd name="T24" fmla="*/ 23 w 228"/>
              <a:gd name="T25" fmla="*/ 150 h 231"/>
              <a:gd name="T26" fmla="*/ 23 w 228"/>
              <a:gd name="T27" fmla="*/ 81 h 231"/>
              <a:gd name="T28" fmla="*/ 57 w 228"/>
              <a:gd name="T29" fmla="*/ 115 h 231"/>
              <a:gd name="T30" fmla="*/ 23 w 228"/>
              <a:gd name="T31" fmla="*/ 150 h 231"/>
              <a:gd name="T32" fmla="*/ 23 w 228"/>
              <a:gd name="T33" fmla="*/ 150 h 231"/>
              <a:gd name="T34" fmla="*/ 110 w 228"/>
              <a:gd name="T35" fmla="*/ 115 h 231"/>
              <a:gd name="T36" fmla="*/ 171 w 228"/>
              <a:gd name="T37" fmla="*/ 68 h 231"/>
              <a:gd name="T38" fmla="*/ 171 w 228"/>
              <a:gd name="T39" fmla="*/ 163 h 231"/>
              <a:gd name="T40" fmla="*/ 110 w 228"/>
              <a:gd name="T41" fmla="*/ 115 h 231"/>
              <a:gd name="T42" fmla="*/ 110 w 228"/>
              <a:gd name="T43"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231">
                <a:moveTo>
                  <a:pt x="171" y="0"/>
                </a:moveTo>
                <a:cubicBezTo>
                  <a:pt x="80" y="91"/>
                  <a:pt x="80" y="91"/>
                  <a:pt x="80" y="91"/>
                </a:cubicBezTo>
                <a:cubicBezTo>
                  <a:pt x="23" y="46"/>
                  <a:pt x="23" y="46"/>
                  <a:pt x="23" y="46"/>
                </a:cubicBezTo>
                <a:cubicBezTo>
                  <a:pt x="0" y="57"/>
                  <a:pt x="0" y="57"/>
                  <a:pt x="0" y="57"/>
                </a:cubicBezTo>
                <a:cubicBezTo>
                  <a:pt x="0" y="173"/>
                  <a:pt x="0" y="173"/>
                  <a:pt x="0" y="173"/>
                </a:cubicBezTo>
                <a:cubicBezTo>
                  <a:pt x="23" y="185"/>
                  <a:pt x="23" y="185"/>
                  <a:pt x="23" y="185"/>
                </a:cubicBezTo>
                <a:cubicBezTo>
                  <a:pt x="80" y="139"/>
                  <a:pt x="80" y="139"/>
                  <a:pt x="80" y="139"/>
                </a:cubicBezTo>
                <a:cubicBezTo>
                  <a:pt x="171" y="231"/>
                  <a:pt x="171" y="231"/>
                  <a:pt x="171" y="231"/>
                </a:cubicBezTo>
                <a:cubicBezTo>
                  <a:pt x="228" y="208"/>
                  <a:pt x="228" y="208"/>
                  <a:pt x="228" y="208"/>
                </a:cubicBezTo>
                <a:cubicBezTo>
                  <a:pt x="228" y="22"/>
                  <a:pt x="228" y="22"/>
                  <a:pt x="228" y="22"/>
                </a:cubicBezTo>
                <a:cubicBezTo>
                  <a:pt x="171" y="0"/>
                  <a:pt x="171" y="0"/>
                  <a:pt x="171" y="0"/>
                </a:cubicBezTo>
                <a:cubicBezTo>
                  <a:pt x="171" y="0"/>
                  <a:pt x="171" y="0"/>
                  <a:pt x="171" y="0"/>
                </a:cubicBezTo>
                <a:close/>
                <a:moveTo>
                  <a:pt x="23" y="150"/>
                </a:moveTo>
                <a:cubicBezTo>
                  <a:pt x="23" y="81"/>
                  <a:pt x="23" y="81"/>
                  <a:pt x="23" y="81"/>
                </a:cubicBezTo>
                <a:cubicBezTo>
                  <a:pt x="57" y="115"/>
                  <a:pt x="57" y="115"/>
                  <a:pt x="57" y="115"/>
                </a:cubicBezTo>
                <a:cubicBezTo>
                  <a:pt x="23" y="150"/>
                  <a:pt x="23" y="150"/>
                  <a:pt x="23" y="150"/>
                </a:cubicBezTo>
                <a:cubicBezTo>
                  <a:pt x="23" y="150"/>
                  <a:pt x="23" y="150"/>
                  <a:pt x="23" y="150"/>
                </a:cubicBezTo>
                <a:close/>
                <a:moveTo>
                  <a:pt x="110" y="115"/>
                </a:moveTo>
                <a:cubicBezTo>
                  <a:pt x="171" y="68"/>
                  <a:pt x="171" y="68"/>
                  <a:pt x="171" y="68"/>
                </a:cubicBezTo>
                <a:cubicBezTo>
                  <a:pt x="171" y="163"/>
                  <a:pt x="171" y="163"/>
                  <a:pt x="171" y="163"/>
                </a:cubicBezTo>
                <a:cubicBezTo>
                  <a:pt x="110" y="115"/>
                  <a:pt x="110" y="115"/>
                  <a:pt x="110" y="115"/>
                </a:cubicBezTo>
                <a:cubicBezTo>
                  <a:pt x="110" y="115"/>
                  <a:pt x="110" y="115"/>
                  <a:pt x="11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nvGrpSpPr>
          <p:cNvPr id="100" name="Group 35"/>
          <p:cNvGrpSpPr>
            <a:grpSpLocks noChangeAspect="1"/>
          </p:cNvGrpSpPr>
          <p:nvPr/>
        </p:nvGrpSpPr>
        <p:grpSpPr bwMode="auto">
          <a:xfrm>
            <a:off x="4169989" y="1903133"/>
            <a:ext cx="563458" cy="679748"/>
            <a:chOff x="-8618" y="5470"/>
            <a:chExt cx="3663" cy="4419"/>
          </a:xfrm>
          <a:solidFill>
            <a:schemeClr val="bg1"/>
          </a:solidFill>
        </p:grpSpPr>
        <p:sp>
          <p:nvSpPr>
            <p:cNvPr id="102" name="Freeform 36"/>
            <p:cNvSpPr>
              <a:spLocks/>
            </p:cNvSpPr>
            <p:nvPr/>
          </p:nvSpPr>
          <p:spPr bwMode="auto">
            <a:xfrm>
              <a:off x="-7250" y="6661"/>
              <a:ext cx="787" cy="241"/>
            </a:xfrm>
            <a:custGeom>
              <a:avLst/>
              <a:gdLst>
                <a:gd name="T0" fmla="*/ 474 w 612"/>
                <a:gd name="T1" fmla="*/ 116 h 188"/>
                <a:gd name="T2" fmla="*/ 260 w 612"/>
                <a:gd name="T3" fmla="*/ 188 h 188"/>
                <a:gd name="T4" fmla="*/ 77 w 612"/>
                <a:gd name="T5" fmla="*/ 117 h 188"/>
                <a:gd name="T6" fmla="*/ 23 w 612"/>
                <a:gd name="T7" fmla="*/ 70 h 188"/>
                <a:gd name="T8" fmla="*/ 12 w 612"/>
                <a:gd name="T9" fmla="*/ 26 h 188"/>
                <a:gd name="T10" fmla="*/ 41 w 612"/>
                <a:gd name="T11" fmla="*/ 59 h 188"/>
                <a:gd name="T12" fmla="*/ 93 w 612"/>
                <a:gd name="T13" fmla="*/ 105 h 188"/>
                <a:gd name="T14" fmla="*/ 260 w 612"/>
                <a:gd name="T15" fmla="*/ 170 h 188"/>
                <a:gd name="T16" fmla="*/ 461 w 612"/>
                <a:gd name="T17" fmla="*/ 101 h 188"/>
                <a:gd name="T18" fmla="*/ 554 w 612"/>
                <a:gd name="T19" fmla="*/ 36 h 188"/>
                <a:gd name="T20" fmla="*/ 594 w 612"/>
                <a:gd name="T21" fmla="*/ 2 h 188"/>
                <a:gd name="T22" fmla="*/ 573 w 612"/>
                <a:gd name="T23" fmla="*/ 46 h 188"/>
                <a:gd name="T24" fmla="*/ 474 w 612"/>
                <a:gd name="T25" fmla="*/ 1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 h="188">
                  <a:moveTo>
                    <a:pt x="474" y="116"/>
                  </a:moveTo>
                  <a:cubicBezTo>
                    <a:pt x="411" y="148"/>
                    <a:pt x="338" y="188"/>
                    <a:pt x="260" y="188"/>
                  </a:cubicBezTo>
                  <a:cubicBezTo>
                    <a:pt x="182" y="188"/>
                    <a:pt x="121" y="152"/>
                    <a:pt x="77" y="117"/>
                  </a:cubicBezTo>
                  <a:cubicBezTo>
                    <a:pt x="55" y="100"/>
                    <a:pt x="37" y="82"/>
                    <a:pt x="23" y="70"/>
                  </a:cubicBezTo>
                  <a:cubicBezTo>
                    <a:pt x="0" y="51"/>
                    <a:pt x="3" y="25"/>
                    <a:pt x="12" y="26"/>
                  </a:cubicBezTo>
                  <a:cubicBezTo>
                    <a:pt x="29" y="28"/>
                    <a:pt x="31" y="49"/>
                    <a:pt x="41" y="59"/>
                  </a:cubicBezTo>
                  <a:cubicBezTo>
                    <a:pt x="55" y="72"/>
                    <a:pt x="72" y="88"/>
                    <a:pt x="93" y="105"/>
                  </a:cubicBezTo>
                  <a:cubicBezTo>
                    <a:pt x="135" y="138"/>
                    <a:pt x="190" y="170"/>
                    <a:pt x="260" y="170"/>
                  </a:cubicBezTo>
                  <a:cubicBezTo>
                    <a:pt x="330" y="170"/>
                    <a:pt x="411" y="129"/>
                    <a:pt x="461" y="101"/>
                  </a:cubicBezTo>
                  <a:cubicBezTo>
                    <a:pt x="489" y="86"/>
                    <a:pt x="524" y="57"/>
                    <a:pt x="554" y="36"/>
                  </a:cubicBezTo>
                  <a:cubicBezTo>
                    <a:pt x="576" y="20"/>
                    <a:pt x="575" y="0"/>
                    <a:pt x="594" y="2"/>
                  </a:cubicBezTo>
                  <a:cubicBezTo>
                    <a:pt x="612" y="4"/>
                    <a:pt x="598" y="24"/>
                    <a:pt x="573" y="46"/>
                  </a:cubicBezTo>
                  <a:cubicBezTo>
                    <a:pt x="547" y="69"/>
                    <a:pt x="506" y="99"/>
                    <a:pt x="474"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3" name="Freeform 37"/>
            <p:cNvSpPr>
              <a:spLocks noEditPoints="1"/>
            </p:cNvSpPr>
            <p:nvPr/>
          </p:nvSpPr>
          <p:spPr bwMode="auto">
            <a:xfrm>
              <a:off x="-8618" y="5470"/>
              <a:ext cx="3663" cy="4419"/>
            </a:xfrm>
            <a:custGeom>
              <a:avLst/>
              <a:gdLst>
                <a:gd name="T0" fmla="*/ 2622 w 2847"/>
                <a:gd name="T1" fmla="*/ 2424 h 3439"/>
                <a:gd name="T2" fmla="*/ 2542 w 2847"/>
                <a:gd name="T3" fmla="*/ 1861 h 3439"/>
                <a:gd name="T4" fmla="*/ 1429 w 2847"/>
                <a:gd name="T5" fmla="*/ 3 h 3439"/>
                <a:gd name="T6" fmla="*/ 394 w 2847"/>
                <a:gd name="T7" fmla="*/ 2345 h 3439"/>
                <a:gd name="T8" fmla="*/ 45 w 2847"/>
                <a:gd name="T9" fmla="*/ 2633 h 3439"/>
                <a:gd name="T10" fmla="*/ 34 w 2847"/>
                <a:gd name="T11" fmla="*/ 2795 h 3439"/>
                <a:gd name="T12" fmla="*/ 557 w 2847"/>
                <a:gd name="T13" fmla="*/ 3313 h 3439"/>
                <a:gd name="T14" fmla="*/ 1106 w 2847"/>
                <a:gd name="T15" fmla="*/ 3248 h 3439"/>
                <a:gd name="T16" fmla="*/ 1816 w 2847"/>
                <a:gd name="T17" fmla="*/ 3276 h 3439"/>
                <a:gd name="T18" fmla="*/ 2409 w 2847"/>
                <a:gd name="T19" fmla="*/ 3243 h 3439"/>
                <a:gd name="T20" fmla="*/ 1402 w 2847"/>
                <a:gd name="T21" fmla="*/ 695 h 3439"/>
                <a:gd name="T22" fmla="*/ 1572 w 2847"/>
                <a:gd name="T23" fmla="*/ 475 h 3439"/>
                <a:gd name="T24" fmla="*/ 1743 w 2847"/>
                <a:gd name="T25" fmla="*/ 692 h 3439"/>
                <a:gd name="T26" fmla="*/ 1678 w 2847"/>
                <a:gd name="T27" fmla="*/ 848 h 3439"/>
                <a:gd name="T28" fmla="*/ 1644 w 2847"/>
                <a:gd name="T29" fmla="*/ 729 h 3439"/>
                <a:gd name="T30" fmla="*/ 1571 w 2847"/>
                <a:gd name="T31" fmla="*/ 606 h 3439"/>
                <a:gd name="T32" fmla="*/ 1489 w 2847"/>
                <a:gd name="T33" fmla="*/ 724 h 3439"/>
                <a:gd name="T34" fmla="*/ 1402 w 2847"/>
                <a:gd name="T35" fmla="*/ 698 h 3439"/>
                <a:gd name="T36" fmla="*/ 1146 w 2847"/>
                <a:gd name="T37" fmla="*/ 508 h 3439"/>
                <a:gd name="T38" fmla="*/ 1279 w 2847"/>
                <a:gd name="T39" fmla="*/ 690 h 3439"/>
                <a:gd name="T40" fmla="*/ 1267 w 2847"/>
                <a:gd name="T41" fmla="*/ 736 h 3439"/>
                <a:gd name="T42" fmla="*/ 1199 w 2847"/>
                <a:gd name="T43" fmla="*/ 677 h 3439"/>
                <a:gd name="T44" fmla="*/ 1119 w 2847"/>
                <a:gd name="T45" fmla="*/ 647 h 3439"/>
                <a:gd name="T46" fmla="*/ 1111 w 2847"/>
                <a:gd name="T47" fmla="*/ 785 h 3439"/>
                <a:gd name="T48" fmla="*/ 1095 w 2847"/>
                <a:gd name="T49" fmla="*/ 857 h 3439"/>
                <a:gd name="T50" fmla="*/ 1045 w 2847"/>
                <a:gd name="T51" fmla="*/ 609 h 3439"/>
                <a:gd name="T52" fmla="*/ 1155 w 2847"/>
                <a:gd name="T53" fmla="*/ 845 h 3439"/>
                <a:gd name="T54" fmla="*/ 1516 w 2847"/>
                <a:gd name="T55" fmla="*/ 809 h 3439"/>
                <a:gd name="T56" fmla="*/ 1736 w 2847"/>
                <a:gd name="T57" fmla="*/ 927 h 3439"/>
                <a:gd name="T58" fmla="*/ 1586 w 2847"/>
                <a:gd name="T59" fmla="*/ 1114 h 3439"/>
                <a:gd name="T60" fmla="*/ 1219 w 2847"/>
                <a:gd name="T61" fmla="*/ 1171 h 3439"/>
                <a:gd name="T62" fmla="*/ 1033 w 2847"/>
                <a:gd name="T63" fmla="*/ 997 h 3439"/>
                <a:gd name="T64" fmla="*/ 1083 w 2847"/>
                <a:gd name="T65" fmla="*/ 3152 h 3439"/>
                <a:gd name="T66" fmla="*/ 169 w 2847"/>
                <a:gd name="T67" fmla="*/ 3185 h 3439"/>
                <a:gd name="T68" fmla="*/ 83 w 2847"/>
                <a:gd name="T69" fmla="*/ 2949 h 3439"/>
                <a:gd name="T70" fmla="*/ 184 w 2847"/>
                <a:gd name="T71" fmla="*/ 2578 h 3439"/>
                <a:gd name="T72" fmla="*/ 412 w 2847"/>
                <a:gd name="T73" fmla="*/ 2391 h 3439"/>
                <a:gd name="T74" fmla="*/ 677 w 2847"/>
                <a:gd name="T75" fmla="*/ 2452 h 3439"/>
                <a:gd name="T76" fmla="*/ 979 w 2847"/>
                <a:gd name="T77" fmla="*/ 2926 h 3439"/>
                <a:gd name="T78" fmla="*/ 975 w 2847"/>
                <a:gd name="T79" fmla="*/ 2847 h 3439"/>
                <a:gd name="T80" fmla="*/ 781 w 2847"/>
                <a:gd name="T81" fmla="*/ 2403 h 3439"/>
                <a:gd name="T82" fmla="*/ 797 w 2847"/>
                <a:gd name="T83" fmla="*/ 1570 h 3439"/>
                <a:gd name="T84" fmla="*/ 1077 w 2847"/>
                <a:gd name="T85" fmla="*/ 1095 h 3439"/>
                <a:gd name="T86" fmla="*/ 1328 w 2847"/>
                <a:gd name="T87" fmla="*/ 1240 h 3439"/>
                <a:gd name="T88" fmla="*/ 1594 w 2847"/>
                <a:gd name="T89" fmla="*/ 1139 h 3439"/>
                <a:gd name="T90" fmla="*/ 2224 w 2847"/>
                <a:gd name="T91" fmla="*/ 2122 h 3439"/>
                <a:gd name="T92" fmla="*/ 2289 w 2847"/>
                <a:gd name="T93" fmla="*/ 2144 h 3439"/>
                <a:gd name="T94" fmla="*/ 2467 w 2847"/>
                <a:gd name="T95" fmla="*/ 2378 h 3439"/>
                <a:gd name="T96" fmla="*/ 2028 w 2847"/>
                <a:gd name="T97" fmla="*/ 2300 h 3439"/>
                <a:gd name="T98" fmla="*/ 1839 w 2847"/>
                <a:gd name="T99" fmla="*/ 2932 h 3439"/>
                <a:gd name="T100" fmla="*/ 2374 w 2847"/>
                <a:gd name="T101" fmla="*/ 3214 h 3439"/>
                <a:gd name="T102" fmla="*/ 1856 w 2847"/>
                <a:gd name="T103" fmla="*/ 3255 h 3439"/>
                <a:gd name="T104" fmla="*/ 1958 w 2847"/>
                <a:gd name="T105" fmla="*/ 2481 h 3439"/>
                <a:gd name="T106" fmla="*/ 2440 w 2847"/>
                <a:gd name="T107" fmla="*/ 2424 h 3439"/>
                <a:gd name="T108" fmla="*/ 2592 w 2847"/>
                <a:gd name="T109" fmla="*/ 2459 h 3439"/>
                <a:gd name="T110" fmla="*/ 2707 w 2847"/>
                <a:gd name="T111" fmla="*/ 2737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7" h="3439">
                  <a:moveTo>
                    <a:pt x="2741" y="2707"/>
                  </a:moveTo>
                  <a:cubicBezTo>
                    <a:pt x="2741" y="2707"/>
                    <a:pt x="2741" y="2707"/>
                    <a:pt x="2741" y="2707"/>
                  </a:cubicBezTo>
                  <a:cubicBezTo>
                    <a:pt x="2716" y="2679"/>
                    <a:pt x="2705" y="2629"/>
                    <a:pt x="2692" y="2575"/>
                  </a:cubicBezTo>
                  <a:cubicBezTo>
                    <a:pt x="2680" y="2520"/>
                    <a:pt x="2666" y="2462"/>
                    <a:pt x="2622" y="2424"/>
                  </a:cubicBezTo>
                  <a:cubicBezTo>
                    <a:pt x="2622" y="2424"/>
                    <a:pt x="2621" y="2424"/>
                    <a:pt x="2621" y="2424"/>
                  </a:cubicBezTo>
                  <a:cubicBezTo>
                    <a:pt x="2613" y="2416"/>
                    <a:pt x="2603" y="2410"/>
                    <a:pt x="2594" y="2405"/>
                  </a:cubicBezTo>
                  <a:cubicBezTo>
                    <a:pt x="2585" y="2399"/>
                    <a:pt x="2576" y="2395"/>
                    <a:pt x="2567" y="2391"/>
                  </a:cubicBezTo>
                  <a:cubicBezTo>
                    <a:pt x="2629" y="2208"/>
                    <a:pt x="2604" y="2026"/>
                    <a:pt x="2542" y="1861"/>
                  </a:cubicBezTo>
                  <a:cubicBezTo>
                    <a:pt x="2466" y="1659"/>
                    <a:pt x="2332" y="1483"/>
                    <a:pt x="2230" y="1362"/>
                  </a:cubicBezTo>
                  <a:cubicBezTo>
                    <a:pt x="2116" y="1219"/>
                    <a:pt x="2004" y="1082"/>
                    <a:pt x="2007" y="880"/>
                  </a:cubicBezTo>
                  <a:cubicBezTo>
                    <a:pt x="2010" y="572"/>
                    <a:pt x="2040" y="1"/>
                    <a:pt x="1498" y="0"/>
                  </a:cubicBezTo>
                  <a:cubicBezTo>
                    <a:pt x="1476" y="0"/>
                    <a:pt x="1453" y="1"/>
                    <a:pt x="1429" y="3"/>
                  </a:cubicBezTo>
                  <a:cubicBezTo>
                    <a:pt x="824" y="52"/>
                    <a:pt x="984" y="692"/>
                    <a:pt x="975" y="906"/>
                  </a:cubicBezTo>
                  <a:cubicBezTo>
                    <a:pt x="964" y="1063"/>
                    <a:pt x="932" y="1186"/>
                    <a:pt x="825" y="1339"/>
                  </a:cubicBezTo>
                  <a:cubicBezTo>
                    <a:pt x="698" y="1490"/>
                    <a:pt x="520" y="1734"/>
                    <a:pt x="435" y="1987"/>
                  </a:cubicBezTo>
                  <a:cubicBezTo>
                    <a:pt x="395" y="2107"/>
                    <a:pt x="377" y="2229"/>
                    <a:pt x="394" y="2345"/>
                  </a:cubicBezTo>
                  <a:cubicBezTo>
                    <a:pt x="389" y="2349"/>
                    <a:pt x="383" y="2355"/>
                    <a:pt x="378" y="2360"/>
                  </a:cubicBezTo>
                  <a:cubicBezTo>
                    <a:pt x="341" y="2400"/>
                    <a:pt x="314" y="2448"/>
                    <a:pt x="283" y="2480"/>
                  </a:cubicBezTo>
                  <a:cubicBezTo>
                    <a:pt x="254" y="2509"/>
                    <a:pt x="214" y="2519"/>
                    <a:pt x="169" y="2536"/>
                  </a:cubicBezTo>
                  <a:cubicBezTo>
                    <a:pt x="124" y="2552"/>
                    <a:pt x="75" y="2575"/>
                    <a:pt x="45" y="2633"/>
                  </a:cubicBezTo>
                  <a:cubicBezTo>
                    <a:pt x="45" y="2633"/>
                    <a:pt x="45" y="2633"/>
                    <a:pt x="45" y="2633"/>
                  </a:cubicBezTo>
                  <a:cubicBezTo>
                    <a:pt x="45" y="2633"/>
                    <a:pt x="45" y="2633"/>
                    <a:pt x="45" y="2633"/>
                  </a:cubicBezTo>
                  <a:cubicBezTo>
                    <a:pt x="31" y="2659"/>
                    <a:pt x="26" y="2687"/>
                    <a:pt x="26" y="2716"/>
                  </a:cubicBezTo>
                  <a:cubicBezTo>
                    <a:pt x="26" y="2743"/>
                    <a:pt x="30" y="2769"/>
                    <a:pt x="34" y="2795"/>
                  </a:cubicBezTo>
                  <a:cubicBezTo>
                    <a:pt x="42" y="2849"/>
                    <a:pt x="51" y="2900"/>
                    <a:pt x="40" y="2935"/>
                  </a:cubicBezTo>
                  <a:cubicBezTo>
                    <a:pt x="4" y="3031"/>
                    <a:pt x="0" y="3098"/>
                    <a:pt x="25" y="3147"/>
                  </a:cubicBezTo>
                  <a:cubicBezTo>
                    <a:pt x="50" y="3196"/>
                    <a:pt x="101" y="3217"/>
                    <a:pt x="159" y="3229"/>
                  </a:cubicBezTo>
                  <a:cubicBezTo>
                    <a:pt x="276" y="3254"/>
                    <a:pt x="433" y="3248"/>
                    <a:pt x="557" y="3313"/>
                  </a:cubicBezTo>
                  <a:cubicBezTo>
                    <a:pt x="568" y="3293"/>
                    <a:pt x="568" y="3293"/>
                    <a:pt x="568" y="3293"/>
                  </a:cubicBezTo>
                  <a:cubicBezTo>
                    <a:pt x="557" y="3314"/>
                    <a:pt x="557" y="3314"/>
                    <a:pt x="557" y="3314"/>
                  </a:cubicBezTo>
                  <a:cubicBezTo>
                    <a:pt x="690" y="3383"/>
                    <a:pt x="825" y="3408"/>
                    <a:pt x="932" y="3383"/>
                  </a:cubicBezTo>
                  <a:cubicBezTo>
                    <a:pt x="1010" y="3365"/>
                    <a:pt x="1073" y="3319"/>
                    <a:pt x="1106" y="3248"/>
                  </a:cubicBezTo>
                  <a:cubicBezTo>
                    <a:pt x="1190" y="3247"/>
                    <a:pt x="1282" y="3212"/>
                    <a:pt x="1429" y="3203"/>
                  </a:cubicBezTo>
                  <a:cubicBezTo>
                    <a:pt x="1530" y="3195"/>
                    <a:pt x="1655" y="3239"/>
                    <a:pt x="1799" y="3231"/>
                  </a:cubicBezTo>
                  <a:cubicBezTo>
                    <a:pt x="1802" y="3247"/>
                    <a:pt x="1808" y="3262"/>
                    <a:pt x="1815" y="3276"/>
                  </a:cubicBezTo>
                  <a:cubicBezTo>
                    <a:pt x="1815" y="3276"/>
                    <a:pt x="1816" y="3276"/>
                    <a:pt x="1816" y="3276"/>
                  </a:cubicBezTo>
                  <a:cubicBezTo>
                    <a:pt x="1871" y="3388"/>
                    <a:pt x="1975" y="3439"/>
                    <a:pt x="2086" y="3430"/>
                  </a:cubicBezTo>
                  <a:cubicBezTo>
                    <a:pt x="2196" y="3422"/>
                    <a:pt x="2314" y="3356"/>
                    <a:pt x="2409" y="3243"/>
                  </a:cubicBezTo>
                  <a:cubicBezTo>
                    <a:pt x="2392" y="3229"/>
                    <a:pt x="2392" y="3229"/>
                    <a:pt x="2392" y="3229"/>
                  </a:cubicBezTo>
                  <a:cubicBezTo>
                    <a:pt x="2409" y="3243"/>
                    <a:pt x="2409" y="3243"/>
                    <a:pt x="2409" y="3243"/>
                  </a:cubicBezTo>
                  <a:cubicBezTo>
                    <a:pt x="2500" y="3133"/>
                    <a:pt x="2650" y="3088"/>
                    <a:pt x="2750" y="3027"/>
                  </a:cubicBezTo>
                  <a:cubicBezTo>
                    <a:pt x="2800" y="2997"/>
                    <a:pt x="2840" y="2960"/>
                    <a:pt x="2843" y="2905"/>
                  </a:cubicBezTo>
                  <a:cubicBezTo>
                    <a:pt x="2847" y="2850"/>
                    <a:pt x="2814" y="2789"/>
                    <a:pt x="2741" y="2707"/>
                  </a:cubicBezTo>
                  <a:close/>
                  <a:moveTo>
                    <a:pt x="1402" y="695"/>
                  </a:moveTo>
                  <a:cubicBezTo>
                    <a:pt x="1402" y="655"/>
                    <a:pt x="1408" y="621"/>
                    <a:pt x="1424" y="586"/>
                  </a:cubicBezTo>
                  <a:cubicBezTo>
                    <a:pt x="1439" y="550"/>
                    <a:pt x="1458" y="525"/>
                    <a:pt x="1485" y="505"/>
                  </a:cubicBezTo>
                  <a:cubicBezTo>
                    <a:pt x="1512" y="484"/>
                    <a:pt x="1539" y="475"/>
                    <a:pt x="1570" y="475"/>
                  </a:cubicBezTo>
                  <a:cubicBezTo>
                    <a:pt x="1572" y="475"/>
                    <a:pt x="1572" y="475"/>
                    <a:pt x="1572" y="475"/>
                  </a:cubicBezTo>
                  <a:cubicBezTo>
                    <a:pt x="1603" y="475"/>
                    <a:pt x="1629" y="484"/>
                    <a:pt x="1656" y="503"/>
                  </a:cubicBezTo>
                  <a:cubicBezTo>
                    <a:pt x="1683" y="523"/>
                    <a:pt x="1703" y="548"/>
                    <a:pt x="1719" y="583"/>
                  </a:cubicBezTo>
                  <a:cubicBezTo>
                    <a:pt x="1734" y="617"/>
                    <a:pt x="1742" y="650"/>
                    <a:pt x="1743" y="689"/>
                  </a:cubicBezTo>
                  <a:cubicBezTo>
                    <a:pt x="1743" y="690"/>
                    <a:pt x="1743" y="691"/>
                    <a:pt x="1743" y="692"/>
                  </a:cubicBezTo>
                  <a:cubicBezTo>
                    <a:pt x="1743" y="692"/>
                    <a:pt x="1743" y="692"/>
                    <a:pt x="1743" y="692"/>
                  </a:cubicBezTo>
                  <a:cubicBezTo>
                    <a:pt x="1743" y="732"/>
                    <a:pt x="1736" y="767"/>
                    <a:pt x="1721" y="802"/>
                  </a:cubicBezTo>
                  <a:cubicBezTo>
                    <a:pt x="1712" y="822"/>
                    <a:pt x="1702" y="839"/>
                    <a:pt x="1690" y="853"/>
                  </a:cubicBezTo>
                  <a:cubicBezTo>
                    <a:pt x="1686" y="851"/>
                    <a:pt x="1682" y="849"/>
                    <a:pt x="1678" y="848"/>
                  </a:cubicBezTo>
                  <a:cubicBezTo>
                    <a:pt x="1662" y="841"/>
                    <a:pt x="1649" y="836"/>
                    <a:pt x="1637" y="831"/>
                  </a:cubicBezTo>
                  <a:cubicBezTo>
                    <a:pt x="1625" y="827"/>
                    <a:pt x="1615" y="824"/>
                    <a:pt x="1606" y="820"/>
                  </a:cubicBezTo>
                  <a:cubicBezTo>
                    <a:pt x="1613" y="812"/>
                    <a:pt x="1626" y="802"/>
                    <a:pt x="1632" y="789"/>
                  </a:cubicBezTo>
                  <a:cubicBezTo>
                    <a:pt x="1639" y="770"/>
                    <a:pt x="1643" y="751"/>
                    <a:pt x="1644" y="729"/>
                  </a:cubicBezTo>
                  <a:cubicBezTo>
                    <a:pt x="1644" y="728"/>
                    <a:pt x="1644" y="728"/>
                    <a:pt x="1644" y="727"/>
                  </a:cubicBezTo>
                  <a:cubicBezTo>
                    <a:pt x="1645" y="705"/>
                    <a:pt x="1642" y="687"/>
                    <a:pt x="1636" y="669"/>
                  </a:cubicBezTo>
                  <a:cubicBezTo>
                    <a:pt x="1629" y="649"/>
                    <a:pt x="1621" y="635"/>
                    <a:pt x="1609" y="624"/>
                  </a:cubicBezTo>
                  <a:cubicBezTo>
                    <a:pt x="1597" y="612"/>
                    <a:pt x="1585" y="607"/>
                    <a:pt x="1571" y="606"/>
                  </a:cubicBezTo>
                  <a:cubicBezTo>
                    <a:pt x="1570" y="606"/>
                    <a:pt x="1570" y="606"/>
                    <a:pt x="1569" y="606"/>
                  </a:cubicBezTo>
                  <a:cubicBezTo>
                    <a:pt x="1555" y="606"/>
                    <a:pt x="1544" y="611"/>
                    <a:pt x="1532" y="621"/>
                  </a:cubicBezTo>
                  <a:cubicBezTo>
                    <a:pt x="1519" y="632"/>
                    <a:pt x="1510" y="645"/>
                    <a:pt x="1502" y="664"/>
                  </a:cubicBezTo>
                  <a:cubicBezTo>
                    <a:pt x="1494" y="683"/>
                    <a:pt x="1490" y="702"/>
                    <a:pt x="1489" y="724"/>
                  </a:cubicBezTo>
                  <a:cubicBezTo>
                    <a:pt x="1489" y="725"/>
                    <a:pt x="1489" y="725"/>
                    <a:pt x="1489" y="726"/>
                  </a:cubicBezTo>
                  <a:cubicBezTo>
                    <a:pt x="1489" y="739"/>
                    <a:pt x="1490" y="750"/>
                    <a:pt x="1492" y="761"/>
                  </a:cubicBezTo>
                  <a:cubicBezTo>
                    <a:pt x="1464" y="747"/>
                    <a:pt x="1429" y="737"/>
                    <a:pt x="1405" y="731"/>
                  </a:cubicBezTo>
                  <a:cubicBezTo>
                    <a:pt x="1403" y="721"/>
                    <a:pt x="1402" y="710"/>
                    <a:pt x="1402" y="698"/>
                  </a:cubicBezTo>
                  <a:lnTo>
                    <a:pt x="1402" y="695"/>
                  </a:lnTo>
                  <a:close/>
                  <a:moveTo>
                    <a:pt x="1045" y="609"/>
                  </a:moveTo>
                  <a:cubicBezTo>
                    <a:pt x="1054" y="578"/>
                    <a:pt x="1067" y="555"/>
                    <a:pt x="1086" y="537"/>
                  </a:cubicBezTo>
                  <a:cubicBezTo>
                    <a:pt x="1104" y="518"/>
                    <a:pt x="1123" y="509"/>
                    <a:pt x="1146" y="508"/>
                  </a:cubicBezTo>
                  <a:cubicBezTo>
                    <a:pt x="1147" y="508"/>
                    <a:pt x="1149" y="508"/>
                    <a:pt x="1151" y="508"/>
                  </a:cubicBezTo>
                  <a:cubicBezTo>
                    <a:pt x="1171" y="508"/>
                    <a:pt x="1189" y="515"/>
                    <a:pt x="1208" y="530"/>
                  </a:cubicBezTo>
                  <a:cubicBezTo>
                    <a:pt x="1229" y="546"/>
                    <a:pt x="1244" y="567"/>
                    <a:pt x="1257" y="597"/>
                  </a:cubicBezTo>
                  <a:cubicBezTo>
                    <a:pt x="1270" y="626"/>
                    <a:pt x="1277" y="656"/>
                    <a:pt x="1279" y="690"/>
                  </a:cubicBezTo>
                  <a:cubicBezTo>
                    <a:pt x="1279" y="691"/>
                    <a:pt x="1279" y="691"/>
                    <a:pt x="1279" y="691"/>
                  </a:cubicBezTo>
                  <a:cubicBezTo>
                    <a:pt x="1280" y="705"/>
                    <a:pt x="1280" y="719"/>
                    <a:pt x="1279" y="732"/>
                  </a:cubicBezTo>
                  <a:cubicBezTo>
                    <a:pt x="1279" y="732"/>
                    <a:pt x="1279" y="732"/>
                    <a:pt x="1279" y="732"/>
                  </a:cubicBezTo>
                  <a:cubicBezTo>
                    <a:pt x="1275" y="733"/>
                    <a:pt x="1271" y="735"/>
                    <a:pt x="1267" y="736"/>
                  </a:cubicBezTo>
                  <a:cubicBezTo>
                    <a:pt x="1245" y="744"/>
                    <a:pt x="1227" y="752"/>
                    <a:pt x="1211" y="763"/>
                  </a:cubicBezTo>
                  <a:cubicBezTo>
                    <a:pt x="1212" y="752"/>
                    <a:pt x="1212" y="740"/>
                    <a:pt x="1211" y="726"/>
                  </a:cubicBezTo>
                  <a:cubicBezTo>
                    <a:pt x="1211" y="726"/>
                    <a:pt x="1211" y="725"/>
                    <a:pt x="1211" y="724"/>
                  </a:cubicBezTo>
                  <a:cubicBezTo>
                    <a:pt x="1209" y="707"/>
                    <a:pt x="1206" y="692"/>
                    <a:pt x="1199" y="677"/>
                  </a:cubicBezTo>
                  <a:cubicBezTo>
                    <a:pt x="1193" y="662"/>
                    <a:pt x="1185" y="651"/>
                    <a:pt x="1176" y="642"/>
                  </a:cubicBezTo>
                  <a:cubicBezTo>
                    <a:pt x="1167" y="635"/>
                    <a:pt x="1158" y="631"/>
                    <a:pt x="1149" y="631"/>
                  </a:cubicBezTo>
                  <a:cubicBezTo>
                    <a:pt x="1148" y="631"/>
                    <a:pt x="1147" y="631"/>
                    <a:pt x="1146" y="632"/>
                  </a:cubicBezTo>
                  <a:cubicBezTo>
                    <a:pt x="1136" y="632"/>
                    <a:pt x="1128" y="637"/>
                    <a:pt x="1119" y="647"/>
                  </a:cubicBezTo>
                  <a:cubicBezTo>
                    <a:pt x="1111" y="657"/>
                    <a:pt x="1106" y="669"/>
                    <a:pt x="1102" y="686"/>
                  </a:cubicBezTo>
                  <a:cubicBezTo>
                    <a:pt x="1098" y="702"/>
                    <a:pt x="1097" y="718"/>
                    <a:pt x="1099" y="736"/>
                  </a:cubicBezTo>
                  <a:cubicBezTo>
                    <a:pt x="1099" y="737"/>
                    <a:pt x="1099" y="737"/>
                    <a:pt x="1099" y="738"/>
                  </a:cubicBezTo>
                  <a:cubicBezTo>
                    <a:pt x="1101" y="756"/>
                    <a:pt x="1104" y="771"/>
                    <a:pt x="1111" y="785"/>
                  </a:cubicBezTo>
                  <a:cubicBezTo>
                    <a:pt x="1117" y="801"/>
                    <a:pt x="1125" y="812"/>
                    <a:pt x="1134" y="820"/>
                  </a:cubicBezTo>
                  <a:cubicBezTo>
                    <a:pt x="1136" y="821"/>
                    <a:pt x="1138" y="823"/>
                    <a:pt x="1139" y="824"/>
                  </a:cubicBezTo>
                  <a:cubicBezTo>
                    <a:pt x="1129" y="832"/>
                    <a:pt x="1122" y="837"/>
                    <a:pt x="1114" y="843"/>
                  </a:cubicBezTo>
                  <a:cubicBezTo>
                    <a:pt x="1109" y="847"/>
                    <a:pt x="1103" y="852"/>
                    <a:pt x="1095" y="857"/>
                  </a:cubicBezTo>
                  <a:cubicBezTo>
                    <a:pt x="1079" y="842"/>
                    <a:pt x="1067" y="823"/>
                    <a:pt x="1056" y="798"/>
                  </a:cubicBezTo>
                  <a:cubicBezTo>
                    <a:pt x="1043" y="769"/>
                    <a:pt x="1036" y="739"/>
                    <a:pt x="1034" y="705"/>
                  </a:cubicBezTo>
                  <a:cubicBezTo>
                    <a:pt x="1034" y="704"/>
                    <a:pt x="1034" y="704"/>
                    <a:pt x="1034" y="704"/>
                  </a:cubicBezTo>
                  <a:cubicBezTo>
                    <a:pt x="1032" y="670"/>
                    <a:pt x="1035" y="640"/>
                    <a:pt x="1045" y="609"/>
                  </a:cubicBezTo>
                  <a:close/>
                  <a:moveTo>
                    <a:pt x="1060" y="915"/>
                  </a:moveTo>
                  <a:cubicBezTo>
                    <a:pt x="1092" y="891"/>
                    <a:pt x="1115" y="875"/>
                    <a:pt x="1130" y="864"/>
                  </a:cubicBezTo>
                  <a:cubicBezTo>
                    <a:pt x="1144" y="853"/>
                    <a:pt x="1150" y="849"/>
                    <a:pt x="1155" y="845"/>
                  </a:cubicBezTo>
                  <a:cubicBezTo>
                    <a:pt x="1155" y="845"/>
                    <a:pt x="1155" y="845"/>
                    <a:pt x="1155" y="845"/>
                  </a:cubicBezTo>
                  <a:cubicBezTo>
                    <a:pt x="1155" y="845"/>
                    <a:pt x="1155" y="845"/>
                    <a:pt x="1155" y="845"/>
                  </a:cubicBezTo>
                  <a:cubicBezTo>
                    <a:pt x="1179" y="822"/>
                    <a:pt x="1218" y="780"/>
                    <a:pt x="1275" y="761"/>
                  </a:cubicBezTo>
                  <a:cubicBezTo>
                    <a:pt x="1295" y="754"/>
                    <a:pt x="1317" y="749"/>
                    <a:pt x="1342" y="749"/>
                  </a:cubicBezTo>
                  <a:cubicBezTo>
                    <a:pt x="1390" y="749"/>
                    <a:pt x="1447" y="765"/>
                    <a:pt x="1516" y="809"/>
                  </a:cubicBezTo>
                  <a:cubicBezTo>
                    <a:pt x="1558" y="837"/>
                    <a:pt x="1591" y="839"/>
                    <a:pt x="1667" y="871"/>
                  </a:cubicBezTo>
                  <a:cubicBezTo>
                    <a:pt x="1667" y="872"/>
                    <a:pt x="1667" y="872"/>
                    <a:pt x="1667" y="872"/>
                  </a:cubicBezTo>
                  <a:cubicBezTo>
                    <a:pt x="1668" y="872"/>
                    <a:pt x="1668" y="872"/>
                    <a:pt x="1668" y="872"/>
                  </a:cubicBezTo>
                  <a:cubicBezTo>
                    <a:pt x="1704" y="887"/>
                    <a:pt x="1726" y="906"/>
                    <a:pt x="1736" y="927"/>
                  </a:cubicBezTo>
                  <a:cubicBezTo>
                    <a:pt x="1747" y="947"/>
                    <a:pt x="1747" y="970"/>
                    <a:pt x="1738" y="993"/>
                  </a:cubicBezTo>
                  <a:cubicBezTo>
                    <a:pt x="1720" y="1040"/>
                    <a:pt x="1664" y="1090"/>
                    <a:pt x="1586" y="1114"/>
                  </a:cubicBezTo>
                  <a:cubicBezTo>
                    <a:pt x="1586" y="1114"/>
                    <a:pt x="1586" y="1114"/>
                    <a:pt x="1586" y="1114"/>
                  </a:cubicBezTo>
                  <a:cubicBezTo>
                    <a:pt x="1586" y="1114"/>
                    <a:pt x="1586" y="1114"/>
                    <a:pt x="1586" y="1114"/>
                  </a:cubicBezTo>
                  <a:cubicBezTo>
                    <a:pt x="1547" y="1127"/>
                    <a:pt x="1514" y="1154"/>
                    <a:pt x="1474" y="1177"/>
                  </a:cubicBezTo>
                  <a:cubicBezTo>
                    <a:pt x="1435" y="1199"/>
                    <a:pt x="1390" y="1218"/>
                    <a:pt x="1330" y="1214"/>
                  </a:cubicBezTo>
                  <a:cubicBezTo>
                    <a:pt x="1304" y="1213"/>
                    <a:pt x="1283" y="1207"/>
                    <a:pt x="1265" y="1200"/>
                  </a:cubicBezTo>
                  <a:cubicBezTo>
                    <a:pt x="1248" y="1192"/>
                    <a:pt x="1233" y="1182"/>
                    <a:pt x="1219" y="1171"/>
                  </a:cubicBezTo>
                  <a:cubicBezTo>
                    <a:pt x="1191" y="1149"/>
                    <a:pt x="1167" y="1120"/>
                    <a:pt x="1131" y="1100"/>
                  </a:cubicBezTo>
                  <a:cubicBezTo>
                    <a:pt x="1131" y="1100"/>
                    <a:pt x="1131" y="1100"/>
                    <a:pt x="1131" y="1100"/>
                  </a:cubicBezTo>
                  <a:cubicBezTo>
                    <a:pt x="1131" y="1099"/>
                    <a:pt x="1131" y="1099"/>
                    <a:pt x="1131" y="1099"/>
                  </a:cubicBezTo>
                  <a:cubicBezTo>
                    <a:pt x="1074" y="1067"/>
                    <a:pt x="1042" y="1029"/>
                    <a:pt x="1033" y="997"/>
                  </a:cubicBezTo>
                  <a:cubicBezTo>
                    <a:pt x="1023" y="964"/>
                    <a:pt x="1032" y="937"/>
                    <a:pt x="1060" y="915"/>
                  </a:cubicBezTo>
                  <a:close/>
                  <a:moveTo>
                    <a:pt x="1083" y="3152"/>
                  </a:moveTo>
                  <a:cubicBezTo>
                    <a:pt x="1083" y="3152"/>
                    <a:pt x="1083" y="3152"/>
                    <a:pt x="1083" y="3152"/>
                  </a:cubicBezTo>
                  <a:cubicBezTo>
                    <a:pt x="1083" y="3152"/>
                    <a:pt x="1083" y="3152"/>
                    <a:pt x="1083" y="3152"/>
                  </a:cubicBezTo>
                  <a:cubicBezTo>
                    <a:pt x="1075" y="3259"/>
                    <a:pt x="1014" y="3318"/>
                    <a:pt x="922" y="3339"/>
                  </a:cubicBezTo>
                  <a:cubicBezTo>
                    <a:pt x="829" y="3360"/>
                    <a:pt x="704" y="3339"/>
                    <a:pt x="578" y="3273"/>
                  </a:cubicBezTo>
                  <a:cubicBezTo>
                    <a:pt x="578" y="3273"/>
                    <a:pt x="578" y="3273"/>
                    <a:pt x="578" y="3273"/>
                  </a:cubicBezTo>
                  <a:cubicBezTo>
                    <a:pt x="439" y="3200"/>
                    <a:pt x="274" y="3207"/>
                    <a:pt x="169" y="3185"/>
                  </a:cubicBezTo>
                  <a:cubicBezTo>
                    <a:pt x="116" y="3174"/>
                    <a:pt x="81" y="3157"/>
                    <a:pt x="65" y="3126"/>
                  </a:cubicBezTo>
                  <a:cubicBezTo>
                    <a:pt x="49" y="3095"/>
                    <a:pt x="49" y="3042"/>
                    <a:pt x="83" y="2950"/>
                  </a:cubicBezTo>
                  <a:cubicBezTo>
                    <a:pt x="83" y="2949"/>
                    <a:pt x="83" y="2949"/>
                    <a:pt x="83" y="2949"/>
                  </a:cubicBezTo>
                  <a:cubicBezTo>
                    <a:pt x="83" y="2949"/>
                    <a:pt x="83" y="2949"/>
                    <a:pt x="83" y="2949"/>
                  </a:cubicBezTo>
                  <a:cubicBezTo>
                    <a:pt x="100" y="2897"/>
                    <a:pt x="87" y="2841"/>
                    <a:pt x="79" y="2788"/>
                  </a:cubicBezTo>
                  <a:cubicBezTo>
                    <a:pt x="71" y="2736"/>
                    <a:pt x="67" y="2688"/>
                    <a:pt x="85" y="2654"/>
                  </a:cubicBezTo>
                  <a:cubicBezTo>
                    <a:pt x="85" y="2654"/>
                    <a:pt x="85" y="2654"/>
                    <a:pt x="85" y="2654"/>
                  </a:cubicBezTo>
                  <a:cubicBezTo>
                    <a:pt x="109" y="2609"/>
                    <a:pt x="142" y="2593"/>
                    <a:pt x="184" y="2578"/>
                  </a:cubicBezTo>
                  <a:cubicBezTo>
                    <a:pt x="226" y="2563"/>
                    <a:pt x="276" y="2551"/>
                    <a:pt x="316" y="2512"/>
                  </a:cubicBezTo>
                  <a:cubicBezTo>
                    <a:pt x="316" y="2512"/>
                    <a:pt x="316" y="2512"/>
                    <a:pt x="316" y="2512"/>
                  </a:cubicBezTo>
                  <a:cubicBezTo>
                    <a:pt x="316" y="2512"/>
                    <a:pt x="316" y="2512"/>
                    <a:pt x="316" y="2512"/>
                  </a:cubicBezTo>
                  <a:cubicBezTo>
                    <a:pt x="352" y="2473"/>
                    <a:pt x="380" y="2425"/>
                    <a:pt x="412" y="2391"/>
                  </a:cubicBezTo>
                  <a:cubicBezTo>
                    <a:pt x="439" y="2362"/>
                    <a:pt x="466" y="2343"/>
                    <a:pt x="506" y="2343"/>
                  </a:cubicBezTo>
                  <a:cubicBezTo>
                    <a:pt x="507" y="2343"/>
                    <a:pt x="507" y="2343"/>
                    <a:pt x="508" y="2343"/>
                  </a:cubicBezTo>
                  <a:cubicBezTo>
                    <a:pt x="515" y="2343"/>
                    <a:pt x="522" y="2344"/>
                    <a:pt x="530" y="2345"/>
                  </a:cubicBezTo>
                  <a:cubicBezTo>
                    <a:pt x="584" y="2353"/>
                    <a:pt x="631" y="2391"/>
                    <a:pt x="677" y="2452"/>
                  </a:cubicBezTo>
                  <a:cubicBezTo>
                    <a:pt x="808" y="2691"/>
                    <a:pt x="808" y="2691"/>
                    <a:pt x="808" y="2691"/>
                  </a:cubicBezTo>
                  <a:cubicBezTo>
                    <a:pt x="808" y="2691"/>
                    <a:pt x="808" y="2691"/>
                    <a:pt x="808" y="2691"/>
                  </a:cubicBezTo>
                  <a:cubicBezTo>
                    <a:pt x="808" y="2691"/>
                    <a:pt x="808" y="2691"/>
                    <a:pt x="808" y="2691"/>
                  </a:cubicBezTo>
                  <a:cubicBezTo>
                    <a:pt x="843" y="2764"/>
                    <a:pt x="916" y="2844"/>
                    <a:pt x="979" y="2926"/>
                  </a:cubicBezTo>
                  <a:cubicBezTo>
                    <a:pt x="1041" y="3007"/>
                    <a:pt x="1089" y="3089"/>
                    <a:pt x="1083" y="3152"/>
                  </a:cubicBezTo>
                  <a:close/>
                  <a:moveTo>
                    <a:pt x="1072" y="2979"/>
                  </a:moveTo>
                  <a:cubicBezTo>
                    <a:pt x="1055" y="2951"/>
                    <a:pt x="1035" y="2924"/>
                    <a:pt x="1015" y="2898"/>
                  </a:cubicBezTo>
                  <a:cubicBezTo>
                    <a:pt x="1002" y="2881"/>
                    <a:pt x="989" y="2864"/>
                    <a:pt x="975" y="2847"/>
                  </a:cubicBezTo>
                  <a:cubicBezTo>
                    <a:pt x="1001" y="2847"/>
                    <a:pt x="1023" y="2843"/>
                    <a:pt x="1041" y="2835"/>
                  </a:cubicBezTo>
                  <a:cubicBezTo>
                    <a:pt x="1064" y="2825"/>
                    <a:pt x="1079" y="2809"/>
                    <a:pt x="1087" y="2788"/>
                  </a:cubicBezTo>
                  <a:cubicBezTo>
                    <a:pt x="1102" y="2746"/>
                    <a:pt x="1087" y="2688"/>
                    <a:pt x="1037" y="2621"/>
                  </a:cubicBezTo>
                  <a:cubicBezTo>
                    <a:pt x="988" y="2554"/>
                    <a:pt x="904" y="2478"/>
                    <a:pt x="781" y="2403"/>
                  </a:cubicBezTo>
                  <a:cubicBezTo>
                    <a:pt x="781" y="2403"/>
                    <a:pt x="781" y="2403"/>
                    <a:pt x="781" y="2403"/>
                  </a:cubicBezTo>
                  <a:cubicBezTo>
                    <a:pt x="690" y="2346"/>
                    <a:pt x="640" y="2278"/>
                    <a:pt x="616" y="2203"/>
                  </a:cubicBezTo>
                  <a:cubicBezTo>
                    <a:pt x="593" y="2128"/>
                    <a:pt x="596" y="2047"/>
                    <a:pt x="614" y="1967"/>
                  </a:cubicBezTo>
                  <a:cubicBezTo>
                    <a:pt x="649" y="1813"/>
                    <a:pt x="739" y="1664"/>
                    <a:pt x="797" y="1570"/>
                  </a:cubicBezTo>
                  <a:cubicBezTo>
                    <a:pt x="812" y="1559"/>
                    <a:pt x="802" y="1591"/>
                    <a:pt x="738" y="1710"/>
                  </a:cubicBezTo>
                  <a:cubicBezTo>
                    <a:pt x="681" y="1818"/>
                    <a:pt x="575" y="2067"/>
                    <a:pt x="721" y="2262"/>
                  </a:cubicBezTo>
                  <a:cubicBezTo>
                    <a:pt x="725" y="2123"/>
                    <a:pt x="758" y="1982"/>
                    <a:pt x="813" y="1850"/>
                  </a:cubicBezTo>
                  <a:cubicBezTo>
                    <a:pt x="894" y="1666"/>
                    <a:pt x="1063" y="1348"/>
                    <a:pt x="1077" y="1095"/>
                  </a:cubicBezTo>
                  <a:cubicBezTo>
                    <a:pt x="1084" y="1100"/>
                    <a:pt x="1108" y="1116"/>
                    <a:pt x="1118" y="1122"/>
                  </a:cubicBezTo>
                  <a:cubicBezTo>
                    <a:pt x="1118" y="1122"/>
                    <a:pt x="1118" y="1122"/>
                    <a:pt x="1118" y="1122"/>
                  </a:cubicBezTo>
                  <a:cubicBezTo>
                    <a:pt x="1149" y="1140"/>
                    <a:pt x="1173" y="1167"/>
                    <a:pt x="1203" y="1191"/>
                  </a:cubicBezTo>
                  <a:cubicBezTo>
                    <a:pt x="1233" y="1216"/>
                    <a:pt x="1271" y="1237"/>
                    <a:pt x="1328" y="1240"/>
                  </a:cubicBezTo>
                  <a:cubicBezTo>
                    <a:pt x="1334" y="1240"/>
                    <a:pt x="1339" y="1240"/>
                    <a:pt x="1344" y="1240"/>
                  </a:cubicBezTo>
                  <a:cubicBezTo>
                    <a:pt x="1403" y="1240"/>
                    <a:pt x="1449" y="1221"/>
                    <a:pt x="1487" y="1199"/>
                  </a:cubicBezTo>
                  <a:cubicBezTo>
                    <a:pt x="1529" y="1176"/>
                    <a:pt x="1562" y="1149"/>
                    <a:pt x="1593" y="1139"/>
                  </a:cubicBezTo>
                  <a:cubicBezTo>
                    <a:pt x="1594" y="1139"/>
                    <a:pt x="1594" y="1139"/>
                    <a:pt x="1594" y="1139"/>
                  </a:cubicBezTo>
                  <a:cubicBezTo>
                    <a:pt x="1660" y="1118"/>
                    <a:pt x="1713" y="1081"/>
                    <a:pt x="1743" y="1038"/>
                  </a:cubicBezTo>
                  <a:cubicBezTo>
                    <a:pt x="1795" y="1242"/>
                    <a:pt x="1915" y="1536"/>
                    <a:pt x="1992" y="1680"/>
                  </a:cubicBezTo>
                  <a:cubicBezTo>
                    <a:pt x="2033" y="1756"/>
                    <a:pt x="2115" y="1918"/>
                    <a:pt x="2150" y="2113"/>
                  </a:cubicBezTo>
                  <a:cubicBezTo>
                    <a:pt x="2173" y="2112"/>
                    <a:pt x="2197" y="2115"/>
                    <a:pt x="2224" y="2122"/>
                  </a:cubicBezTo>
                  <a:cubicBezTo>
                    <a:pt x="2316" y="1883"/>
                    <a:pt x="2145" y="1625"/>
                    <a:pt x="2067" y="1554"/>
                  </a:cubicBezTo>
                  <a:cubicBezTo>
                    <a:pt x="2036" y="1523"/>
                    <a:pt x="2034" y="1509"/>
                    <a:pt x="2050" y="1510"/>
                  </a:cubicBezTo>
                  <a:cubicBezTo>
                    <a:pt x="2134" y="1585"/>
                    <a:pt x="2246" y="1735"/>
                    <a:pt x="2286" y="1905"/>
                  </a:cubicBezTo>
                  <a:cubicBezTo>
                    <a:pt x="2304" y="1983"/>
                    <a:pt x="2308" y="2064"/>
                    <a:pt x="2289" y="2144"/>
                  </a:cubicBezTo>
                  <a:cubicBezTo>
                    <a:pt x="2298" y="2148"/>
                    <a:pt x="2308" y="2153"/>
                    <a:pt x="2318" y="2157"/>
                  </a:cubicBezTo>
                  <a:cubicBezTo>
                    <a:pt x="2466" y="2230"/>
                    <a:pt x="2521" y="2292"/>
                    <a:pt x="2495" y="2378"/>
                  </a:cubicBezTo>
                  <a:cubicBezTo>
                    <a:pt x="2486" y="2378"/>
                    <a:pt x="2477" y="2378"/>
                    <a:pt x="2469" y="2378"/>
                  </a:cubicBezTo>
                  <a:cubicBezTo>
                    <a:pt x="2468" y="2378"/>
                    <a:pt x="2467" y="2378"/>
                    <a:pt x="2467" y="2378"/>
                  </a:cubicBezTo>
                  <a:cubicBezTo>
                    <a:pt x="2488" y="2310"/>
                    <a:pt x="2441" y="2260"/>
                    <a:pt x="2314" y="2203"/>
                  </a:cubicBezTo>
                  <a:cubicBezTo>
                    <a:pt x="2183" y="2145"/>
                    <a:pt x="2078" y="2151"/>
                    <a:pt x="2060" y="2268"/>
                  </a:cubicBezTo>
                  <a:cubicBezTo>
                    <a:pt x="2059" y="2274"/>
                    <a:pt x="2058" y="2280"/>
                    <a:pt x="2058" y="2287"/>
                  </a:cubicBezTo>
                  <a:cubicBezTo>
                    <a:pt x="2048" y="2290"/>
                    <a:pt x="2038" y="2294"/>
                    <a:pt x="2028" y="2300"/>
                  </a:cubicBezTo>
                  <a:cubicBezTo>
                    <a:pt x="1966" y="2333"/>
                    <a:pt x="1933" y="2395"/>
                    <a:pt x="1914" y="2470"/>
                  </a:cubicBezTo>
                  <a:cubicBezTo>
                    <a:pt x="1895" y="2545"/>
                    <a:pt x="1890" y="2636"/>
                    <a:pt x="1885" y="2737"/>
                  </a:cubicBezTo>
                  <a:cubicBezTo>
                    <a:pt x="1885" y="2738"/>
                    <a:pt x="1885" y="2738"/>
                    <a:pt x="1885" y="2738"/>
                  </a:cubicBezTo>
                  <a:cubicBezTo>
                    <a:pt x="1882" y="2789"/>
                    <a:pt x="1861" y="2858"/>
                    <a:pt x="1839" y="2932"/>
                  </a:cubicBezTo>
                  <a:cubicBezTo>
                    <a:pt x="1624" y="3085"/>
                    <a:pt x="1325" y="3152"/>
                    <a:pt x="1072" y="2979"/>
                  </a:cubicBezTo>
                  <a:close/>
                  <a:moveTo>
                    <a:pt x="2798" y="2902"/>
                  </a:moveTo>
                  <a:cubicBezTo>
                    <a:pt x="2796" y="2936"/>
                    <a:pt x="2772" y="2961"/>
                    <a:pt x="2726" y="2988"/>
                  </a:cubicBezTo>
                  <a:cubicBezTo>
                    <a:pt x="2636" y="3043"/>
                    <a:pt x="2476" y="3090"/>
                    <a:pt x="2374" y="3214"/>
                  </a:cubicBezTo>
                  <a:cubicBezTo>
                    <a:pt x="2285" y="3319"/>
                    <a:pt x="2177" y="3377"/>
                    <a:pt x="2082" y="3385"/>
                  </a:cubicBezTo>
                  <a:cubicBezTo>
                    <a:pt x="1987" y="3392"/>
                    <a:pt x="1905" y="3353"/>
                    <a:pt x="1856" y="3256"/>
                  </a:cubicBezTo>
                  <a:cubicBezTo>
                    <a:pt x="1856" y="3255"/>
                    <a:pt x="1856" y="3255"/>
                    <a:pt x="1856" y="3255"/>
                  </a:cubicBezTo>
                  <a:cubicBezTo>
                    <a:pt x="1856" y="3255"/>
                    <a:pt x="1856" y="3255"/>
                    <a:pt x="1856" y="3255"/>
                  </a:cubicBezTo>
                  <a:cubicBezTo>
                    <a:pt x="1826" y="3198"/>
                    <a:pt x="1838" y="3108"/>
                    <a:pt x="1864" y="3013"/>
                  </a:cubicBezTo>
                  <a:cubicBezTo>
                    <a:pt x="1889" y="2917"/>
                    <a:pt x="1925" y="2820"/>
                    <a:pt x="1930" y="2740"/>
                  </a:cubicBezTo>
                  <a:cubicBezTo>
                    <a:pt x="1930" y="2740"/>
                    <a:pt x="1930" y="2740"/>
                    <a:pt x="1930" y="2740"/>
                  </a:cubicBezTo>
                  <a:cubicBezTo>
                    <a:pt x="1935" y="2638"/>
                    <a:pt x="1941" y="2549"/>
                    <a:pt x="1958" y="2481"/>
                  </a:cubicBezTo>
                  <a:cubicBezTo>
                    <a:pt x="1975" y="2412"/>
                    <a:pt x="2002" y="2366"/>
                    <a:pt x="2050" y="2340"/>
                  </a:cubicBezTo>
                  <a:cubicBezTo>
                    <a:pt x="2052" y="2338"/>
                    <a:pt x="2054" y="2337"/>
                    <a:pt x="2057" y="2336"/>
                  </a:cubicBezTo>
                  <a:cubicBezTo>
                    <a:pt x="2062" y="2424"/>
                    <a:pt x="2106" y="2514"/>
                    <a:pt x="2183" y="2534"/>
                  </a:cubicBezTo>
                  <a:cubicBezTo>
                    <a:pt x="2267" y="2556"/>
                    <a:pt x="2389" y="2484"/>
                    <a:pt x="2440" y="2424"/>
                  </a:cubicBezTo>
                  <a:cubicBezTo>
                    <a:pt x="2450" y="2424"/>
                    <a:pt x="2460" y="2424"/>
                    <a:pt x="2470" y="2423"/>
                  </a:cubicBezTo>
                  <a:cubicBezTo>
                    <a:pt x="2515" y="2422"/>
                    <a:pt x="2553" y="2425"/>
                    <a:pt x="2592" y="2459"/>
                  </a:cubicBezTo>
                  <a:cubicBezTo>
                    <a:pt x="2592" y="2459"/>
                    <a:pt x="2592" y="2459"/>
                    <a:pt x="2592" y="2459"/>
                  </a:cubicBezTo>
                  <a:cubicBezTo>
                    <a:pt x="2592" y="2459"/>
                    <a:pt x="2592" y="2459"/>
                    <a:pt x="2592" y="2459"/>
                  </a:cubicBezTo>
                  <a:cubicBezTo>
                    <a:pt x="2622" y="2484"/>
                    <a:pt x="2636" y="2531"/>
                    <a:pt x="2648" y="2585"/>
                  </a:cubicBezTo>
                  <a:cubicBezTo>
                    <a:pt x="2660" y="2638"/>
                    <a:pt x="2670" y="2696"/>
                    <a:pt x="2707" y="2737"/>
                  </a:cubicBezTo>
                  <a:cubicBezTo>
                    <a:pt x="2707" y="2737"/>
                    <a:pt x="2707" y="2737"/>
                    <a:pt x="2707" y="2737"/>
                  </a:cubicBezTo>
                  <a:cubicBezTo>
                    <a:pt x="2707" y="2737"/>
                    <a:pt x="2707" y="2737"/>
                    <a:pt x="2707" y="2737"/>
                  </a:cubicBezTo>
                  <a:cubicBezTo>
                    <a:pt x="2777" y="2816"/>
                    <a:pt x="2800" y="2868"/>
                    <a:pt x="2798" y="29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4" name="Freeform 38"/>
            <p:cNvSpPr>
              <a:spLocks/>
            </p:cNvSpPr>
            <p:nvPr/>
          </p:nvSpPr>
          <p:spPr bwMode="auto">
            <a:xfrm>
              <a:off x="-6841" y="6500"/>
              <a:ext cx="83" cy="47"/>
            </a:xfrm>
            <a:custGeom>
              <a:avLst/>
              <a:gdLst>
                <a:gd name="T0" fmla="*/ 0 w 65"/>
                <a:gd name="T1" fmla="*/ 14 h 36"/>
                <a:gd name="T2" fmla="*/ 24 w 65"/>
                <a:gd name="T3" fmla="*/ 24 h 36"/>
                <a:gd name="T4" fmla="*/ 44 w 65"/>
                <a:gd name="T5" fmla="*/ 36 h 36"/>
                <a:gd name="T6" fmla="*/ 63 w 65"/>
                <a:gd name="T7" fmla="*/ 26 h 36"/>
                <a:gd name="T8" fmla="*/ 42 w 65"/>
                <a:gd name="T9" fmla="*/ 7 h 36"/>
                <a:gd name="T10" fmla="*/ 5 w 65"/>
                <a:gd name="T11" fmla="*/ 6 h 36"/>
                <a:gd name="T12" fmla="*/ 0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4"/>
                  </a:moveTo>
                  <a:cubicBezTo>
                    <a:pt x="3" y="22"/>
                    <a:pt x="16" y="20"/>
                    <a:pt x="24" y="24"/>
                  </a:cubicBezTo>
                  <a:cubicBezTo>
                    <a:pt x="31" y="28"/>
                    <a:pt x="36" y="36"/>
                    <a:pt x="44" y="36"/>
                  </a:cubicBezTo>
                  <a:cubicBezTo>
                    <a:pt x="51" y="36"/>
                    <a:pt x="63" y="33"/>
                    <a:pt x="63" y="26"/>
                  </a:cubicBezTo>
                  <a:cubicBezTo>
                    <a:pt x="65" y="17"/>
                    <a:pt x="51" y="10"/>
                    <a:pt x="42" y="7"/>
                  </a:cubicBezTo>
                  <a:cubicBezTo>
                    <a:pt x="30" y="3"/>
                    <a:pt x="16" y="0"/>
                    <a:pt x="5" y="6"/>
                  </a:cubicBezTo>
                  <a:cubicBezTo>
                    <a:pt x="2" y="8"/>
                    <a:pt x="0" y="11"/>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5" name="Freeform 39"/>
            <p:cNvSpPr>
              <a:spLocks/>
            </p:cNvSpPr>
            <p:nvPr/>
          </p:nvSpPr>
          <p:spPr bwMode="auto">
            <a:xfrm>
              <a:off x="-7025" y="6500"/>
              <a:ext cx="83" cy="47"/>
            </a:xfrm>
            <a:custGeom>
              <a:avLst/>
              <a:gdLst>
                <a:gd name="T0" fmla="*/ 64 w 65"/>
                <a:gd name="T1" fmla="*/ 14 h 36"/>
                <a:gd name="T2" fmla="*/ 41 w 65"/>
                <a:gd name="T3" fmla="*/ 24 h 36"/>
                <a:gd name="T4" fmla="*/ 21 w 65"/>
                <a:gd name="T5" fmla="*/ 36 h 36"/>
                <a:gd name="T6" fmla="*/ 1 w 65"/>
                <a:gd name="T7" fmla="*/ 26 h 36"/>
                <a:gd name="T8" fmla="*/ 23 w 65"/>
                <a:gd name="T9" fmla="*/ 7 h 36"/>
                <a:gd name="T10" fmla="*/ 60 w 65"/>
                <a:gd name="T11" fmla="*/ 6 h 36"/>
                <a:gd name="T12" fmla="*/ 64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64" y="14"/>
                  </a:moveTo>
                  <a:cubicBezTo>
                    <a:pt x="62" y="22"/>
                    <a:pt x="48" y="20"/>
                    <a:pt x="41" y="24"/>
                  </a:cubicBezTo>
                  <a:cubicBezTo>
                    <a:pt x="34" y="28"/>
                    <a:pt x="28" y="36"/>
                    <a:pt x="21" y="36"/>
                  </a:cubicBezTo>
                  <a:cubicBezTo>
                    <a:pt x="13" y="36"/>
                    <a:pt x="2" y="33"/>
                    <a:pt x="1" y="26"/>
                  </a:cubicBezTo>
                  <a:cubicBezTo>
                    <a:pt x="0" y="17"/>
                    <a:pt x="14" y="10"/>
                    <a:pt x="23" y="7"/>
                  </a:cubicBezTo>
                  <a:cubicBezTo>
                    <a:pt x="34" y="3"/>
                    <a:pt x="49" y="0"/>
                    <a:pt x="60" y="6"/>
                  </a:cubicBezTo>
                  <a:cubicBezTo>
                    <a:pt x="62" y="8"/>
                    <a:pt x="65" y="11"/>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8" name="Oval 137"/>
          <p:cNvSpPr/>
          <p:nvPr/>
        </p:nvSpPr>
        <p:spPr bwMode="auto">
          <a:xfrm>
            <a:off x="7214712" y="186048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07" name="Group 42"/>
          <p:cNvGrpSpPr>
            <a:grpSpLocks noChangeAspect="1"/>
          </p:cNvGrpSpPr>
          <p:nvPr/>
        </p:nvGrpSpPr>
        <p:grpSpPr bwMode="auto">
          <a:xfrm>
            <a:off x="7381358" y="1951496"/>
            <a:ext cx="632699" cy="640109"/>
            <a:chOff x="3492" y="1769"/>
            <a:chExt cx="854" cy="864"/>
          </a:xfrm>
          <a:solidFill>
            <a:schemeClr val="bg1"/>
          </a:solidFill>
        </p:grpSpPr>
        <p:sp>
          <p:nvSpPr>
            <p:cNvPr id="109" name="Freeform 43"/>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0" name="Freeform 44"/>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1" name="Freeform 45"/>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2" name="Freeform 46"/>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9" name="Oval 138"/>
          <p:cNvSpPr/>
          <p:nvPr/>
        </p:nvSpPr>
        <p:spPr bwMode="auto">
          <a:xfrm>
            <a:off x="7404699" y="3789253"/>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86" name="Group 21"/>
          <p:cNvGrpSpPr>
            <a:grpSpLocks noChangeAspect="1"/>
          </p:cNvGrpSpPr>
          <p:nvPr/>
        </p:nvGrpSpPr>
        <p:grpSpPr bwMode="auto">
          <a:xfrm>
            <a:off x="7638882" y="3949808"/>
            <a:ext cx="535895" cy="642564"/>
            <a:chOff x="2860" y="939"/>
            <a:chExt cx="2110" cy="2530"/>
          </a:xfrm>
          <a:solidFill>
            <a:schemeClr val="bg1"/>
          </a:solidFill>
        </p:grpSpPr>
        <p:sp>
          <p:nvSpPr>
            <p:cNvPr id="88" name="Freeform 22"/>
            <p:cNvSpPr>
              <a:spLocks/>
            </p:cNvSpPr>
            <p:nvPr/>
          </p:nvSpPr>
          <p:spPr bwMode="auto">
            <a:xfrm>
              <a:off x="2860" y="939"/>
              <a:ext cx="1979" cy="1976"/>
            </a:xfrm>
            <a:custGeom>
              <a:avLst/>
              <a:gdLst>
                <a:gd name="T0" fmla="*/ 924 w 985"/>
                <a:gd name="T1" fmla="*/ 0 h 985"/>
                <a:gd name="T2" fmla="*/ 61 w 985"/>
                <a:gd name="T3" fmla="*/ 0 h 985"/>
                <a:gd name="T4" fmla="*/ 0 w 985"/>
                <a:gd name="T5" fmla="*/ 61 h 985"/>
                <a:gd name="T6" fmla="*/ 0 w 985"/>
                <a:gd name="T7" fmla="*/ 387 h 985"/>
                <a:gd name="T8" fmla="*/ 194 w 985"/>
                <a:gd name="T9" fmla="*/ 333 h 985"/>
                <a:gd name="T10" fmla="*/ 323 w 985"/>
                <a:gd name="T11" fmla="*/ 386 h 985"/>
                <a:gd name="T12" fmla="*/ 217 w 985"/>
                <a:gd name="T13" fmla="*/ 333 h 985"/>
                <a:gd name="T14" fmla="*/ 130 w 985"/>
                <a:gd name="T15" fmla="*/ 239 h 985"/>
                <a:gd name="T16" fmla="*/ 183 w 985"/>
                <a:gd name="T17" fmla="*/ 125 h 985"/>
                <a:gd name="T18" fmla="*/ 423 w 985"/>
                <a:gd name="T19" fmla="*/ 156 h 985"/>
                <a:gd name="T20" fmla="*/ 292 w 985"/>
                <a:gd name="T21" fmla="*/ 131 h 985"/>
                <a:gd name="T22" fmla="*/ 441 w 985"/>
                <a:gd name="T23" fmla="*/ 104 h 985"/>
                <a:gd name="T24" fmla="*/ 739 w 985"/>
                <a:gd name="T25" fmla="*/ 162 h 985"/>
                <a:gd name="T26" fmla="*/ 786 w 985"/>
                <a:gd name="T27" fmla="*/ 394 h 985"/>
                <a:gd name="T28" fmla="*/ 604 w 985"/>
                <a:gd name="T29" fmla="*/ 366 h 985"/>
                <a:gd name="T30" fmla="*/ 745 w 985"/>
                <a:gd name="T31" fmla="*/ 410 h 985"/>
                <a:gd name="T32" fmla="*/ 774 w 985"/>
                <a:gd name="T33" fmla="*/ 744 h 985"/>
                <a:gd name="T34" fmla="*/ 581 w 985"/>
                <a:gd name="T35" fmla="*/ 570 h 985"/>
                <a:gd name="T36" fmla="*/ 767 w 985"/>
                <a:gd name="T37" fmla="*/ 765 h 985"/>
                <a:gd name="T38" fmla="*/ 699 w 985"/>
                <a:gd name="T39" fmla="*/ 907 h 985"/>
                <a:gd name="T40" fmla="*/ 289 w 985"/>
                <a:gd name="T41" fmla="*/ 731 h 985"/>
                <a:gd name="T42" fmla="*/ 81 w 985"/>
                <a:gd name="T43" fmla="*/ 985 h 985"/>
                <a:gd name="T44" fmla="*/ 924 w 985"/>
                <a:gd name="T45" fmla="*/ 985 h 985"/>
                <a:gd name="T46" fmla="*/ 985 w 985"/>
                <a:gd name="T47" fmla="*/ 924 h 985"/>
                <a:gd name="T48" fmla="*/ 985 w 985"/>
                <a:gd name="T49" fmla="*/ 61 h 985"/>
                <a:gd name="T50" fmla="*/ 924 w 985"/>
                <a:gd name="T51"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5" h="985">
                  <a:moveTo>
                    <a:pt x="924" y="0"/>
                  </a:moveTo>
                  <a:cubicBezTo>
                    <a:pt x="61" y="0"/>
                    <a:pt x="61" y="0"/>
                    <a:pt x="61" y="0"/>
                  </a:cubicBezTo>
                  <a:cubicBezTo>
                    <a:pt x="27" y="0"/>
                    <a:pt x="0" y="27"/>
                    <a:pt x="0" y="61"/>
                  </a:cubicBezTo>
                  <a:cubicBezTo>
                    <a:pt x="0" y="387"/>
                    <a:pt x="0" y="387"/>
                    <a:pt x="0" y="387"/>
                  </a:cubicBezTo>
                  <a:cubicBezTo>
                    <a:pt x="194" y="333"/>
                    <a:pt x="194" y="333"/>
                    <a:pt x="194" y="333"/>
                  </a:cubicBezTo>
                  <a:cubicBezTo>
                    <a:pt x="323" y="386"/>
                    <a:pt x="323" y="386"/>
                    <a:pt x="323" y="386"/>
                  </a:cubicBezTo>
                  <a:cubicBezTo>
                    <a:pt x="217" y="333"/>
                    <a:pt x="217" y="333"/>
                    <a:pt x="217" y="333"/>
                  </a:cubicBezTo>
                  <a:cubicBezTo>
                    <a:pt x="217" y="333"/>
                    <a:pt x="143" y="292"/>
                    <a:pt x="130" y="239"/>
                  </a:cubicBezTo>
                  <a:cubicBezTo>
                    <a:pt x="117" y="186"/>
                    <a:pt x="183" y="125"/>
                    <a:pt x="183" y="125"/>
                  </a:cubicBezTo>
                  <a:cubicBezTo>
                    <a:pt x="423" y="156"/>
                    <a:pt x="423" y="156"/>
                    <a:pt x="423" y="156"/>
                  </a:cubicBezTo>
                  <a:cubicBezTo>
                    <a:pt x="292" y="131"/>
                    <a:pt x="292" y="131"/>
                    <a:pt x="292" y="131"/>
                  </a:cubicBezTo>
                  <a:cubicBezTo>
                    <a:pt x="292" y="131"/>
                    <a:pt x="338" y="101"/>
                    <a:pt x="441" y="104"/>
                  </a:cubicBezTo>
                  <a:cubicBezTo>
                    <a:pt x="554" y="108"/>
                    <a:pt x="713" y="136"/>
                    <a:pt x="739" y="162"/>
                  </a:cubicBezTo>
                  <a:cubicBezTo>
                    <a:pt x="765" y="189"/>
                    <a:pt x="814" y="366"/>
                    <a:pt x="786" y="394"/>
                  </a:cubicBezTo>
                  <a:cubicBezTo>
                    <a:pt x="773" y="407"/>
                    <a:pt x="604" y="366"/>
                    <a:pt x="604" y="366"/>
                  </a:cubicBezTo>
                  <a:cubicBezTo>
                    <a:pt x="745" y="410"/>
                    <a:pt x="745" y="410"/>
                    <a:pt x="745" y="410"/>
                  </a:cubicBezTo>
                  <a:cubicBezTo>
                    <a:pt x="745" y="410"/>
                    <a:pt x="823" y="590"/>
                    <a:pt x="774" y="744"/>
                  </a:cubicBezTo>
                  <a:cubicBezTo>
                    <a:pt x="774" y="744"/>
                    <a:pt x="666" y="685"/>
                    <a:pt x="581" y="570"/>
                  </a:cubicBezTo>
                  <a:cubicBezTo>
                    <a:pt x="652" y="718"/>
                    <a:pt x="767" y="765"/>
                    <a:pt x="767" y="765"/>
                  </a:cubicBezTo>
                  <a:cubicBezTo>
                    <a:pt x="767" y="765"/>
                    <a:pt x="724" y="882"/>
                    <a:pt x="699" y="907"/>
                  </a:cubicBezTo>
                  <a:cubicBezTo>
                    <a:pt x="289" y="731"/>
                    <a:pt x="289" y="731"/>
                    <a:pt x="289" y="731"/>
                  </a:cubicBezTo>
                  <a:cubicBezTo>
                    <a:pt x="81" y="985"/>
                    <a:pt x="81" y="985"/>
                    <a:pt x="81" y="985"/>
                  </a:cubicBezTo>
                  <a:cubicBezTo>
                    <a:pt x="924" y="985"/>
                    <a:pt x="924" y="985"/>
                    <a:pt x="924" y="985"/>
                  </a:cubicBezTo>
                  <a:cubicBezTo>
                    <a:pt x="958" y="985"/>
                    <a:pt x="985" y="958"/>
                    <a:pt x="985" y="924"/>
                  </a:cubicBezTo>
                  <a:cubicBezTo>
                    <a:pt x="985" y="61"/>
                    <a:pt x="985" y="61"/>
                    <a:pt x="985" y="61"/>
                  </a:cubicBezTo>
                  <a:cubicBezTo>
                    <a:pt x="985" y="27"/>
                    <a:pt x="958" y="0"/>
                    <a:pt x="9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89" name="Freeform 23"/>
            <p:cNvSpPr>
              <a:spLocks/>
            </p:cNvSpPr>
            <p:nvPr/>
          </p:nvSpPr>
          <p:spPr bwMode="auto">
            <a:xfrm>
              <a:off x="2890" y="3064"/>
              <a:ext cx="575" cy="405"/>
            </a:xfrm>
            <a:custGeom>
              <a:avLst/>
              <a:gdLst>
                <a:gd name="T0" fmla="*/ 169 w 286"/>
                <a:gd name="T1" fmla="*/ 105 h 202"/>
                <a:gd name="T2" fmla="*/ 169 w 286"/>
                <a:gd name="T3" fmla="*/ 171 h 202"/>
                <a:gd name="T4" fmla="*/ 162 w 286"/>
                <a:gd name="T5" fmla="*/ 194 h 202"/>
                <a:gd name="T6" fmla="*/ 143 w 286"/>
                <a:gd name="T7" fmla="*/ 202 h 202"/>
                <a:gd name="T8" fmla="*/ 125 w 286"/>
                <a:gd name="T9" fmla="*/ 194 h 202"/>
                <a:gd name="T10" fmla="*/ 118 w 286"/>
                <a:gd name="T11" fmla="*/ 171 h 202"/>
                <a:gd name="T12" fmla="*/ 118 w 286"/>
                <a:gd name="T13" fmla="*/ 92 h 202"/>
                <a:gd name="T14" fmla="*/ 117 w 286"/>
                <a:gd name="T15" fmla="*/ 62 h 202"/>
                <a:gd name="T16" fmla="*/ 110 w 286"/>
                <a:gd name="T17" fmla="*/ 45 h 202"/>
                <a:gd name="T18" fmla="*/ 92 w 286"/>
                <a:gd name="T19" fmla="*/ 39 h 202"/>
                <a:gd name="T20" fmla="*/ 60 w 286"/>
                <a:gd name="T21" fmla="*/ 56 h 202"/>
                <a:gd name="T22" fmla="*/ 52 w 286"/>
                <a:gd name="T23" fmla="*/ 104 h 202"/>
                <a:gd name="T24" fmla="*/ 52 w 286"/>
                <a:gd name="T25" fmla="*/ 171 h 202"/>
                <a:gd name="T26" fmla="*/ 45 w 286"/>
                <a:gd name="T27" fmla="*/ 194 h 202"/>
                <a:gd name="T28" fmla="*/ 26 w 286"/>
                <a:gd name="T29" fmla="*/ 202 h 202"/>
                <a:gd name="T30" fmla="*/ 8 w 286"/>
                <a:gd name="T31" fmla="*/ 194 h 202"/>
                <a:gd name="T32" fmla="*/ 0 w 286"/>
                <a:gd name="T33" fmla="*/ 171 h 202"/>
                <a:gd name="T34" fmla="*/ 0 w 286"/>
                <a:gd name="T35" fmla="*/ 29 h 202"/>
                <a:gd name="T36" fmla="*/ 7 w 286"/>
                <a:gd name="T37" fmla="*/ 7 h 202"/>
                <a:gd name="T38" fmla="*/ 24 w 286"/>
                <a:gd name="T39" fmla="*/ 0 h 202"/>
                <a:gd name="T40" fmla="*/ 41 w 286"/>
                <a:gd name="T41" fmla="*/ 7 h 202"/>
                <a:gd name="T42" fmla="*/ 48 w 286"/>
                <a:gd name="T43" fmla="*/ 26 h 202"/>
                <a:gd name="T44" fmla="*/ 48 w 286"/>
                <a:gd name="T45" fmla="*/ 30 h 202"/>
                <a:gd name="T46" fmla="*/ 76 w 286"/>
                <a:gd name="T47" fmla="*/ 8 h 202"/>
                <a:gd name="T48" fmla="*/ 109 w 286"/>
                <a:gd name="T49" fmla="*/ 0 h 202"/>
                <a:gd name="T50" fmla="*/ 141 w 286"/>
                <a:gd name="T51" fmla="*/ 8 h 202"/>
                <a:gd name="T52" fmla="*/ 163 w 286"/>
                <a:gd name="T53" fmla="*/ 30 h 202"/>
                <a:gd name="T54" fmla="*/ 190 w 286"/>
                <a:gd name="T55" fmla="*/ 8 h 202"/>
                <a:gd name="T56" fmla="*/ 222 w 286"/>
                <a:gd name="T57" fmla="*/ 0 h 202"/>
                <a:gd name="T58" fmla="*/ 257 w 286"/>
                <a:gd name="T59" fmla="*/ 8 h 202"/>
                <a:gd name="T60" fmla="*/ 279 w 286"/>
                <a:gd name="T61" fmla="*/ 31 h 202"/>
                <a:gd name="T62" fmla="*/ 286 w 286"/>
                <a:gd name="T63" fmla="*/ 74 h 202"/>
                <a:gd name="T64" fmla="*/ 286 w 286"/>
                <a:gd name="T65" fmla="*/ 171 h 202"/>
                <a:gd name="T66" fmla="*/ 279 w 286"/>
                <a:gd name="T67" fmla="*/ 194 h 202"/>
                <a:gd name="T68" fmla="*/ 260 w 286"/>
                <a:gd name="T69" fmla="*/ 202 h 202"/>
                <a:gd name="T70" fmla="*/ 242 w 286"/>
                <a:gd name="T71" fmla="*/ 194 h 202"/>
                <a:gd name="T72" fmla="*/ 234 w 286"/>
                <a:gd name="T73" fmla="*/ 171 h 202"/>
                <a:gd name="T74" fmla="*/ 234 w 286"/>
                <a:gd name="T75" fmla="*/ 87 h 202"/>
                <a:gd name="T76" fmla="*/ 233 w 286"/>
                <a:gd name="T77" fmla="*/ 62 h 202"/>
                <a:gd name="T78" fmla="*/ 226 w 286"/>
                <a:gd name="T79" fmla="*/ 45 h 202"/>
                <a:gd name="T80" fmla="*/ 207 w 286"/>
                <a:gd name="T81" fmla="*/ 39 h 202"/>
                <a:gd name="T82" fmla="*/ 189 w 286"/>
                <a:gd name="T83" fmla="*/ 45 h 202"/>
                <a:gd name="T84" fmla="*/ 175 w 286"/>
                <a:gd name="T85" fmla="*/ 60 h 202"/>
                <a:gd name="T86" fmla="*/ 169 w 286"/>
                <a:gd name="T87" fmla="*/ 10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02">
                  <a:moveTo>
                    <a:pt x="169" y="105"/>
                  </a:moveTo>
                  <a:cubicBezTo>
                    <a:pt x="169" y="171"/>
                    <a:pt x="169" y="171"/>
                    <a:pt x="169" y="171"/>
                  </a:cubicBezTo>
                  <a:cubicBezTo>
                    <a:pt x="169" y="181"/>
                    <a:pt x="167" y="189"/>
                    <a:pt x="162" y="194"/>
                  </a:cubicBezTo>
                  <a:cubicBezTo>
                    <a:pt x="157" y="200"/>
                    <a:pt x="151" y="202"/>
                    <a:pt x="143" y="202"/>
                  </a:cubicBezTo>
                  <a:cubicBezTo>
                    <a:pt x="136" y="202"/>
                    <a:pt x="130" y="200"/>
                    <a:pt x="125" y="194"/>
                  </a:cubicBezTo>
                  <a:cubicBezTo>
                    <a:pt x="120" y="189"/>
                    <a:pt x="118" y="181"/>
                    <a:pt x="118" y="171"/>
                  </a:cubicBezTo>
                  <a:cubicBezTo>
                    <a:pt x="118" y="92"/>
                    <a:pt x="118" y="92"/>
                    <a:pt x="118" y="92"/>
                  </a:cubicBezTo>
                  <a:cubicBezTo>
                    <a:pt x="118" y="79"/>
                    <a:pt x="117" y="69"/>
                    <a:pt x="117" y="62"/>
                  </a:cubicBezTo>
                  <a:cubicBezTo>
                    <a:pt x="116" y="56"/>
                    <a:pt x="113" y="50"/>
                    <a:pt x="110" y="45"/>
                  </a:cubicBezTo>
                  <a:cubicBezTo>
                    <a:pt x="106" y="41"/>
                    <a:pt x="100" y="39"/>
                    <a:pt x="92" y="39"/>
                  </a:cubicBezTo>
                  <a:cubicBezTo>
                    <a:pt x="75" y="39"/>
                    <a:pt x="65" y="44"/>
                    <a:pt x="60" y="56"/>
                  </a:cubicBezTo>
                  <a:cubicBezTo>
                    <a:pt x="54" y="67"/>
                    <a:pt x="52" y="83"/>
                    <a:pt x="52" y="104"/>
                  </a:cubicBezTo>
                  <a:cubicBezTo>
                    <a:pt x="52" y="171"/>
                    <a:pt x="52" y="171"/>
                    <a:pt x="52" y="171"/>
                  </a:cubicBezTo>
                  <a:cubicBezTo>
                    <a:pt x="52" y="181"/>
                    <a:pt x="49" y="189"/>
                    <a:pt x="45" y="194"/>
                  </a:cubicBezTo>
                  <a:cubicBezTo>
                    <a:pt x="40" y="200"/>
                    <a:pt x="34" y="202"/>
                    <a:pt x="26" y="202"/>
                  </a:cubicBezTo>
                  <a:cubicBezTo>
                    <a:pt x="19" y="202"/>
                    <a:pt x="12" y="200"/>
                    <a:pt x="8" y="194"/>
                  </a:cubicBezTo>
                  <a:cubicBezTo>
                    <a:pt x="3" y="189"/>
                    <a:pt x="0" y="181"/>
                    <a:pt x="0" y="171"/>
                  </a:cubicBezTo>
                  <a:cubicBezTo>
                    <a:pt x="0" y="29"/>
                    <a:pt x="0" y="29"/>
                    <a:pt x="0" y="29"/>
                  </a:cubicBezTo>
                  <a:cubicBezTo>
                    <a:pt x="0" y="19"/>
                    <a:pt x="2" y="12"/>
                    <a:pt x="7" y="7"/>
                  </a:cubicBezTo>
                  <a:cubicBezTo>
                    <a:pt x="11" y="2"/>
                    <a:pt x="17" y="0"/>
                    <a:pt x="24" y="0"/>
                  </a:cubicBezTo>
                  <a:cubicBezTo>
                    <a:pt x="31" y="0"/>
                    <a:pt x="37" y="2"/>
                    <a:pt x="41" y="7"/>
                  </a:cubicBezTo>
                  <a:cubicBezTo>
                    <a:pt x="46" y="11"/>
                    <a:pt x="48" y="18"/>
                    <a:pt x="48" y="26"/>
                  </a:cubicBezTo>
                  <a:cubicBezTo>
                    <a:pt x="48" y="30"/>
                    <a:pt x="48" y="30"/>
                    <a:pt x="48" y="30"/>
                  </a:cubicBezTo>
                  <a:cubicBezTo>
                    <a:pt x="57" y="20"/>
                    <a:pt x="66" y="12"/>
                    <a:pt x="76" y="8"/>
                  </a:cubicBezTo>
                  <a:cubicBezTo>
                    <a:pt x="86" y="3"/>
                    <a:pt x="97" y="0"/>
                    <a:pt x="109" y="0"/>
                  </a:cubicBezTo>
                  <a:cubicBezTo>
                    <a:pt x="121" y="0"/>
                    <a:pt x="132" y="3"/>
                    <a:pt x="141" y="8"/>
                  </a:cubicBezTo>
                  <a:cubicBezTo>
                    <a:pt x="150" y="13"/>
                    <a:pt x="157" y="20"/>
                    <a:pt x="163" y="30"/>
                  </a:cubicBezTo>
                  <a:cubicBezTo>
                    <a:pt x="172" y="20"/>
                    <a:pt x="181" y="13"/>
                    <a:pt x="190" y="8"/>
                  </a:cubicBezTo>
                  <a:cubicBezTo>
                    <a:pt x="200" y="3"/>
                    <a:pt x="211" y="0"/>
                    <a:pt x="222" y="0"/>
                  </a:cubicBezTo>
                  <a:cubicBezTo>
                    <a:pt x="236" y="0"/>
                    <a:pt x="248" y="3"/>
                    <a:pt x="257" y="8"/>
                  </a:cubicBezTo>
                  <a:cubicBezTo>
                    <a:pt x="267" y="14"/>
                    <a:pt x="275" y="21"/>
                    <a:pt x="279" y="31"/>
                  </a:cubicBezTo>
                  <a:cubicBezTo>
                    <a:pt x="284" y="40"/>
                    <a:pt x="286" y="54"/>
                    <a:pt x="286" y="74"/>
                  </a:cubicBezTo>
                  <a:cubicBezTo>
                    <a:pt x="286" y="171"/>
                    <a:pt x="286" y="171"/>
                    <a:pt x="286" y="171"/>
                  </a:cubicBezTo>
                  <a:cubicBezTo>
                    <a:pt x="286" y="181"/>
                    <a:pt x="283" y="189"/>
                    <a:pt x="279" y="194"/>
                  </a:cubicBezTo>
                  <a:cubicBezTo>
                    <a:pt x="274" y="200"/>
                    <a:pt x="268" y="202"/>
                    <a:pt x="260" y="202"/>
                  </a:cubicBezTo>
                  <a:cubicBezTo>
                    <a:pt x="252" y="202"/>
                    <a:pt x="246" y="200"/>
                    <a:pt x="242" y="194"/>
                  </a:cubicBezTo>
                  <a:cubicBezTo>
                    <a:pt x="237" y="189"/>
                    <a:pt x="234" y="181"/>
                    <a:pt x="234" y="171"/>
                  </a:cubicBezTo>
                  <a:cubicBezTo>
                    <a:pt x="234" y="87"/>
                    <a:pt x="234" y="87"/>
                    <a:pt x="234" y="87"/>
                  </a:cubicBezTo>
                  <a:cubicBezTo>
                    <a:pt x="234" y="77"/>
                    <a:pt x="234" y="68"/>
                    <a:pt x="233" y="62"/>
                  </a:cubicBezTo>
                  <a:cubicBezTo>
                    <a:pt x="232" y="55"/>
                    <a:pt x="230" y="50"/>
                    <a:pt x="226" y="45"/>
                  </a:cubicBezTo>
                  <a:cubicBezTo>
                    <a:pt x="222" y="41"/>
                    <a:pt x="215" y="39"/>
                    <a:pt x="207" y="39"/>
                  </a:cubicBezTo>
                  <a:cubicBezTo>
                    <a:pt x="201" y="39"/>
                    <a:pt x="194" y="41"/>
                    <a:pt x="189" y="45"/>
                  </a:cubicBezTo>
                  <a:cubicBezTo>
                    <a:pt x="183" y="48"/>
                    <a:pt x="178" y="54"/>
                    <a:pt x="175" y="60"/>
                  </a:cubicBezTo>
                  <a:cubicBezTo>
                    <a:pt x="171" y="69"/>
                    <a:pt x="169" y="83"/>
                    <a:pt x="16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0" name="Freeform 24"/>
            <p:cNvSpPr>
              <a:spLocks noEditPoints="1"/>
            </p:cNvSpPr>
            <p:nvPr/>
          </p:nvSpPr>
          <p:spPr bwMode="auto">
            <a:xfrm>
              <a:off x="3537" y="3064"/>
              <a:ext cx="398" cy="405"/>
            </a:xfrm>
            <a:custGeom>
              <a:avLst/>
              <a:gdLst>
                <a:gd name="T0" fmla="*/ 198 w 198"/>
                <a:gd name="T1" fmla="*/ 101 h 202"/>
                <a:gd name="T2" fmla="*/ 191 w 198"/>
                <a:gd name="T3" fmla="*/ 142 h 202"/>
                <a:gd name="T4" fmla="*/ 171 w 198"/>
                <a:gd name="T5" fmla="*/ 175 h 202"/>
                <a:gd name="T6" fmla="*/ 140 w 198"/>
                <a:gd name="T7" fmla="*/ 195 h 202"/>
                <a:gd name="T8" fmla="*/ 99 w 198"/>
                <a:gd name="T9" fmla="*/ 202 h 202"/>
                <a:gd name="T10" fmla="*/ 59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9 w 198"/>
                <a:gd name="T23" fmla="*/ 7 h 202"/>
                <a:gd name="T24" fmla="*/ 99 w 198"/>
                <a:gd name="T25" fmla="*/ 0 h 202"/>
                <a:gd name="T26" fmla="*/ 140 w 198"/>
                <a:gd name="T27" fmla="*/ 7 h 202"/>
                <a:gd name="T28" fmla="*/ 172 w 198"/>
                <a:gd name="T29" fmla="*/ 28 h 202"/>
                <a:gd name="T30" fmla="*/ 192 w 198"/>
                <a:gd name="T31" fmla="*/ 60 h 202"/>
                <a:gd name="T32" fmla="*/ 198 w 198"/>
                <a:gd name="T33" fmla="*/ 101 h 202"/>
                <a:gd name="T34" fmla="*/ 148 w 198"/>
                <a:gd name="T35" fmla="*/ 101 h 202"/>
                <a:gd name="T36" fmla="*/ 135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5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6" y="130"/>
                    <a:pt x="191" y="142"/>
                  </a:cubicBezTo>
                  <a:cubicBezTo>
                    <a:pt x="187" y="155"/>
                    <a:pt x="180" y="166"/>
                    <a:pt x="171" y="175"/>
                  </a:cubicBezTo>
                  <a:cubicBezTo>
                    <a:pt x="163" y="183"/>
                    <a:pt x="152" y="190"/>
                    <a:pt x="140" y="195"/>
                  </a:cubicBezTo>
                  <a:cubicBezTo>
                    <a:pt x="128" y="200"/>
                    <a:pt x="114" y="202"/>
                    <a:pt x="99" y="202"/>
                  </a:cubicBezTo>
                  <a:cubicBezTo>
                    <a:pt x="84" y="202"/>
                    <a:pt x="71" y="200"/>
                    <a:pt x="59" y="195"/>
                  </a:cubicBezTo>
                  <a:cubicBezTo>
                    <a:pt x="46" y="190"/>
                    <a:pt x="36" y="183"/>
                    <a:pt x="27" y="174"/>
                  </a:cubicBezTo>
                  <a:cubicBezTo>
                    <a:pt x="18" y="165"/>
                    <a:pt x="12" y="154"/>
                    <a:pt x="7" y="142"/>
                  </a:cubicBezTo>
                  <a:cubicBezTo>
                    <a:pt x="3" y="130"/>
                    <a:pt x="0" y="116"/>
                    <a:pt x="0" y="101"/>
                  </a:cubicBezTo>
                  <a:cubicBezTo>
                    <a:pt x="0" y="86"/>
                    <a:pt x="3" y="72"/>
                    <a:pt x="7" y="60"/>
                  </a:cubicBezTo>
                  <a:cubicBezTo>
                    <a:pt x="12" y="47"/>
                    <a:pt x="19" y="36"/>
                    <a:pt x="27" y="28"/>
                  </a:cubicBezTo>
                  <a:cubicBezTo>
                    <a:pt x="36" y="19"/>
                    <a:pt x="46" y="12"/>
                    <a:pt x="59" y="7"/>
                  </a:cubicBezTo>
                  <a:cubicBezTo>
                    <a:pt x="71" y="2"/>
                    <a:pt x="84" y="0"/>
                    <a:pt x="99" y="0"/>
                  </a:cubicBezTo>
                  <a:cubicBezTo>
                    <a:pt x="114" y="0"/>
                    <a:pt x="128" y="2"/>
                    <a:pt x="140" y="7"/>
                  </a:cubicBezTo>
                  <a:cubicBezTo>
                    <a:pt x="152" y="12"/>
                    <a:pt x="163" y="19"/>
                    <a:pt x="172" y="28"/>
                  </a:cubicBezTo>
                  <a:cubicBezTo>
                    <a:pt x="180" y="37"/>
                    <a:pt x="187" y="48"/>
                    <a:pt x="192" y="60"/>
                  </a:cubicBezTo>
                  <a:cubicBezTo>
                    <a:pt x="196" y="73"/>
                    <a:pt x="198" y="86"/>
                    <a:pt x="198" y="101"/>
                  </a:cubicBezTo>
                  <a:close/>
                  <a:moveTo>
                    <a:pt x="148" y="101"/>
                  </a:moveTo>
                  <a:cubicBezTo>
                    <a:pt x="148" y="81"/>
                    <a:pt x="144" y="65"/>
                    <a:pt x="135" y="54"/>
                  </a:cubicBezTo>
                  <a:cubicBezTo>
                    <a:pt x="126" y="43"/>
                    <a:pt x="114" y="37"/>
                    <a:pt x="99" y="37"/>
                  </a:cubicBezTo>
                  <a:cubicBezTo>
                    <a:pt x="89" y="37"/>
                    <a:pt x="81" y="39"/>
                    <a:pt x="73" y="44"/>
                  </a:cubicBezTo>
                  <a:cubicBezTo>
                    <a:pt x="66" y="49"/>
                    <a:pt x="60" y="57"/>
                    <a:pt x="56" y="67"/>
                  </a:cubicBezTo>
                  <a:cubicBezTo>
                    <a:pt x="52" y="77"/>
                    <a:pt x="50" y="88"/>
                    <a:pt x="50" y="101"/>
                  </a:cubicBezTo>
                  <a:cubicBezTo>
                    <a:pt x="50" y="114"/>
                    <a:pt x="52" y="126"/>
                    <a:pt x="56" y="135"/>
                  </a:cubicBezTo>
                  <a:cubicBezTo>
                    <a:pt x="60" y="145"/>
                    <a:pt x="66" y="152"/>
                    <a:pt x="73" y="158"/>
                  </a:cubicBezTo>
                  <a:cubicBezTo>
                    <a:pt x="81" y="163"/>
                    <a:pt x="89" y="165"/>
                    <a:pt x="99" y="165"/>
                  </a:cubicBezTo>
                  <a:cubicBezTo>
                    <a:pt x="114" y="165"/>
                    <a:pt x="126" y="160"/>
                    <a:pt x="135" y="148"/>
                  </a:cubicBezTo>
                  <a:cubicBezTo>
                    <a:pt x="144"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1" name="Freeform 25"/>
            <p:cNvSpPr>
              <a:spLocks/>
            </p:cNvSpPr>
            <p:nvPr/>
          </p:nvSpPr>
          <p:spPr bwMode="auto">
            <a:xfrm>
              <a:off x="4013" y="3064"/>
              <a:ext cx="356" cy="405"/>
            </a:xfrm>
            <a:custGeom>
              <a:avLst/>
              <a:gdLst>
                <a:gd name="T0" fmla="*/ 46 w 177"/>
                <a:gd name="T1" fmla="*/ 27 h 202"/>
                <a:gd name="T2" fmla="*/ 46 w 177"/>
                <a:gd name="T3" fmla="*/ 33 h 202"/>
                <a:gd name="T4" fmla="*/ 75 w 177"/>
                <a:gd name="T5" fmla="*/ 8 h 202"/>
                <a:gd name="T6" fmla="*/ 110 w 177"/>
                <a:gd name="T7" fmla="*/ 0 h 202"/>
                <a:gd name="T8" fmla="*/ 146 w 177"/>
                <a:gd name="T9" fmla="*/ 8 h 202"/>
                <a:gd name="T10" fmla="*/ 169 w 177"/>
                <a:gd name="T11" fmla="*/ 33 h 202"/>
                <a:gd name="T12" fmla="*/ 175 w 177"/>
                <a:gd name="T13" fmla="*/ 52 h 202"/>
                <a:gd name="T14" fmla="*/ 177 w 177"/>
                <a:gd name="T15" fmla="*/ 79 h 202"/>
                <a:gd name="T16" fmla="*/ 177 w 177"/>
                <a:gd name="T17" fmla="*/ 172 h 202"/>
                <a:gd name="T18" fmla="*/ 170 w 177"/>
                <a:gd name="T19" fmla="*/ 195 h 202"/>
                <a:gd name="T20" fmla="*/ 152 w 177"/>
                <a:gd name="T21" fmla="*/ 202 h 202"/>
                <a:gd name="T22" fmla="*/ 134 w 177"/>
                <a:gd name="T23" fmla="*/ 195 h 202"/>
                <a:gd name="T24" fmla="*/ 127 w 177"/>
                <a:gd name="T25" fmla="*/ 172 h 202"/>
                <a:gd name="T26" fmla="*/ 127 w 177"/>
                <a:gd name="T27" fmla="*/ 89 h 202"/>
                <a:gd name="T28" fmla="*/ 120 w 177"/>
                <a:gd name="T29" fmla="*/ 51 h 202"/>
                <a:gd name="T30" fmla="*/ 93 w 177"/>
                <a:gd name="T31" fmla="*/ 38 h 202"/>
                <a:gd name="T32" fmla="*/ 69 w 177"/>
                <a:gd name="T33" fmla="*/ 46 h 202"/>
                <a:gd name="T34" fmla="*/ 53 w 177"/>
                <a:gd name="T35" fmla="*/ 68 h 202"/>
                <a:gd name="T36" fmla="*/ 49 w 177"/>
                <a:gd name="T37" fmla="*/ 110 h 202"/>
                <a:gd name="T38" fmla="*/ 49 w 177"/>
                <a:gd name="T39" fmla="*/ 172 h 202"/>
                <a:gd name="T40" fmla="*/ 42 w 177"/>
                <a:gd name="T41" fmla="*/ 195 h 202"/>
                <a:gd name="T42" fmla="*/ 24 w 177"/>
                <a:gd name="T43" fmla="*/ 202 h 202"/>
                <a:gd name="T44" fmla="*/ 6 w 177"/>
                <a:gd name="T45" fmla="*/ 195 h 202"/>
                <a:gd name="T46" fmla="*/ 0 w 177"/>
                <a:gd name="T47" fmla="*/ 172 h 202"/>
                <a:gd name="T48" fmla="*/ 0 w 177"/>
                <a:gd name="T49" fmla="*/ 28 h 202"/>
                <a:gd name="T50" fmla="*/ 6 w 177"/>
                <a:gd name="T51" fmla="*/ 7 h 202"/>
                <a:gd name="T52" fmla="*/ 23 w 177"/>
                <a:gd name="T53" fmla="*/ 0 h 202"/>
                <a:gd name="T54" fmla="*/ 34 w 177"/>
                <a:gd name="T55" fmla="*/ 3 h 202"/>
                <a:gd name="T56" fmla="*/ 43 w 177"/>
                <a:gd name="T57" fmla="*/ 12 h 202"/>
                <a:gd name="T58" fmla="*/ 46 w 177"/>
                <a:gd name="T59" fmla="*/ 2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202">
                  <a:moveTo>
                    <a:pt x="46" y="27"/>
                  </a:moveTo>
                  <a:cubicBezTo>
                    <a:pt x="46" y="33"/>
                    <a:pt x="46" y="33"/>
                    <a:pt x="46" y="33"/>
                  </a:cubicBezTo>
                  <a:cubicBezTo>
                    <a:pt x="55" y="22"/>
                    <a:pt x="64" y="13"/>
                    <a:pt x="75" y="8"/>
                  </a:cubicBezTo>
                  <a:cubicBezTo>
                    <a:pt x="85" y="3"/>
                    <a:pt x="97" y="0"/>
                    <a:pt x="110" y="0"/>
                  </a:cubicBezTo>
                  <a:cubicBezTo>
                    <a:pt x="124" y="0"/>
                    <a:pt x="135" y="3"/>
                    <a:pt x="146" y="8"/>
                  </a:cubicBezTo>
                  <a:cubicBezTo>
                    <a:pt x="156" y="14"/>
                    <a:pt x="164" y="22"/>
                    <a:pt x="169" y="33"/>
                  </a:cubicBezTo>
                  <a:cubicBezTo>
                    <a:pt x="172" y="39"/>
                    <a:pt x="174" y="45"/>
                    <a:pt x="175" y="52"/>
                  </a:cubicBezTo>
                  <a:cubicBezTo>
                    <a:pt x="176" y="59"/>
                    <a:pt x="177" y="68"/>
                    <a:pt x="177" y="79"/>
                  </a:cubicBezTo>
                  <a:cubicBezTo>
                    <a:pt x="177" y="172"/>
                    <a:pt x="177" y="172"/>
                    <a:pt x="177" y="172"/>
                  </a:cubicBezTo>
                  <a:cubicBezTo>
                    <a:pt x="177" y="182"/>
                    <a:pt x="174" y="190"/>
                    <a:pt x="170" y="195"/>
                  </a:cubicBezTo>
                  <a:cubicBezTo>
                    <a:pt x="165" y="200"/>
                    <a:pt x="159" y="202"/>
                    <a:pt x="152" y="202"/>
                  </a:cubicBezTo>
                  <a:cubicBezTo>
                    <a:pt x="145" y="202"/>
                    <a:pt x="139" y="200"/>
                    <a:pt x="134" y="195"/>
                  </a:cubicBezTo>
                  <a:cubicBezTo>
                    <a:pt x="129" y="189"/>
                    <a:pt x="127" y="182"/>
                    <a:pt x="127" y="172"/>
                  </a:cubicBezTo>
                  <a:cubicBezTo>
                    <a:pt x="127" y="89"/>
                    <a:pt x="127" y="89"/>
                    <a:pt x="127" y="89"/>
                  </a:cubicBezTo>
                  <a:cubicBezTo>
                    <a:pt x="127" y="73"/>
                    <a:pt x="125" y="60"/>
                    <a:pt x="120" y="51"/>
                  </a:cubicBezTo>
                  <a:cubicBezTo>
                    <a:pt x="116" y="43"/>
                    <a:pt x="107" y="38"/>
                    <a:pt x="93" y="38"/>
                  </a:cubicBezTo>
                  <a:cubicBezTo>
                    <a:pt x="84" y="38"/>
                    <a:pt x="76" y="41"/>
                    <a:pt x="69" y="46"/>
                  </a:cubicBezTo>
                  <a:cubicBezTo>
                    <a:pt x="61" y="52"/>
                    <a:pt x="56" y="59"/>
                    <a:pt x="53" y="68"/>
                  </a:cubicBezTo>
                  <a:cubicBezTo>
                    <a:pt x="50" y="76"/>
                    <a:pt x="49" y="89"/>
                    <a:pt x="49" y="110"/>
                  </a:cubicBezTo>
                  <a:cubicBezTo>
                    <a:pt x="49" y="172"/>
                    <a:pt x="49" y="172"/>
                    <a:pt x="49" y="172"/>
                  </a:cubicBezTo>
                  <a:cubicBezTo>
                    <a:pt x="49" y="182"/>
                    <a:pt x="47" y="190"/>
                    <a:pt x="42" y="195"/>
                  </a:cubicBezTo>
                  <a:cubicBezTo>
                    <a:pt x="37" y="200"/>
                    <a:pt x="31" y="202"/>
                    <a:pt x="24" y="202"/>
                  </a:cubicBezTo>
                  <a:cubicBezTo>
                    <a:pt x="17" y="202"/>
                    <a:pt x="11" y="200"/>
                    <a:pt x="6" y="195"/>
                  </a:cubicBezTo>
                  <a:cubicBezTo>
                    <a:pt x="2" y="189"/>
                    <a:pt x="0" y="182"/>
                    <a:pt x="0" y="172"/>
                  </a:cubicBezTo>
                  <a:cubicBezTo>
                    <a:pt x="0" y="28"/>
                    <a:pt x="0" y="28"/>
                    <a:pt x="0" y="28"/>
                  </a:cubicBezTo>
                  <a:cubicBezTo>
                    <a:pt x="0" y="19"/>
                    <a:pt x="2" y="12"/>
                    <a:pt x="6" y="7"/>
                  </a:cubicBezTo>
                  <a:cubicBezTo>
                    <a:pt x="10" y="2"/>
                    <a:pt x="15" y="0"/>
                    <a:pt x="23" y="0"/>
                  </a:cubicBezTo>
                  <a:cubicBezTo>
                    <a:pt x="27" y="0"/>
                    <a:pt x="31" y="1"/>
                    <a:pt x="34" y="3"/>
                  </a:cubicBezTo>
                  <a:cubicBezTo>
                    <a:pt x="38" y="5"/>
                    <a:pt x="41" y="8"/>
                    <a:pt x="43" y="12"/>
                  </a:cubicBezTo>
                  <a:cubicBezTo>
                    <a:pt x="45" y="16"/>
                    <a:pt x="46" y="21"/>
                    <a:pt x="4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2" name="Freeform 26"/>
            <p:cNvSpPr>
              <a:spLocks noEditPoints="1"/>
            </p:cNvSpPr>
            <p:nvPr/>
          </p:nvSpPr>
          <p:spPr bwMode="auto">
            <a:xfrm>
              <a:off x="4445" y="3064"/>
              <a:ext cx="398" cy="405"/>
            </a:xfrm>
            <a:custGeom>
              <a:avLst/>
              <a:gdLst>
                <a:gd name="T0" fmla="*/ 198 w 198"/>
                <a:gd name="T1" fmla="*/ 101 h 202"/>
                <a:gd name="T2" fmla="*/ 191 w 198"/>
                <a:gd name="T3" fmla="*/ 142 h 202"/>
                <a:gd name="T4" fmla="*/ 171 w 198"/>
                <a:gd name="T5" fmla="*/ 175 h 202"/>
                <a:gd name="T6" fmla="*/ 139 w 198"/>
                <a:gd name="T7" fmla="*/ 195 h 202"/>
                <a:gd name="T8" fmla="*/ 99 w 198"/>
                <a:gd name="T9" fmla="*/ 202 h 202"/>
                <a:gd name="T10" fmla="*/ 58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8 w 198"/>
                <a:gd name="T23" fmla="*/ 7 h 202"/>
                <a:gd name="T24" fmla="*/ 99 w 198"/>
                <a:gd name="T25" fmla="*/ 0 h 202"/>
                <a:gd name="T26" fmla="*/ 139 w 198"/>
                <a:gd name="T27" fmla="*/ 7 h 202"/>
                <a:gd name="T28" fmla="*/ 171 w 198"/>
                <a:gd name="T29" fmla="*/ 28 h 202"/>
                <a:gd name="T30" fmla="*/ 191 w 198"/>
                <a:gd name="T31" fmla="*/ 60 h 202"/>
                <a:gd name="T32" fmla="*/ 198 w 198"/>
                <a:gd name="T33" fmla="*/ 101 h 202"/>
                <a:gd name="T34" fmla="*/ 148 w 198"/>
                <a:gd name="T35" fmla="*/ 101 h 202"/>
                <a:gd name="T36" fmla="*/ 134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4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5" y="130"/>
                    <a:pt x="191" y="142"/>
                  </a:cubicBezTo>
                  <a:cubicBezTo>
                    <a:pt x="186" y="155"/>
                    <a:pt x="180" y="166"/>
                    <a:pt x="171" y="175"/>
                  </a:cubicBezTo>
                  <a:cubicBezTo>
                    <a:pt x="162" y="183"/>
                    <a:pt x="152" y="190"/>
                    <a:pt x="139" y="195"/>
                  </a:cubicBezTo>
                  <a:cubicBezTo>
                    <a:pt x="127" y="200"/>
                    <a:pt x="114" y="202"/>
                    <a:pt x="99" y="202"/>
                  </a:cubicBezTo>
                  <a:cubicBezTo>
                    <a:pt x="83" y="202"/>
                    <a:pt x="70" y="200"/>
                    <a:pt x="58" y="195"/>
                  </a:cubicBezTo>
                  <a:cubicBezTo>
                    <a:pt x="46" y="190"/>
                    <a:pt x="35" y="183"/>
                    <a:pt x="27" y="174"/>
                  </a:cubicBezTo>
                  <a:cubicBezTo>
                    <a:pt x="18" y="165"/>
                    <a:pt x="11" y="154"/>
                    <a:pt x="7" y="142"/>
                  </a:cubicBezTo>
                  <a:cubicBezTo>
                    <a:pt x="2" y="130"/>
                    <a:pt x="0" y="116"/>
                    <a:pt x="0" y="101"/>
                  </a:cubicBezTo>
                  <a:cubicBezTo>
                    <a:pt x="0" y="86"/>
                    <a:pt x="2" y="72"/>
                    <a:pt x="7" y="60"/>
                  </a:cubicBezTo>
                  <a:cubicBezTo>
                    <a:pt x="11" y="47"/>
                    <a:pt x="18" y="36"/>
                    <a:pt x="27" y="28"/>
                  </a:cubicBezTo>
                  <a:cubicBezTo>
                    <a:pt x="35" y="19"/>
                    <a:pt x="46" y="12"/>
                    <a:pt x="58" y="7"/>
                  </a:cubicBezTo>
                  <a:cubicBezTo>
                    <a:pt x="70" y="2"/>
                    <a:pt x="84" y="0"/>
                    <a:pt x="99" y="0"/>
                  </a:cubicBezTo>
                  <a:cubicBezTo>
                    <a:pt x="114" y="0"/>
                    <a:pt x="127" y="2"/>
                    <a:pt x="139" y="7"/>
                  </a:cubicBezTo>
                  <a:cubicBezTo>
                    <a:pt x="152" y="12"/>
                    <a:pt x="162" y="19"/>
                    <a:pt x="171" y="28"/>
                  </a:cubicBezTo>
                  <a:cubicBezTo>
                    <a:pt x="180" y="37"/>
                    <a:pt x="186" y="48"/>
                    <a:pt x="191" y="60"/>
                  </a:cubicBezTo>
                  <a:cubicBezTo>
                    <a:pt x="196" y="73"/>
                    <a:pt x="198" y="86"/>
                    <a:pt x="198" y="101"/>
                  </a:cubicBezTo>
                  <a:close/>
                  <a:moveTo>
                    <a:pt x="148" y="101"/>
                  </a:moveTo>
                  <a:cubicBezTo>
                    <a:pt x="148" y="81"/>
                    <a:pt x="143" y="65"/>
                    <a:pt x="134" y="54"/>
                  </a:cubicBezTo>
                  <a:cubicBezTo>
                    <a:pt x="126" y="43"/>
                    <a:pt x="114" y="37"/>
                    <a:pt x="99" y="37"/>
                  </a:cubicBezTo>
                  <a:cubicBezTo>
                    <a:pt x="89" y="37"/>
                    <a:pt x="80" y="39"/>
                    <a:pt x="73" y="44"/>
                  </a:cubicBezTo>
                  <a:cubicBezTo>
                    <a:pt x="65" y="49"/>
                    <a:pt x="60" y="57"/>
                    <a:pt x="56" y="67"/>
                  </a:cubicBezTo>
                  <a:cubicBezTo>
                    <a:pt x="52" y="77"/>
                    <a:pt x="50" y="88"/>
                    <a:pt x="50" y="101"/>
                  </a:cubicBezTo>
                  <a:cubicBezTo>
                    <a:pt x="50" y="114"/>
                    <a:pt x="52" y="126"/>
                    <a:pt x="56" y="135"/>
                  </a:cubicBezTo>
                  <a:cubicBezTo>
                    <a:pt x="60" y="145"/>
                    <a:pt x="65" y="152"/>
                    <a:pt x="73" y="158"/>
                  </a:cubicBezTo>
                  <a:cubicBezTo>
                    <a:pt x="80" y="163"/>
                    <a:pt x="89" y="165"/>
                    <a:pt x="99" y="165"/>
                  </a:cubicBezTo>
                  <a:cubicBezTo>
                    <a:pt x="114" y="165"/>
                    <a:pt x="126" y="160"/>
                    <a:pt x="134" y="148"/>
                  </a:cubicBezTo>
                  <a:cubicBezTo>
                    <a:pt x="143"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3" name="Freeform 27"/>
            <p:cNvSpPr>
              <a:spLocks/>
            </p:cNvSpPr>
            <p:nvPr/>
          </p:nvSpPr>
          <p:spPr bwMode="auto">
            <a:xfrm>
              <a:off x="4827" y="2996"/>
              <a:ext cx="56" cy="78"/>
            </a:xfrm>
            <a:custGeom>
              <a:avLst/>
              <a:gdLst>
                <a:gd name="T0" fmla="*/ 24 w 56"/>
                <a:gd name="T1" fmla="*/ 10 h 78"/>
                <a:gd name="T2" fmla="*/ 0 w 56"/>
                <a:gd name="T3" fmla="*/ 10 h 78"/>
                <a:gd name="T4" fmla="*/ 0 w 56"/>
                <a:gd name="T5" fmla="*/ 0 h 78"/>
                <a:gd name="T6" fmla="*/ 56 w 56"/>
                <a:gd name="T7" fmla="*/ 0 h 78"/>
                <a:gd name="T8" fmla="*/ 56 w 56"/>
                <a:gd name="T9" fmla="*/ 10 h 78"/>
                <a:gd name="T10" fmla="*/ 34 w 56"/>
                <a:gd name="T11" fmla="*/ 10 h 78"/>
                <a:gd name="T12" fmla="*/ 34 w 56"/>
                <a:gd name="T13" fmla="*/ 78 h 78"/>
                <a:gd name="T14" fmla="*/ 24 w 56"/>
                <a:gd name="T15" fmla="*/ 78 h 78"/>
                <a:gd name="T16" fmla="*/ 24 w 56"/>
                <a:gd name="T1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8">
                  <a:moveTo>
                    <a:pt x="24" y="10"/>
                  </a:moveTo>
                  <a:lnTo>
                    <a:pt x="0" y="10"/>
                  </a:lnTo>
                  <a:lnTo>
                    <a:pt x="0" y="0"/>
                  </a:lnTo>
                  <a:lnTo>
                    <a:pt x="56" y="0"/>
                  </a:lnTo>
                  <a:lnTo>
                    <a:pt x="56" y="10"/>
                  </a:lnTo>
                  <a:lnTo>
                    <a:pt x="34" y="10"/>
                  </a:lnTo>
                  <a:lnTo>
                    <a:pt x="34" y="78"/>
                  </a:lnTo>
                  <a:lnTo>
                    <a:pt x="24" y="78"/>
                  </a:lnTo>
                  <a:lnTo>
                    <a:pt x="2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4" name="Freeform 28"/>
            <p:cNvSpPr>
              <a:spLocks/>
            </p:cNvSpPr>
            <p:nvPr/>
          </p:nvSpPr>
          <p:spPr bwMode="auto">
            <a:xfrm>
              <a:off x="4892" y="2996"/>
              <a:ext cx="78" cy="78"/>
            </a:xfrm>
            <a:custGeom>
              <a:avLst/>
              <a:gdLst>
                <a:gd name="T0" fmla="*/ 33 w 39"/>
                <a:gd name="T1" fmla="*/ 22 h 39"/>
                <a:gd name="T2" fmla="*/ 33 w 39"/>
                <a:gd name="T3" fmla="*/ 5 h 39"/>
                <a:gd name="T4" fmla="*/ 32 w 39"/>
                <a:gd name="T5" fmla="*/ 5 h 39"/>
                <a:gd name="T6" fmla="*/ 28 w 39"/>
                <a:gd name="T7" fmla="*/ 20 h 39"/>
                <a:gd name="T8" fmla="*/ 21 w 39"/>
                <a:gd name="T9" fmla="*/ 39 h 39"/>
                <a:gd name="T10" fmla="*/ 17 w 39"/>
                <a:gd name="T11" fmla="*/ 39 h 39"/>
                <a:gd name="T12" fmla="*/ 11 w 39"/>
                <a:gd name="T13" fmla="*/ 20 h 39"/>
                <a:gd name="T14" fmla="*/ 6 w 39"/>
                <a:gd name="T15" fmla="*/ 5 h 39"/>
                <a:gd name="T16" fmla="*/ 6 w 39"/>
                <a:gd name="T17" fmla="*/ 5 h 39"/>
                <a:gd name="T18" fmla="*/ 5 w 39"/>
                <a:gd name="T19" fmla="*/ 22 h 39"/>
                <a:gd name="T20" fmla="*/ 4 w 39"/>
                <a:gd name="T21" fmla="*/ 39 h 39"/>
                <a:gd name="T22" fmla="*/ 0 w 39"/>
                <a:gd name="T23" fmla="*/ 39 h 39"/>
                <a:gd name="T24" fmla="*/ 2 w 39"/>
                <a:gd name="T25" fmla="*/ 0 h 39"/>
                <a:gd name="T26" fmla="*/ 9 w 39"/>
                <a:gd name="T27" fmla="*/ 0 h 39"/>
                <a:gd name="T28" fmla="*/ 15 w 39"/>
                <a:gd name="T29" fmla="*/ 19 h 39"/>
                <a:gd name="T30" fmla="*/ 19 w 39"/>
                <a:gd name="T31" fmla="*/ 32 h 39"/>
                <a:gd name="T32" fmla="*/ 19 w 39"/>
                <a:gd name="T33" fmla="*/ 32 h 39"/>
                <a:gd name="T34" fmla="*/ 23 w 39"/>
                <a:gd name="T35" fmla="*/ 19 h 39"/>
                <a:gd name="T36" fmla="*/ 30 w 39"/>
                <a:gd name="T37" fmla="*/ 0 h 39"/>
                <a:gd name="T38" fmla="*/ 37 w 39"/>
                <a:gd name="T39" fmla="*/ 0 h 39"/>
                <a:gd name="T40" fmla="*/ 39 w 39"/>
                <a:gd name="T41" fmla="*/ 39 h 39"/>
                <a:gd name="T42" fmla="*/ 34 w 39"/>
                <a:gd name="T43" fmla="*/ 39 h 39"/>
                <a:gd name="T44" fmla="*/ 33 w 39"/>
                <a:gd name="T45"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9">
                  <a:moveTo>
                    <a:pt x="33" y="22"/>
                  </a:moveTo>
                  <a:cubicBezTo>
                    <a:pt x="33" y="17"/>
                    <a:pt x="33" y="10"/>
                    <a:pt x="33" y="5"/>
                  </a:cubicBezTo>
                  <a:cubicBezTo>
                    <a:pt x="32" y="5"/>
                    <a:pt x="32" y="5"/>
                    <a:pt x="32" y="5"/>
                  </a:cubicBezTo>
                  <a:cubicBezTo>
                    <a:pt x="31" y="10"/>
                    <a:pt x="30" y="15"/>
                    <a:pt x="28" y="20"/>
                  </a:cubicBezTo>
                  <a:cubicBezTo>
                    <a:pt x="21" y="39"/>
                    <a:pt x="21" y="39"/>
                    <a:pt x="21" y="39"/>
                  </a:cubicBezTo>
                  <a:cubicBezTo>
                    <a:pt x="17" y="39"/>
                    <a:pt x="17" y="39"/>
                    <a:pt x="17" y="39"/>
                  </a:cubicBezTo>
                  <a:cubicBezTo>
                    <a:pt x="11" y="20"/>
                    <a:pt x="11" y="20"/>
                    <a:pt x="11" y="20"/>
                  </a:cubicBezTo>
                  <a:cubicBezTo>
                    <a:pt x="9" y="15"/>
                    <a:pt x="7" y="10"/>
                    <a:pt x="6" y="5"/>
                  </a:cubicBezTo>
                  <a:cubicBezTo>
                    <a:pt x="6" y="5"/>
                    <a:pt x="6" y="5"/>
                    <a:pt x="6" y="5"/>
                  </a:cubicBezTo>
                  <a:cubicBezTo>
                    <a:pt x="6" y="10"/>
                    <a:pt x="6" y="17"/>
                    <a:pt x="5" y="22"/>
                  </a:cubicBezTo>
                  <a:cubicBezTo>
                    <a:pt x="4" y="39"/>
                    <a:pt x="4" y="39"/>
                    <a:pt x="4" y="39"/>
                  </a:cubicBezTo>
                  <a:cubicBezTo>
                    <a:pt x="0" y="39"/>
                    <a:pt x="0" y="39"/>
                    <a:pt x="0" y="39"/>
                  </a:cubicBezTo>
                  <a:cubicBezTo>
                    <a:pt x="2" y="0"/>
                    <a:pt x="2" y="0"/>
                    <a:pt x="2" y="0"/>
                  </a:cubicBezTo>
                  <a:cubicBezTo>
                    <a:pt x="9" y="0"/>
                    <a:pt x="9" y="0"/>
                    <a:pt x="9" y="0"/>
                  </a:cubicBezTo>
                  <a:cubicBezTo>
                    <a:pt x="15" y="19"/>
                    <a:pt x="15" y="19"/>
                    <a:pt x="15" y="19"/>
                  </a:cubicBezTo>
                  <a:cubicBezTo>
                    <a:pt x="17" y="24"/>
                    <a:pt x="18" y="28"/>
                    <a:pt x="19" y="32"/>
                  </a:cubicBezTo>
                  <a:cubicBezTo>
                    <a:pt x="19" y="32"/>
                    <a:pt x="19" y="32"/>
                    <a:pt x="19" y="32"/>
                  </a:cubicBezTo>
                  <a:cubicBezTo>
                    <a:pt x="20" y="28"/>
                    <a:pt x="22" y="24"/>
                    <a:pt x="23" y="19"/>
                  </a:cubicBezTo>
                  <a:cubicBezTo>
                    <a:pt x="30" y="0"/>
                    <a:pt x="30" y="0"/>
                    <a:pt x="30" y="0"/>
                  </a:cubicBezTo>
                  <a:cubicBezTo>
                    <a:pt x="37" y="0"/>
                    <a:pt x="37" y="0"/>
                    <a:pt x="37" y="0"/>
                  </a:cubicBezTo>
                  <a:cubicBezTo>
                    <a:pt x="39" y="39"/>
                    <a:pt x="39" y="39"/>
                    <a:pt x="39" y="39"/>
                  </a:cubicBezTo>
                  <a:cubicBezTo>
                    <a:pt x="34" y="39"/>
                    <a:pt x="34" y="39"/>
                    <a:pt x="34" y="39"/>
                  </a:cubicBezTo>
                  <a:lnTo>
                    <a:pt x="3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nvGrpSpPr>
          <p:cNvPr id="158" name="Group 157"/>
          <p:cNvGrpSpPr/>
          <p:nvPr/>
        </p:nvGrpSpPr>
        <p:grpSpPr>
          <a:xfrm>
            <a:off x="7464792" y="2969123"/>
            <a:ext cx="1298042" cy="682729"/>
            <a:chOff x="7614673" y="3028093"/>
            <a:chExt cx="1324257" cy="696518"/>
          </a:xfrm>
        </p:grpSpPr>
        <p:sp>
          <p:nvSpPr>
            <p:cNvPr id="157" name="Oval 156"/>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56" name="TextBox 155"/>
            <p:cNvSpPr txBox="1"/>
            <p:nvPr/>
          </p:nvSpPr>
          <p:spPr>
            <a:xfrm>
              <a:off x="7614673" y="3028093"/>
              <a:ext cx="1324257" cy="634530"/>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1333">
                        <a:prstClr val="white"/>
                      </a:gs>
                      <a:gs pos="8000">
                        <a:prstClr val="white"/>
                      </a:gs>
                    </a:gsLst>
                    <a:lin ang="5400000" scaled="0"/>
                  </a:gradFill>
                  <a:effectLst/>
                  <a:uLnTx/>
                  <a:uFillTx/>
                  <a:latin typeface="Calibri" panose="020F0502020204030204"/>
                  <a:ea typeface="+mn-ea"/>
                  <a:cs typeface="+mn-cs"/>
                </a:rPr>
                <a:t>macOS </a:t>
              </a:r>
            </a:p>
          </p:txBody>
        </p:sp>
      </p:grpSp>
      <p:pic>
        <p:nvPicPr>
          <p:cNvPr id="16" name="Picture 15"/>
          <p:cNvPicPr>
            <a:picLocks noChangeAspect="1"/>
          </p:cNvPicPr>
          <p:nvPr/>
        </p:nvPicPr>
        <p:blipFill>
          <a:blip r:embed="rId4"/>
          <a:stretch>
            <a:fillRect/>
          </a:stretch>
        </p:blipFill>
        <p:spPr>
          <a:xfrm>
            <a:off x="4047821" y="3980174"/>
            <a:ext cx="506081" cy="596449"/>
          </a:xfrm>
          <a:prstGeom prst="rect">
            <a:avLst/>
          </a:prstGeom>
        </p:spPr>
      </p:pic>
      <p:grpSp>
        <p:nvGrpSpPr>
          <p:cNvPr id="13" name="Group 12">
            <a:extLst>
              <a:ext uri="{FF2B5EF4-FFF2-40B4-BE49-F238E27FC236}">
                <a16:creationId xmlns:a16="http://schemas.microsoft.com/office/drawing/2014/main" id="{C09D9545-E92F-43BE-8CD2-F51FD5756147}"/>
              </a:ext>
            </a:extLst>
          </p:cNvPr>
          <p:cNvGrpSpPr/>
          <p:nvPr/>
        </p:nvGrpSpPr>
        <p:grpSpPr>
          <a:xfrm>
            <a:off x="713546" y="25485"/>
            <a:ext cx="10665322" cy="6856055"/>
            <a:chOff x="713546" y="25485"/>
            <a:chExt cx="10665322" cy="6856055"/>
          </a:xfrm>
        </p:grpSpPr>
        <p:grpSp>
          <p:nvGrpSpPr>
            <p:cNvPr id="4" name="Group 3">
              <a:extLst>
                <a:ext uri="{FF2B5EF4-FFF2-40B4-BE49-F238E27FC236}">
                  <a16:creationId xmlns:a16="http://schemas.microsoft.com/office/drawing/2014/main" id="{B6F34F45-3C45-4F4E-8535-5D90A5540E37}"/>
                </a:ext>
              </a:extLst>
            </p:cNvPr>
            <p:cNvGrpSpPr/>
            <p:nvPr/>
          </p:nvGrpSpPr>
          <p:grpSpPr>
            <a:xfrm>
              <a:off x="713546" y="25485"/>
              <a:ext cx="10665322" cy="6856055"/>
              <a:chOff x="655233" y="23291"/>
              <a:chExt cx="10879184" cy="6993533"/>
            </a:xfrm>
          </p:grpSpPr>
          <p:grpSp>
            <p:nvGrpSpPr>
              <p:cNvPr id="3" name="Group 2">
                <a:extLst>
                  <a:ext uri="{FF2B5EF4-FFF2-40B4-BE49-F238E27FC236}">
                    <a16:creationId xmlns:a16="http://schemas.microsoft.com/office/drawing/2014/main" id="{32C55B84-CC86-474D-994C-AB0FDFA84AAE}"/>
                  </a:ext>
                </a:extLst>
              </p:cNvPr>
              <p:cNvGrpSpPr/>
              <p:nvPr/>
            </p:nvGrpSpPr>
            <p:grpSpPr>
              <a:xfrm>
                <a:off x="655233" y="23291"/>
                <a:ext cx="10879184" cy="6993533"/>
                <a:chOff x="655233" y="23291"/>
                <a:chExt cx="10879184" cy="6993533"/>
              </a:xfrm>
            </p:grpSpPr>
            <p:grpSp>
              <p:nvGrpSpPr>
                <p:cNvPr id="147" name="Group 146"/>
                <p:cNvGrpSpPr/>
                <p:nvPr/>
              </p:nvGrpSpPr>
              <p:grpSpPr>
                <a:xfrm>
                  <a:off x="655233" y="23291"/>
                  <a:ext cx="10879184" cy="6993533"/>
                  <a:chOff x="654443" y="22798"/>
                  <a:chExt cx="10880728" cy="6994525"/>
                </a:xfrm>
              </p:grpSpPr>
              <p:sp>
                <p:nvSpPr>
                  <p:cNvPr id="35" name="Rectangle 34"/>
                  <p:cNvSpPr/>
                  <p:nvPr/>
                </p:nvSpPr>
                <p:spPr>
                  <a:xfrm>
                    <a:off x="968906" y="3811194"/>
                    <a:ext cx="155478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SignalR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46" name="Group 145"/>
                  <p:cNvGrpSpPr/>
                  <p:nvPr/>
                </p:nvGrpSpPr>
                <p:grpSpPr>
                  <a:xfrm>
                    <a:off x="654443" y="22798"/>
                    <a:ext cx="10880728" cy="6994525"/>
                    <a:chOff x="654443" y="22798"/>
                    <a:chExt cx="10880728" cy="6994525"/>
                  </a:xfrm>
                </p:grpSpPr>
                <p:pic>
                  <p:nvPicPr>
                    <p:cNvPr id="145" name="Picture 144"/>
                    <p:cNvPicPr>
                      <a:picLocks noChangeAspect="1"/>
                    </p:cNvPicPr>
                    <p:nvPr/>
                  </p:nvPicPr>
                  <p:blipFill rotWithShape="1">
                    <a:blip r:embed="rId5"/>
                    <a:srcRect t="17842" b="17842"/>
                    <a:stretch/>
                  </p:blipFill>
                  <p:spPr>
                    <a:xfrm>
                      <a:off x="654443" y="22798"/>
                      <a:ext cx="10880728" cy="6994525"/>
                    </a:xfrm>
                    <a:prstGeom prst="rect">
                      <a:avLst/>
                    </a:prstGeom>
                  </p:spPr>
                </p:pic>
                <p:sp>
                  <p:nvSpPr>
                    <p:cNvPr id="23" name="Rectangle 22"/>
                    <p:cNvSpPr/>
                    <p:nvPr/>
                  </p:nvSpPr>
                  <p:spPr>
                    <a:xfrm>
                      <a:off x="2166791" y="1833043"/>
                      <a:ext cx="20007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24" name="Rectangle 23"/>
                    <p:cNvSpPr/>
                    <p:nvPr/>
                  </p:nvSpPr>
                  <p:spPr>
                    <a:xfrm>
                      <a:off x="1915156" y="5955917"/>
                      <a:ext cx="302682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28" name="Rectangle 27"/>
                    <p:cNvSpPr/>
                    <p:nvPr/>
                  </p:nvSpPr>
                  <p:spPr>
                    <a:xfrm>
                      <a:off x="8885614" y="3961584"/>
                      <a:ext cx="20974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31" name="Rectangle 30"/>
                    <p:cNvSpPr/>
                    <p:nvPr/>
                  </p:nvSpPr>
                  <p:spPr>
                    <a:xfrm>
                      <a:off x="7084674" y="6584591"/>
                      <a:ext cx="13585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32" name="Rectangle 31"/>
                    <p:cNvSpPr/>
                    <p:nvPr/>
                  </p:nvSpPr>
                  <p:spPr>
                    <a:xfrm>
                      <a:off x="6999020" y="6084517"/>
                      <a:ext cx="168171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34" name="Rectangle 33"/>
                    <p:cNvSpPr/>
                    <p:nvPr/>
                  </p:nvSpPr>
                  <p:spPr>
                    <a:xfrm>
                      <a:off x="9336324" y="2220322"/>
                      <a:ext cx="186125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36" name="Rectangle 35"/>
                    <p:cNvSpPr/>
                    <p:nvPr/>
                  </p:nvSpPr>
                  <p:spPr>
                    <a:xfrm>
                      <a:off x="8287244" y="948647"/>
                      <a:ext cx="189650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37" name="Rectangle 36"/>
                    <p:cNvSpPr/>
                    <p:nvPr/>
                  </p:nvSpPr>
                  <p:spPr>
                    <a:xfrm>
                      <a:off x="7571186" y="110546"/>
                      <a:ext cx="10396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38" name="Rectangle 37"/>
                    <p:cNvSpPr/>
                    <p:nvPr/>
                  </p:nvSpPr>
                  <p:spPr>
                    <a:xfrm>
                      <a:off x="4648620" y="6229462"/>
                      <a:ext cx="84896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39" name="Rectangle 38"/>
                    <p:cNvSpPr/>
                    <p:nvPr/>
                  </p:nvSpPr>
                  <p:spPr>
                    <a:xfrm>
                      <a:off x="10115971" y="1729753"/>
                      <a:ext cx="561183"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40" name="Rectangle 39"/>
                    <p:cNvSpPr/>
                    <p:nvPr/>
                  </p:nvSpPr>
                  <p:spPr>
                    <a:xfrm>
                      <a:off x="7922931" y="5141786"/>
                      <a:ext cx="30542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41" name="Rectangle 40"/>
                    <p:cNvSpPr/>
                    <p:nvPr/>
                  </p:nvSpPr>
                  <p:spPr>
                    <a:xfrm>
                      <a:off x="2901943" y="4877224"/>
                      <a:ext cx="134082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42" name="Rectangle 41"/>
                    <p:cNvSpPr/>
                    <p:nvPr/>
                  </p:nvSpPr>
                  <p:spPr>
                    <a:xfrm>
                      <a:off x="8197991" y="5650370"/>
                      <a:ext cx="265801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43" name="Rectangle 42"/>
                    <p:cNvSpPr/>
                    <p:nvPr/>
                  </p:nvSpPr>
                  <p:spPr>
                    <a:xfrm>
                      <a:off x="1414037" y="2680213"/>
                      <a:ext cx="15899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1485084" y="2204898"/>
                      <a:ext cx="87852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45" name="Rectangle 44"/>
                    <p:cNvSpPr/>
                    <p:nvPr/>
                  </p:nvSpPr>
                  <p:spPr>
                    <a:xfrm>
                      <a:off x="1534154" y="4635906"/>
                      <a:ext cx="135750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46" name="Rectangle 45"/>
                    <p:cNvSpPr/>
                    <p:nvPr/>
                  </p:nvSpPr>
                  <p:spPr>
                    <a:xfrm>
                      <a:off x="8970108" y="2693782"/>
                      <a:ext cx="219788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Couchbase Lite for .NET</a:t>
                      </a:r>
                    </a:p>
                  </p:txBody>
                </p:sp>
                <p:sp>
                  <p:nvSpPr>
                    <p:cNvPr id="47" name="Rectangle 46"/>
                    <p:cNvSpPr/>
                    <p:nvPr/>
                  </p:nvSpPr>
                  <p:spPr>
                    <a:xfrm>
                      <a:off x="9937159" y="1155702"/>
                      <a:ext cx="77211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Mailkit</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p:cNvSpPr/>
                    <p:nvPr/>
                  </p:nvSpPr>
                  <p:spPr>
                    <a:xfrm>
                      <a:off x="4869673" y="653330"/>
                      <a:ext cx="1348604"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49" name="Rectangle 48"/>
                    <p:cNvSpPr/>
                    <p:nvPr/>
                  </p:nvSpPr>
                  <p:spPr>
                    <a:xfrm>
                      <a:off x="3055916" y="1079117"/>
                      <a:ext cx="24624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50" name="Rectangle 49"/>
                    <p:cNvSpPr/>
                    <p:nvPr/>
                  </p:nvSpPr>
                  <p:spPr>
                    <a:xfrm>
                      <a:off x="3198259" y="2481897"/>
                      <a:ext cx="750859"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51" name="Rectangle 50"/>
                    <p:cNvSpPr/>
                    <p:nvPr/>
                  </p:nvSpPr>
                  <p:spPr>
                    <a:xfrm>
                      <a:off x="8868588" y="6312464"/>
                      <a:ext cx="1110749" cy="55550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52" name="Rectangle 51"/>
                    <p:cNvSpPr/>
                    <p:nvPr/>
                  </p:nvSpPr>
                  <p:spPr>
                    <a:xfrm>
                      <a:off x="8599770" y="173035"/>
                      <a:ext cx="88670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3" name="Rectangle 52"/>
                    <p:cNvSpPr/>
                    <p:nvPr/>
                  </p:nvSpPr>
                  <p:spPr>
                    <a:xfrm>
                      <a:off x="2479900" y="6379060"/>
                      <a:ext cx="63005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54" name="Rectangle 53"/>
                    <p:cNvSpPr/>
                    <p:nvPr/>
                  </p:nvSpPr>
                  <p:spPr>
                    <a:xfrm>
                      <a:off x="5882132" y="5960546"/>
                      <a:ext cx="66583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55" name="Rectangle 54"/>
                    <p:cNvSpPr/>
                    <p:nvPr/>
                  </p:nvSpPr>
                  <p:spPr>
                    <a:xfrm>
                      <a:off x="1352180" y="1421059"/>
                      <a:ext cx="201524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6" name="Rectangle 55"/>
                    <p:cNvSpPr/>
                    <p:nvPr/>
                  </p:nvSpPr>
                  <p:spPr>
                    <a:xfrm>
                      <a:off x="1984636" y="636032"/>
                      <a:ext cx="265637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57" name="Rectangle 56"/>
                    <p:cNvSpPr/>
                    <p:nvPr/>
                  </p:nvSpPr>
                  <p:spPr>
                    <a:xfrm>
                      <a:off x="1300868" y="3287673"/>
                      <a:ext cx="16531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58" name="Rectangle 57"/>
                    <p:cNvSpPr/>
                    <p:nvPr/>
                  </p:nvSpPr>
                  <p:spPr>
                    <a:xfrm>
                      <a:off x="7909447" y="590426"/>
                      <a:ext cx="274625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59" name="Rectangle 58"/>
                    <p:cNvSpPr/>
                    <p:nvPr/>
                  </p:nvSpPr>
                  <p:spPr>
                    <a:xfrm>
                      <a:off x="2107812" y="178774"/>
                      <a:ext cx="299123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60" name="Rectangle 59"/>
                    <p:cNvSpPr/>
                    <p:nvPr/>
                  </p:nvSpPr>
                  <p:spPr>
                    <a:xfrm>
                      <a:off x="2280499" y="4172134"/>
                      <a:ext cx="161019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61" name="Rectangle 60"/>
                    <p:cNvSpPr/>
                    <p:nvPr/>
                  </p:nvSpPr>
                  <p:spPr>
                    <a:xfrm>
                      <a:off x="8571015" y="1460249"/>
                      <a:ext cx="14836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62" name="Rectangle 61"/>
                    <p:cNvSpPr/>
                    <p:nvPr/>
                  </p:nvSpPr>
                  <p:spPr>
                    <a:xfrm>
                      <a:off x="1586770" y="5319293"/>
                      <a:ext cx="10933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3" name="Rectangle 62"/>
                    <p:cNvSpPr/>
                    <p:nvPr/>
                  </p:nvSpPr>
                  <p:spPr>
                    <a:xfrm>
                      <a:off x="5166963" y="6578498"/>
                      <a:ext cx="1536602"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4" name="Rectangle 63"/>
                    <p:cNvSpPr/>
                    <p:nvPr/>
                  </p:nvSpPr>
                  <p:spPr>
                    <a:xfrm>
                      <a:off x="3335063" y="5486161"/>
                      <a:ext cx="136429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3390343" y="6549078"/>
                      <a:ext cx="9781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66" name="Rectangle 65"/>
                    <p:cNvSpPr/>
                    <p:nvPr/>
                  </p:nvSpPr>
                  <p:spPr>
                    <a:xfrm>
                      <a:off x="9210390" y="3198398"/>
                      <a:ext cx="58898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67" name="Rectangle 66"/>
                    <p:cNvSpPr/>
                    <p:nvPr/>
                  </p:nvSpPr>
                  <p:spPr>
                    <a:xfrm>
                      <a:off x="9779524" y="3536953"/>
                      <a:ext cx="154554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8" name="Rectangle 67"/>
                    <p:cNvSpPr/>
                    <p:nvPr/>
                  </p:nvSpPr>
                  <p:spPr>
                    <a:xfrm>
                      <a:off x="8583167" y="4416587"/>
                      <a:ext cx="70507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69" name="Rectangle 68"/>
                    <p:cNvSpPr/>
                    <p:nvPr/>
                  </p:nvSpPr>
                  <p:spPr>
                    <a:xfrm>
                      <a:off x="9437259" y="4657977"/>
                      <a:ext cx="12840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 SDK</a:t>
                      </a:r>
                    </a:p>
                  </p:txBody>
                </p:sp>
                <p:sp>
                  <p:nvSpPr>
                    <p:cNvPr id="70" name="Rectangle 69"/>
                    <p:cNvSpPr/>
                    <p:nvPr/>
                  </p:nvSpPr>
                  <p:spPr>
                    <a:xfrm>
                      <a:off x="9727303" y="6042374"/>
                      <a:ext cx="60631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Cake</a:t>
                      </a:r>
                    </a:p>
                  </p:txBody>
                </p:sp>
              </p:grpSp>
            </p:grpSp>
            <p:sp>
              <p:nvSpPr>
                <p:cNvPr id="95" name="Rectangle 94">
                  <a:extLst>
                    <a:ext uri="{FF2B5EF4-FFF2-40B4-BE49-F238E27FC236}">
                      <a16:creationId xmlns:a16="http://schemas.microsoft.com/office/drawing/2014/main" id="{26CCF0D4-C988-48A6-A73B-726C6B1E9812}"/>
                    </a:ext>
                  </a:extLst>
                </p:cNvPr>
                <p:cNvSpPr/>
                <p:nvPr/>
              </p:nvSpPr>
              <p:spPr>
                <a:xfrm>
                  <a:off x="5280715" y="23291"/>
                  <a:ext cx="1006092" cy="816919"/>
                </a:xfrm>
                <a:prstGeom prst="rect">
                  <a:avLst/>
                </a:prstGeom>
              </p:spPr>
              <p:txBody>
                <a:bodyPr wrap="squar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Steeltoe</a:t>
                  </a: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2" name="Group 1"/>
              <p:cNvGrpSpPr/>
              <p:nvPr/>
            </p:nvGrpSpPr>
            <p:grpSpPr>
              <a:xfrm>
                <a:off x="3778354" y="1471798"/>
                <a:ext cx="5310285" cy="1141228"/>
                <a:chOff x="3606186" y="1430612"/>
                <a:chExt cx="5311041" cy="1141388"/>
              </a:xfrm>
            </p:grpSpPr>
            <p:sp>
              <p:nvSpPr>
                <p:cNvPr id="97" name="Rectangle 96"/>
                <p:cNvSpPr/>
                <p:nvPr/>
              </p:nvSpPr>
              <p:spPr>
                <a:xfrm>
                  <a:off x="3606186" y="1430612"/>
                  <a:ext cx="767211"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Nancy</a:t>
                  </a:r>
                </a:p>
              </p:txBody>
            </p:sp>
            <p:sp>
              <p:nvSpPr>
                <p:cNvPr id="98" name="Rectangle 97"/>
                <p:cNvSpPr/>
                <p:nvPr/>
              </p:nvSpPr>
              <p:spPr>
                <a:xfrm>
                  <a:off x="8249760" y="2226788"/>
                  <a:ext cx="667467"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xUnit</a:t>
                  </a:r>
                  <a:endPar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grpSp>
        <p:sp>
          <p:nvSpPr>
            <p:cNvPr id="5" name="TextBox 4">
              <a:extLst>
                <a:ext uri="{FF2B5EF4-FFF2-40B4-BE49-F238E27FC236}">
                  <a16:creationId xmlns:a16="http://schemas.microsoft.com/office/drawing/2014/main" id="{35600791-89F6-4219-9319-3D50EFBF1334}"/>
                </a:ext>
              </a:extLst>
            </p:cNvPr>
            <p:cNvSpPr txBox="1"/>
            <p:nvPr/>
          </p:nvSpPr>
          <p:spPr>
            <a:xfrm>
              <a:off x="5991215" y="341471"/>
              <a:ext cx="1280543"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DotNetNuke</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64337412-88C8-4517-B798-78C1BCFC4412}"/>
                </a:ext>
              </a:extLst>
            </p:cNvPr>
            <p:cNvSpPr txBox="1"/>
            <p:nvPr/>
          </p:nvSpPr>
          <p:spPr>
            <a:xfrm>
              <a:off x="6650786" y="641730"/>
              <a:ext cx="1134349"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SourceLink</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6766BA00-6E8F-4217-B8FD-195B80E85BED}"/>
                </a:ext>
              </a:extLst>
            </p:cNvPr>
            <p:cNvSpPr txBox="1"/>
            <p:nvPr/>
          </p:nvSpPr>
          <p:spPr>
            <a:xfrm>
              <a:off x="6475509" y="1025561"/>
              <a:ext cx="689612"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nUnit</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E3D69C73-FC11-45AC-BD17-B141E0907D7C}"/>
                </a:ext>
              </a:extLst>
            </p:cNvPr>
            <p:cNvSpPr txBox="1"/>
            <p:nvPr/>
          </p:nvSpPr>
          <p:spPr>
            <a:xfrm>
              <a:off x="7986789" y="1719309"/>
              <a:ext cx="1198470"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MvvmCross</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7B8087E1-A873-461A-A48A-2FCB3BF279D8}"/>
                </a:ext>
              </a:extLst>
            </p:cNvPr>
            <p:cNvSpPr txBox="1"/>
            <p:nvPr/>
          </p:nvSpPr>
          <p:spPr>
            <a:xfrm>
              <a:off x="7245263" y="1198135"/>
              <a:ext cx="1102866"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IronPython</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92C287F2-0E0F-41CB-B074-86C2788ECC73}"/>
                </a:ext>
              </a:extLst>
            </p:cNvPr>
            <p:cNvSpPr txBox="1"/>
            <p:nvPr/>
          </p:nvSpPr>
          <p:spPr>
            <a:xfrm>
              <a:off x="8458144" y="3426917"/>
              <a:ext cx="861839" cy="3185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ILMerge</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grpSp>
      <p:grpSp>
        <p:nvGrpSpPr>
          <p:cNvPr id="106" name="Group 105">
            <a:extLst>
              <a:ext uri="{FF2B5EF4-FFF2-40B4-BE49-F238E27FC236}">
                <a16:creationId xmlns:a16="http://schemas.microsoft.com/office/drawing/2014/main" id="{543F7783-FDB1-42B8-BCA6-3162226CC81F}"/>
              </a:ext>
            </a:extLst>
          </p:cNvPr>
          <p:cNvGrpSpPr/>
          <p:nvPr/>
        </p:nvGrpSpPr>
        <p:grpSpPr>
          <a:xfrm>
            <a:off x="3615004" y="2988107"/>
            <a:ext cx="838111" cy="682729"/>
            <a:chOff x="7849282" y="3028093"/>
            <a:chExt cx="855037" cy="696518"/>
          </a:xfrm>
        </p:grpSpPr>
        <p:sp>
          <p:nvSpPr>
            <p:cNvPr id="108" name="Oval 107">
              <a:extLst>
                <a:ext uri="{FF2B5EF4-FFF2-40B4-BE49-F238E27FC236}">
                  <a16:creationId xmlns:a16="http://schemas.microsoft.com/office/drawing/2014/main" id="{18E8023A-FF9E-460E-84AA-5274D47BFA14}"/>
                </a:ext>
              </a:extLst>
            </p:cNvPr>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13" name="TextBox 112">
              <a:extLst>
                <a:ext uri="{FF2B5EF4-FFF2-40B4-BE49-F238E27FC236}">
                  <a16:creationId xmlns:a16="http://schemas.microsoft.com/office/drawing/2014/main" id="{C1D29BF7-6D34-469D-9AC6-B84295D97096}"/>
                </a:ext>
              </a:extLst>
            </p:cNvPr>
            <p:cNvSpPr txBox="1"/>
            <p:nvPr/>
          </p:nvSpPr>
          <p:spPr>
            <a:xfrm>
              <a:off x="7849282" y="3028093"/>
              <a:ext cx="855037" cy="627904"/>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1333">
                        <a:prstClr val="white"/>
                      </a:gs>
                      <a:gs pos="8000">
                        <a:prstClr val="white"/>
                      </a:gs>
                    </a:gsLst>
                    <a:lin ang="5400000" scaled="0"/>
                  </a:gradFill>
                  <a:effectLst/>
                  <a:uLnTx/>
                  <a:uFillTx/>
                  <a:latin typeface="Calibri" panose="020F0502020204030204"/>
                  <a:ea typeface="+mn-ea"/>
                  <a:cs typeface="+mn-cs"/>
                </a:rPr>
                <a:t>iOS </a:t>
              </a:r>
            </a:p>
          </p:txBody>
        </p:sp>
      </p:grpSp>
    </p:spTree>
    <p:extLst>
      <p:ext uri="{BB962C8B-B14F-4D97-AF65-F5344CB8AC3E}">
        <p14:creationId xmlns:p14="http://schemas.microsoft.com/office/powerpoint/2010/main" val="1809594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1500"/>
                                        <p:tgtEl>
                                          <p:spTgt spid="11"/>
                                        </p:tgtEl>
                                      </p:cBhvr>
                                    </p:animEffect>
                                    <p:set>
                                      <p:cBhvr>
                                        <p:cTn id="11" dur="1" fill="hold">
                                          <p:stCondLst>
                                            <p:cond delay="1499"/>
                                          </p:stCondLst>
                                        </p:cTn>
                                        <p:tgtEl>
                                          <p:spTgt spid="11"/>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D1838-5D3E-48A6-9BE3-D9E73143DD3C}"/>
              </a:ext>
            </a:extLst>
          </p:cNvPr>
          <p:cNvSpPr>
            <a:spLocks noGrp="1"/>
          </p:cNvSpPr>
          <p:nvPr>
            <p:ph type="title"/>
          </p:nvPr>
        </p:nvSpPr>
        <p:spPr/>
        <p:txBody>
          <a:bodyPr/>
          <a:lstStyle/>
          <a:p>
            <a:r>
              <a:rPr lang="en-US" dirty="0"/>
              <a:t>Make it easier with some free tools</a:t>
            </a:r>
            <a:br>
              <a:rPr lang="en-US" dirty="0"/>
            </a:br>
            <a:r>
              <a:rPr lang="en-US" sz="4000" dirty="0">
                <a:hlinkClick r:id="rId3"/>
              </a:rPr>
              <a:t>www.VisualStudio.com</a:t>
            </a:r>
            <a:r>
              <a:rPr lang="en-US" sz="4000" dirty="0"/>
              <a:t> </a:t>
            </a:r>
            <a:endParaRPr lang="en-US" dirty="0"/>
          </a:p>
        </p:txBody>
      </p:sp>
      <p:pic>
        <p:nvPicPr>
          <p:cNvPr id="4" name="Graphic 3">
            <a:extLst>
              <a:ext uri="{FF2B5EF4-FFF2-40B4-BE49-F238E27FC236}">
                <a16:creationId xmlns:a16="http://schemas.microsoft.com/office/drawing/2014/main" id="{BA7081A9-2D79-456B-B70B-AA2E1C5AB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8800" y="2257512"/>
            <a:ext cx="1095375" cy="1095375"/>
          </a:xfrm>
          <a:prstGeom prst="rect">
            <a:avLst/>
          </a:prstGeom>
        </p:spPr>
      </p:pic>
      <p:sp>
        <p:nvSpPr>
          <p:cNvPr id="5" name="Rectangle 4">
            <a:extLst>
              <a:ext uri="{FF2B5EF4-FFF2-40B4-BE49-F238E27FC236}">
                <a16:creationId xmlns:a16="http://schemas.microsoft.com/office/drawing/2014/main" id="{655106ED-8A7E-4702-AE94-7B6C85DA7DED}"/>
              </a:ext>
            </a:extLst>
          </p:cNvPr>
          <p:cNvSpPr/>
          <p:nvPr/>
        </p:nvSpPr>
        <p:spPr>
          <a:xfrm>
            <a:off x="1906841" y="3770415"/>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Code</a:t>
            </a:r>
          </a:p>
          <a:p>
            <a:r>
              <a:rPr lang="en-US" dirty="0">
                <a:solidFill>
                  <a:srgbClr val="333333"/>
                </a:solidFill>
                <a:latin typeface="Segoe UI" panose="020B0502040204020203" pitchFamily="34" charset="0"/>
              </a:rPr>
              <a:t>Open source, cross-platform editor with .NET support.</a:t>
            </a:r>
            <a:endParaRPr lang="en-US" dirty="0"/>
          </a:p>
        </p:txBody>
      </p:sp>
      <p:pic>
        <p:nvPicPr>
          <p:cNvPr id="6" name="Graphic 5">
            <a:extLst>
              <a:ext uri="{FF2B5EF4-FFF2-40B4-BE49-F238E27FC236}">
                <a16:creationId xmlns:a16="http://schemas.microsoft.com/office/drawing/2014/main" id="{DFCE92CE-2997-4B1B-8B92-4B5B65ABB8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799" y="3770415"/>
            <a:ext cx="1095375" cy="1095375"/>
          </a:xfrm>
          <a:prstGeom prst="rect">
            <a:avLst/>
          </a:prstGeom>
        </p:spPr>
      </p:pic>
      <p:sp>
        <p:nvSpPr>
          <p:cNvPr id="7" name="Rectangle 6">
            <a:extLst>
              <a:ext uri="{FF2B5EF4-FFF2-40B4-BE49-F238E27FC236}">
                <a16:creationId xmlns:a16="http://schemas.microsoft.com/office/drawing/2014/main" id="{CE079816-96B7-4DE4-8BD0-E18EB55EC39B}"/>
              </a:ext>
            </a:extLst>
          </p:cNvPr>
          <p:cNvSpPr/>
          <p:nvPr/>
        </p:nvSpPr>
        <p:spPr>
          <a:xfrm>
            <a:off x="1906840" y="2275669"/>
            <a:ext cx="8877081" cy="1077218"/>
          </a:xfrm>
          <a:prstGeom prst="rect">
            <a:avLst/>
          </a:prstGeom>
        </p:spPr>
        <p:txBody>
          <a:bodyPr wrap="square">
            <a:spAutoFit/>
          </a:bodyPr>
          <a:lstStyle/>
          <a:p>
            <a:r>
              <a:rPr lang="en-US" sz="2800" b="1" dirty="0">
                <a:solidFill>
                  <a:srgbClr val="333333"/>
                </a:solidFill>
                <a:latin typeface="Segoe UI" panose="020B0502040204020203" pitchFamily="34" charset="0"/>
              </a:rPr>
              <a:t>Visual Studio</a:t>
            </a:r>
          </a:p>
          <a:p>
            <a:r>
              <a:rPr lang="en-US" dirty="0">
                <a:solidFill>
                  <a:srgbClr val="333333"/>
                </a:solidFill>
                <a:latin typeface="Segoe UI" panose="020B0502040204020203" pitchFamily="34" charset="0"/>
              </a:rPr>
              <a:t>A fully-featured, integrated development environment (IDE) for developing .NET apps on a Windows PC development machine. </a:t>
            </a:r>
            <a:endParaRPr lang="en-US" dirty="0"/>
          </a:p>
        </p:txBody>
      </p:sp>
      <p:pic>
        <p:nvPicPr>
          <p:cNvPr id="8" name="Graphic 7">
            <a:extLst>
              <a:ext uri="{FF2B5EF4-FFF2-40B4-BE49-F238E27FC236}">
                <a16:creationId xmlns:a16="http://schemas.microsoft.com/office/drawing/2014/main" id="{3EFC6910-8958-4BB0-BF3E-A0BA8914CD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799" y="5182649"/>
            <a:ext cx="1095375" cy="1171575"/>
          </a:xfrm>
          <a:prstGeom prst="rect">
            <a:avLst/>
          </a:prstGeom>
        </p:spPr>
      </p:pic>
      <p:sp>
        <p:nvSpPr>
          <p:cNvPr id="9" name="Rectangle 8">
            <a:extLst>
              <a:ext uri="{FF2B5EF4-FFF2-40B4-BE49-F238E27FC236}">
                <a16:creationId xmlns:a16="http://schemas.microsoft.com/office/drawing/2014/main" id="{13799569-B104-4212-8168-292196F299DA}"/>
              </a:ext>
            </a:extLst>
          </p:cNvPr>
          <p:cNvSpPr/>
          <p:nvPr/>
        </p:nvSpPr>
        <p:spPr>
          <a:xfrm>
            <a:off x="1906839" y="5182649"/>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for Mac</a:t>
            </a:r>
          </a:p>
          <a:p>
            <a:r>
              <a:rPr lang="en-US" dirty="0"/>
              <a:t>A fully-featured IDE for developing .NET apps on a Mac OS development machine. </a:t>
            </a:r>
          </a:p>
        </p:txBody>
      </p:sp>
      <p:sp>
        <p:nvSpPr>
          <p:cNvPr id="10" name="Title 2">
            <a:extLst>
              <a:ext uri="{FF2B5EF4-FFF2-40B4-BE49-F238E27FC236}">
                <a16:creationId xmlns:a16="http://schemas.microsoft.com/office/drawing/2014/main" id="{2C9B8F39-4FA2-4BBE-B9F0-5D18CF9F6DC7}"/>
              </a:ext>
            </a:extLst>
          </p:cNvPr>
          <p:cNvSpPr txBox="1">
            <a:spLocks/>
          </p:cNvSpPr>
          <p:nvPr/>
        </p:nvSpPr>
        <p:spPr>
          <a:xfrm>
            <a:off x="4081929" y="6131859"/>
            <a:ext cx="8169836" cy="72614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t>Download from</a:t>
            </a:r>
            <a:r>
              <a:rPr lang="en-US" sz="4000" dirty="0">
                <a:hlinkClick r:id="rId3"/>
              </a:rPr>
              <a:t> www.VisualStudio</a:t>
            </a:r>
            <a:r>
              <a:rPr lang="en-US" sz="4000">
                <a:hlinkClick r:id="rId3"/>
              </a:rPr>
              <a:t>.com</a:t>
            </a:r>
            <a:r>
              <a:rPr lang="en-US" sz="4000"/>
              <a:t> </a:t>
            </a:r>
            <a:endParaRPr lang="en-US" dirty="0"/>
          </a:p>
        </p:txBody>
      </p:sp>
    </p:spTree>
    <p:extLst>
      <p:ext uri="{BB962C8B-B14F-4D97-AF65-F5344CB8AC3E}">
        <p14:creationId xmlns:p14="http://schemas.microsoft.com/office/powerpoint/2010/main" val="1708211789"/>
      </p:ext>
    </p:extLst>
  </p:cSld>
  <p:clrMapOvr>
    <a:masterClrMapping/>
  </p:clrMapOvr>
  <p:transition>
    <p:fade/>
  </p:transition>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E43D6-DB2F-4C33-A8C8-D28F777A5DE7}">
  <ds:schemaRef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schemas.microsoft.com/office/2006/documentManagement/types"/>
    <ds:schemaRef ds:uri="569b343d-e775-480b-9b2b-6a6986deb9b0"/>
    <ds:schemaRef ds:uri="http://schemas.openxmlformats.org/package/2006/metadata/core-properties"/>
    <ds:schemaRef ds:uri="11245976-3b4d-4794-a754-317688483df2"/>
    <ds:schemaRef ds:uri="http://www.w3.org/XML/1998/namespace"/>
    <ds:schemaRef ds:uri="http://purl.org/dc/dcmitype/"/>
  </ds:schemaRefs>
</ds:datastoreItem>
</file>

<file path=customXml/itemProps2.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6225</TotalTime>
  <Words>1528</Words>
  <Application>Microsoft Office PowerPoint</Application>
  <PresentationFormat>Panorámica</PresentationFormat>
  <Paragraphs>197</Paragraphs>
  <Slides>10</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Consolas</vt:lpstr>
      <vt:lpstr>Segoe UI</vt:lpstr>
      <vt:lpstr>Segoe UI Light</vt:lpstr>
      <vt:lpstr>Segoe UI Semibold</vt:lpstr>
      <vt:lpstr>Wingdings</vt:lpstr>
      <vt:lpstr>1_Dotnet_Template</vt:lpstr>
      <vt:lpstr>Presentación de PowerPoint</vt:lpstr>
      <vt:lpstr>¿Que es .NET?</vt:lpstr>
      <vt:lpstr>Presentación de PowerPoint</vt:lpstr>
      <vt:lpstr>Presentación de PowerPoint</vt:lpstr>
      <vt:lpstr>Presentación de PowerPoint</vt:lpstr>
      <vt:lpstr>.NET es rápido. Realmente rápido!</vt:lpstr>
      <vt:lpstr>Presentación de PowerPoint</vt:lpstr>
      <vt:lpstr>Presentación de PowerPoint</vt:lpstr>
      <vt:lpstr>Make it easier with some free tools www.VisualStudio.com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Juan David Pareja Soto</cp:lastModifiedBy>
  <cp:revision>43</cp:revision>
  <cp:lastPrinted>2018-03-26T22:33:58Z</cp:lastPrinted>
  <dcterms:created xsi:type="dcterms:W3CDTF">2018-01-09T22:22:16Z</dcterms:created>
  <dcterms:modified xsi:type="dcterms:W3CDTF">2019-10-21T21:15:50Z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