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5"/>
  </p:notesMasterIdLst>
  <p:sldIdLst>
    <p:sldId id="256" r:id="rId2"/>
    <p:sldId id="297" r:id="rId3"/>
    <p:sldId id="299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33" r:id="rId23"/>
    <p:sldId id="321" r:id="rId24"/>
    <p:sldId id="322" r:id="rId25"/>
    <p:sldId id="323" r:id="rId26"/>
    <p:sldId id="324" r:id="rId27"/>
    <p:sldId id="325" r:id="rId28"/>
    <p:sldId id="327" r:id="rId29"/>
    <p:sldId id="328" r:id="rId30"/>
    <p:sldId id="329" r:id="rId31"/>
    <p:sldId id="330" r:id="rId32"/>
    <p:sldId id="331" r:id="rId33"/>
    <p:sldId id="332" r:id="rId34"/>
    <p:sldId id="326" r:id="rId35"/>
    <p:sldId id="338" r:id="rId36"/>
    <p:sldId id="344" r:id="rId37"/>
    <p:sldId id="339" r:id="rId38"/>
    <p:sldId id="340" r:id="rId39"/>
    <p:sldId id="341" r:id="rId40"/>
    <p:sldId id="342" r:id="rId41"/>
    <p:sldId id="343" r:id="rId42"/>
    <p:sldId id="336" r:id="rId43"/>
    <p:sldId id="345" r:id="rId44"/>
    <p:sldId id="346" r:id="rId45"/>
    <p:sldId id="334" r:id="rId46"/>
    <p:sldId id="347" r:id="rId47"/>
    <p:sldId id="348" r:id="rId48"/>
    <p:sldId id="349" r:id="rId49"/>
    <p:sldId id="350" r:id="rId50"/>
    <p:sldId id="335" r:id="rId51"/>
    <p:sldId id="351" r:id="rId52"/>
    <p:sldId id="352" r:id="rId53"/>
    <p:sldId id="353" r:id="rId54"/>
    <p:sldId id="354" r:id="rId55"/>
    <p:sldId id="362" r:id="rId56"/>
    <p:sldId id="363" r:id="rId57"/>
    <p:sldId id="364" r:id="rId58"/>
    <p:sldId id="365" r:id="rId59"/>
    <p:sldId id="355" r:id="rId60"/>
    <p:sldId id="361" r:id="rId61"/>
    <p:sldId id="356" r:id="rId62"/>
    <p:sldId id="366" r:id="rId63"/>
    <p:sldId id="359" r:id="rId64"/>
  </p:sldIdLst>
  <p:sldSz cx="9144000" cy="5143500" type="screen16x9"/>
  <p:notesSz cx="6858000" cy="9144000"/>
  <p:embeddedFontLst>
    <p:embeddedFont>
      <p:font typeface="Cascadia Code Light" panose="020B0609020000020004" pitchFamily="49" charset="0"/>
      <p:regular r:id="rId66"/>
      <p:italic r:id="rId67"/>
    </p:embeddedFont>
    <p:embeddedFont>
      <p:font typeface="Fira Code" pitchFamily="1" charset="0"/>
      <p:regular r:id="rId68"/>
      <p:bold r:id="rId69"/>
    </p:embeddedFont>
    <p:embeddedFont>
      <p:font typeface="Bahnschrift Light" panose="020B0502040204020203" pitchFamily="34" charset="0"/>
      <p:regular r:id="rId70"/>
    </p:embeddedFont>
    <p:embeddedFont>
      <p:font typeface="Bahnschrift" panose="020B0502040204020203" pitchFamily="34" charset="0"/>
      <p:regular r:id="rId71"/>
      <p:bold r:id="rId72"/>
    </p:embeddedFont>
    <p:embeddedFont>
      <p:font typeface="Fira Code Light" pitchFamily="1" charset="0"/>
      <p:regular r:id="rId73"/>
    </p:embeddedFont>
    <p:embeddedFont>
      <p:font typeface="Montserrat" panose="020B0604020202020204" charset="0"/>
      <p:regular r:id="rId74"/>
      <p:bold r:id="rId75"/>
      <p:italic r:id="rId76"/>
      <p:boldItalic r:id="rId77"/>
    </p:embeddedFont>
    <p:embeddedFont>
      <p:font typeface="Calibri" panose="020F0502020204030204" pitchFamily="34" charset="0"/>
      <p:regular r:id="rId78"/>
      <p:bold r:id="rId79"/>
      <p:italic r:id="rId80"/>
      <p:boldItalic r:id="rId81"/>
    </p:embeddedFont>
    <p:embeddedFont>
      <p:font typeface="Montserrat Light" panose="020B0604020202020204" charset="0"/>
      <p:regular r:id="rId82"/>
      <p:bold r:id="rId83"/>
      <p:italic r:id="rId84"/>
      <p:boldItalic r:id="rId8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EAF0"/>
    <a:srgbClr val="002060"/>
    <a:srgbClr val="0070C0"/>
    <a:srgbClr val="AFE9FB"/>
    <a:srgbClr val="2AC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8617F7-BD45-45D3-9494-08AB8ACE10ED}">
  <a:tblStyle styleId="{668617F7-BD45-45D3-9494-08AB8ACE10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89E5840-C12E-4C8B-9978-033B50F8BF3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5" autoAdjust="0"/>
    <p:restoredTop sz="94281" autoAdjust="0"/>
  </p:normalViewPr>
  <p:slideViewPr>
    <p:cSldViewPr snapToGrid="0">
      <p:cViewPr varScale="1">
        <p:scale>
          <a:sx n="205" d="100"/>
          <a:sy n="205" d="100"/>
        </p:scale>
        <p:origin x="840" y="168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3.fntdata"/><Relationship Id="rId84" Type="http://schemas.openxmlformats.org/officeDocument/2006/relationships/font" Target="fonts/font19.fntdata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9.fntdata"/><Relationship Id="rId79" Type="http://schemas.openxmlformats.org/officeDocument/2006/relationships/font" Target="fonts/font14.fntdata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4.fntdata"/><Relationship Id="rId77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7.fntdata"/><Relationship Id="rId80" Type="http://schemas.openxmlformats.org/officeDocument/2006/relationships/font" Target="fonts/font15.fntdata"/><Relationship Id="rId85" Type="http://schemas.openxmlformats.org/officeDocument/2006/relationships/font" Target="fonts/font2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5.fntdata"/><Relationship Id="rId75" Type="http://schemas.openxmlformats.org/officeDocument/2006/relationships/font" Target="fonts/font10.fntdata"/><Relationship Id="rId83" Type="http://schemas.openxmlformats.org/officeDocument/2006/relationships/font" Target="fonts/font18.fntdata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73" Type="http://schemas.openxmlformats.org/officeDocument/2006/relationships/font" Target="fonts/font8.fntdata"/><Relationship Id="rId78" Type="http://schemas.openxmlformats.org/officeDocument/2006/relationships/font" Target="fonts/font13.fntdata"/><Relationship Id="rId81" Type="http://schemas.openxmlformats.org/officeDocument/2006/relationships/font" Target="fonts/font16.fntdata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1.fntdata"/><Relationship Id="rId7" Type="http://schemas.openxmlformats.org/officeDocument/2006/relationships/slide" Target="slides/slide6.xml"/><Relationship Id="rId71" Type="http://schemas.openxmlformats.org/officeDocument/2006/relationships/font" Target="fonts/font6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1.fntdata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font" Target="fonts/font17.fntdata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0766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755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93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797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90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480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886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30bb4f95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b30bb4f95a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565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30bb4f95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b30bb4f95a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269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30bb4f95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b30bb4f95a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768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30bb4f95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b30bb4f95a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0773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30bb4f95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b30bb4f95a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0714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596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30bb4f95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b30bb4f95a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6341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30bb4f95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b30bb4f95a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935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30bb4f95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b30bb4f95a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9389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30bb4f95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b30bb4f95a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0450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30bb4f95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b30bb4f95a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6434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30bb4f95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b30bb4f95a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7029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30bb4f95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b30bb4f95a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3312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5932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30bb4f95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b30bb4f95a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5365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30bb4f95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b30bb4f95a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563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5915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30bb4f95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b30bb4f95a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183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30bb4f95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b30bb4f95a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79497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30bb4f95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b30bb4f95a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1542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30bb4f95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b30bb4f95a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78622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1797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30bb4f95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b30bb4f95a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51534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30bb4f95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b30bb4f95a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5470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30bb4f95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b30bb4f95a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518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30bb4f95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b30bb4f95a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799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30bb4f95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b30bb4f95a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81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5116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30bb4f95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b30bb4f95a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5091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30bb4f95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b30bb4f95a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0375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1217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30bb4f95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b30bb4f95a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56214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30bb4f95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b30bb4f95a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11030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8239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30bb4f95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b30bb4f95a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65629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30bb4f95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b30bb4f95a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10281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30bb4f95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b30bb4f95a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23252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30bb4f95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b30bb4f95a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5236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63047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99941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30bb4f95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b30bb4f95a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80792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30bb4f95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b30bb4f95a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09300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30bb4f95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b30bb4f95a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17594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35585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30bb4f95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b30bb4f95a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535715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30bb4f95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b30bb4f95a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74281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30bb4f95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b30bb4f95a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151833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30bb4f95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b30bb4f95a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015691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4039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9867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7756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36626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85377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fc25fbfc5_1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fc25fbfc5_1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806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85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563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164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1" name="Google Shape;11;p2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7" name="Google Shape;17;p3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32" name="Google Shape;32;p5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0" name="Google Shape;40;p6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8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59" name="Google Shape;59;p8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3" name="Google Shape;73;p10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casasrodri/universidad-coder-sql/blob/master/Entregas/Final/Diagrama%20E-R.drawio.png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casasrodri/universidad-coder-sql/blob/43811aa82104c9dc8c359483a9f9ea0a70fae8b3/0-Completo.sql#L128-L142" TargetMode="Externa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casasrodri/universidad-coder-sql/blob/43811aa82104c9dc8c359483a9f9ea0a70fae8b3/0-Completo.sql#L111-L126" TargetMode="Externa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casasrodri/universidad-coder-sql/blob/43811aa82104c9dc8c359483a9f9ea0a70fae8b3/0-Completo.sql#L73-L82" TargetMode="Externa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casasrodri/universidad-coder-sql/blob/43811aa82104c9dc8c359483a9f9ea0a70fae8b3/0-Completo.sql#L84-L91" TargetMode="Externa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casasrodri/universidad-coder-sql/blob/43811aa82104c9dc8c359483a9f9ea0a70fae8b3/0-Completo.sql#L93-L100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61.xml"/><Relationship Id="rId3" Type="http://schemas.openxmlformats.org/officeDocument/2006/relationships/slide" Target="slide3.xml"/><Relationship Id="rId7" Type="http://schemas.openxmlformats.org/officeDocument/2006/relationships/slide" Target="slide12.xml"/><Relationship Id="rId12" Type="http://schemas.openxmlformats.org/officeDocument/2006/relationships/slide" Target="slide5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9.xml"/><Relationship Id="rId11" Type="http://schemas.openxmlformats.org/officeDocument/2006/relationships/slide" Target="slide54.xml"/><Relationship Id="rId5" Type="http://schemas.openxmlformats.org/officeDocument/2006/relationships/slide" Target="slide7.xml"/><Relationship Id="rId10" Type="http://schemas.openxmlformats.org/officeDocument/2006/relationships/slide" Target="slide34.xml"/><Relationship Id="rId4" Type="http://schemas.openxmlformats.org/officeDocument/2006/relationships/slide" Target="slide5.xml"/><Relationship Id="rId9" Type="http://schemas.openxmlformats.org/officeDocument/2006/relationships/slide" Target="slide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casasrodri/universidad-coder-sql/blob/43811aa82104c9dc8c359483a9f9ea0a70fae8b3/0-Completo.sql#L102-L109" TargetMode="Externa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casasrodri/universidad-coder-sql/blob/43811aa82104c9dc8c359483a9f9ea0a70fae8b3/0-Completo.sql#L40-L51" TargetMode="Externa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casasrodri/universidad-coder-sql/blob/43811aa82104c9dc8c359483a9f9ea0a70fae8b3/0-Completo.sql#L24-L38" TargetMode="Externa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casasrodri/universidad-coder-sql/blob/43811aa82104c9dc8c359483a9f9ea0a70fae8b3/0-Completo.sql#L63-L71" TargetMode="Externa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casasrodri/universidad-coder-sql/blob/43811aa82104c9dc8c359483a9f9ea0a70fae8b3/0-Completo.sql#L53-L61" TargetMode="Externa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casasrodri/universidad-coder-sql/blob/43811aa82104c9dc8c359483a9f9ea0a70fae8b3/0-Completo.sql#L16-L22" TargetMode="Externa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casasrodri/universidad-coder-sql/blob/43811aa82104c9dc8c359483a9f9ea0a70fae8b3/0-Completo.sql#L9-L14" TargetMode="Externa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casasrodri/universidad-coder-sql/blob/43811aa82104c9dc8c359483a9f9ea0a70fae8b3/0-Completo.sql#L173-L190" TargetMode="External"/><Relationship Id="rId4" Type="http://schemas.openxmlformats.org/officeDocument/2006/relationships/hyperlink" Target="https://github.com/casasrodri/universidad-coder-sql/blob/43811aa82104c9dc8c359483a9f9ea0a70fae8b3/0-Completo.sql#L145-L171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casasrodri/universidad-coder-sql/blob/43811aa82104c9dc8c359483a9f9ea0a70fae8b3/0-Completo.sql#L216-L238" TargetMode="External"/><Relationship Id="rId4" Type="http://schemas.openxmlformats.org/officeDocument/2006/relationships/hyperlink" Target="https://github.com/casasrodri/universidad-coder-sql/blob/43811aa82104c9dc8c359483a9f9ea0a70fae8b3/0-Completo.sql#L192-L21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casasrodri/universidad-coder-sql/blob/43811aa82104c9dc8c359483a9f9ea0a70fae8b3/0-Completo.sql#L254-L272" TargetMode="External"/><Relationship Id="rId4" Type="http://schemas.openxmlformats.org/officeDocument/2006/relationships/hyperlink" Target="https://github.com/casasrodri/universidad-coder-sql/blob/43811aa82104c9dc8c359483a9f9ea0a70fae8b3/0-Completo.sql#L240-L252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casasrodri/universidad-coder-sql/blob/43811aa82104c9dc8c359483a9f9ea0a70fae8b3/0-Completo.sql#L321-L334" TargetMode="External"/><Relationship Id="rId4" Type="http://schemas.openxmlformats.org/officeDocument/2006/relationships/hyperlink" Target="https://github.com/casasrodri/universidad-coder-sql/blob/43811aa82104c9dc8c359483a9f9ea0a70fae8b3/0-Completo.sql#L274-L319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casasrodri/universidad-coder-sql/blob/43811aa82104c9dc8c359483a9f9ea0a70fae8b3/0-Completo.sql#L357-L366" TargetMode="External"/><Relationship Id="rId4" Type="http://schemas.openxmlformats.org/officeDocument/2006/relationships/hyperlink" Target="https://github.com/casasrodri/universidad-coder-sql/blob/43811aa82104c9dc8c359483a9f9ea0a70fae8b3/0-Completo.sql#L336-L355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casasrodri/universidad-coder-sql/blob/43811aa82104c9dc8c359483a9f9ea0a70fae8b3/0-Completo.sql#L387-L414" TargetMode="External"/><Relationship Id="rId4" Type="http://schemas.openxmlformats.org/officeDocument/2006/relationships/hyperlink" Target="https://github.com/casasrodri/universidad-coder-sql/blob/43811aa82104c9dc8c359483a9f9ea0a70fae8b3/0-Completo.sql#L368-L385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casasrodri/universidad-coder-sql/blob/43811aa82104c9dc8c359483a9f9ea0a70fae8b3/0-Completo.sql#L416-L422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casasrodri/universidad-coder-sql/blob/43811aa82104c9dc8c359483a9f9ea0a70fae8b3/0-Completo.sql#L424-L430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casasrodri/universidad-coder-sql/blob/43811aa82104c9dc8c359483a9f9ea0a70fae8b3/0-Completo.sql#L432-L440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casasrodri/universidad-coder-sql/blob/43811aa82104c9dc8c359483a9f9ea0a70fae8b3/0-Completo.sql#L442-L448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casasrodri/universidad-coder-sql/blob/43811aa82104c9dc8c359483a9f9ea0a70fae8b3/0-Completo.sql#L450-L45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casasrodri/universidad-coder-sql/blob/43811aa82104c9dc8c359483a9f9ea0a70fae8b3/0-Completo.sql#L457-L467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casasrodri/universidad-coder-sql/blob/43811aa82104c9dc8c359483a9f9ea0a70fae8b3/0-Completo.sql#L469-L481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o.unc.edu.ar/reglamentaciones/#escala-de-calificaciones-ordenanza-n-482-2009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casasrodri/universidad-coder-sql/blob/43811aa82104c9dc8c359483a9f9ea0a70fae8b3/0-Completo.sql#L487-L506" TargetMode="Externa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casasrodri/universidad-coder-sql/blob/43811aa82104c9dc8c359483a9f9ea0a70fae8b3/0-Completo.sql#L510-L557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casasrodri/universidad-coder-sql/blob/43811aa82104c9dc8c359483a9f9ea0a70fae8b3/0-Completo.sql#L567-L601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casasrodri/universidad-coder-sql/blob/43811aa82104c9dc8c359483a9f9ea0a70fae8b3/0-Completo.sql#L613-L621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casasrodri/universidad-coder-sql/blob/43811aa82104c9dc8c359483a9f9ea0a70fae8b3/0-Completo.sql#L631-L639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casasrodri/universidad-coder-sql/blob/43811aa82104c9dc8c359483a9f9ea0a70fae8b3/0-Completo.sql#L650-L673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casasrodri/universidad-coder-sql/blob/43811aa82104c9dc8c359483a9f9ea0a70fae8b3/0-Completo.sql#L686-L701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casasrodri/universidad-coder-sql/blob/43811aa82104c9dc8c359483a9f9ea0a70fae8b3/0-Completo.sql#L718-L791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casasrodri/universidad-coder-sql/blob/43811aa82104c9dc8c359483a9f9ea0a70fae8b3/0-Completo.sql#L804-L840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hyperlink" Target="https://github.com/casasrodri/universidad-coder-sql/blob/master/Entregas/Final/Informes%20generados%20-%20Universidad.ipynb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hyperlink" Target="https://github.com/casasrodri/universidad-coder-sql/blob/master/Entregas/Final/Informes%20generados%20-%20Universidad.ipynb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casasrodri/universidad-coder-sql/blob/master/Entregas/Final/Informes%20generados%20-%20Universidad.ipynb" TargetMode="External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hyperlink" Target="https://github.com/casasrodri/universidad-coder-sql/blob/master/Entregas/Final/Informes%20generados%20-%20Universidad.ipynb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mailto:cr.rodrigo.casas@gmail.com" TargetMode="External"/><Relationship Id="rId3" Type="http://schemas.openxmlformats.org/officeDocument/2006/relationships/hyperlink" Target="https://www.linkedin.com/in/casasrodrigo2307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casasrodri" TargetMode="External"/><Relationship Id="rId5" Type="http://schemas.openxmlformats.org/officeDocument/2006/relationships/image" Target="../media/image18.jpeg"/><Relationship Id="rId4" Type="http://schemas.openxmlformats.org/officeDocument/2006/relationships/image" Target="../media/image17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ctrTitle"/>
          </p:nvPr>
        </p:nvSpPr>
        <p:spPr>
          <a:xfrm>
            <a:off x="685800" y="815160"/>
            <a:ext cx="7772400" cy="160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Proyecto Final</a:t>
            </a:r>
            <a:endParaRPr dirty="0"/>
          </a:p>
        </p:txBody>
      </p:sp>
      <p:sp>
        <p:nvSpPr>
          <p:cNvPr id="3" name="Google Shape;87;p12"/>
          <p:cNvSpPr txBox="1">
            <a:spLocks/>
          </p:cNvSpPr>
          <p:nvPr/>
        </p:nvSpPr>
        <p:spPr>
          <a:xfrm>
            <a:off x="685800" y="1615410"/>
            <a:ext cx="7772400" cy="16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-MX" dirty="0" smtClean="0">
                <a:solidFill>
                  <a:srgbClr val="AFE9FB"/>
                </a:solidFill>
                <a:latin typeface="Bahnschrift" panose="020B0502040204020203" pitchFamily="34" charset="0"/>
              </a:rPr>
              <a:t>SQL</a:t>
            </a:r>
            <a:endParaRPr lang="es-AR" dirty="0">
              <a:solidFill>
                <a:srgbClr val="AFE9FB"/>
              </a:solidFill>
              <a:latin typeface="Bahnschrift" panose="020B0502040204020203" pitchFamily="34" charset="0"/>
            </a:endParaRPr>
          </a:p>
        </p:txBody>
      </p:sp>
      <p:pic>
        <p:nvPicPr>
          <p:cNvPr id="4" name="image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04295" y="4572000"/>
            <a:ext cx="1721595" cy="400550"/>
          </a:xfrm>
          <a:prstGeom prst="rect">
            <a:avLst/>
          </a:prstGeom>
          <a:ln/>
        </p:spPr>
      </p:pic>
      <p:sp>
        <p:nvSpPr>
          <p:cNvPr id="7" name="Google Shape;87;p12"/>
          <p:cNvSpPr txBox="1">
            <a:spLocks/>
          </p:cNvSpPr>
          <p:nvPr/>
        </p:nvSpPr>
        <p:spPr>
          <a:xfrm>
            <a:off x="685800" y="4655976"/>
            <a:ext cx="999931" cy="316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-MX" sz="1100" b="0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Rodrigo Casas</a:t>
            </a:r>
            <a:endParaRPr lang="es-AR" sz="1100" b="0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Modelo de negocio</a:t>
            </a:r>
            <a:endParaRPr dirty="0"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r>
              <a:rPr lang="es-MX" sz="1800" dirty="0" smtClean="0"/>
              <a:t>En </a:t>
            </a:r>
            <a:r>
              <a:rPr lang="es-MX" sz="1800" dirty="0"/>
              <a:t>esta universidad existen </a:t>
            </a:r>
            <a:r>
              <a:rPr lang="es-MX" sz="1800" dirty="0" smtClean="0"/>
              <a:t>distintos </a:t>
            </a:r>
            <a:r>
              <a:rPr lang="es-MX" sz="1800" dirty="0"/>
              <a:t>actores: </a:t>
            </a:r>
            <a:endParaRPr lang="es-AR" sz="1800" dirty="0"/>
          </a:p>
          <a:p>
            <a:r>
              <a:rPr lang="es-AR" sz="1800" dirty="0"/>
              <a:t>Alumnos </a:t>
            </a:r>
            <a:endParaRPr lang="es-AR" sz="1800" dirty="0" smtClean="0"/>
          </a:p>
          <a:p>
            <a:r>
              <a:rPr lang="es-MX" sz="1800" dirty="0" smtClean="0"/>
              <a:t>Profesores</a:t>
            </a:r>
          </a:p>
          <a:p>
            <a:endParaRPr lang="es-MX" sz="1200" dirty="0"/>
          </a:p>
          <a:p>
            <a:pPr marL="76200" indent="0">
              <a:buNone/>
            </a:pPr>
            <a:r>
              <a:rPr lang="es-MX" sz="1800" dirty="0" smtClean="0"/>
              <a:t>Los </a:t>
            </a:r>
            <a:r>
              <a:rPr lang="es-MX" sz="1800" dirty="0"/>
              <a:t>alumnos se inscriben en carreras para cursar un grupo de materias. Dichas materias son dictadas por profesores. </a:t>
            </a:r>
            <a:endParaRPr lang="es-MX" sz="1800" dirty="0" smtClean="0"/>
          </a:p>
          <a:p>
            <a:pPr marL="76200" indent="0">
              <a:buNone/>
            </a:pPr>
            <a:endParaRPr lang="es-MX" sz="1200" dirty="0"/>
          </a:p>
          <a:p>
            <a:pPr marL="76200" indent="0">
              <a:buNone/>
            </a:pPr>
            <a:r>
              <a:rPr lang="es-MX" sz="1800" dirty="0" smtClean="0"/>
              <a:t>Asimismo</a:t>
            </a:r>
            <a:r>
              <a:rPr lang="es-MX" sz="1800" dirty="0"/>
              <a:t>, al finalizar cada cursada, se obtiene un estado, que permitirá o no (según las reglas de negocio definidas), cursar las siguientes materias del plan de estudio. </a:t>
            </a:r>
            <a:endParaRPr lang="es-AR" sz="1800" dirty="0"/>
          </a:p>
          <a:p>
            <a:endParaRPr lang="en" sz="1800" dirty="0" smtClean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31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Modelo de negocio</a:t>
            </a:r>
            <a:endParaRPr dirty="0"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r>
              <a:rPr lang="es-MX" sz="1800" dirty="0" smtClean="0"/>
              <a:t>Los </a:t>
            </a:r>
            <a:r>
              <a:rPr lang="es-MX" sz="1800" dirty="0"/>
              <a:t>alumnos por cada vez que rinden un examen, obtiene una calificación. </a:t>
            </a:r>
            <a:endParaRPr lang="es-MX" sz="1800" dirty="0" smtClean="0"/>
          </a:p>
          <a:p>
            <a:pPr marL="76200" indent="0">
              <a:buNone/>
            </a:pPr>
            <a:endParaRPr lang="es-MX" sz="1200" dirty="0" smtClean="0"/>
          </a:p>
          <a:p>
            <a:pPr marL="76200" indent="0">
              <a:buNone/>
            </a:pPr>
            <a:r>
              <a:rPr lang="es-MX" sz="1800" dirty="0" smtClean="0"/>
              <a:t>Para </a:t>
            </a:r>
            <a:r>
              <a:rPr lang="es-MX" sz="1800" dirty="0"/>
              <a:t>poder anotarse a cursar un semestre, los alumnos deberán abonar una matrícula. Cada matrícula (o grupo en caso que se desee abonar más de una), será facturada según la normativa vigente, y al ser cobradas, se emitirá un recibo interno al alumno, como constancia de pago. </a:t>
            </a:r>
            <a:endParaRPr lang="es-MX" sz="1800" dirty="0" smtClean="0"/>
          </a:p>
          <a:p>
            <a:pPr marL="76200" indent="0">
              <a:buNone/>
            </a:pPr>
            <a:endParaRPr lang="es-MX" sz="1200" dirty="0"/>
          </a:p>
          <a:p>
            <a:pPr marL="76200" indent="0">
              <a:buNone/>
            </a:pPr>
            <a:r>
              <a:rPr lang="es-MX" sz="1800" dirty="0"/>
              <a:t>T</a:t>
            </a:r>
            <a:r>
              <a:rPr lang="es-MX" sz="1800" dirty="0" smtClean="0"/>
              <a:t>ambién</a:t>
            </a:r>
            <a:r>
              <a:rPr lang="es-MX" sz="1800" dirty="0"/>
              <a:t>, se registraran en este modelo, distintos datos geográficos que permitirán tomar decisiones según diversas dimensiones, como las provincias o aulas de la universidad.</a:t>
            </a:r>
            <a:endParaRPr lang="en" sz="1800" dirty="0" smtClean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07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5.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Diagrama de E-R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029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23" y="842424"/>
            <a:ext cx="6864953" cy="3907426"/>
          </a:xfrm>
          <a:prstGeom prst="rect">
            <a:avLst/>
          </a:prstGeom>
        </p:spPr>
      </p:pic>
      <p:sp>
        <p:nvSpPr>
          <p:cNvPr id="5" name="Google Shape;121;p17"/>
          <p:cNvSpPr txBox="1">
            <a:spLocks noGrp="1"/>
          </p:cNvSpPr>
          <p:nvPr>
            <p:ph type="title"/>
          </p:nvPr>
        </p:nvSpPr>
        <p:spPr>
          <a:xfrm>
            <a:off x="0" y="248172"/>
            <a:ext cx="9144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Diagrama de Entidad-Relación</a:t>
            </a:r>
            <a:endParaRPr dirty="0"/>
          </a:p>
        </p:txBody>
      </p:sp>
      <p:grpSp>
        <p:nvGrpSpPr>
          <p:cNvPr id="7" name="Grupo 6"/>
          <p:cNvGrpSpPr/>
          <p:nvPr/>
        </p:nvGrpSpPr>
        <p:grpSpPr>
          <a:xfrm>
            <a:off x="1139523" y="4487454"/>
            <a:ext cx="1173248" cy="255580"/>
            <a:chOff x="7635472" y="824375"/>
            <a:chExt cx="1173248" cy="255580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140" y="824375"/>
              <a:ext cx="255580" cy="255580"/>
            </a:xfrm>
            <a:prstGeom prst="rect">
              <a:avLst/>
            </a:prstGeom>
          </p:spPr>
        </p:pic>
        <p:sp>
          <p:nvSpPr>
            <p:cNvPr id="9" name="CuadroTexto 8"/>
            <p:cNvSpPr txBox="1"/>
            <p:nvPr/>
          </p:nvSpPr>
          <p:spPr>
            <a:xfrm>
              <a:off x="7635472" y="848139"/>
              <a:ext cx="9637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00" dirty="0" smtClean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CÓDIGO EN GITHUB</a:t>
              </a:r>
              <a:endParaRPr lang="es-AR" sz="7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  <p:sp>
        <p:nvSpPr>
          <p:cNvPr id="10" name="Rectángulo redondeado 9">
            <a:hlinkClick r:id="rId5"/>
          </p:cNvPr>
          <p:cNvSpPr/>
          <p:nvPr/>
        </p:nvSpPr>
        <p:spPr>
          <a:xfrm>
            <a:off x="1179380" y="4482812"/>
            <a:ext cx="1140757" cy="267038"/>
          </a:xfrm>
          <a:prstGeom prst="roundRect">
            <a:avLst/>
          </a:prstGeom>
          <a:noFill/>
          <a:ln>
            <a:solidFill>
              <a:srgbClr val="BE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                              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9420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6.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Listado de tablas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87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 txBox="1">
            <a:spLocks noGrp="1"/>
          </p:cNvSpPr>
          <p:nvPr>
            <p:ph type="title"/>
          </p:nvPr>
        </p:nvSpPr>
        <p:spPr>
          <a:xfrm>
            <a:off x="855300" y="474493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3">
                    <a:lumMod val="75000"/>
                  </a:schemeClr>
                </a:solidFill>
              </a:rPr>
              <a:t>Calificaciones</a:t>
            </a:r>
            <a:endParaRPr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7" name="Google Shape;627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628" name="Google Shape;628;p46"/>
          <p:cNvGraphicFramePr/>
          <p:nvPr>
            <p:extLst>
              <p:ext uri="{D42A27DB-BD31-4B8C-83A1-F6EECF244321}">
                <p14:modId xmlns:p14="http://schemas.microsoft.com/office/powerpoint/2010/main" val="1125055434"/>
              </p:ext>
            </p:extLst>
          </p:nvPr>
        </p:nvGraphicFramePr>
        <p:xfrm>
          <a:off x="943490" y="1387943"/>
          <a:ext cx="5986455" cy="2493390"/>
        </p:xfrm>
        <a:graphic>
          <a:graphicData uri="http://schemas.openxmlformats.org/drawingml/2006/table">
            <a:tbl>
              <a:tblPr>
                <a:noFill/>
                <a:tableStyleId>{389E5840-C12E-4C8B-9978-033B50F8BF31}</a:tableStyleId>
              </a:tblPr>
              <a:tblGrid>
                <a:gridCol w="1647310"/>
                <a:gridCol w="1612232"/>
                <a:gridCol w="1098884"/>
                <a:gridCol w="815745"/>
                <a:gridCol w="812284"/>
              </a:tblGrid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</a:t>
                      </a:r>
                      <a:endParaRPr sz="7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Abreviatura</a:t>
                      </a:r>
                      <a:endParaRPr sz="7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dato</a:t>
                      </a:r>
                      <a:endParaRPr sz="7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Primary Key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Foreign</a:t>
                      </a:r>
                      <a:r>
                        <a:rPr lang="es-AR" sz="700" b="1" baseline="0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s-AR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8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 Calificación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8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8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Alumno ID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alumno_legajo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8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800" b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✅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8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Materia ID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80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materia_id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8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SMALLINT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✅</a:t>
                      </a:r>
                      <a:endParaRPr lang="es-MX" sz="800" b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8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Profesor ID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80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profesor_legajo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8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MEDIUMINT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✅</a:t>
                      </a:r>
                      <a:endParaRPr lang="es-MX" sz="800" b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8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Aula ID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80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aula_id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8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SMALLINT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✅</a:t>
                      </a:r>
                      <a:endParaRPr lang="es-MX" sz="800" b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8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Fecha de examen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8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fecha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8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DATETIME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8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Aprobado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8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aprobado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8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BOOLEAN</a:t>
                      </a: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6" name="Google Shape;122;p17"/>
          <p:cNvSpPr txBox="1">
            <a:spLocks/>
          </p:cNvSpPr>
          <p:nvPr/>
        </p:nvSpPr>
        <p:spPr>
          <a:xfrm>
            <a:off x="855300" y="1105232"/>
            <a:ext cx="7433400" cy="2315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s-MX" sz="1100" dirty="0" smtClean="0">
                <a:latin typeface="Montserrat Light" panose="020B0604020202020204" charset="0"/>
              </a:rPr>
              <a:t>Tabla que registra las calificaciones obtenidas por los alumnos al rendir los exámenes.</a:t>
            </a:r>
            <a:endParaRPr lang="es-MX" sz="1100" dirty="0">
              <a:latin typeface="Montserrat Light" panose="020B060402020202020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35" y="1799884"/>
            <a:ext cx="187022" cy="18702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804" y="2114741"/>
            <a:ext cx="187022" cy="18702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804" y="2434239"/>
            <a:ext cx="187022" cy="18702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804" y="2717378"/>
            <a:ext cx="187022" cy="18702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804" y="3026626"/>
            <a:ext cx="187022" cy="187022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5749331" y="608397"/>
            <a:ext cx="1173248" cy="255580"/>
            <a:chOff x="7635472" y="824375"/>
            <a:chExt cx="1173248" cy="255580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140" y="824375"/>
              <a:ext cx="255580" cy="255580"/>
            </a:xfrm>
            <a:prstGeom prst="rect">
              <a:avLst/>
            </a:prstGeom>
          </p:spPr>
        </p:pic>
        <p:sp>
          <p:nvSpPr>
            <p:cNvPr id="13" name="CuadroTexto 12"/>
            <p:cNvSpPr txBox="1"/>
            <p:nvPr/>
          </p:nvSpPr>
          <p:spPr>
            <a:xfrm>
              <a:off x="7635472" y="848139"/>
              <a:ext cx="9637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00" dirty="0" smtClean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CÓDIGO EN GITHUB</a:t>
              </a:r>
              <a:endParaRPr lang="es-AR" sz="7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  <p:sp>
        <p:nvSpPr>
          <p:cNvPr id="14" name="Rectángulo redondeado 13">
            <a:hlinkClick r:id="rId5"/>
          </p:cNvPr>
          <p:cNvSpPr/>
          <p:nvPr/>
        </p:nvSpPr>
        <p:spPr>
          <a:xfrm>
            <a:off x="5789188" y="603755"/>
            <a:ext cx="1140757" cy="267038"/>
          </a:xfrm>
          <a:prstGeom prst="roundRect">
            <a:avLst/>
          </a:prstGeom>
          <a:noFill/>
          <a:ln>
            <a:solidFill>
              <a:srgbClr val="BE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                              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914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 txBox="1">
            <a:spLocks noGrp="1"/>
          </p:cNvSpPr>
          <p:nvPr>
            <p:ph type="title"/>
          </p:nvPr>
        </p:nvSpPr>
        <p:spPr>
          <a:xfrm>
            <a:off x="855300" y="474493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3">
                    <a:lumMod val="75000"/>
                  </a:schemeClr>
                </a:solidFill>
              </a:rPr>
              <a:t>Cursadas</a:t>
            </a:r>
            <a:endParaRPr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7" name="Google Shape;627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628" name="Google Shape;628;p46"/>
          <p:cNvGraphicFramePr/>
          <p:nvPr>
            <p:extLst>
              <p:ext uri="{D42A27DB-BD31-4B8C-83A1-F6EECF244321}">
                <p14:modId xmlns:p14="http://schemas.microsoft.com/office/powerpoint/2010/main" val="250844267"/>
              </p:ext>
            </p:extLst>
          </p:nvPr>
        </p:nvGraphicFramePr>
        <p:xfrm>
          <a:off x="943490" y="1387943"/>
          <a:ext cx="5986455" cy="3102930"/>
        </p:xfrm>
        <a:graphic>
          <a:graphicData uri="http://schemas.openxmlformats.org/drawingml/2006/table">
            <a:tbl>
              <a:tblPr>
                <a:noFill/>
                <a:tableStyleId>{389E5840-C12E-4C8B-9978-033B50F8BF31}</a:tableStyleId>
              </a:tblPr>
              <a:tblGrid>
                <a:gridCol w="1647310"/>
                <a:gridCol w="1612232"/>
                <a:gridCol w="1098884"/>
                <a:gridCol w="815745"/>
                <a:gridCol w="812284"/>
              </a:tblGrid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</a:t>
                      </a:r>
                      <a:endParaRPr sz="7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Abreviatura</a:t>
                      </a:r>
                      <a:endParaRPr sz="7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dato</a:t>
                      </a:r>
                      <a:endParaRPr sz="7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Primary Key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Foreign</a:t>
                      </a:r>
                      <a:r>
                        <a:rPr lang="es-AR" sz="700" b="1" baseline="0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s-AR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 Calificación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Alumno ID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alumno_legajo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800" b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✅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Materia ID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800" b="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materia_id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SMALLINT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✅</a:t>
                      </a:r>
                      <a:endParaRPr lang="es-MX" sz="800" b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Profesor ID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800" b="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profesor_legajo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MEDIUMINT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✅</a:t>
                      </a:r>
                      <a:endParaRPr lang="es-MX" sz="800" b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Aula ID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800" b="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aula_id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SMALLINT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✅</a:t>
                      </a:r>
                      <a:endParaRPr lang="es-MX" sz="800" b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Fecha de inscripción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fecha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DATETIME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Semestre del cursado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semestre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ENUM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Periodo lectivo (año)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per_lectivo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SMALLINT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Condición al fin del cursado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800" b="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condicion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ENUM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6" name="Google Shape;122;p17"/>
          <p:cNvSpPr txBox="1">
            <a:spLocks/>
          </p:cNvSpPr>
          <p:nvPr/>
        </p:nvSpPr>
        <p:spPr>
          <a:xfrm>
            <a:off x="855300" y="1105232"/>
            <a:ext cx="7433400" cy="2315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s-MX" sz="1100" dirty="0">
                <a:latin typeface="Montserrat Light" panose="020B0604020202020204" charset="0"/>
              </a:rPr>
              <a:t>Tabla que registra las inscripciones de alumnos al cursado de las materias.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35" y="1799884"/>
            <a:ext cx="187022" cy="18702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804" y="2114741"/>
            <a:ext cx="187022" cy="18702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804" y="2434239"/>
            <a:ext cx="187022" cy="18702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804" y="2717378"/>
            <a:ext cx="187022" cy="18702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804" y="3026626"/>
            <a:ext cx="187022" cy="18702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35" y="2114741"/>
            <a:ext cx="187022" cy="18702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35" y="2434239"/>
            <a:ext cx="187022" cy="18702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35" y="3621976"/>
            <a:ext cx="187022" cy="18702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35" y="3929158"/>
            <a:ext cx="187022" cy="187022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5749331" y="608397"/>
            <a:ext cx="1173248" cy="255580"/>
            <a:chOff x="7635472" y="824375"/>
            <a:chExt cx="1173248" cy="255580"/>
          </a:xfrm>
        </p:grpSpPr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140" y="824375"/>
              <a:ext cx="255580" cy="255580"/>
            </a:xfrm>
            <a:prstGeom prst="rect">
              <a:avLst/>
            </a:prstGeom>
          </p:spPr>
        </p:pic>
        <p:sp>
          <p:nvSpPr>
            <p:cNvPr id="17" name="CuadroTexto 16"/>
            <p:cNvSpPr txBox="1"/>
            <p:nvPr/>
          </p:nvSpPr>
          <p:spPr>
            <a:xfrm>
              <a:off x="7635472" y="848139"/>
              <a:ext cx="9637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00" dirty="0" smtClean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CÓDIGO EN GITHUB</a:t>
              </a:r>
              <a:endParaRPr lang="es-AR" sz="7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  <p:sp>
        <p:nvSpPr>
          <p:cNvPr id="18" name="Rectángulo redondeado 17">
            <a:hlinkClick r:id="rId5"/>
          </p:cNvPr>
          <p:cNvSpPr/>
          <p:nvPr/>
        </p:nvSpPr>
        <p:spPr>
          <a:xfrm>
            <a:off x="5789188" y="603755"/>
            <a:ext cx="1140757" cy="267038"/>
          </a:xfrm>
          <a:prstGeom prst="roundRect">
            <a:avLst/>
          </a:prstGeom>
          <a:noFill/>
          <a:ln>
            <a:solidFill>
              <a:srgbClr val="BE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                              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9941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 txBox="1">
            <a:spLocks noGrp="1"/>
          </p:cNvSpPr>
          <p:nvPr>
            <p:ph type="title"/>
          </p:nvPr>
        </p:nvSpPr>
        <p:spPr>
          <a:xfrm>
            <a:off x="855300" y="474493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3">
                    <a:lumMod val="75000"/>
                  </a:schemeClr>
                </a:solidFill>
              </a:rPr>
              <a:t>Matrículas</a:t>
            </a:r>
            <a:endParaRPr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7" name="Google Shape;627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aphicFrame>
        <p:nvGraphicFramePr>
          <p:cNvPr id="628" name="Google Shape;628;p46"/>
          <p:cNvGraphicFramePr/>
          <p:nvPr>
            <p:extLst>
              <p:ext uri="{D42A27DB-BD31-4B8C-83A1-F6EECF244321}">
                <p14:modId xmlns:p14="http://schemas.microsoft.com/office/powerpoint/2010/main" val="3435929818"/>
              </p:ext>
            </p:extLst>
          </p:nvPr>
        </p:nvGraphicFramePr>
        <p:xfrm>
          <a:off x="943490" y="1387943"/>
          <a:ext cx="5986455" cy="2188620"/>
        </p:xfrm>
        <a:graphic>
          <a:graphicData uri="http://schemas.openxmlformats.org/drawingml/2006/table">
            <a:tbl>
              <a:tblPr>
                <a:noFill/>
                <a:tableStyleId>{389E5840-C12E-4C8B-9978-033B50F8BF31}</a:tableStyleId>
              </a:tblPr>
              <a:tblGrid>
                <a:gridCol w="1647310"/>
                <a:gridCol w="1612232"/>
                <a:gridCol w="1098884"/>
                <a:gridCol w="815745"/>
                <a:gridCol w="812284"/>
              </a:tblGrid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</a:t>
                      </a:r>
                      <a:endParaRPr sz="7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Abreviatura</a:t>
                      </a:r>
                      <a:endParaRPr sz="7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dato</a:t>
                      </a:r>
                      <a:endParaRPr sz="7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Primary Key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Foreign</a:t>
                      </a:r>
                      <a:r>
                        <a:rPr lang="es-AR" sz="700" b="1" baseline="0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s-AR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 Matricula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Alumno ID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alumno_legajo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800" b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✅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Fecha de inscripción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fecha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DATETIME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Semestre del cursado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semestre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ENUM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Periodo lectivo (año)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per_lectivo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SMALLINT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Importe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importe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NUMERIC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6" name="Google Shape;122;p17"/>
          <p:cNvSpPr txBox="1">
            <a:spLocks/>
          </p:cNvSpPr>
          <p:nvPr/>
        </p:nvSpPr>
        <p:spPr>
          <a:xfrm>
            <a:off x="855300" y="1013250"/>
            <a:ext cx="7433400" cy="3235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s-MX" sz="1100" dirty="0">
                <a:latin typeface="Montserrat Light" panose="020B0604020202020204" charset="0"/>
              </a:rPr>
              <a:t>Tabla que registra los tickets que los alumnos deben pagar por la matrícula del semestre en que se anotan a cursar.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35" y="1799884"/>
            <a:ext cx="187022" cy="18702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804" y="2114741"/>
            <a:ext cx="187022" cy="18702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35" y="2114741"/>
            <a:ext cx="187022" cy="18702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35" y="2714694"/>
            <a:ext cx="187022" cy="18702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35" y="3021876"/>
            <a:ext cx="187022" cy="187022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5749331" y="608397"/>
            <a:ext cx="1173248" cy="255580"/>
            <a:chOff x="7635472" y="824375"/>
            <a:chExt cx="1173248" cy="255580"/>
          </a:xfrm>
        </p:grpSpPr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140" y="824375"/>
              <a:ext cx="255580" cy="255580"/>
            </a:xfrm>
            <a:prstGeom prst="rect">
              <a:avLst/>
            </a:prstGeom>
          </p:spPr>
        </p:pic>
        <p:sp>
          <p:nvSpPr>
            <p:cNvPr id="17" name="CuadroTexto 16"/>
            <p:cNvSpPr txBox="1"/>
            <p:nvPr/>
          </p:nvSpPr>
          <p:spPr>
            <a:xfrm>
              <a:off x="7635472" y="848139"/>
              <a:ext cx="9637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00" dirty="0" smtClean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CÓDIGO EN GITHUB</a:t>
              </a:r>
              <a:endParaRPr lang="es-AR" sz="7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  <p:sp>
        <p:nvSpPr>
          <p:cNvPr id="18" name="Rectángulo redondeado 17">
            <a:hlinkClick r:id="rId5"/>
          </p:cNvPr>
          <p:cNvSpPr/>
          <p:nvPr/>
        </p:nvSpPr>
        <p:spPr>
          <a:xfrm>
            <a:off x="5789188" y="603755"/>
            <a:ext cx="1140757" cy="267038"/>
          </a:xfrm>
          <a:prstGeom prst="roundRect">
            <a:avLst/>
          </a:prstGeom>
          <a:noFill/>
          <a:ln>
            <a:solidFill>
              <a:srgbClr val="BE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                              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684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 txBox="1">
            <a:spLocks noGrp="1"/>
          </p:cNvSpPr>
          <p:nvPr>
            <p:ph type="title"/>
          </p:nvPr>
        </p:nvSpPr>
        <p:spPr>
          <a:xfrm>
            <a:off x="855300" y="474493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3">
                    <a:lumMod val="75000"/>
                  </a:schemeClr>
                </a:solidFill>
              </a:rPr>
              <a:t>Facturas</a:t>
            </a:r>
            <a:endParaRPr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7" name="Google Shape;627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aphicFrame>
        <p:nvGraphicFramePr>
          <p:cNvPr id="628" name="Google Shape;628;p46"/>
          <p:cNvGraphicFramePr/>
          <p:nvPr>
            <p:extLst>
              <p:ext uri="{D42A27DB-BD31-4B8C-83A1-F6EECF244321}">
                <p14:modId xmlns:p14="http://schemas.microsoft.com/office/powerpoint/2010/main" val="2104356080"/>
              </p:ext>
            </p:extLst>
          </p:nvPr>
        </p:nvGraphicFramePr>
        <p:xfrm>
          <a:off x="943490" y="1387943"/>
          <a:ext cx="5986455" cy="1579080"/>
        </p:xfrm>
        <a:graphic>
          <a:graphicData uri="http://schemas.openxmlformats.org/drawingml/2006/table">
            <a:tbl>
              <a:tblPr>
                <a:noFill/>
                <a:tableStyleId>{389E5840-C12E-4C8B-9978-033B50F8BF31}</a:tableStyleId>
              </a:tblPr>
              <a:tblGrid>
                <a:gridCol w="1647310"/>
                <a:gridCol w="1612232"/>
                <a:gridCol w="1098884"/>
                <a:gridCol w="815745"/>
                <a:gridCol w="812284"/>
              </a:tblGrid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</a:t>
                      </a:r>
                      <a:endParaRPr sz="7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Abreviatura</a:t>
                      </a:r>
                      <a:endParaRPr sz="7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dato</a:t>
                      </a:r>
                      <a:endParaRPr sz="7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Primary Key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Foreign</a:t>
                      </a:r>
                      <a:r>
                        <a:rPr lang="es-AR" sz="700" b="1" baseline="0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s-AR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N° factura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factura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VARCHAR(13)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Alumno ID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alumno_legajo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Fecha de emisión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fecha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DATETIME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factura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tipo_factura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ENUM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6" name="Google Shape;122;p17"/>
          <p:cNvSpPr txBox="1">
            <a:spLocks/>
          </p:cNvSpPr>
          <p:nvPr/>
        </p:nvSpPr>
        <p:spPr>
          <a:xfrm>
            <a:off x="855300" y="1013250"/>
            <a:ext cx="7433400" cy="3235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s-MX" sz="1100" dirty="0">
                <a:latin typeface="Montserrat Light" panose="020B0604020202020204" charset="0"/>
              </a:rPr>
              <a:t>Tabla que registra los tickets que los alumnos deben pagar por la matrícula del semestre en que se anotan a cursar.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35" y="1799884"/>
            <a:ext cx="187022" cy="18702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804" y="2114741"/>
            <a:ext cx="187022" cy="187022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5749331" y="608397"/>
            <a:ext cx="1173248" cy="255580"/>
            <a:chOff x="7635472" y="824375"/>
            <a:chExt cx="1173248" cy="255580"/>
          </a:xfrm>
        </p:grpSpPr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140" y="824375"/>
              <a:ext cx="255580" cy="255580"/>
            </a:xfrm>
            <a:prstGeom prst="rect">
              <a:avLst/>
            </a:prstGeom>
          </p:spPr>
        </p:pic>
        <p:sp>
          <p:nvSpPr>
            <p:cNvPr id="16" name="CuadroTexto 15"/>
            <p:cNvSpPr txBox="1"/>
            <p:nvPr/>
          </p:nvSpPr>
          <p:spPr>
            <a:xfrm>
              <a:off x="7635472" y="848139"/>
              <a:ext cx="9637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00" dirty="0" smtClean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CÓDIGO EN GITHUB</a:t>
              </a:r>
              <a:endParaRPr lang="es-AR" sz="7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  <p:sp>
        <p:nvSpPr>
          <p:cNvPr id="17" name="Rectángulo redondeado 16">
            <a:hlinkClick r:id="rId5"/>
          </p:cNvPr>
          <p:cNvSpPr/>
          <p:nvPr/>
        </p:nvSpPr>
        <p:spPr>
          <a:xfrm>
            <a:off x="5789188" y="603755"/>
            <a:ext cx="1140757" cy="267038"/>
          </a:xfrm>
          <a:prstGeom prst="roundRect">
            <a:avLst/>
          </a:prstGeom>
          <a:noFill/>
          <a:ln>
            <a:solidFill>
              <a:srgbClr val="BE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                              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6521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 txBox="1">
            <a:spLocks noGrp="1"/>
          </p:cNvSpPr>
          <p:nvPr>
            <p:ph type="title"/>
          </p:nvPr>
        </p:nvSpPr>
        <p:spPr>
          <a:xfrm>
            <a:off x="855300" y="474493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 smtClean="0">
                <a:solidFill>
                  <a:schemeClr val="accent3">
                    <a:lumMod val="75000"/>
                  </a:schemeClr>
                </a:solidFill>
              </a:rPr>
              <a:t>Matrículas</a:t>
            </a:r>
            <a:r>
              <a:rPr lang="en" sz="2400" dirty="0" smtClean="0">
                <a:solidFill>
                  <a:schemeClr val="accent3">
                    <a:lumMod val="75000"/>
                  </a:schemeClr>
                </a:solidFill>
              </a:rPr>
              <a:t> facturadas</a:t>
            </a:r>
            <a:endParaRPr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7" name="Google Shape;627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aphicFrame>
        <p:nvGraphicFramePr>
          <p:cNvPr id="628" name="Google Shape;628;p46"/>
          <p:cNvGraphicFramePr/>
          <p:nvPr>
            <p:extLst>
              <p:ext uri="{D42A27DB-BD31-4B8C-83A1-F6EECF244321}">
                <p14:modId xmlns:p14="http://schemas.microsoft.com/office/powerpoint/2010/main" val="408347653"/>
              </p:ext>
            </p:extLst>
          </p:nvPr>
        </p:nvGraphicFramePr>
        <p:xfrm>
          <a:off x="943490" y="1387943"/>
          <a:ext cx="5986455" cy="1274310"/>
        </p:xfrm>
        <a:graphic>
          <a:graphicData uri="http://schemas.openxmlformats.org/drawingml/2006/table">
            <a:tbl>
              <a:tblPr>
                <a:noFill/>
                <a:tableStyleId>{389E5840-C12E-4C8B-9978-033B50F8BF31}</a:tableStyleId>
              </a:tblPr>
              <a:tblGrid>
                <a:gridCol w="1647310"/>
                <a:gridCol w="1612232"/>
                <a:gridCol w="1098884"/>
                <a:gridCol w="815745"/>
                <a:gridCol w="812284"/>
              </a:tblGrid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</a:t>
                      </a:r>
                      <a:endParaRPr sz="7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Abreviatura</a:t>
                      </a:r>
                      <a:endParaRPr sz="7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dato</a:t>
                      </a:r>
                      <a:endParaRPr sz="7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Primary Key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Foreign</a:t>
                      </a:r>
                      <a:r>
                        <a:rPr lang="es-AR" sz="700" b="1" baseline="0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s-AR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 matricula facturada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Matricula ID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matricula_id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Factura ID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factura_id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VARCHAR(13)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6" name="Google Shape;122;p17"/>
          <p:cNvSpPr txBox="1">
            <a:spLocks/>
          </p:cNvSpPr>
          <p:nvPr/>
        </p:nvSpPr>
        <p:spPr>
          <a:xfrm>
            <a:off x="855300" y="1013250"/>
            <a:ext cx="7433400" cy="3235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s-MX" sz="1100" dirty="0">
                <a:latin typeface="Montserrat Light" panose="020B0604020202020204" charset="0"/>
              </a:rPr>
              <a:t>Tabla intermedia que detalla las distintas matrículas incluidas en un mismo comprobante (factura).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35" y="1799884"/>
            <a:ext cx="187022" cy="18702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804" y="2114741"/>
            <a:ext cx="187022" cy="18702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804" y="2410016"/>
            <a:ext cx="187022" cy="187022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5749331" y="608397"/>
            <a:ext cx="1173248" cy="255580"/>
            <a:chOff x="7635472" y="824375"/>
            <a:chExt cx="1173248" cy="255580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140" y="824375"/>
              <a:ext cx="255580" cy="255580"/>
            </a:xfrm>
            <a:prstGeom prst="rect">
              <a:avLst/>
            </a:prstGeom>
          </p:spPr>
        </p:pic>
        <p:sp>
          <p:nvSpPr>
            <p:cNvPr id="11" name="CuadroTexto 10"/>
            <p:cNvSpPr txBox="1"/>
            <p:nvPr/>
          </p:nvSpPr>
          <p:spPr>
            <a:xfrm>
              <a:off x="7635472" y="848139"/>
              <a:ext cx="9637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00" dirty="0" smtClean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CÓDIGO EN GITHUB</a:t>
              </a:r>
              <a:endParaRPr lang="es-AR" sz="7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  <p:sp>
        <p:nvSpPr>
          <p:cNvPr id="12" name="Rectángulo redondeado 11">
            <a:hlinkClick r:id="rId5"/>
          </p:cNvPr>
          <p:cNvSpPr/>
          <p:nvPr/>
        </p:nvSpPr>
        <p:spPr>
          <a:xfrm>
            <a:off x="5789188" y="603755"/>
            <a:ext cx="1140757" cy="267038"/>
          </a:xfrm>
          <a:prstGeom prst="roundRect">
            <a:avLst/>
          </a:prstGeom>
          <a:noFill/>
          <a:ln>
            <a:solidFill>
              <a:srgbClr val="BE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                              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592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Índice</a:t>
            </a:r>
            <a:endParaRPr dirty="0"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8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" sz="1200" dirty="0" smtClean="0">
                <a:hlinkClick r:id="rId3" action="ppaction://hlinksldjump"/>
              </a:rPr>
              <a:t>Introducción</a:t>
            </a:r>
            <a:endParaRPr lang="en" sz="1200" dirty="0" smtClean="0"/>
          </a:p>
          <a:p>
            <a:pPr marL="228600" lvl="0" indent="-228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" sz="1200" dirty="0" smtClean="0">
                <a:hlinkClick r:id="rId4" action="ppaction://hlinksldjump"/>
              </a:rPr>
              <a:t>Objetivos</a:t>
            </a:r>
            <a:endParaRPr lang="en" sz="1200" dirty="0" smtClean="0"/>
          </a:p>
          <a:p>
            <a:pPr marL="228600" lvl="0" indent="-228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" sz="1200" dirty="0" smtClean="0">
                <a:hlinkClick r:id="rId5" action="ppaction://hlinksldjump"/>
              </a:rPr>
              <a:t>Situación problemática</a:t>
            </a:r>
            <a:endParaRPr lang="en" dirty="0"/>
          </a:p>
          <a:p>
            <a:pPr marL="228600" lvl="0" indent="-228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" sz="1200" dirty="0" smtClean="0">
                <a:hlinkClick r:id="rId6" action="ppaction://hlinksldjump"/>
              </a:rPr>
              <a:t>Modelo de negocio</a:t>
            </a:r>
            <a:endParaRPr lang="en" sz="1200" dirty="0" smtClean="0"/>
          </a:p>
          <a:p>
            <a:pPr marL="228600" lvl="0" indent="-228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" sz="1200" dirty="0" smtClean="0">
                <a:hlinkClick r:id="rId7" action="ppaction://hlinksldjump"/>
              </a:rPr>
              <a:t>Diagrama de Entidad-Relación</a:t>
            </a:r>
            <a:endParaRPr lang="en" sz="1200" dirty="0" smtClean="0"/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" name="Google Shape;94;p13"/>
          <p:cNvSpPr txBox="1">
            <a:spLocks noGrp="1"/>
          </p:cNvSpPr>
          <p:nvPr>
            <p:ph type="body" idx="1"/>
          </p:nvPr>
        </p:nvSpPr>
        <p:spPr>
          <a:xfrm>
            <a:off x="4226762" y="1430150"/>
            <a:ext cx="34731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8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 startAt="6"/>
            </a:pPr>
            <a:r>
              <a:rPr lang="en" sz="1200" dirty="0" smtClean="0">
                <a:hlinkClick r:id="rId8" action="ppaction://hlinksldjump"/>
              </a:rPr>
              <a:t>Listado de tablas</a:t>
            </a:r>
            <a:endParaRPr lang="en" sz="1200" dirty="0" smtClean="0"/>
          </a:p>
          <a:p>
            <a:pPr marL="228600" lvl="0" indent="-228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 startAt="6"/>
            </a:pPr>
            <a:r>
              <a:rPr lang="en" sz="1200" dirty="0" smtClean="0">
                <a:hlinkClick r:id="rId9" action="ppaction://hlinksldjump"/>
              </a:rPr>
              <a:t>Inserción de datos</a:t>
            </a:r>
            <a:endParaRPr lang="en" sz="1200" dirty="0" smtClean="0"/>
          </a:p>
          <a:p>
            <a:pPr marL="228600" lvl="0" indent="-228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 startAt="6"/>
            </a:pPr>
            <a:r>
              <a:rPr lang="en" sz="1200" dirty="0" smtClean="0">
                <a:hlinkClick r:id="rId10" action="ppaction://hlinksldjump"/>
              </a:rPr>
              <a:t>Creación de objetos</a:t>
            </a:r>
            <a:endParaRPr lang="en" sz="1200" dirty="0" smtClean="0"/>
          </a:p>
          <a:p>
            <a:pPr marL="228600" lvl="0" indent="-228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 startAt="6"/>
            </a:pPr>
            <a:r>
              <a:rPr lang="en" sz="1200" dirty="0" smtClean="0">
                <a:hlinkClick r:id="rId11" action="ppaction://hlinksldjump"/>
              </a:rPr>
              <a:t>Informes generados</a:t>
            </a:r>
            <a:endParaRPr lang="en" sz="1200" dirty="0" smtClean="0"/>
          </a:p>
          <a:p>
            <a:pPr marL="228600" lvl="0" indent="-228600">
              <a:lnSpc>
                <a:spcPct val="250000"/>
              </a:lnSpc>
              <a:buClr>
                <a:schemeClr val="dk1"/>
              </a:buClr>
              <a:buSzPts val="1100"/>
              <a:buFont typeface="+mj-lt"/>
              <a:buAutoNum type="arabicPeriod" startAt="6"/>
            </a:pPr>
            <a:r>
              <a:rPr lang="en" sz="1200" dirty="0">
                <a:hlinkClick r:id="rId12" action="ppaction://hlinksldjump"/>
              </a:rPr>
              <a:t>Herramientas y </a:t>
            </a:r>
            <a:r>
              <a:rPr lang="en" sz="1200" dirty="0" smtClean="0">
                <a:hlinkClick r:id="rId12" action="ppaction://hlinksldjump"/>
              </a:rPr>
              <a:t>tecnologías</a:t>
            </a:r>
            <a:endParaRPr lang="en" sz="1200" dirty="0" smtClean="0"/>
          </a:p>
          <a:p>
            <a:pPr marL="228600" lvl="0" indent="-228600">
              <a:lnSpc>
                <a:spcPct val="250000"/>
              </a:lnSpc>
              <a:buClr>
                <a:schemeClr val="dk1"/>
              </a:buClr>
              <a:buSzPts val="1100"/>
              <a:buFont typeface="+mj-lt"/>
              <a:buAutoNum type="arabicPeriod" startAt="6"/>
            </a:pPr>
            <a:r>
              <a:rPr lang="en" sz="1200" dirty="0" smtClean="0">
                <a:hlinkClick r:id="rId13" action="ppaction://hlinksldjump"/>
              </a:rPr>
              <a:t>Futuras líneas</a:t>
            </a:r>
            <a:endParaRPr lang="en" sz="1200" dirty="0" smtClean="0"/>
          </a:p>
          <a:p>
            <a:pPr marL="228600" lvl="0" indent="-228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 startAt="6"/>
            </a:pPr>
            <a:endParaRPr lang="en" sz="1200" dirty="0" smtClean="0"/>
          </a:p>
          <a:p>
            <a:pPr marL="228600" lvl="0" indent="-228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 startAt="6"/>
            </a:pPr>
            <a:endParaRPr lang="en" sz="1200" dirty="0" smtClean="0"/>
          </a:p>
        </p:txBody>
      </p:sp>
    </p:spTree>
    <p:extLst>
      <p:ext uri="{BB962C8B-B14F-4D97-AF65-F5344CB8AC3E}">
        <p14:creationId xmlns:p14="http://schemas.microsoft.com/office/powerpoint/2010/main" val="333070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 txBox="1">
            <a:spLocks noGrp="1"/>
          </p:cNvSpPr>
          <p:nvPr>
            <p:ph type="title"/>
          </p:nvPr>
        </p:nvSpPr>
        <p:spPr>
          <a:xfrm>
            <a:off x="855300" y="474493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 smtClean="0">
                <a:solidFill>
                  <a:schemeClr val="accent3">
                    <a:lumMod val="75000"/>
                  </a:schemeClr>
                </a:solidFill>
              </a:rPr>
              <a:t>Cobranzas</a:t>
            </a:r>
            <a:endParaRPr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7" name="Google Shape;627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aphicFrame>
        <p:nvGraphicFramePr>
          <p:cNvPr id="628" name="Google Shape;628;p46"/>
          <p:cNvGraphicFramePr/>
          <p:nvPr>
            <p:extLst>
              <p:ext uri="{D42A27DB-BD31-4B8C-83A1-F6EECF244321}">
                <p14:modId xmlns:p14="http://schemas.microsoft.com/office/powerpoint/2010/main" val="2637965388"/>
              </p:ext>
            </p:extLst>
          </p:nvPr>
        </p:nvGraphicFramePr>
        <p:xfrm>
          <a:off x="943490" y="1387943"/>
          <a:ext cx="5986455" cy="1579080"/>
        </p:xfrm>
        <a:graphic>
          <a:graphicData uri="http://schemas.openxmlformats.org/drawingml/2006/table">
            <a:tbl>
              <a:tblPr>
                <a:noFill/>
                <a:tableStyleId>{389E5840-C12E-4C8B-9978-033B50F8BF31}</a:tableStyleId>
              </a:tblPr>
              <a:tblGrid>
                <a:gridCol w="1647310"/>
                <a:gridCol w="1612232"/>
                <a:gridCol w="1098884"/>
                <a:gridCol w="815745"/>
                <a:gridCol w="812284"/>
              </a:tblGrid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</a:t>
                      </a:r>
                      <a:endParaRPr sz="7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Abreviatura</a:t>
                      </a:r>
                      <a:endParaRPr sz="7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dato</a:t>
                      </a:r>
                      <a:endParaRPr sz="7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Primary Key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Foreign</a:t>
                      </a:r>
                      <a:r>
                        <a:rPr lang="es-AR" sz="700" b="1" baseline="0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s-AR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N° recibo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BIGINT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Factura</a:t>
                      </a:r>
                      <a:r>
                        <a:rPr lang="es-MX" sz="800" b="0" baseline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ID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factura_id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VARCHAR(13)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Fecha</a:t>
                      </a:r>
                      <a:r>
                        <a:rPr lang="es-MX" sz="800" b="0" baseline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de pago</a:t>
                      </a:r>
                      <a:endParaRPr lang="es-MX" sz="800" b="0" dirty="0" smtClean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fecha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DATETIME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Medio de pago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medio_pago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ENUM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6" name="Google Shape;122;p17"/>
          <p:cNvSpPr txBox="1">
            <a:spLocks/>
          </p:cNvSpPr>
          <p:nvPr/>
        </p:nvSpPr>
        <p:spPr>
          <a:xfrm>
            <a:off x="855300" y="1124537"/>
            <a:ext cx="7433400" cy="2122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s-MX" sz="1100" dirty="0">
                <a:latin typeface="Montserrat Light" panose="020B0604020202020204" charset="0"/>
              </a:rPr>
              <a:t>Tabla que registra las cobranzas realizadas de las facturas emitidas.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35" y="1799884"/>
            <a:ext cx="187022" cy="18702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804" y="2114741"/>
            <a:ext cx="187022" cy="187022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5749331" y="608397"/>
            <a:ext cx="1173248" cy="255580"/>
            <a:chOff x="7635472" y="824375"/>
            <a:chExt cx="1173248" cy="255580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140" y="824375"/>
              <a:ext cx="255580" cy="255580"/>
            </a:xfrm>
            <a:prstGeom prst="rect">
              <a:avLst/>
            </a:prstGeom>
          </p:spPr>
        </p:pic>
        <p:sp>
          <p:nvSpPr>
            <p:cNvPr id="11" name="CuadroTexto 10"/>
            <p:cNvSpPr txBox="1"/>
            <p:nvPr/>
          </p:nvSpPr>
          <p:spPr>
            <a:xfrm>
              <a:off x="7635472" y="848139"/>
              <a:ext cx="9637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00" dirty="0" smtClean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CÓDIGO EN GITHUB</a:t>
              </a:r>
              <a:endParaRPr lang="es-AR" sz="7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  <p:sp>
        <p:nvSpPr>
          <p:cNvPr id="12" name="Rectángulo redondeado 11">
            <a:hlinkClick r:id="rId5"/>
          </p:cNvPr>
          <p:cNvSpPr/>
          <p:nvPr/>
        </p:nvSpPr>
        <p:spPr>
          <a:xfrm>
            <a:off x="5789188" y="603755"/>
            <a:ext cx="1140757" cy="267038"/>
          </a:xfrm>
          <a:prstGeom prst="roundRect">
            <a:avLst/>
          </a:prstGeom>
          <a:noFill/>
          <a:ln>
            <a:solidFill>
              <a:srgbClr val="BE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                              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5291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 txBox="1">
            <a:spLocks noGrp="1"/>
          </p:cNvSpPr>
          <p:nvPr>
            <p:ph type="title"/>
          </p:nvPr>
        </p:nvSpPr>
        <p:spPr>
          <a:xfrm>
            <a:off x="855300" y="474493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 smtClean="0">
                <a:solidFill>
                  <a:schemeClr val="accent3">
                    <a:lumMod val="75000"/>
                  </a:schemeClr>
                </a:solidFill>
              </a:rPr>
              <a:t>Alumnos</a:t>
            </a:r>
            <a:endParaRPr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7" name="Google Shape;627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aphicFrame>
        <p:nvGraphicFramePr>
          <p:cNvPr id="628" name="Google Shape;628;p46"/>
          <p:cNvGraphicFramePr/>
          <p:nvPr>
            <p:extLst>
              <p:ext uri="{D42A27DB-BD31-4B8C-83A1-F6EECF244321}">
                <p14:modId xmlns:p14="http://schemas.microsoft.com/office/powerpoint/2010/main" val="351344620"/>
              </p:ext>
            </p:extLst>
          </p:nvPr>
        </p:nvGraphicFramePr>
        <p:xfrm>
          <a:off x="943490" y="1387943"/>
          <a:ext cx="5986455" cy="2798160"/>
        </p:xfrm>
        <a:graphic>
          <a:graphicData uri="http://schemas.openxmlformats.org/drawingml/2006/table">
            <a:tbl>
              <a:tblPr>
                <a:noFill/>
                <a:tableStyleId>{389E5840-C12E-4C8B-9978-033B50F8BF31}</a:tableStyleId>
              </a:tblPr>
              <a:tblGrid>
                <a:gridCol w="1647310"/>
                <a:gridCol w="1612232"/>
                <a:gridCol w="1098884"/>
                <a:gridCol w="815745"/>
                <a:gridCol w="812284"/>
              </a:tblGrid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</a:t>
                      </a:r>
                      <a:endParaRPr sz="7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Abreviatura</a:t>
                      </a:r>
                      <a:endParaRPr sz="7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dato</a:t>
                      </a:r>
                      <a:endParaRPr sz="7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Primary Key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Foreign</a:t>
                      </a:r>
                      <a:r>
                        <a:rPr lang="es-AR" sz="700" b="1" baseline="0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s-AR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 Alumno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legajo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VARCHAR(50)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Apellido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apellido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VARCHAR(50)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Fecha</a:t>
                      </a:r>
                      <a:r>
                        <a:rPr lang="es-MX" sz="800" b="0" baseline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de nacimiento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fecha_nac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Sexo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sexo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ENUM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Email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Email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VARCHAR(50)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Teléfono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telefono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BIGINT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Provincia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provincia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TINYINT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6" name="Google Shape;122;p17"/>
          <p:cNvSpPr txBox="1">
            <a:spLocks/>
          </p:cNvSpPr>
          <p:nvPr/>
        </p:nvSpPr>
        <p:spPr>
          <a:xfrm>
            <a:off x="855300" y="1124537"/>
            <a:ext cx="7433400" cy="2122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s-MX" sz="1100" dirty="0">
                <a:latin typeface="Montserrat Light" panose="020B0604020202020204" charset="0"/>
              </a:rPr>
              <a:t>Tabla de dimensión que registra los alumnos que se encuentran inscriptos en la universidad.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35" y="1799884"/>
            <a:ext cx="187022" cy="18702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804" y="3936397"/>
            <a:ext cx="187022" cy="187022"/>
          </a:xfrm>
          <a:prstGeom prst="rect">
            <a:avLst/>
          </a:prstGeom>
        </p:spPr>
      </p:pic>
      <p:grpSp>
        <p:nvGrpSpPr>
          <p:cNvPr id="10" name="Grupo 9"/>
          <p:cNvGrpSpPr/>
          <p:nvPr/>
        </p:nvGrpSpPr>
        <p:grpSpPr>
          <a:xfrm>
            <a:off x="5749331" y="608397"/>
            <a:ext cx="1173248" cy="255580"/>
            <a:chOff x="7635472" y="824375"/>
            <a:chExt cx="1173248" cy="255580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140" y="824375"/>
              <a:ext cx="255580" cy="255580"/>
            </a:xfrm>
            <a:prstGeom prst="rect">
              <a:avLst/>
            </a:prstGeom>
          </p:spPr>
        </p:pic>
        <p:sp>
          <p:nvSpPr>
            <p:cNvPr id="12" name="CuadroTexto 11"/>
            <p:cNvSpPr txBox="1"/>
            <p:nvPr/>
          </p:nvSpPr>
          <p:spPr>
            <a:xfrm>
              <a:off x="7635472" y="848139"/>
              <a:ext cx="9637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00" dirty="0" smtClean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CÓDIGO EN GITHUB</a:t>
              </a:r>
              <a:endParaRPr lang="es-AR" sz="7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  <p:sp>
        <p:nvSpPr>
          <p:cNvPr id="13" name="Rectángulo redondeado 12">
            <a:hlinkClick r:id="rId5"/>
          </p:cNvPr>
          <p:cNvSpPr/>
          <p:nvPr/>
        </p:nvSpPr>
        <p:spPr>
          <a:xfrm>
            <a:off x="5789188" y="603755"/>
            <a:ext cx="1140757" cy="267038"/>
          </a:xfrm>
          <a:prstGeom prst="roundRect">
            <a:avLst/>
          </a:prstGeom>
          <a:noFill/>
          <a:ln>
            <a:solidFill>
              <a:srgbClr val="BE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                              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1115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 txBox="1">
            <a:spLocks noGrp="1"/>
          </p:cNvSpPr>
          <p:nvPr>
            <p:ph type="title"/>
          </p:nvPr>
        </p:nvSpPr>
        <p:spPr>
          <a:xfrm>
            <a:off x="855300" y="474493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 smtClean="0">
                <a:solidFill>
                  <a:schemeClr val="accent3">
                    <a:lumMod val="75000"/>
                  </a:schemeClr>
                </a:solidFill>
              </a:rPr>
              <a:t>Profesores</a:t>
            </a:r>
            <a:endParaRPr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7" name="Google Shape;627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aphicFrame>
        <p:nvGraphicFramePr>
          <p:cNvPr id="628" name="Google Shape;628;p46"/>
          <p:cNvGraphicFramePr/>
          <p:nvPr>
            <p:extLst>
              <p:ext uri="{D42A27DB-BD31-4B8C-83A1-F6EECF244321}">
                <p14:modId xmlns:p14="http://schemas.microsoft.com/office/powerpoint/2010/main" val="4057836050"/>
              </p:ext>
            </p:extLst>
          </p:nvPr>
        </p:nvGraphicFramePr>
        <p:xfrm>
          <a:off x="943490" y="1387943"/>
          <a:ext cx="5986455" cy="3407700"/>
        </p:xfrm>
        <a:graphic>
          <a:graphicData uri="http://schemas.openxmlformats.org/drawingml/2006/table">
            <a:tbl>
              <a:tblPr>
                <a:noFill/>
                <a:tableStyleId>{389E5840-C12E-4C8B-9978-033B50F8BF31}</a:tableStyleId>
              </a:tblPr>
              <a:tblGrid>
                <a:gridCol w="1647310"/>
                <a:gridCol w="1612232"/>
                <a:gridCol w="1098884"/>
                <a:gridCol w="815745"/>
                <a:gridCol w="812284"/>
              </a:tblGrid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</a:t>
                      </a:r>
                      <a:endParaRPr sz="7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Abreviatura</a:t>
                      </a:r>
                      <a:endParaRPr sz="7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dato</a:t>
                      </a:r>
                      <a:endParaRPr sz="7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Primary Key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Foreign</a:t>
                      </a:r>
                      <a:r>
                        <a:rPr lang="es-AR" sz="700" b="1" baseline="0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s-AR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 Profesor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legajo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MEDIUMINT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VARCHAR(50)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Apellido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apellido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VARCHAR(50)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Fecha</a:t>
                      </a:r>
                      <a:r>
                        <a:rPr lang="es-MX" sz="800" b="0" baseline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de nacimiento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fecha_nac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Sexo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sexo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ENUM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Email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Email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VARCHAR(50)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Profesión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profesion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VARCHAR(50)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jornada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tipo_jornada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ENUM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Dirección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direccion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VARCHAR(50)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Provincia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provincia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TINYINT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6" name="Google Shape;122;p17"/>
          <p:cNvSpPr txBox="1">
            <a:spLocks/>
          </p:cNvSpPr>
          <p:nvPr/>
        </p:nvSpPr>
        <p:spPr>
          <a:xfrm>
            <a:off x="855300" y="1124537"/>
            <a:ext cx="7433400" cy="2122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s-MX" sz="1100" dirty="0">
                <a:latin typeface="Montserrat Light" panose="020B0604020202020204" charset="0"/>
              </a:rPr>
              <a:t>Tabla de dimensión que registra los profesores que imparten materias en la universidad.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35" y="1799884"/>
            <a:ext cx="187022" cy="18702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804" y="4545997"/>
            <a:ext cx="187022" cy="187022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5749331" y="608397"/>
            <a:ext cx="1173248" cy="255580"/>
            <a:chOff x="7635472" y="824375"/>
            <a:chExt cx="1173248" cy="255580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140" y="824375"/>
              <a:ext cx="255580" cy="255580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>
              <a:off x="7635472" y="848139"/>
              <a:ext cx="9637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00" dirty="0" smtClean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CÓDIGO EN GITHUB</a:t>
              </a:r>
              <a:endParaRPr lang="es-AR" sz="7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  <p:sp>
        <p:nvSpPr>
          <p:cNvPr id="11" name="Rectángulo redondeado 10">
            <a:hlinkClick r:id="rId5"/>
          </p:cNvPr>
          <p:cNvSpPr/>
          <p:nvPr/>
        </p:nvSpPr>
        <p:spPr>
          <a:xfrm>
            <a:off x="5789188" y="603755"/>
            <a:ext cx="1140757" cy="267038"/>
          </a:xfrm>
          <a:prstGeom prst="roundRect">
            <a:avLst/>
          </a:prstGeom>
          <a:noFill/>
          <a:ln>
            <a:solidFill>
              <a:srgbClr val="BE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                              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3493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 txBox="1">
            <a:spLocks noGrp="1"/>
          </p:cNvSpPr>
          <p:nvPr>
            <p:ph type="title"/>
          </p:nvPr>
        </p:nvSpPr>
        <p:spPr>
          <a:xfrm>
            <a:off x="855300" y="474493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 smtClean="0">
                <a:solidFill>
                  <a:schemeClr val="accent3">
                    <a:lumMod val="75000"/>
                  </a:schemeClr>
                </a:solidFill>
              </a:rPr>
              <a:t>Materias</a:t>
            </a:r>
            <a:endParaRPr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7" name="Google Shape;627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aphicFrame>
        <p:nvGraphicFramePr>
          <p:cNvPr id="628" name="Google Shape;628;p46"/>
          <p:cNvGraphicFramePr/>
          <p:nvPr>
            <p:extLst>
              <p:ext uri="{D42A27DB-BD31-4B8C-83A1-F6EECF244321}">
                <p14:modId xmlns:p14="http://schemas.microsoft.com/office/powerpoint/2010/main" val="1479478722"/>
              </p:ext>
            </p:extLst>
          </p:nvPr>
        </p:nvGraphicFramePr>
        <p:xfrm>
          <a:off x="943490" y="1387943"/>
          <a:ext cx="5986455" cy="1883850"/>
        </p:xfrm>
        <a:graphic>
          <a:graphicData uri="http://schemas.openxmlformats.org/drawingml/2006/table">
            <a:tbl>
              <a:tblPr>
                <a:noFill/>
                <a:tableStyleId>{389E5840-C12E-4C8B-9978-033B50F8BF31}</a:tableStyleId>
              </a:tblPr>
              <a:tblGrid>
                <a:gridCol w="1647310"/>
                <a:gridCol w="1612232"/>
                <a:gridCol w="1098884"/>
                <a:gridCol w="815745"/>
                <a:gridCol w="812284"/>
              </a:tblGrid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</a:t>
                      </a:r>
                      <a:endParaRPr sz="7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Abreviatura</a:t>
                      </a:r>
                      <a:endParaRPr sz="7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dato</a:t>
                      </a:r>
                      <a:endParaRPr sz="7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Primary Key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Foreign</a:t>
                      </a:r>
                      <a:r>
                        <a:rPr lang="es-AR" sz="700" b="1" baseline="0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s-AR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 Materia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SMALLINT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VARCHAR(50)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Puntos que otorga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puntos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TINYINT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Semestre en que se dicta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sem_dict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ENUM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Carrera a la que pertenece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carrera_id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TINYINT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6" name="Google Shape;122;p17"/>
          <p:cNvSpPr txBox="1">
            <a:spLocks/>
          </p:cNvSpPr>
          <p:nvPr/>
        </p:nvSpPr>
        <p:spPr>
          <a:xfrm>
            <a:off x="855300" y="1124537"/>
            <a:ext cx="7433400" cy="2122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s-MX" sz="1100" dirty="0">
                <a:latin typeface="Montserrat Light" panose="020B0604020202020204" charset="0"/>
              </a:rPr>
              <a:t>Tabla de dimensión que registra las materias de cada carrera.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35" y="1799884"/>
            <a:ext cx="187022" cy="18702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804" y="3014377"/>
            <a:ext cx="187022" cy="187022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5749331" y="608397"/>
            <a:ext cx="1173248" cy="255580"/>
            <a:chOff x="7635472" y="824375"/>
            <a:chExt cx="1173248" cy="255580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140" y="824375"/>
              <a:ext cx="255580" cy="255580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>
              <a:off x="7635472" y="848139"/>
              <a:ext cx="9637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00" dirty="0" smtClean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CÓDIGO EN GITHUB</a:t>
              </a:r>
              <a:endParaRPr lang="es-AR" sz="7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  <p:sp>
        <p:nvSpPr>
          <p:cNvPr id="11" name="Rectángulo redondeado 10">
            <a:hlinkClick r:id="rId5"/>
          </p:cNvPr>
          <p:cNvSpPr/>
          <p:nvPr/>
        </p:nvSpPr>
        <p:spPr>
          <a:xfrm>
            <a:off x="5789188" y="603755"/>
            <a:ext cx="1140757" cy="267038"/>
          </a:xfrm>
          <a:prstGeom prst="roundRect">
            <a:avLst/>
          </a:prstGeom>
          <a:noFill/>
          <a:ln>
            <a:solidFill>
              <a:srgbClr val="BE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                              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7045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 txBox="1">
            <a:spLocks noGrp="1"/>
          </p:cNvSpPr>
          <p:nvPr>
            <p:ph type="title"/>
          </p:nvPr>
        </p:nvSpPr>
        <p:spPr>
          <a:xfrm>
            <a:off x="855300" y="474493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 smtClean="0">
                <a:solidFill>
                  <a:schemeClr val="accent3">
                    <a:lumMod val="75000"/>
                  </a:schemeClr>
                </a:solidFill>
              </a:rPr>
              <a:t>Carreras</a:t>
            </a:r>
            <a:endParaRPr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7" name="Google Shape;627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aphicFrame>
        <p:nvGraphicFramePr>
          <p:cNvPr id="628" name="Google Shape;628;p46"/>
          <p:cNvGraphicFramePr/>
          <p:nvPr>
            <p:extLst>
              <p:ext uri="{D42A27DB-BD31-4B8C-83A1-F6EECF244321}">
                <p14:modId xmlns:p14="http://schemas.microsoft.com/office/powerpoint/2010/main" val="1163225268"/>
              </p:ext>
            </p:extLst>
          </p:nvPr>
        </p:nvGraphicFramePr>
        <p:xfrm>
          <a:off x="943490" y="1387943"/>
          <a:ext cx="5986455" cy="1883850"/>
        </p:xfrm>
        <a:graphic>
          <a:graphicData uri="http://schemas.openxmlformats.org/drawingml/2006/table">
            <a:tbl>
              <a:tblPr>
                <a:noFill/>
                <a:tableStyleId>{389E5840-C12E-4C8B-9978-033B50F8BF31}</a:tableStyleId>
              </a:tblPr>
              <a:tblGrid>
                <a:gridCol w="1647310"/>
                <a:gridCol w="1612232"/>
                <a:gridCol w="1098884"/>
                <a:gridCol w="815745"/>
                <a:gridCol w="812284"/>
              </a:tblGrid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</a:t>
                      </a:r>
                      <a:endParaRPr sz="7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Abreviatura</a:t>
                      </a:r>
                      <a:endParaRPr sz="7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dato</a:t>
                      </a:r>
                      <a:endParaRPr sz="7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Primary Key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Foreign</a:t>
                      </a:r>
                      <a:r>
                        <a:rPr lang="es-AR" sz="700" b="1" baseline="0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s-AR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 Carrera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TINYINT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VARCHAR(50)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Puntos necesarios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puntos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TINYINT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Director de carrera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director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MEDIUMINT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Plan de estudios vigente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err="1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plan_vigente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VARCHAR(20)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6" name="Google Shape;122;p17"/>
          <p:cNvSpPr txBox="1">
            <a:spLocks/>
          </p:cNvSpPr>
          <p:nvPr/>
        </p:nvSpPr>
        <p:spPr>
          <a:xfrm>
            <a:off x="855300" y="1124537"/>
            <a:ext cx="7433400" cy="2122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s-MX" sz="1100" dirty="0">
                <a:latin typeface="Montserrat Light" panose="020B0604020202020204" charset="0"/>
              </a:rPr>
              <a:t>Tabla de dimensión que registra las carreras dictadas por la universidad.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35" y="1799884"/>
            <a:ext cx="187022" cy="18702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804" y="2725452"/>
            <a:ext cx="187022" cy="187022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5749331" y="608397"/>
            <a:ext cx="1173248" cy="255580"/>
            <a:chOff x="7635472" y="824375"/>
            <a:chExt cx="1173248" cy="255580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140" y="824375"/>
              <a:ext cx="255580" cy="255580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>
              <a:off x="7635472" y="848139"/>
              <a:ext cx="9637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00" dirty="0" smtClean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CÓDIGO EN GITHUB</a:t>
              </a:r>
              <a:endParaRPr lang="es-AR" sz="7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  <p:sp>
        <p:nvSpPr>
          <p:cNvPr id="11" name="Rectángulo redondeado 10">
            <a:hlinkClick r:id="rId5"/>
          </p:cNvPr>
          <p:cNvSpPr/>
          <p:nvPr/>
        </p:nvSpPr>
        <p:spPr>
          <a:xfrm>
            <a:off x="5789188" y="603755"/>
            <a:ext cx="1140757" cy="267038"/>
          </a:xfrm>
          <a:prstGeom prst="roundRect">
            <a:avLst/>
          </a:prstGeom>
          <a:noFill/>
          <a:ln>
            <a:solidFill>
              <a:srgbClr val="BE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                              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9853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 txBox="1">
            <a:spLocks noGrp="1"/>
          </p:cNvSpPr>
          <p:nvPr>
            <p:ph type="title"/>
          </p:nvPr>
        </p:nvSpPr>
        <p:spPr>
          <a:xfrm>
            <a:off x="855300" y="474493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 smtClean="0">
                <a:solidFill>
                  <a:schemeClr val="accent3">
                    <a:lumMod val="75000"/>
                  </a:schemeClr>
                </a:solidFill>
              </a:rPr>
              <a:t>Aulas</a:t>
            </a:r>
            <a:endParaRPr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7" name="Google Shape;627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aphicFrame>
        <p:nvGraphicFramePr>
          <p:cNvPr id="628" name="Google Shape;628;p46"/>
          <p:cNvGraphicFramePr/>
          <p:nvPr>
            <p:extLst>
              <p:ext uri="{D42A27DB-BD31-4B8C-83A1-F6EECF244321}">
                <p14:modId xmlns:p14="http://schemas.microsoft.com/office/powerpoint/2010/main" val="915324744"/>
              </p:ext>
            </p:extLst>
          </p:nvPr>
        </p:nvGraphicFramePr>
        <p:xfrm>
          <a:off x="943490" y="1387943"/>
          <a:ext cx="5986455" cy="1579080"/>
        </p:xfrm>
        <a:graphic>
          <a:graphicData uri="http://schemas.openxmlformats.org/drawingml/2006/table">
            <a:tbl>
              <a:tblPr>
                <a:noFill/>
                <a:tableStyleId>{389E5840-C12E-4C8B-9978-033B50F8BF31}</a:tableStyleId>
              </a:tblPr>
              <a:tblGrid>
                <a:gridCol w="1647310"/>
                <a:gridCol w="1612232"/>
                <a:gridCol w="1098884"/>
                <a:gridCol w="815745"/>
                <a:gridCol w="812284"/>
              </a:tblGrid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</a:t>
                      </a:r>
                      <a:endParaRPr sz="7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Abreviatura</a:t>
                      </a:r>
                      <a:endParaRPr sz="7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dato</a:t>
                      </a:r>
                      <a:endParaRPr sz="7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Primary Key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Foreign</a:t>
                      </a:r>
                      <a:r>
                        <a:rPr lang="es-AR" sz="700" b="1" baseline="0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s-AR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 Aula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SMALLINT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VARCHAR(20)</a:t>
                      </a:r>
                      <a:endParaRPr lang="es-MX"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Edificio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edificio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VARCHAR(20)</a:t>
                      </a:r>
                      <a:endParaRPr lang="es-MX"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Capacidad de personas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capacidad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SMALLINT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6" name="Google Shape;122;p17"/>
          <p:cNvSpPr txBox="1">
            <a:spLocks/>
          </p:cNvSpPr>
          <p:nvPr/>
        </p:nvSpPr>
        <p:spPr>
          <a:xfrm>
            <a:off x="855300" y="1124537"/>
            <a:ext cx="7433400" cy="2122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s-MX" sz="1100" dirty="0">
                <a:latin typeface="Montserrat Light" panose="020B0604020202020204" charset="0"/>
              </a:rPr>
              <a:t>Tabla de dimensión que registra las aulas de la universidad.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35" y="1799884"/>
            <a:ext cx="187022" cy="187022"/>
          </a:xfrm>
          <a:prstGeom prst="rect">
            <a:avLst/>
          </a:prstGeom>
        </p:spPr>
      </p:pic>
      <p:grpSp>
        <p:nvGrpSpPr>
          <p:cNvPr id="16" name="Grupo 15"/>
          <p:cNvGrpSpPr/>
          <p:nvPr/>
        </p:nvGrpSpPr>
        <p:grpSpPr>
          <a:xfrm>
            <a:off x="5749331" y="608397"/>
            <a:ext cx="1173248" cy="255580"/>
            <a:chOff x="7635472" y="824375"/>
            <a:chExt cx="1173248" cy="255580"/>
          </a:xfrm>
        </p:grpSpPr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140" y="824375"/>
              <a:ext cx="255580" cy="255580"/>
            </a:xfrm>
            <a:prstGeom prst="rect">
              <a:avLst/>
            </a:prstGeom>
          </p:spPr>
        </p:pic>
        <p:sp>
          <p:nvSpPr>
            <p:cNvPr id="18" name="CuadroTexto 17"/>
            <p:cNvSpPr txBox="1"/>
            <p:nvPr/>
          </p:nvSpPr>
          <p:spPr>
            <a:xfrm>
              <a:off x="7635472" y="848139"/>
              <a:ext cx="9637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00" dirty="0" smtClean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CÓDIGO EN GITHUB</a:t>
              </a:r>
              <a:endParaRPr lang="es-AR" sz="7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  <p:sp>
        <p:nvSpPr>
          <p:cNvPr id="19" name="Rectángulo redondeado 18">
            <a:hlinkClick r:id="rId5"/>
          </p:cNvPr>
          <p:cNvSpPr/>
          <p:nvPr/>
        </p:nvSpPr>
        <p:spPr>
          <a:xfrm>
            <a:off x="5789188" y="603755"/>
            <a:ext cx="1140757" cy="267038"/>
          </a:xfrm>
          <a:prstGeom prst="roundRect">
            <a:avLst/>
          </a:prstGeom>
          <a:noFill/>
          <a:ln>
            <a:solidFill>
              <a:srgbClr val="BE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                              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9459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 txBox="1">
            <a:spLocks noGrp="1"/>
          </p:cNvSpPr>
          <p:nvPr>
            <p:ph type="title"/>
          </p:nvPr>
        </p:nvSpPr>
        <p:spPr>
          <a:xfrm>
            <a:off x="855300" y="474493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 smtClean="0">
                <a:solidFill>
                  <a:schemeClr val="accent3">
                    <a:lumMod val="75000"/>
                  </a:schemeClr>
                </a:solidFill>
              </a:rPr>
              <a:t>Provincias</a:t>
            </a:r>
            <a:endParaRPr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7" name="Google Shape;627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aphicFrame>
        <p:nvGraphicFramePr>
          <p:cNvPr id="628" name="Google Shape;628;p46"/>
          <p:cNvGraphicFramePr/>
          <p:nvPr>
            <p:extLst>
              <p:ext uri="{D42A27DB-BD31-4B8C-83A1-F6EECF244321}">
                <p14:modId xmlns:p14="http://schemas.microsoft.com/office/powerpoint/2010/main" val="508003243"/>
              </p:ext>
            </p:extLst>
          </p:nvPr>
        </p:nvGraphicFramePr>
        <p:xfrm>
          <a:off x="943490" y="1387943"/>
          <a:ext cx="5986455" cy="1274310"/>
        </p:xfrm>
        <a:graphic>
          <a:graphicData uri="http://schemas.openxmlformats.org/drawingml/2006/table">
            <a:tbl>
              <a:tblPr>
                <a:noFill/>
                <a:tableStyleId>{389E5840-C12E-4C8B-9978-033B50F8BF31}</a:tableStyleId>
              </a:tblPr>
              <a:tblGrid>
                <a:gridCol w="1647310"/>
                <a:gridCol w="1612232"/>
                <a:gridCol w="1098884"/>
                <a:gridCol w="815745"/>
                <a:gridCol w="812284"/>
              </a:tblGrid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</a:t>
                      </a:r>
                      <a:endParaRPr sz="7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Abreviatura</a:t>
                      </a:r>
                      <a:endParaRPr sz="7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dato</a:t>
                      </a:r>
                      <a:endParaRPr sz="7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Primary Key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Foreign</a:t>
                      </a:r>
                      <a:r>
                        <a:rPr lang="es-AR" sz="700" b="1" baseline="0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s-AR" sz="7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 Provincia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TINYINT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VARCHAR(20)</a:t>
                      </a:r>
                      <a:endParaRPr lang="es-MX"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Capacidad de habitantes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habitantes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b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BIGINT</a:t>
                      </a:r>
                      <a:endParaRPr sz="800" b="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6" name="Google Shape;122;p17"/>
          <p:cNvSpPr txBox="1">
            <a:spLocks/>
          </p:cNvSpPr>
          <p:nvPr/>
        </p:nvSpPr>
        <p:spPr>
          <a:xfrm>
            <a:off x="855300" y="1124537"/>
            <a:ext cx="7433400" cy="2122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s-MX" sz="1100" dirty="0">
                <a:latin typeface="Montserrat Light" panose="020B0604020202020204" charset="0"/>
              </a:rPr>
              <a:t>Tabla de dimensión que registra las provincias de Argentina.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35" y="1799884"/>
            <a:ext cx="187022" cy="187022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5749331" y="608397"/>
            <a:ext cx="1173248" cy="255580"/>
            <a:chOff x="7635472" y="824375"/>
            <a:chExt cx="1173248" cy="255580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140" y="824375"/>
              <a:ext cx="255580" cy="255580"/>
            </a:xfrm>
            <a:prstGeom prst="rect">
              <a:avLst/>
            </a:prstGeom>
          </p:spPr>
        </p:pic>
        <p:sp>
          <p:nvSpPr>
            <p:cNvPr id="9" name="CuadroTexto 8"/>
            <p:cNvSpPr txBox="1"/>
            <p:nvPr/>
          </p:nvSpPr>
          <p:spPr>
            <a:xfrm>
              <a:off x="7635472" y="848139"/>
              <a:ext cx="9637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00" dirty="0" smtClean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CÓDIGO EN GITHUB</a:t>
              </a:r>
              <a:endParaRPr lang="es-AR" sz="7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  <p:sp>
        <p:nvSpPr>
          <p:cNvPr id="10" name="Rectángulo redondeado 9">
            <a:hlinkClick r:id="rId5"/>
          </p:cNvPr>
          <p:cNvSpPr/>
          <p:nvPr/>
        </p:nvSpPr>
        <p:spPr>
          <a:xfrm>
            <a:off x="5789188" y="603755"/>
            <a:ext cx="1140757" cy="267038"/>
          </a:xfrm>
          <a:prstGeom prst="roundRect">
            <a:avLst/>
          </a:prstGeom>
          <a:noFill/>
          <a:ln>
            <a:solidFill>
              <a:srgbClr val="BE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                              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8729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7.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Inserción de datos</a:t>
            </a:r>
            <a:endParaRPr dirty="0"/>
          </a:p>
        </p:txBody>
      </p:sp>
      <p:sp>
        <p:nvSpPr>
          <p:cNvPr id="6" name="Google Shape;110;p15"/>
          <p:cNvSpPr txBox="1">
            <a:spLocks noGrp="1"/>
          </p:cNvSpPr>
          <p:nvPr>
            <p:ph type="subTitle" idx="1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 smtClean="0">
                <a:solidFill>
                  <a:schemeClr val="accent1">
                    <a:lumMod val="75000"/>
                  </a:schemeClr>
                </a:solidFill>
              </a:rPr>
              <a:t>Sólo se muestra la inserción de 5 registros…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5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 txBox="1">
            <a:spLocks noGrp="1"/>
          </p:cNvSpPr>
          <p:nvPr>
            <p:ph type="title"/>
          </p:nvPr>
        </p:nvSpPr>
        <p:spPr>
          <a:xfrm>
            <a:off x="855300" y="795930"/>
            <a:ext cx="7433400" cy="2954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dirty="0" smtClean="0">
                <a:solidFill>
                  <a:schemeClr val="accent3">
                    <a:lumMod val="75000"/>
                  </a:schemeClr>
                </a:solidFill>
              </a:rPr>
              <a:t>Provincias</a:t>
            </a:r>
            <a:endParaRPr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7" name="Google Shape;627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" name="Rectángulo 2"/>
          <p:cNvSpPr/>
          <p:nvPr/>
        </p:nvSpPr>
        <p:spPr>
          <a:xfrm>
            <a:off x="855300" y="1152910"/>
            <a:ext cx="7953420" cy="1200329"/>
          </a:xfrm>
          <a:prstGeom prst="rect">
            <a:avLst/>
          </a:prstGeom>
          <a:gradFill>
            <a:gsLst>
              <a:gs pos="0">
                <a:srgbClr val="002060">
                  <a:alpha val="85000"/>
                </a:srgbClr>
              </a:gs>
              <a:gs pos="100000">
                <a:srgbClr val="0070C0">
                  <a:alpha val="85000"/>
                </a:srgbClr>
              </a:gs>
            </a:gsLst>
            <a:lin ang="5400000" scaled="1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INSERT INTO PROVINCIAS (nombre, habitantes)</a:t>
            </a:r>
          </a:p>
          <a:p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VALUES</a:t>
            </a:r>
          </a:p>
          <a:p>
            <a:r>
              <a:rPr lang="es-AR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 (</a:t>
            </a:r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'Buenos Aires', 17446000),</a:t>
            </a:r>
          </a:p>
          <a:p>
            <a:r>
              <a:rPr lang="es-AR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 (</a:t>
            </a:r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'Catamarca', 406000),</a:t>
            </a:r>
          </a:p>
          <a:p>
            <a:r>
              <a:rPr lang="es-AR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 (</a:t>
            </a:r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'Chaco', 1356000),</a:t>
            </a:r>
          </a:p>
          <a:p>
            <a:r>
              <a:rPr lang="es-AR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 (</a:t>
            </a:r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'Chubut', 615000),</a:t>
            </a:r>
          </a:p>
          <a:p>
            <a:r>
              <a:rPr lang="es-AR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 (</a:t>
            </a:r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'Ciudad Autónoma de Buenos Aires', 2890000</a:t>
            </a:r>
            <a:r>
              <a:rPr lang="es-AR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),</a:t>
            </a:r>
          </a:p>
          <a:p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</a:t>
            </a:r>
            <a:r>
              <a:rPr lang="es-MX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(…)</a:t>
            </a:r>
          </a:p>
          <a:p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;</a:t>
            </a:r>
            <a:endParaRPr lang="es-AR" sz="800" dirty="0">
              <a:solidFill>
                <a:schemeClr val="bg1"/>
              </a:solidFill>
              <a:latin typeface="Cascadia Code Light" panose="020B0609020000020004" pitchFamily="49" charset="0"/>
              <a:ea typeface="Fira Code" pitchFamily="1" charset="0"/>
              <a:cs typeface="Cascadia Code Light" panose="020B0609020000020004" pitchFamily="49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55300" y="3168371"/>
            <a:ext cx="7953420" cy="1200329"/>
          </a:xfrm>
          <a:prstGeom prst="rect">
            <a:avLst/>
          </a:prstGeom>
          <a:gradFill>
            <a:gsLst>
              <a:gs pos="0">
                <a:srgbClr val="002060">
                  <a:alpha val="85000"/>
                </a:srgbClr>
              </a:gs>
              <a:gs pos="100000">
                <a:srgbClr val="0070C0">
                  <a:alpha val="85000"/>
                </a:srgbClr>
              </a:gs>
            </a:gsLst>
            <a:lin ang="5400000" scaled="1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INSERT INTO AULAS (nombre, edificio, capacidad)</a:t>
            </a:r>
          </a:p>
          <a:p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VALUES</a:t>
            </a:r>
          </a:p>
          <a:p>
            <a:r>
              <a:rPr lang="es-AR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</a:t>
            </a:r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'Juan Domingo Perón', 'Principal', 131),</a:t>
            </a:r>
          </a:p>
          <a:p>
            <a:r>
              <a:rPr lang="es-AR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</a:t>
            </a:r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'Eva Perón', 'Principal', 281),</a:t>
            </a:r>
          </a:p>
          <a:p>
            <a:r>
              <a:rPr lang="es-AR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</a:t>
            </a:r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'Manuel Belgrano', 'Principal', 267),</a:t>
            </a:r>
          </a:p>
          <a:p>
            <a:r>
              <a:rPr lang="es-AR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</a:t>
            </a:r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'José de San Martín', 'Principal', 309),</a:t>
            </a:r>
          </a:p>
          <a:p>
            <a:r>
              <a:rPr lang="es-AR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</a:t>
            </a:r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'Domingo Faustino Sarmiento', 'Principal', 474</a:t>
            </a:r>
            <a:r>
              <a:rPr lang="es-AR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),</a:t>
            </a:r>
          </a:p>
          <a:p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</a:t>
            </a:r>
            <a:r>
              <a:rPr lang="es-MX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(…)</a:t>
            </a:r>
          </a:p>
          <a:p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;</a:t>
            </a:r>
            <a:endParaRPr lang="es-AR" sz="800" dirty="0">
              <a:solidFill>
                <a:schemeClr val="bg1"/>
              </a:solidFill>
              <a:latin typeface="Cascadia Code Light" panose="020B0609020000020004" pitchFamily="49" charset="0"/>
              <a:ea typeface="Fira Code Light" pitchFamily="1" charset="0"/>
              <a:cs typeface="Cascadia Code Light" panose="020B0609020000020004" pitchFamily="49" charset="0"/>
            </a:endParaRPr>
          </a:p>
        </p:txBody>
      </p:sp>
      <p:sp>
        <p:nvSpPr>
          <p:cNvPr id="9" name="Google Shape;626;p46"/>
          <p:cNvSpPr txBox="1">
            <a:spLocks/>
          </p:cNvSpPr>
          <p:nvPr/>
        </p:nvSpPr>
        <p:spPr>
          <a:xfrm>
            <a:off x="855300" y="2799933"/>
            <a:ext cx="7433400" cy="295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-AR" sz="2000" dirty="0" smtClean="0">
                <a:solidFill>
                  <a:schemeClr val="accent3">
                    <a:lumMod val="75000"/>
                  </a:schemeClr>
                </a:solidFill>
              </a:rPr>
              <a:t>Aulas</a:t>
            </a:r>
            <a:endParaRPr lang="es-AR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7628106" y="829017"/>
            <a:ext cx="1173248" cy="255580"/>
            <a:chOff x="7635472" y="824375"/>
            <a:chExt cx="1173248" cy="255580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140" y="824375"/>
              <a:ext cx="255580" cy="255580"/>
            </a:xfrm>
            <a:prstGeom prst="rect">
              <a:avLst/>
            </a:prstGeom>
          </p:spPr>
        </p:pic>
        <p:sp>
          <p:nvSpPr>
            <p:cNvPr id="5" name="CuadroTexto 4"/>
            <p:cNvSpPr txBox="1"/>
            <p:nvPr/>
          </p:nvSpPr>
          <p:spPr>
            <a:xfrm>
              <a:off x="7635472" y="848139"/>
              <a:ext cx="9637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00" dirty="0" smtClean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CÓDIGO EN GITHUB</a:t>
              </a:r>
              <a:endParaRPr lang="es-AR" sz="7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  <p:sp>
        <p:nvSpPr>
          <p:cNvPr id="7" name="Rectángulo redondeado 6">
            <a:hlinkClick r:id="rId4"/>
          </p:cNvPr>
          <p:cNvSpPr/>
          <p:nvPr/>
        </p:nvSpPr>
        <p:spPr>
          <a:xfrm>
            <a:off x="7667963" y="824375"/>
            <a:ext cx="1140757" cy="267038"/>
          </a:xfrm>
          <a:prstGeom prst="roundRect">
            <a:avLst/>
          </a:prstGeom>
          <a:noFill/>
          <a:ln>
            <a:solidFill>
              <a:srgbClr val="BE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                                </a:t>
            </a:r>
            <a:endParaRPr lang="es-AR" dirty="0"/>
          </a:p>
        </p:txBody>
      </p:sp>
      <p:grpSp>
        <p:nvGrpSpPr>
          <p:cNvPr id="21" name="Grupo 20"/>
          <p:cNvGrpSpPr/>
          <p:nvPr/>
        </p:nvGrpSpPr>
        <p:grpSpPr>
          <a:xfrm>
            <a:off x="7628106" y="2848919"/>
            <a:ext cx="1173248" cy="255580"/>
            <a:chOff x="7635472" y="824375"/>
            <a:chExt cx="1173248" cy="255580"/>
          </a:xfrm>
        </p:grpSpPr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140" y="824375"/>
              <a:ext cx="255580" cy="255580"/>
            </a:xfrm>
            <a:prstGeom prst="rect">
              <a:avLst/>
            </a:prstGeom>
          </p:spPr>
        </p:pic>
        <p:sp>
          <p:nvSpPr>
            <p:cNvPr id="23" name="CuadroTexto 22"/>
            <p:cNvSpPr txBox="1"/>
            <p:nvPr/>
          </p:nvSpPr>
          <p:spPr>
            <a:xfrm>
              <a:off x="7635472" y="848139"/>
              <a:ext cx="9637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00" dirty="0" smtClean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CÓDIGO EN GITHUB</a:t>
              </a:r>
              <a:endParaRPr lang="es-AR" sz="7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  <p:sp>
        <p:nvSpPr>
          <p:cNvPr id="24" name="Rectángulo redondeado 23">
            <a:hlinkClick r:id="rId5"/>
          </p:cNvPr>
          <p:cNvSpPr/>
          <p:nvPr/>
        </p:nvSpPr>
        <p:spPr>
          <a:xfrm>
            <a:off x="7667963" y="2844277"/>
            <a:ext cx="1140757" cy="267038"/>
          </a:xfrm>
          <a:prstGeom prst="roundRect">
            <a:avLst/>
          </a:prstGeom>
          <a:noFill/>
          <a:ln>
            <a:solidFill>
              <a:srgbClr val="BE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                              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8390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 txBox="1">
            <a:spLocks noGrp="1"/>
          </p:cNvSpPr>
          <p:nvPr>
            <p:ph type="title"/>
          </p:nvPr>
        </p:nvSpPr>
        <p:spPr>
          <a:xfrm>
            <a:off x="855300" y="795930"/>
            <a:ext cx="7433400" cy="2954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AR" sz="2000" dirty="0">
                <a:solidFill>
                  <a:schemeClr val="accent3">
                    <a:lumMod val="75000"/>
                  </a:schemeClr>
                </a:solidFill>
              </a:rPr>
              <a:t>Profesores</a:t>
            </a:r>
            <a:endParaRPr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7" name="Google Shape;627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" name="Rectángulo 2"/>
          <p:cNvSpPr/>
          <p:nvPr/>
        </p:nvSpPr>
        <p:spPr>
          <a:xfrm>
            <a:off x="855300" y="1152910"/>
            <a:ext cx="7953420" cy="1200329"/>
          </a:xfrm>
          <a:prstGeom prst="rect">
            <a:avLst/>
          </a:prstGeom>
          <a:gradFill>
            <a:gsLst>
              <a:gs pos="0">
                <a:srgbClr val="002060">
                  <a:alpha val="85000"/>
                </a:srgbClr>
              </a:gs>
              <a:gs pos="100000">
                <a:srgbClr val="0070C0">
                  <a:alpha val="85000"/>
                </a:srgbClr>
              </a:gs>
            </a:gsLst>
            <a:lin ang="5400000" scaled="1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INSERT INTO PROFESORES (nombre, apellido, </a:t>
            </a:r>
            <a:r>
              <a:rPr lang="es-AR" sz="800" dirty="0" err="1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fecha_nac</a:t>
            </a:r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, sexo, email, </a:t>
            </a:r>
            <a:r>
              <a:rPr lang="es-AR" sz="800" dirty="0" err="1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profesion</a:t>
            </a:r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, </a:t>
            </a:r>
            <a:r>
              <a:rPr lang="es-AR" sz="800" dirty="0" err="1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tipo_jornada</a:t>
            </a:r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, </a:t>
            </a:r>
            <a:r>
              <a:rPr lang="es-AR" sz="800" dirty="0" err="1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direccion</a:t>
            </a:r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, </a:t>
            </a:r>
            <a:r>
              <a:rPr lang="es-AR" sz="800" dirty="0" err="1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provincia_id</a:t>
            </a:r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)</a:t>
            </a:r>
          </a:p>
          <a:p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VALUES</a:t>
            </a:r>
          </a:p>
          <a:p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('Juan', 'García', '19811024', 'M', 'j.garcia@universidad.com', 'Médico', 'Full-Time', 'Calle Rosario, 123', 16),</a:t>
            </a:r>
          </a:p>
          <a:p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('María', 'López', '19901111', 'F', 'm.lopez@universidad.com', 'Ingeniero', 'Full-Time', 'Avenida del Sol, 456', 17),</a:t>
            </a:r>
          </a:p>
          <a:p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('Carlos', 'Rodríguez', '19620607', 'M', 'c.rodriguez@universidad.com', 'Abogado', 'Part-Time', 'Calle Primavera, 789', 14),</a:t>
            </a:r>
          </a:p>
          <a:p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('Laura', 'Martínez', '19850930', 'F', 'l.martinez@universidad.com', 'Profesor', 'Full-Time', 'Paseo de los Pinos, 234', 15),</a:t>
            </a:r>
          </a:p>
          <a:p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('José', 'González', '19671012', 'M', 'j.gonzalez@universidad.com', 'Arquitecto', 'Full-Time', 'Avenida Libertad, 567', 12),</a:t>
            </a:r>
          </a:p>
          <a:p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(…)</a:t>
            </a:r>
          </a:p>
          <a:p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;</a:t>
            </a:r>
            <a:endParaRPr lang="es-AR" sz="800" dirty="0">
              <a:solidFill>
                <a:schemeClr val="bg1"/>
              </a:solidFill>
              <a:latin typeface="Cascadia Code Light" panose="020B0609020000020004" pitchFamily="49" charset="0"/>
              <a:ea typeface="Fira Code Light" pitchFamily="1" charset="0"/>
              <a:cs typeface="Cascadia Code Light" panose="020B0609020000020004" pitchFamily="49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55300" y="3168371"/>
            <a:ext cx="7953420" cy="1200329"/>
          </a:xfrm>
          <a:prstGeom prst="rect">
            <a:avLst/>
          </a:prstGeom>
          <a:gradFill>
            <a:gsLst>
              <a:gs pos="0">
                <a:srgbClr val="002060">
                  <a:alpha val="85000"/>
                </a:srgbClr>
              </a:gs>
              <a:gs pos="100000">
                <a:srgbClr val="0070C0">
                  <a:alpha val="85000"/>
                </a:srgbClr>
              </a:gs>
            </a:gsLst>
            <a:lin ang="5400000" scaled="1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INSERT INTO ALUMNOS (nombre, apellido, </a:t>
            </a:r>
            <a:r>
              <a:rPr lang="es-AR" sz="800" dirty="0" err="1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fecha_nac</a:t>
            </a:r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, sexo, email, </a:t>
            </a:r>
            <a:r>
              <a:rPr lang="es-AR" sz="800" dirty="0" err="1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telefono</a:t>
            </a:r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, </a:t>
            </a:r>
            <a:r>
              <a:rPr lang="es-AR" sz="800" dirty="0" err="1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provincia_id</a:t>
            </a:r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)</a:t>
            </a:r>
          </a:p>
          <a:p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VALUES</a:t>
            </a:r>
          </a:p>
          <a:p>
            <a:r>
              <a:rPr lang="es-AR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</a:t>
            </a:r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'Sofía', 'García', '20010821', 'F', 'sofia_garcia@gmail.com', 3516864233, 9),</a:t>
            </a:r>
          </a:p>
          <a:p>
            <a:r>
              <a:rPr lang="es-AR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</a:t>
            </a:r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'Mateo', 'Rodríguez', '19961022', 'M', 'mateo_rodriguez@gmail.com', 3516611277, 11),</a:t>
            </a:r>
          </a:p>
          <a:p>
            <a:r>
              <a:rPr lang="es-AR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</a:t>
            </a:r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'Valentina', 'López', '20010819', 'F', 'valentina_lopez@gmail.com', 3515846713, 10),</a:t>
            </a:r>
          </a:p>
          <a:p>
            <a:r>
              <a:rPr lang="es-AR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</a:t>
            </a:r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'Santiago', 'Martínez', '20010605', 'M', 'santiago_martinez@gmail.com', 3515788754, 4),</a:t>
            </a:r>
          </a:p>
          <a:p>
            <a:r>
              <a:rPr lang="es-AR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</a:t>
            </a:r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'</a:t>
            </a:r>
            <a:r>
              <a:rPr lang="es-AR" sz="800" dirty="0" err="1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Isabella</a:t>
            </a:r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', 'Gómez', '20010516', 'F', 'isabella_gomez@gmail.com', 3515113189, 7</a:t>
            </a:r>
            <a:r>
              <a:rPr lang="es-AR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),</a:t>
            </a:r>
          </a:p>
          <a:p>
            <a:r>
              <a:rPr lang="es-MX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(…)</a:t>
            </a:r>
          </a:p>
          <a:p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;</a:t>
            </a:r>
            <a:endParaRPr lang="es-AR" sz="800" dirty="0">
              <a:solidFill>
                <a:schemeClr val="bg1"/>
              </a:solidFill>
              <a:latin typeface="Cascadia Code Light" panose="020B0609020000020004" pitchFamily="49" charset="0"/>
              <a:ea typeface="Fira Code Light" pitchFamily="1" charset="0"/>
              <a:cs typeface="Cascadia Code Light" panose="020B0609020000020004" pitchFamily="49" charset="0"/>
            </a:endParaRPr>
          </a:p>
        </p:txBody>
      </p:sp>
      <p:sp>
        <p:nvSpPr>
          <p:cNvPr id="9" name="Google Shape;626;p46"/>
          <p:cNvSpPr txBox="1">
            <a:spLocks/>
          </p:cNvSpPr>
          <p:nvPr/>
        </p:nvSpPr>
        <p:spPr>
          <a:xfrm>
            <a:off x="855300" y="2799933"/>
            <a:ext cx="7433400" cy="295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-AR" sz="2000" dirty="0" smtClean="0">
                <a:solidFill>
                  <a:schemeClr val="accent3">
                    <a:lumMod val="75000"/>
                  </a:schemeClr>
                </a:solidFill>
              </a:rPr>
              <a:t>Alumnos</a:t>
            </a:r>
            <a:endParaRPr lang="es-AR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7628106" y="829017"/>
            <a:ext cx="1173248" cy="255580"/>
            <a:chOff x="7635472" y="824375"/>
            <a:chExt cx="1173248" cy="255580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140" y="824375"/>
              <a:ext cx="255580" cy="255580"/>
            </a:xfrm>
            <a:prstGeom prst="rect">
              <a:avLst/>
            </a:prstGeom>
          </p:spPr>
        </p:pic>
        <p:sp>
          <p:nvSpPr>
            <p:cNvPr id="11" name="CuadroTexto 10"/>
            <p:cNvSpPr txBox="1"/>
            <p:nvPr/>
          </p:nvSpPr>
          <p:spPr>
            <a:xfrm>
              <a:off x="7635472" y="848139"/>
              <a:ext cx="9637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00" dirty="0" smtClean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CÓDIGO EN GITHUB</a:t>
              </a:r>
              <a:endParaRPr lang="es-AR" sz="7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  <p:sp>
        <p:nvSpPr>
          <p:cNvPr id="12" name="Rectángulo redondeado 11">
            <a:hlinkClick r:id="rId4"/>
          </p:cNvPr>
          <p:cNvSpPr/>
          <p:nvPr/>
        </p:nvSpPr>
        <p:spPr>
          <a:xfrm>
            <a:off x="7667963" y="824375"/>
            <a:ext cx="1140757" cy="267038"/>
          </a:xfrm>
          <a:prstGeom prst="roundRect">
            <a:avLst/>
          </a:prstGeom>
          <a:noFill/>
          <a:ln>
            <a:solidFill>
              <a:srgbClr val="BE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                                </a:t>
            </a:r>
            <a:endParaRPr lang="es-AR" dirty="0"/>
          </a:p>
        </p:txBody>
      </p:sp>
      <p:grpSp>
        <p:nvGrpSpPr>
          <p:cNvPr id="13" name="Grupo 12"/>
          <p:cNvGrpSpPr/>
          <p:nvPr/>
        </p:nvGrpSpPr>
        <p:grpSpPr>
          <a:xfrm>
            <a:off x="7628106" y="2848919"/>
            <a:ext cx="1173248" cy="255580"/>
            <a:chOff x="7635472" y="824375"/>
            <a:chExt cx="1173248" cy="255580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140" y="824375"/>
              <a:ext cx="255580" cy="255580"/>
            </a:xfrm>
            <a:prstGeom prst="rect">
              <a:avLst/>
            </a:prstGeom>
          </p:spPr>
        </p:pic>
        <p:sp>
          <p:nvSpPr>
            <p:cNvPr id="15" name="CuadroTexto 14"/>
            <p:cNvSpPr txBox="1"/>
            <p:nvPr/>
          </p:nvSpPr>
          <p:spPr>
            <a:xfrm>
              <a:off x="7635472" y="848139"/>
              <a:ext cx="9637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00" dirty="0" smtClean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CÓDIGO EN GITHUB</a:t>
              </a:r>
              <a:endParaRPr lang="es-AR" sz="7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  <p:sp>
        <p:nvSpPr>
          <p:cNvPr id="16" name="Rectángulo redondeado 15">
            <a:hlinkClick r:id="rId5"/>
          </p:cNvPr>
          <p:cNvSpPr/>
          <p:nvPr/>
        </p:nvSpPr>
        <p:spPr>
          <a:xfrm>
            <a:off x="7667963" y="2844277"/>
            <a:ext cx="1140757" cy="267038"/>
          </a:xfrm>
          <a:prstGeom prst="roundRect">
            <a:avLst/>
          </a:prstGeom>
          <a:noFill/>
          <a:ln>
            <a:solidFill>
              <a:srgbClr val="BE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                              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1276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1.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Introducción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006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 txBox="1">
            <a:spLocks noGrp="1"/>
          </p:cNvSpPr>
          <p:nvPr>
            <p:ph type="title"/>
          </p:nvPr>
        </p:nvSpPr>
        <p:spPr>
          <a:xfrm>
            <a:off x="855300" y="795930"/>
            <a:ext cx="7433400" cy="2954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AR" sz="2000" dirty="0" smtClean="0">
                <a:solidFill>
                  <a:schemeClr val="accent3">
                    <a:lumMod val="75000"/>
                  </a:schemeClr>
                </a:solidFill>
              </a:rPr>
              <a:t>Carreras</a:t>
            </a:r>
            <a:endParaRPr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7" name="Google Shape;627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" name="Rectángulo 2"/>
          <p:cNvSpPr/>
          <p:nvPr/>
        </p:nvSpPr>
        <p:spPr>
          <a:xfrm>
            <a:off x="855300" y="1152910"/>
            <a:ext cx="7953420" cy="1200329"/>
          </a:xfrm>
          <a:prstGeom prst="rect">
            <a:avLst/>
          </a:prstGeom>
          <a:gradFill>
            <a:gsLst>
              <a:gs pos="0">
                <a:srgbClr val="002060">
                  <a:alpha val="85000"/>
                </a:srgbClr>
              </a:gs>
              <a:gs pos="100000">
                <a:srgbClr val="0070C0">
                  <a:alpha val="85000"/>
                </a:srgbClr>
              </a:gs>
            </a:gsLst>
            <a:lin ang="5400000" scaled="1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INSERT INTO CARRERAS (nombre, puntos, director, </a:t>
            </a:r>
            <a:r>
              <a:rPr lang="es-AR" sz="800" dirty="0" err="1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plan_vigente</a:t>
            </a:r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)</a:t>
            </a:r>
          </a:p>
          <a:p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VALUES</a:t>
            </a:r>
          </a:p>
          <a:p>
            <a:r>
              <a:rPr lang="es-AR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</a:t>
            </a:r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'Medicina', 136, 6, 'Plan 2010 - Res. HCD 2675/2010'),</a:t>
            </a:r>
          </a:p>
          <a:p>
            <a:r>
              <a:rPr lang="es-AR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</a:t>
            </a:r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'Ingeniería Civil', 144, 18, 'Plan 2022 - Res. HCD 2891/2022'),</a:t>
            </a:r>
          </a:p>
          <a:p>
            <a:r>
              <a:rPr lang="es-AR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</a:t>
            </a:r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'Derecho', 105, 19, 'Plan 2015 - Res. HCD 2623/2015'),</a:t>
            </a:r>
          </a:p>
          <a:p>
            <a:r>
              <a:rPr lang="es-AR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</a:t>
            </a:r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'Psicología', 122, 14, 'Plan 2023 - Res. HCD 2488/2023'),</a:t>
            </a:r>
          </a:p>
          <a:p>
            <a:r>
              <a:rPr lang="es-AR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</a:t>
            </a:r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'Administración de Empresas', 147, 14, 'Plan 2009 - Res. HCD 3051/2009</a:t>
            </a:r>
            <a:r>
              <a:rPr lang="es-AR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'),</a:t>
            </a:r>
          </a:p>
          <a:p>
            <a:r>
              <a:rPr lang="es-MX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(…)</a:t>
            </a:r>
          </a:p>
          <a:p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;</a:t>
            </a:r>
            <a:endParaRPr lang="es-AR" sz="800" dirty="0">
              <a:solidFill>
                <a:schemeClr val="bg1"/>
              </a:solidFill>
              <a:latin typeface="Cascadia Code Light" panose="020B0609020000020004" pitchFamily="49" charset="0"/>
              <a:ea typeface="Fira Code Light" pitchFamily="1" charset="0"/>
              <a:cs typeface="Cascadia Code Light" panose="020B0609020000020004" pitchFamily="49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55300" y="3168371"/>
            <a:ext cx="7953420" cy="1200329"/>
          </a:xfrm>
          <a:prstGeom prst="rect">
            <a:avLst/>
          </a:prstGeom>
          <a:gradFill>
            <a:gsLst>
              <a:gs pos="0">
                <a:srgbClr val="002060">
                  <a:alpha val="85000"/>
                </a:srgbClr>
              </a:gs>
              <a:gs pos="100000">
                <a:srgbClr val="0070C0">
                  <a:alpha val="85000"/>
                </a:srgbClr>
              </a:gs>
            </a:gsLst>
            <a:lin ang="5400000" scaled="1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INSERT INTO MATERIAS (nombre, puntos, </a:t>
            </a:r>
            <a:r>
              <a:rPr lang="es-AR" sz="800" dirty="0" err="1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sem_dict</a:t>
            </a:r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, </a:t>
            </a:r>
            <a:r>
              <a:rPr lang="es-AR" sz="800" dirty="0" err="1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carrera_id</a:t>
            </a:r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)</a:t>
            </a:r>
          </a:p>
          <a:p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VALUES</a:t>
            </a:r>
          </a:p>
          <a:p>
            <a:r>
              <a:rPr lang="es-AR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</a:t>
            </a:r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'Anatomía', 36, '1', 1),</a:t>
            </a:r>
          </a:p>
          <a:p>
            <a:r>
              <a:rPr lang="es-AR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</a:t>
            </a:r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'Farmacología I', 28, '1', 1),</a:t>
            </a:r>
          </a:p>
          <a:p>
            <a:r>
              <a:rPr lang="es-AR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</a:t>
            </a:r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'Materiales constructivos', 45, '1', 2),</a:t>
            </a:r>
          </a:p>
          <a:p>
            <a:r>
              <a:rPr lang="es-AR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</a:t>
            </a:r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'Leyes impositivas', 24, '2', 3),</a:t>
            </a:r>
          </a:p>
          <a:p>
            <a:r>
              <a:rPr lang="es-AR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</a:t>
            </a:r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'Derecho procesal', 50, '2', 3</a:t>
            </a:r>
            <a:r>
              <a:rPr lang="es-AR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),</a:t>
            </a:r>
          </a:p>
          <a:p>
            <a:r>
              <a:rPr lang="es-MX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(…)</a:t>
            </a:r>
          </a:p>
          <a:p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;</a:t>
            </a:r>
            <a:endParaRPr lang="es-AR" sz="800" dirty="0">
              <a:solidFill>
                <a:schemeClr val="bg1"/>
              </a:solidFill>
              <a:latin typeface="Cascadia Code Light" panose="020B0609020000020004" pitchFamily="49" charset="0"/>
              <a:ea typeface="Fira Code Light" pitchFamily="1" charset="0"/>
              <a:cs typeface="Cascadia Code Light" panose="020B0609020000020004" pitchFamily="49" charset="0"/>
            </a:endParaRPr>
          </a:p>
        </p:txBody>
      </p:sp>
      <p:sp>
        <p:nvSpPr>
          <p:cNvPr id="9" name="Google Shape;626;p46"/>
          <p:cNvSpPr txBox="1">
            <a:spLocks/>
          </p:cNvSpPr>
          <p:nvPr/>
        </p:nvSpPr>
        <p:spPr>
          <a:xfrm>
            <a:off x="855300" y="2799933"/>
            <a:ext cx="7433400" cy="295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-AR" sz="2000" dirty="0" smtClean="0">
                <a:solidFill>
                  <a:schemeClr val="accent3">
                    <a:lumMod val="75000"/>
                  </a:schemeClr>
                </a:solidFill>
              </a:rPr>
              <a:t>Materias</a:t>
            </a:r>
            <a:endParaRPr lang="es-AR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7628106" y="829017"/>
            <a:ext cx="1173248" cy="255580"/>
            <a:chOff x="7635472" y="824375"/>
            <a:chExt cx="1173248" cy="255580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140" y="824375"/>
              <a:ext cx="255580" cy="255580"/>
            </a:xfrm>
            <a:prstGeom prst="rect">
              <a:avLst/>
            </a:prstGeom>
          </p:spPr>
        </p:pic>
        <p:sp>
          <p:nvSpPr>
            <p:cNvPr id="11" name="CuadroTexto 10"/>
            <p:cNvSpPr txBox="1"/>
            <p:nvPr/>
          </p:nvSpPr>
          <p:spPr>
            <a:xfrm>
              <a:off x="7635472" y="848139"/>
              <a:ext cx="9637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00" dirty="0" smtClean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CÓDIGO EN GITHUB</a:t>
              </a:r>
              <a:endParaRPr lang="es-AR" sz="7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  <p:sp>
        <p:nvSpPr>
          <p:cNvPr id="12" name="Rectángulo redondeado 11">
            <a:hlinkClick r:id="rId4"/>
          </p:cNvPr>
          <p:cNvSpPr/>
          <p:nvPr/>
        </p:nvSpPr>
        <p:spPr>
          <a:xfrm>
            <a:off x="7667963" y="824375"/>
            <a:ext cx="1140757" cy="267038"/>
          </a:xfrm>
          <a:prstGeom prst="roundRect">
            <a:avLst/>
          </a:prstGeom>
          <a:noFill/>
          <a:ln>
            <a:solidFill>
              <a:srgbClr val="BE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                                </a:t>
            </a:r>
            <a:endParaRPr lang="es-AR" dirty="0"/>
          </a:p>
        </p:txBody>
      </p:sp>
      <p:grpSp>
        <p:nvGrpSpPr>
          <p:cNvPr id="13" name="Grupo 12"/>
          <p:cNvGrpSpPr/>
          <p:nvPr/>
        </p:nvGrpSpPr>
        <p:grpSpPr>
          <a:xfrm>
            <a:off x="7628106" y="2848919"/>
            <a:ext cx="1173248" cy="255580"/>
            <a:chOff x="7635472" y="824375"/>
            <a:chExt cx="1173248" cy="255580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140" y="824375"/>
              <a:ext cx="255580" cy="255580"/>
            </a:xfrm>
            <a:prstGeom prst="rect">
              <a:avLst/>
            </a:prstGeom>
          </p:spPr>
        </p:pic>
        <p:sp>
          <p:nvSpPr>
            <p:cNvPr id="15" name="CuadroTexto 14"/>
            <p:cNvSpPr txBox="1"/>
            <p:nvPr/>
          </p:nvSpPr>
          <p:spPr>
            <a:xfrm>
              <a:off x="7635472" y="848139"/>
              <a:ext cx="9637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00" dirty="0" smtClean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CÓDIGO EN GITHUB</a:t>
              </a:r>
              <a:endParaRPr lang="es-AR" sz="7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  <p:sp>
        <p:nvSpPr>
          <p:cNvPr id="16" name="Rectángulo redondeado 15">
            <a:hlinkClick r:id="rId5"/>
          </p:cNvPr>
          <p:cNvSpPr/>
          <p:nvPr/>
        </p:nvSpPr>
        <p:spPr>
          <a:xfrm>
            <a:off x="7667963" y="2844277"/>
            <a:ext cx="1140757" cy="267038"/>
          </a:xfrm>
          <a:prstGeom prst="roundRect">
            <a:avLst/>
          </a:prstGeom>
          <a:noFill/>
          <a:ln>
            <a:solidFill>
              <a:srgbClr val="BE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                              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9195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 txBox="1">
            <a:spLocks noGrp="1"/>
          </p:cNvSpPr>
          <p:nvPr>
            <p:ph type="title"/>
          </p:nvPr>
        </p:nvSpPr>
        <p:spPr>
          <a:xfrm>
            <a:off x="855300" y="795930"/>
            <a:ext cx="7433400" cy="2954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AR" sz="2000" dirty="0" smtClean="0">
                <a:solidFill>
                  <a:schemeClr val="accent3">
                    <a:lumMod val="75000"/>
                  </a:schemeClr>
                </a:solidFill>
              </a:rPr>
              <a:t>Matrículas</a:t>
            </a:r>
            <a:endParaRPr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7" name="Google Shape;627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3" name="Rectángulo 2"/>
          <p:cNvSpPr/>
          <p:nvPr/>
        </p:nvSpPr>
        <p:spPr>
          <a:xfrm>
            <a:off x="855300" y="1152910"/>
            <a:ext cx="7953420" cy="1200329"/>
          </a:xfrm>
          <a:prstGeom prst="rect">
            <a:avLst/>
          </a:prstGeom>
          <a:gradFill>
            <a:gsLst>
              <a:gs pos="0">
                <a:srgbClr val="002060">
                  <a:alpha val="85000"/>
                </a:srgbClr>
              </a:gs>
              <a:gs pos="100000">
                <a:srgbClr val="0070C0">
                  <a:alpha val="85000"/>
                </a:srgbClr>
              </a:gs>
            </a:gsLst>
            <a:lin ang="5400000" scaled="1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INSERT INTO MATRICULAS (</a:t>
            </a:r>
            <a:r>
              <a:rPr lang="es-MX" sz="800" dirty="0" err="1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alumno_legajo</a:t>
            </a:r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, fecha, semestre, </a:t>
            </a:r>
            <a:r>
              <a:rPr lang="es-MX" sz="800" dirty="0" err="1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per_lectivo</a:t>
            </a:r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, importe)</a:t>
            </a:r>
          </a:p>
          <a:p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VALUES</a:t>
            </a:r>
          </a:p>
          <a:p>
            <a:r>
              <a:rPr lang="es-MX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</a:t>
            </a:r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2, '20220321', '1', 2022, 67679.27),</a:t>
            </a:r>
          </a:p>
          <a:p>
            <a:r>
              <a:rPr lang="es-MX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</a:t>
            </a:r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10, '20220314', '1', 2022, 63533.81),</a:t>
            </a:r>
          </a:p>
          <a:p>
            <a:r>
              <a:rPr lang="es-MX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</a:t>
            </a:r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16, '20220326', '1', 2022, 78551.32),</a:t>
            </a:r>
          </a:p>
          <a:p>
            <a:r>
              <a:rPr lang="es-MX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</a:t>
            </a:r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13, '20220323', '1', 2022, 98423.47),</a:t>
            </a:r>
          </a:p>
          <a:p>
            <a:r>
              <a:rPr lang="es-MX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</a:t>
            </a:r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9, '20220301', '1', 2022, 69033.59),</a:t>
            </a:r>
            <a:endParaRPr lang="es-AR" sz="800" dirty="0" smtClean="0">
              <a:solidFill>
                <a:schemeClr val="bg1"/>
              </a:solidFill>
              <a:latin typeface="Cascadia Code Light" panose="020B0609020000020004" pitchFamily="49" charset="0"/>
              <a:ea typeface="Fira Code Light" pitchFamily="1" charset="0"/>
              <a:cs typeface="Cascadia Code Light" panose="020B0609020000020004" pitchFamily="49" charset="0"/>
            </a:endParaRPr>
          </a:p>
          <a:p>
            <a:r>
              <a:rPr lang="es-MX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(…)</a:t>
            </a:r>
          </a:p>
          <a:p>
            <a:r>
              <a:rPr lang="es-MX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;</a:t>
            </a:r>
            <a:endParaRPr lang="es-AR" sz="800" dirty="0">
              <a:solidFill>
                <a:schemeClr val="bg1"/>
              </a:solidFill>
              <a:latin typeface="Cascadia Code Light" panose="020B0609020000020004" pitchFamily="49" charset="0"/>
              <a:ea typeface="Fira Code Light" pitchFamily="1" charset="0"/>
              <a:cs typeface="Cascadia Code Light" panose="020B0609020000020004" pitchFamily="49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55300" y="3168371"/>
            <a:ext cx="7953420" cy="1200329"/>
          </a:xfrm>
          <a:prstGeom prst="rect">
            <a:avLst/>
          </a:prstGeom>
          <a:gradFill>
            <a:gsLst>
              <a:gs pos="0">
                <a:srgbClr val="002060">
                  <a:alpha val="85000"/>
                </a:srgbClr>
              </a:gs>
              <a:gs pos="100000">
                <a:srgbClr val="0070C0">
                  <a:alpha val="85000"/>
                </a:srgbClr>
              </a:gs>
            </a:gsLst>
            <a:lin ang="5400000" scaled="1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INSERT INTO FACTURAS (factura, </a:t>
            </a:r>
            <a:r>
              <a:rPr lang="es-AR" sz="800" dirty="0" err="1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alumno_legajo</a:t>
            </a:r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, fecha, </a:t>
            </a:r>
            <a:r>
              <a:rPr lang="es-AR" sz="800" dirty="0" err="1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tipo_factura</a:t>
            </a:r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)</a:t>
            </a:r>
          </a:p>
          <a:p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VALUES</a:t>
            </a:r>
          </a:p>
          <a:p>
            <a:r>
              <a:rPr lang="es-AR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</a:t>
            </a:r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'0001-00007062', 2, '20220702', 'B'),</a:t>
            </a:r>
          </a:p>
          <a:p>
            <a:r>
              <a:rPr lang="es-AR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</a:t>
            </a:r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'0001-00005046', 5, '20230316', 'B'),</a:t>
            </a:r>
          </a:p>
          <a:p>
            <a:r>
              <a:rPr lang="es-AR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('0001-00002829</a:t>
            </a:r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', 18, '20220406', 'B'),</a:t>
            </a:r>
          </a:p>
          <a:p>
            <a:r>
              <a:rPr lang="es-AR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</a:t>
            </a:r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'0001-00001715', 20, '20220617', 'B'),</a:t>
            </a:r>
          </a:p>
          <a:p>
            <a:r>
              <a:rPr lang="es-AR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</a:t>
            </a:r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'0001-00002883', 9, '20220614', 'A</a:t>
            </a:r>
            <a:r>
              <a:rPr lang="es-AR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'),</a:t>
            </a:r>
          </a:p>
          <a:p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</a:t>
            </a:r>
            <a:r>
              <a:rPr lang="es-AR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</a:t>
            </a:r>
            <a:r>
              <a:rPr lang="es-MX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(…)</a:t>
            </a:r>
          </a:p>
          <a:p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;</a:t>
            </a:r>
            <a:endParaRPr lang="es-AR" sz="800" dirty="0">
              <a:solidFill>
                <a:schemeClr val="bg1"/>
              </a:solidFill>
              <a:latin typeface="Cascadia Code Light" panose="020B0609020000020004" pitchFamily="49" charset="0"/>
              <a:ea typeface="Fira Code Light" pitchFamily="1" charset="0"/>
              <a:cs typeface="Cascadia Code Light" panose="020B0609020000020004" pitchFamily="49" charset="0"/>
            </a:endParaRPr>
          </a:p>
        </p:txBody>
      </p:sp>
      <p:sp>
        <p:nvSpPr>
          <p:cNvPr id="9" name="Google Shape;626;p46"/>
          <p:cNvSpPr txBox="1">
            <a:spLocks/>
          </p:cNvSpPr>
          <p:nvPr/>
        </p:nvSpPr>
        <p:spPr>
          <a:xfrm>
            <a:off x="855300" y="2799933"/>
            <a:ext cx="7433400" cy="295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-AR" sz="2000" dirty="0" smtClean="0">
                <a:solidFill>
                  <a:schemeClr val="accent3">
                    <a:lumMod val="75000"/>
                  </a:schemeClr>
                </a:solidFill>
              </a:rPr>
              <a:t>Facturas</a:t>
            </a:r>
            <a:endParaRPr lang="es-AR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7628106" y="829017"/>
            <a:ext cx="1173248" cy="255580"/>
            <a:chOff x="7635472" y="824375"/>
            <a:chExt cx="1173248" cy="255580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140" y="824375"/>
              <a:ext cx="255580" cy="255580"/>
            </a:xfrm>
            <a:prstGeom prst="rect">
              <a:avLst/>
            </a:prstGeom>
          </p:spPr>
        </p:pic>
        <p:sp>
          <p:nvSpPr>
            <p:cNvPr id="11" name="CuadroTexto 10"/>
            <p:cNvSpPr txBox="1"/>
            <p:nvPr/>
          </p:nvSpPr>
          <p:spPr>
            <a:xfrm>
              <a:off x="7635472" y="848139"/>
              <a:ext cx="9637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00" dirty="0" smtClean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CÓDIGO EN GITHUB</a:t>
              </a:r>
              <a:endParaRPr lang="es-AR" sz="7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  <p:sp>
        <p:nvSpPr>
          <p:cNvPr id="12" name="Rectángulo redondeado 11">
            <a:hlinkClick r:id="rId4"/>
          </p:cNvPr>
          <p:cNvSpPr/>
          <p:nvPr/>
        </p:nvSpPr>
        <p:spPr>
          <a:xfrm>
            <a:off x="7667963" y="824375"/>
            <a:ext cx="1140757" cy="267038"/>
          </a:xfrm>
          <a:prstGeom prst="roundRect">
            <a:avLst/>
          </a:prstGeom>
          <a:noFill/>
          <a:ln>
            <a:solidFill>
              <a:srgbClr val="BE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                                </a:t>
            </a:r>
            <a:endParaRPr lang="es-AR" dirty="0"/>
          </a:p>
        </p:txBody>
      </p:sp>
      <p:grpSp>
        <p:nvGrpSpPr>
          <p:cNvPr id="13" name="Grupo 12"/>
          <p:cNvGrpSpPr/>
          <p:nvPr/>
        </p:nvGrpSpPr>
        <p:grpSpPr>
          <a:xfrm>
            <a:off x="7628106" y="2848919"/>
            <a:ext cx="1173248" cy="255580"/>
            <a:chOff x="7635472" y="824375"/>
            <a:chExt cx="1173248" cy="255580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140" y="824375"/>
              <a:ext cx="255580" cy="255580"/>
            </a:xfrm>
            <a:prstGeom prst="rect">
              <a:avLst/>
            </a:prstGeom>
          </p:spPr>
        </p:pic>
        <p:sp>
          <p:nvSpPr>
            <p:cNvPr id="15" name="CuadroTexto 14"/>
            <p:cNvSpPr txBox="1"/>
            <p:nvPr/>
          </p:nvSpPr>
          <p:spPr>
            <a:xfrm>
              <a:off x="7635472" y="848139"/>
              <a:ext cx="9637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00" dirty="0" smtClean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CÓDIGO EN GITHUB</a:t>
              </a:r>
              <a:endParaRPr lang="es-AR" sz="7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  <p:sp>
        <p:nvSpPr>
          <p:cNvPr id="16" name="Rectángulo redondeado 15">
            <a:hlinkClick r:id="rId5"/>
          </p:cNvPr>
          <p:cNvSpPr/>
          <p:nvPr/>
        </p:nvSpPr>
        <p:spPr>
          <a:xfrm>
            <a:off x="7667963" y="2844277"/>
            <a:ext cx="1140757" cy="267038"/>
          </a:xfrm>
          <a:prstGeom prst="roundRect">
            <a:avLst/>
          </a:prstGeom>
          <a:noFill/>
          <a:ln>
            <a:solidFill>
              <a:srgbClr val="BE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                              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0505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 txBox="1">
            <a:spLocks noGrp="1"/>
          </p:cNvSpPr>
          <p:nvPr>
            <p:ph type="title"/>
          </p:nvPr>
        </p:nvSpPr>
        <p:spPr>
          <a:xfrm>
            <a:off x="855300" y="795930"/>
            <a:ext cx="7433400" cy="2954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AR" sz="2000" dirty="0" smtClean="0">
                <a:solidFill>
                  <a:schemeClr val="accent3">
                    <a:lumMod val="75000"/>
                  </a:schemeClr>
                </a:solidFill>
              </a:rPr>
              <a:t>Matrículas facturadas</a:t>
            </a:r>
            <a:endParaRPr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7" name="Google Shape;627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3" name="Rectángulo 2"/>
          <p:cNvSpPr/>
          <p:nvPr/>
        </p:nvSpPr>
        <p:spPr>
          <a:xfrm>
            <a:off x="855300" y="1152910"/>
            <a:ext cx="7953420" cy="1200329"/>
          </a:xfrm>
          <a:prstGeom prst="rect">
            <a:avLst/>
          </a:prstGeom>
          <a:gradFill>
            <a:gsLst>
              <a:gs pos="0">
                <a:srgbClr val="002060">
                  <a:alpha val="85000"/>
                </a:srgbClr>
              </a:gs>
              <a:gs pos="100000">
                <a:srgbClr val="0070C0">
                  <a:alpha val="85000"/>
                </a:srgbClr>
              </a:gs>
            </a:gsLst>
            <a:lin ang="5400000" scaled="1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INSERT INTO MATRICULAS_FACTURADAS (</a:t>
            </a:r>
            <a:r>
              <a:rPr lang="es-MX" sz="800" dirty="0" err="1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matricula_id</a:t>
            </a:r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,  </a:t>
            </a:r>
            <a:r>
              <a:rPr lang="es-MX" sz="800" dirty="0" err="1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factura_id</a:t>
            </a:r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)</a:t>
            </a:r>
          </a:p>
          <a:p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VALUES</a:t>
            </a:r>
          </a:p>
          <a:p>
            <a:r>
              <a:rPr lang="es-MX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</a:t>
            </a:r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8, '0001-00007062'),</a:t>
            </a:r>
          </a:p>
          <a:p>
            <a:r>
              <a:rPr lang="es-MX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</a:t>
            </a:r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14, '0001-00007062'),</a:t>
            </a:r>
          </a:p>
          <a:p>
            <a:r>
              <a:rPr lang="es-MX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</a:t>
            </a:r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6, '0001-00005046'),</a:t>
            </a:r>
          </a:p>
          <a:p>
            <a:r>
              <a:rPr lang="es-MX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</a:t>
            </a:r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35, '0001-00005046'),</a:t>
            </a:r>
          </a:p>
          <a:p>
            <a:r>
              <a:rPr lang="es-MX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</a:t>
            </a:r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10, '0001-00001715'),</a:t>
            </a:r>
            <a:endParaRPr lang="es-AR" sz="800" dirty="0" smtClean="0">
              <a:solidFill>
                <a:schemeClr val="bg1"/>
              </a:solidFill>
              <a:latin typeface="Cascadia Code Light" panose="020B0609020000020004" pitchFamily="49" charset="0"/>
              <a:ea typeface="Fira Code Light" pitchFamily="1" charset="0"/>
              <a:cs typeface="Cascadia Code Light" panose="020B0609020000020004" pitchFamily="49" charset="0"/>
            </a:endParaRPr>
          </a:p>
          <a:p>
            <a:r>
              <a:rPr lang="es-MX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(…)</a:t>
            </a:r>
          </a:p>
          <a:p>
            <a:r>
              <a:rPr lang="es-MX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;</a:t>
            </a:r>
            <a:endParaRPr lang="es-AR" sz="800" dirty="0">
              <a:solidFill>
                <a:schemeClr val="bg1"/>
              </a:solidFill>
              <a:latin typeface="Cascadia Code Light" panose="020B0609020000020004" pitchFamily="49" charset="0"/>
              <a:ea typeface="Fira Code Light" pitchFamily="1" charset="0"/>
              <a:cs typeface="Cascadia Code Light" panose="020B0609020000020004" pitchFamily="49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55300" y="3168371"/>
            <a:ext cx="7953420" cy="1200329"/>
          </a:xfrm>
          <a:prstGeom prst="rect">
            <a:avLst/>
          </a:prstGeom>
          <a:gradFill>
            <a:gsLst>
              <a:gs pos="0">
                <a:srgbClr val="002060">
                  <a:alpha val="85000"/>
                </a:srgbClr>
              </a:gs>
              <a:gs pos="100000">
                <a:srgbClr val="0070C0">
                  <a:alpha val="85000"/>
                </a:srgbClr>
              </a:gs>
            </a:gsLst>
            <a:lin ang="5400000" scaled="1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INSERT INTO COBRANZAS (</a:t>
            </a:r>
            <a:r>
              <a:rPr lang="es-MX" sz="800" dirty="0" err="1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factura_id</a:t>
            </a:r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, fecha, </a:t>
            </a:r>
            <a:r>
              <a:rPr lang="es-MX" sz="800" dirty="0" err="1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medio_pago</a:t>
            </a:r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)</a:t>
            </a:r>
          </a:p>
          <a:p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VALUES</a:t>
            </a:r>
          </a:p>
          <a:p>
            <a:r>
              <a:rPr lang="es-MX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</a:t>
            </a:r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'0001-00001383', '20230322', 'Transferencia'),</a:t>
            </a:r>
          </a:p>
          <a:p>
            <a:r>
              <a:rPr lang="es-MX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</a:t>
            </a:r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'0001-00002829', '20220406', 'Tarjeta de Crédito'),</a:t>
            </a:r>
          </a:p>
          <a:p>
            <a:r>
              <a:rPr lang="es-MX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</a:t>
            </a:r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'0001-00002883', '20220618', 'Transferencia'),</a:t>
            </a:r>
          </a:p>
          <a:p>
            <a:r>
              <a:rPr lang="es-MX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</a:t>
            </a:r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'0001-00003297', '20230401', 'Tarjeta de Crédito'),</a:t>
            </a:r>
          </a:p>
          <a:p>
            <a:r>
              <a:rPr lang="es-MX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</a:t>
            </a:r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'0001-00005046', '20230318', 'Efectivo'),</a:t>
            </a:r>
            <a:endParaRPr lang="es-AR" sz="800" dirty="0" smtClean="0">
              <a:solidFill>
                <a:schemeClr val="bg1"/>
              </a:solidFill>
              <a:latin typeface="Cascadia Code Light" panose="020B0609020000020004" pitchFamily="49" charset="0"/>
              <a:ea typeface="Fira Code Light" pitchFamily="1" charset="0"/>
              <a:cs typeface="Cascadia Code Light" panose="020B0609020000020004" pitchFamily="49" charset="0"/>
            </a:endParaRPr>
          </a:p>
          <a:p>
            <a:r>
              <a:rPr lang="es-AR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</a:t>
            </a:r>
            <a:r>
              <a:rPr lang="es-AR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</a:t>
            </a:r>
            <a:r>
              <a:rPr lang="es-MX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(…)</a:t>
            </a:r>
          </a:p>
          <a:p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;</a:t>
            </a:r>
            <a:endParaRPr lang="es-AR" sz="800" dirty="0">
              <a:solidFill>
                <a:schemeClr val="bg1"/>
              </a:solidFill>
              <a:latin typeface="Cascadia Code Light" panose="020B0609020000020004" pitchFamily="49" charset="0"/>
              <a:ea typeface="Fira Code Light" pitchFamily="1" charset="0"/>
              <a:cs typeface="Cascadia Code Light" panose="020B0609020000020004" pitchFamily="49" charset="0"/>
            </a:endParaRPr>
          </a:p>
        </p:txBody>
      </p:sp>
      <p:sp>
        <p:nvSpPr>
          <p:cNvPr id="9" name="Google Shape;626;p46"/>
          <p:cNvSpPr txBox="1">
            <a:spLocks/>
          </p:cNvSpPr>
          <p:nvPr/>
        </p:nvSpPr>
        <p:spPr>
          <a:xfrm>
            <a:off x="855300" y="2799933"/>
            <a:ext cx="7433400" cy="295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-AR" sz="2000" dirty="0" smtClean="0">
                <a:solidFill>
                  <a:schemeClr val="accent3">
                    <a:lumMod val="75000"/>
                  </a:schemeClr>
                </a:solidFill>
              </a:rPr>
              <a:t>Cobranzas</a:t>
            </a:r>
            <a:endParaRPr lang="es-AR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7628106" y="829017"/>
            <a:ext cx="1173248" cy="255580"/>
            <a:chOff x="7635472" y="824375"/>
            <a:chExt cx="1173248" cy="255580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140" y="824375"/>
              <a:ext cx="255580" cy="255580"/>
            </a:xfrm>
            <a:prstGeom prst="rect">
              <a:avLst/>
            </a:prstGeom>
          </p:spPr>
        </p:pic>
        <p:sp>
          <p:nvSpPr>
            <p:cNvPr id="11" name="CuadroTexto 10"/>
            <p:cNvSpPr txBox="1"/>
            <p:nvPr/>
          </p:nvSpPr>
          <p:spPr>
            <a:xfrm>
              <a:off x="7635472" y="848139"/>
              <a:ext cx="9637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00" dirty="0" smtClean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CÓDIGO EN GITHUB</a:t>
              </a:r>
              <a:endParaRPr lang="es-AR" sz="7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  <p:sp>
        <p:nvSpPr>
          <p:cNvPr id="12" name="Rectángulo redondeado 11">
            <a:hlinkClick r:id="rId4"/>
          </p:cNvPr>
          <p:cNvSpPr/>
          <p:nvPr/>
        </p:nvSpPr>
        <p:spPr>
          <a:xfrm>
            <a:off x="7667963" y="824375"/>
            <a:ext cx="1140757" cy="267038"/>
          </a:xfrm>
          <a:prstGeom prst="roundRect">
            <a:avLst/>
          </a:prstGeom>
          <a:noFill/>
          <a:ln>
            <a:solidFill>
              <a:srgbClr val="BE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                                </a:t>
            </a:r>
            <a:endParaRPr lang="es-AR" dirty="0"/>
          </a:p>
        </p:txBody>
      </p:sp>
      <p:grpSp>
        <p:nvGrpSpPr>
          <p:cNvPr id="13" name="Grupo 12"/>
          <p:cNvGrpSpPr/>
          <p:nvPr/>
        </p:nvGrpSpPr>
        <p:grpSpPr>
          <a:xfrm>
            <a:off x="7628106" y="2848919"/>
            <a:ext cx="1173248" cy="255580"/>
            <a:chOff x="7635472" y="824375"/>
            <a:chExt cx="1173248" cy="255580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140" y="824375"/>
              <a:ext cx="255580" cy="255580"/>
            </a:xfrm>
            <a:prstGeom prst="rect">
              <a:avLst/>
            </a:prstGeom>
          </p:spPr>
        </p:pic>
        <p:sp>
          <p:nvSpPr>
            <p:cNvPr id="15" name="CuadroTexto 14"/>
            <p:cNvSpPr txBox="1"/>
            <p:nvPr/>
          </p:nvSpPr>
          <p:spPr>
            <a:xfrm>
              <a:off x="7635472" y="848139"/>
              <a:ext cx="9637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00" dirty="0" smtClean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CÓDIGO EN GITHUB</a:t>
              </a:r>
              <a:endParaRPr lang="es-AR" sz="7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  <p:sp>
        <p:nvSpPr>
          <p:cNvPr id="16" name="Rectángulo redondeado 15">
            <a:hlinkClick r:id="rId5"/>
          </p:cNvPr>
          <p:cNvSpPr/>
          <p:nvPr/>
        </p:nvSpPr>
        <p:spPr>
          <a:xfrm>
            <a:off x="7667963" y="2844277"/>
            <a:ext cx="1140757" cy="267038"/>
          </a:xfrm>
          <a:prstGeom prst="roundRect">
            <a:avLst/>
          </a:prstGeom>
          <a:noFill/>
          <a:ln>
            <a:solidFill>
              <a:srgbClr val="BE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                              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3945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 txBox="1">
            <a:spLocks noGrp="1"/>
          </p:cNvSpPr>
          <p:nvPr>
            <p:ph type="title"/>
          </p:nvPr>
        </p:nvSpPr>
        <p:spPr>
          <a:xfrm>
            <a:off x="855300" y="795930"/>
            <a:ext cx="7433400" cy="2954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AR" sz="2000" dirty="0" smtClean="0">
                <a:solidFill>
                  <a:schemeClr val="accent3">
                    <a:lumMod val="75000"/>
                  </a:schemeClr>
                </a:solidFill>
              </a:rPr>
              <a:t>Cursadas</a:t>
            </a:r>
            <a:endParaRPr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7" name="Google Shape;627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" name="Rectángulo 2"/>
          <p:cNvSpPr/>
          <p:nvPr/>
        </p:nvSpPr>
        <p:spPr>
          <a:xfrm>
            <a:off x="855300" y="1152910"/>
            <a:ext cx="7953420" cy="1200329"/>
          </a:xfrm>
          <a:prstGeom prst="rect">
            <a:avLst/>
          </a:prstGeom>
          <a:gradFill>
            <a:gsLst>
              <a:gs pos="0">
                <a:srgbClr val="002060">
                  <a:alpha val="85000"/>
                </a:srgbClr>
              </a:gs>
              <a:gs pos="100000">
                <a:srgbClr val="0070C0">
                  <a:alpha val="85000"/>
                </a:srgbClr>
              </a:gs>
            </a:gsLst>
            <a:lin ang="5400000" scaled="1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INSERT INTO CURSADAS (</a:t>
            </a:r>
            <a:r>
              <a:rPr lang="es-MX" sz="800" dirty="0" err="1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alumno_legajo</a:t>
            </a:r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, </a:t>
            </a:r>
            <a:r>
              <a:rPr lang="es-MX" sz="800" dirty="0" err="1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materia_id</a:t>
            </a:r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, </a:t>
            </a:r>
            <a:r>
              <a:rPr lang="es-MX" sz="800" dirty="0" err="1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profesor_legajo</a:t>
            </a:r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, </a:t>
            </a:r>
            <a:r>
              <a:rPr lang="es-MX" sz="800" dirty="0" err="1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aula_id</a:t>
            </a:r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, </a:t>
            </a:r>
            <a:r>
              <a:rPr lang="es-MX" sz="800" dirty="0" err="1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fecha_inscripcion</a:t>
            </a:r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, semestre, </a:t>
            </a:r>
            <a:r>
              <a:rPr lang="es-MX" sz="800" dirty="0" err="1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per_lectivo</a:t>
            </a:r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, </a:t>
            </a:r>
            <a:r>
              <a:rPr lang="es-MX" sz="800" dirty="0" err="1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condicion</a:t>
            </a:r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)</a:t>
            </a:r>
          </a:p>
          <a:p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VALUES</a:t>
            </a:r>
          </a:p>
          <a:p>
            <a:r>
              <a:rPr lang="es-MX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</a:t>
            </a:r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16, 5, 19, 7, '20220402', '1', 2022, 'Promoción'),</a:t>
            </a:r>
          </a:p>
          <a:p>
            <a:r>
              <a:rPr lang="es-MX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</a:t>
            </a:r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19, 1, 20, 13, '20220406', '1', 2022, 'Libre'),</a:t>
            </a:r>
          </a:p>
          <a:p>
            <a:r>
              <a:rPr lang="es-MX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</a:t>
            </a:r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3, 10, 3, 9, '20220326', '1', 2022, 'Regular'),</a:t>
            </a:r>
          </a:p>
          <a:p>
            <a:r>
              <a:rPr lang="es-MX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</a:t>
            </a:r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8, 7, 4, 12, '20220325', '1', 2022, 'Regular'),</a:t>
            </a:r>
          </a:p>
          <a:p>
            <a:r>
              <a:rPr lang="es-MX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</a:t>
            </a:r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1, 10, 17, 6, '20220323', '1', 2022, 'Libre'),</a:t>
            </a:r>
            <a:endParaRPr lang="es-AR" sz="800" dirty="0" smtClean="0">
              <a:solidFill>
                <a:schemeClr val="bg1"/>
              </a:solidFill>
              <a:latin typeface="Cascadia Code Light" panose="020B0609020000020004" pitchFamily="49" charset="0"/>
              <a:ea typeface="Fira Code Light" pitchFamily="1" charset="0"/>
              <a:cs typeface="Cascadia Code Light" panose="020B0609020000020004" pitchFamily="49" charset="0"/>
            </a:endParaRPr>
          </a:p>
          <a:p>
            <a:r>
              <a:rPr lang="es-MX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(…)</a:t>
            </a:r>
          </a:p>
          <a:p>
            <a:r>
              <a:rPr lang="es-MX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;</a:t>
            </a:r>
            <a:endParaRPr lang="es-AR" sz="800" dirty="0">
              <a:solidFill>
                <a:schemeClr val="bg1"/>
              </a:solidFill>
              <a:latin typeface="Cascadia Code Light" panose="020B0609020000020004" pitchFamily="49" charset="0"/>
              <a:ea typeface="Fira Code Light" pitchFamily="1" charset="0"/>
              <a:cs typeface="Cascadia Code Light" panose="020B0609020000020004" pitchFamily="49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55300" y="3168371"/>
            <a:ext cx="7953420" cy="1200329"/>
          </a:xfrm>
          <a:prstGeom prst="rect">
            <a:avLst/>
          </a:prstGeom>
          <a:gradFill>
            <a:gsLst>
              <a:gs pos="0">
                <a:srgbClr val="002060">
                  <a:alpha val="85000"/>
                </a:srgbClr>
              </a:gs>
              <a:gs pos="100000">
                <a:srgbClr val="0070C0">
                  <a:alpha val="85000"/>
                </a:srgbClr>
              </a:gs>
            </a:gsLst>
            <a:lin ang="5400000" scaled="1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INSERT INTO CALIFICACIONES (</a:t>
            </a:r>
            <a:r>
              <a:rPr lang="es-MX" sz="800" dirty="0" err="1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alumno_legajo</a:t>
            </a:r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, </a:t>
            </a:r>
            <a:r>
              <a:rPr lang="es-MX" sz="800" dirty="0" err="1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materia_id</a:t>
            </a:r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, </a:t>
            </a:r>
            <a:r>
              <a:rPr lang="es-MX" sz="800" dirty="0" err="1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profesor_legajo</a:t>
            </a:r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, </a:t>
            </a:r>
            <a:r>
              <a:rPr lang="es-MX" sz="800" dirty="0" err="1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aula_id</a:t>
            </a:r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, </a:t>
            </a:r>
            <a:r>
              <a:rPr lang="es-MX" sz="800" dirty="0" err="1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fecha_examen</a:t>
            </a:r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, nota, aprobado)</a:t>
            </a:r>
          </a:p>
          <a:p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VALUES</a:t>
            </a:r>
          </a:p>
          <a:p>
            <a:r>
              <a:rPr lang="es-MX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</a:t>
            </a:r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7, 12, 14, 7, '20230215', 9, true),</a:t>
            </a:r>
          </a:p>
          <a:p>
            <a:r>
              <a:rPr lang="es-MX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</a:t>
            </a:r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14, 1, 18, 6, '20220916', 10, true),</a:t>
            </a:r>
          </a:p>
          <a:p>
            <a:r>
              <a:rPr lang="es-MX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(16</a:t>
            </a:r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, 15, 10, 10, '20230511', 2, false),</a:t>
            </a:r>
          </a:p>
          <a:p>
            <a:r>
              <a:rPr lang="es-MX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</a:t>
            </a:r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20, 5, 11, 4, '20220708', 6, true),</a:t>
            </a:r>
          </a:p>
          <a:p>
            <a:r>
              <a:rPr lang="es-MX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(1</a:t>
            </a:r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, 15, 1, 1, '20221103', 4, true</a:t>
            </a:r>
            <a:r>
              <a:rPr lang="es-MX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),</a:t>
            </a:r>
          </a:p>
          <a:p>
            <a:r>
              <a:rPr lang="es-MX" sz="800" dirty="0" smtClean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  (…)</a:t>
            </a:r>
          </a:p>
          <a:p>
            <a:r>
              <a:rPr lang="es-MX" sz="800" dirty="0">
                <a:solidFill>
                  <a:schemeClr val="bg1"/>
                </a:solidFill>
                <a:latin typeface="Cascadia Code Light" panose="020B0609020000020004" pitchFamily="49" charset="0"/>
                <a:ea typeface="Fira Code Light" pitchFamily="1" charset="0"/>
                <a:cs typeface="Cascadia Code Light" panose="020B0609020000020004" pitchFamily="49" charset="0"/>
              </a:rPr>
              <a:t>;</a:t>
            </a:r>
            <a:endParaRPr lang="es-AR" sz="800" dirty="0">
              <a:solidFill>
                <a:schemeClr val="bg1"/>
              </a:solidFill>
              <a:latin typeface="Cascadia Code Light" panose="020B0609020000020004" pitchFamily="49" charset="0"/>
              <a:ea typeface="Fira Code Light" pitchFamily="1" charset="0"/>
              <a:cs typeface="Cascadia Code Light" panose="020B0609020000020004" pitchFamily="49" charset="0"/>
            </a:endParaRPr>
          </a:p>
        </p:txBody>
      </p:sp>
      <p:sp>
        <p:nvSpPr>
          <p:cNvPr id="9" name="Google Shape;626;p46"/>
          <p:cNvSpPr txBox="1">
            <a:spLocks/>
          </p:cNvSpPr>
          <p:nvPr/>
        </p:nvSpPr>
        <p:spPr>
          <a:xfrm>
            <a:off x="855300" y="2799933"/>
            <a:ext cx="7433400" cy="295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-AR" sz="2000" dirty="0" smtClean="0">
                <a:solidFill>
                  <a:schemeClr val="accent3">
                    <a:lumMod val="75000"/>
                  </a:schemeClr>
                </a:solidFill>
              </a:rPr>
              <a:t>Calificaciones</a:t>
            </a:r>
            <a:endParaRPr lang="es-AR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7628106" y="829017"/>
            <a:ext cx="1173248" cy="255580"/>
            <a:chOff x="7635472" y="824375"/>
            <a:chExt cx="1173248" cy="255580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140" y="824375"/>
              <a:ext cx="255580" cy="255580"/>
            </a:xfrm>
            <a:prstGeom prst="rect">
              <a:avLst/>
            </a:prstGeom>
          </p:spPr>
        </p:pic>
        <p:sp>
          <p:nvSpPr>
            <p:cNvPr id="11" name="CuadroTexto 10"/>
            <p:cNvSpPr txBox="1"/>
            <p:nvPr/>
          </p:nvSpPr>
          <p:spPr>
            <a:xfrm>
              <a:off x="7635472" y="848139"/>
              <a:ext cx="9637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00" dirty="0" smtClean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CÓDIGO EN GITHUB</a:t>
              </a:r>
              <a:endParaRPr lang="es-AR" sz="7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  <p:sp>
        <p:nvSpPr>
          <p:cNvPr id="12" name="Rectángulo redondeado 11">
            <a:hlinkClick r:id="rId4"/>
          </p:cNvPr>
          <p:cNvSpPr/>
          <p:nvPr/>
        </p:nvSpPr>
        <p:spPr>
          <a:xfrm>
            <a:off x="7667963" y="824375"/>
            <a:ext cx="1140757" cy="267038"/>
          </a:xfrm>
          <a:prstGeom prst="roundRect">
            <a:avLst/>
          </a:prstGeom>
          <a:noFill/>
          <a:ln>
            <a:solidFill>
              <a:srgbClr val="BE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                                </a:t>
            </a:r>
            <a:endParaRPr lang="es-AR" dirty="0"/>
          </a:p>
        </p:txBody>
      </p:sp>
      <p:grpSp>
        <p:nvGrpSpPr>
          <p:cNvPr id="13" name="Grupo 12"/>
          <p:cNvGrpSpPr/>
          <p:nvPr/>
        </p:nvGrpSpPr>
        <p:grpSpPr>
          <a:xfrm>
            <a:off x="7628106" y="2848919"/>
            <a:ext cx="1173248" cy="255580"/>
            <a:chOff x="7635472" y="824375"/>
            <a:chExt cx="1173248" cy="255580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140" y="824375"/>
              <a:ext cx="255580" cy="255580"/>
            </a:xfrm>
            <a:prstGeom prst="rect">
              <a:avLst/>
            </a:prstGeom>
          </p:spPr>
        </p:pic>
        <p:sp>
          <p:nvSpPr>
            <p:cNvPr id="15" name="CuadroTexto 14"/>
            <p:cNvSpPr txBox="1"/>
            <p:nvPr/>
          </p:nvSpPr>
          <p:spPr>
            <a:xfrm>
              <a:off x="7635472" y="848139"/>
              <a:ext cx="9637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00" dirty="0" smtClean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CÓDIGO EN GITHUB</a:t>
              </a:r>
              <a:endParaRPr lang="es-AR" sz="7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  <p:sp>
        <p:nvSpPr>
          <p:cNvPr id="16" name="Rectángulo redondeado 15">
            <a:hlinkClick r:id="rId5"/>
          </p:cNvPr>
          <p:cNvSpPr/>
          <p:nvPr/>
        </p:nvSpPr>
        <p:spPr>
          <a:xfrm>
            <a:off x="7667963" y="2844277"/>
            <a:ext cx="1140757" cy="267038"/>
          </a:xfrm>
          <a:prstGeom prst="roundRect">
            <a:avLst/>
          </a:prstGeom>
          <a:noFill/>
          <a:ln>
            <a:solidFill>
              <a:srgbClr val="BE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                              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1387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8.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Creación de objetos</a:t>
            </a:r>
            <a:endParaRPr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1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AR" dirty="0" smtClean="0"/>
              <a:t>Vistas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71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 txBox="1">
            <a:spLocks noGrp="1"/>
          </p:cNvSpPr>
          <p:nvPr>
            <p:ph type="title"/>
          </p:nvPr>
        </p:nvSpPr>
        <p:spPr>
          <a:xfrm>
            <a:off x="855300" y="795930"/>
            <a:ext cx="7433400" cy="2954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MX" sz="2000" dirty="0" smtClean="0">
                <a:solidFill>
                  <a:schemeClr val="accent3">
                    <a:lumMod val="75000"/>
                  </a:schemeClr>
                </a:solidFill>
              </a:rPr>
              <a:t>Promedio de alumnos</a:t>
            </a:r>
            <a:endParaRPr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7" name="Google Shape;627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2" name="Grupo 1"/>
          <p:cNvGrpSpPr/>
          <p:nvPr/>
        </p:nvGrpSpPr>
        <p:grpSpPr>
          <a:xfrm>
            <a:off x="942063" y="2949199"/>
            <a:ext cx="7433400" cy="1007233"/>
            <a:chOff x="983837" y="2668934"/>
            <a:chExt cx="7433400" cy="1007233"/>
          </a:xfrm>
        </p:grpSpPr>
        <p:sp>
          <p:nvSpPr>
            <p:cNvPr id="18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5949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>
                  <a:latin typeface="Montserrat Light" panose="020B0604020202020204" charset="0"/>
                </a:rPr>
                <a:t>Se realiza un </a:t>
              </a:r>
              <a:r>
                <a:rPr lang="es-MX" sz="1100" dirty="0" err="1">
                  <a:latin typeface="Montserrat Light" panose="020B0604020202020204" charset="0"/>
                </a:rPr>
                <a:t>join</a:t>
              </a:r>
              <a:r>
                <a:rPr lang="es-MX" sz="1100" dirty="0">
                  <a:latin typeface="Montserrat Light" panose="020B0604020202020204" charset="0"/>
                </a:rPr>
                <a:t> entre las tablas alumnos y calificaciones para obtener las calificaciones que los alumnos han obtenido, luego se calcula el promedio agrupando por cada alumno. </a:t>
              </a:r>
              <a:endParaRPr lang="es-MX" sz="1100" dirty="0" smtClean="0">
                <a:latin typeface="Montserrat Light" panose="020B0604020202020204" charset="0"/>
              </a:endParaRPr>
            </a:p>
          </p:txBody>
        </p:sp>
        <p:sp>
          <p:nvSpPr>
            <p:cNvPr id="20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Descripción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942063" y="2177463"/>
            <a:ext cx="7433400" cy="1003245"/>
            <a:chOff x="983837" y="2668934"/>
            <a:chExt cx="7433400" cy="1003245"/>
          </a:xfrm>
        </p:grpSpPr>
        <p:sp>
          <p:nvSpPr>
            <p:cNvPr id="25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1961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>
                  <a:latin typeface="Montserrat Light" panose="020B0604020202020204" charset="0"/>
                </a:rPr>
                <a:t>alumnos, calificaciones </a:t>
              </a:r>
              <a:endParaRPr lang="es-MX" sz="1100" dirty="0" smtClean="0">
                <a:latin typeface="Montserrat Light" panose="020B0604020202020204" charset="0"/>
              </a:endParaRPr>
            </a:p>
          </p:txBody>
        </p:sp>
        <p:sp>
          <p:nvSpPr>
            <p:cNvPr id="26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Tablas/Datos</a:t>
              </a:r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942063" y="1255021"/>
            <a:ext cx="7433400" cy="1003245"/>
            <a:chOff x="983837" y="2668934"/>
            <a:chExt cx="7433400" cy="1003245"/>
          </a:xfrm>
        </p:grpSpPr>
        <p:sp>
          <p:nvSpPr>
            <p:cNvPr id="28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1961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>
                  <a:latin typeface="Montserrat Light" panose="020B0604020202020204" charset="0"/>
                </a:rPr>
                <a:t>Obtener una tabla que posea los datos de los alumnos y los promedios obtenidos en el total de sus calificaciones. </a:t>
              </a:r>
              <a:endParaRPr lang="es-MX" sz="1100" dirty="0" smtClean="0">
                <a:latin typeface="Montserrat Light" panose="020B0604020202020204" charset="0"/>
              </a:endParaRPr>
            </a:p>
          </p:txBody>
        </p:sp>
        <p:sp>
          <p:nvSpPr>
            <p:cNvPr id="29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Objetivo</a:t>
              </a: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3877674" y="4527857"/>
            <a:ext cx="1173248" cy="255580"/>
            <a:chOff x="7635472" y="824375"/>
            <a:chExt cx="1173248" cy="255580"/>
          </a:xfrm>
        </p:grpSpPr>
        <p:pic>
          <p:nvPicPr>
            <p:cNvPr id="39" name="Imagen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140" y="824375"/>
              <a:ext cx="255580" cy="255580"/>
            </a:xfrm>
            <a:prstGeom prst="rect">
              <a:avLst/>
            </a:prstGeom>
          </p:spPr>
        </p:pic>
        <p:sp>
          <p:nvSpPr>
            <p:cNvPr id="40" name="CuadroTexto 39"/>
            <p:cNvSpPr txBox="1"/>
            <p:nvPr/>
          </p:nvSpPr>
          <p:spPr>
            <a:xfrm>
              <a:off x="7635472" y="848139"/>
              <a:ext cx="9637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00" dirty="0" smtClean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CÓDIGO EN GITHUB</a:t>
              </a:r>
              <a:endParaRPr lang="es-AR" sz="7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  <p:sp>
        <p:nvSpPr>
          <p:cNvPr id="41" name="Rectángulo redondeado 40">
            <a:hlinkClick r:id="rId4"/>
          </p:cNvPr>
          <p:cNvSpPr/>
          <p:nvPr/>
        </p:nvSpPr>
        <p:spPr>
          <a:xfrm>
            <a:off x="3917531" y="4523215"/>
            <a:ext cx="1140757" cy="267038"/>
          </a:xfrm>
          <a:prstGeom prst="roundRect">
            <a:avLst/>
          </a:prstGeom>
          <a:noFill/>
          <a:ln>
            <a:solidFill>
              <a:srgbClr val="BE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                              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6980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 txBox="1">
            <a:spLocks noGrp="1"/>
          </p:cNvSpPr>
          <p:nvPr>
            <p:ph type="title"/>
          </p:nvPr>
        </p:nvSpPr>
        <p:spPr>
          <a:xfrm>
            <a:off x="855300" y="795930"/>
            <a:ext cx="7433400" cy="2954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AR" sz="2000" dirty="0" smtClean="0">
                <a:solidFill>
                  <a:schemeClr val="accent3">
                    <a:lumMod val="75000"/>
                  </a:schemeClr>
                </a:solidFill>
              </a:rPr>
              <a:t>Alumnos por provincia</a:t>
            </a:r>
            <a:endParaRPr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7" name="Google Shape;627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2" name="Grupo 1"/>
          <p:cNvGrpSpPr/>
          <p:nvPr/>
        </p:nvGrpSpPr>
        <p:grpSpPr>
          <a:xfrm>
            <a:off x="942063" y="2949199"/>
            <a:ext cx="7433400" cy="1007233"/>
            <a:chOff x="983837" y="2668934"/>
            <a:chExt cx="7433400" cy="1007233"/>
          </a:xfrm>
        </p:grpSpPr>
        <p:sp>
          <p:nvSpPr>
            <p:cNvPr id="18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5949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>
                  <a:latin typeface="Montserrat Light" panose="020B0604020202020204" charset="0"/>
                </a:rPr>
                <a:t>Se realiza un </a:t>
              </a:r>
              <a:r>
                <a:rPr lang="es-MX" sz="1100" dirty="0" err="1">
                  <a:latin typeface="Montserrat Light" panose="020B0604020202020204" charset="0"/>
                </a:rPr>
                <a:t>join</a:t>
              </a:r>
              <a:r>
                <a:rPr lang="es-MX" sz="1100" dirty="0">
                  <a:latin typeface="Montserrat Light" panose="020B0604020202020204" charset="0"/>
                </a:rPr>
                <a:t> entre la tabla provincias y alumnos para obtener todos los alumnos relacionados con cada provincia. </a:t>
              </a:r>
              <a:endParaRPr lang="es-MX" sz="1100" dirty="0" smtClean="0">
                <a:latin typeface="Montserrat Light" panose="020B0604020202020204" charset="0"/>
              </a:endParaRPr>
            </a:p>
            <a:p>
              <a:pPr marL="76200"/>
              <a:endParaRPr lang="es-MX" sz="1100" dirty="0" smtClean="0">
                <a:latin typeface="Montserrat Light" panose="020B0604020202020204" charset="0"/>
              </a:endParaRPr>
            </a:p>
            <a:p>
              <a:pPr marL="76200"/>
              <a:r>
                <a:rPr lang="es-MX" sz="1100" dirty="0" smtClean="0">
                  <a:latin typeface="Montserrat Light" panose="020B0604020202020204" charset="0"/>
                </a:rPr>
                <a:t>Luego </a:t>
              </a:r>
              <a:r>
                <a:rPr lang="es-MX" sz="1100" dirty="0">
                  <a:latin typeface="Montserrat Light" panose="020B0604020202020204" charset="0"/>
                </a:rPr>
                <a:t>se agrupa por provincia, contando la cantidad de registros. Se realiza un LEFT JOIN para que el resultado contengan la totalidad de provincias, sin importar si tienen o no alumnos. </a:t>
              </a:r>
              <a:endParaRPr lang="es-MX" sz="1100" dirty="0" smtClean="0">
                <a:latin typeface="Montserrat Light" panose="020B0604020202020204" charset="0"/>
              </a:endParaRPr>
            </a:p>
          </p:txBody>
        </p:sp>
        <p:sp>
          <p:nvSpPr>
            <p:cNvPr id="20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Descripción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942063" y="2177463"/>
            <a:ext cx="7433400" cy="1003245"/>
            <a:chOff x="983837" y="2668934"/>
            <a:chExt cx="7433400" cy="1003245"/>
          </a:xfrm>
        </p:grpSpPr>
        <p:sp>
          <p:nvSpPr>
            <p:cNvPr id="25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1961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>
                  <a:latin typeface="Montserrat Light" panose="020B0604020202020204" charset="0"/>
                </a:rPr>
                <a:t>provincias, alumnos </a:t>
              </a:r>
              <a:endParaRPr lang="es-MX" sz="1100" dirty="0" smtClean="0">
                <a:latin typeface="Montserrat Light" panose="020B0604020202020204" charset="0"/>
              </a:endParaRPr>
            </a:p>
          </p:txBody>
        </p:sp>
        <p:sp>
          <p:nvSpPr>
            <p:cNvPr id="26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Tablas/Datos</a:t>
              </a:r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942063" y="1255021"/>
            <a:ext cx="7433400" cy="1003245"/>
            <a:chOff x="983837" y="2668934"/>
            <a:chExt cx="7433400" cy="1003245"/>
          </a:xfrm>
        </p:grpSpPr>
        <p:sp>
          <p:nvSpPr>
            <p:cNvPr id="28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1961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>
                  <a:latin typeface="Montserrat Light" panose="020B0604020202020204" charset="0"/>
                </a:rPr>
                <a:t>Obtener una tabla que muestre la provincia de origen de la totalidad de alumnos, puntualmente, la cantidad de alumnos asociados a cada provincia.</a:t>
              </a:r>
              <a:endParaRPr lang="es-MX" sz="1100" dirty="0" smtClean="0">
                <a:latin typeface="Montserrat Light" panose="020B0604020202020204" charset="0"/>
              </a:endParaRPr>
            </a:p>
          </p:txBody>
        </p:sp>
        <p:sp>
          <p:nvSpPr>
            <p:cNvPr id="29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Objetivo</a:t>
              </a: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3877674" y="4527857"/>
            <a:ext cx="1173248" cy="255580"/>
            <a:chOff x="7635472" y="824375"/>
            <a:chExt cx="1173248" cy="255580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140" y="824375"/>
              <a:ext cx="255580" cy="255580"/>
            </a:xfrm>
            <a:prstGeom prst="rect">
              <a:avLst/>
            </a:prstGeom>
          </p:spPr>
        </p:pic>
        <p:sp>
          <p:nvSpPr>
            <p:cNvPr id="15" name="CuadroTexto 14"/>
            <p:cNvSpPr txBox="1"/>
            <p:nvPr/>
          </p:nvSpPr>
          <p:spPr>
            <a:xfrm>
              <a:off x="7635472" y="848139"/>
              <a:ext cx="9637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00" dirty="0" smtClean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CÓDIGO EN GITHUB</a:t>
              </a:r>
              <a:endParaRPr lang="es-AR" sz="7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  <p:sp>
        <p:nvSpPr>
          <p:cNvPr id="16" name="Rectángulo redondeado 15">
            <a:hlinkClick r:id="rId4"/>
          </p:cNvPr>
          <p:cNvSpPr/>
          <p:nvPr/>
        </p:nvSpPr>
        <p:spPr>
          <a:xfrm>
            <a:off x="3917531" y="4523215"/>
            <a:ext cx="1140757" cy="267038"/>
          </a:xfrm>
          <a:prstGeom prst="roundRect">
            <a:avLst/>
          </a:prstGeom>
          <a:noFill/>
          <a:ln>
            <a:solidFill>
              <a:srgbClr val="BE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                              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1554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 txBox="1">
            <a:spLocks noGrp="1"/>
          </p:cNvSpPr>
          <p:nvPr>
            <p:ph type="title"/>
          </p:nvPr>
        </p:nvSpPr>
        <p:spPr>
          <a:xfrm>
            <a:off x="855300" y="795930"/>
            <a:ext cx="7433400" cy="2954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AR" sz="2000" dirty="0" smtClean="0">
                <a:solidFill>
                  <a:schemeClr val="accent3">
                    <a:lumMod val="75000"/>
                  </a:schemeClr>
                </a:solidFill>
              </a:rPr>
              <a:t>Facturación histórica por alumno</a:t>
            </a:r>
            <a:endParaRPr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7" name="Google Shape;627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pSp>
        <p:nvGrpSpPr>
          <p:cNvPr id="2" name="Grupo 1"/>
          <p:cNvGrpSpPr/>
          <p:nvPr/>
        </p:nvGrpSpPr>
        <p:grpSpPr>
          <a:xfrm>
            <a:off x="942063" y="2949199"/>
            <a:ext cx="7433400" cy="1007233"/>
            <a:chOff x="983837" y="2668934"/>
            <a:chExt cx="7433400" cy="1007233"/>
          </a:xfrm>
        </p:grpSpPr>
        <p:sp>
          <p:nvSpPr>
            <p:cNvPr id="18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5949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>
                  <a:latin typeface="Montserrat Light" panose="020B0604020202020204" charset="0"/>
                </a:rPr>
                <a:t>Se realiza un </a:t>
              </a:r>
              <a:r>
                <a:rPr lang="es-MX" sz="1100" dirty="0" err="1">
                  <a:latin typeface="Montserrat Light" panose="020B0604020202020204" charset="0"/>
                </a:rPr>
                <a:t>join</a:t>
              </a:r>
              <a:r>
                <a:rPr lang="es-MX" sz="1100" dirty="0">
                  <a:latin typeface="Montserrat Light" panose="020B0604020202020204" charset="0"/>
                </a:rPr>
                <a:t> de las tablas mencionadas anteriormente, para lograr obtener las </a:t>
              </a:r>
              <a:r>
                <a:rPr lang="es-MX" sz="1100" dirty="0" err="1" smtClean="0">
                  <a:latin typeface="Montserrat Light" panose="020B0604020202020204" charset="0"/>
                </a:rPr>
                <a:t>matriculas_facturadas</a:t>
              </a:r>
              <a:r>
                <a:rPr lang="es-MX" sz="1100" dirty="0" smtClean="0">
                  <a:latin typeface="Montserrat Light" panose="020B0604020202020204" charset="0"/>
                </a:rPr>
                <a:t> </a:t>
              </a:r>
              <a:r>
                <a:rPr lang="es-MX" sz="1100" dirty="0">
                  <a:latin typeface="Montserrat Light" panose="020B0604020202020204" charset="0"/>
                </a:rPr>
                <a:t>y los datos de los alumnos (como nombre y apellido). </a:t>
              </a:r>
              <a:endParaRPr lang="es-MX" sz="1100" dirty="0" smtClean="0">
                <a:latin typeface="Montserrat Light" panose="020B0604020202020204" charset="0"/>
              </a:endParaRPr>
            </a:p>
            <a:p>
              <a:pPr marL="76200"/>
              <a:endParaRPr lang="es-MX" sz="1100" dirty="0" smtClean="0">
                <a:latin typeface="Montserrat Light" panose="020B0604020202020204" charset="0"/>
              </a:endParaRPr>
            </a:p>
            <a:p>
              <a:pPr marL="76200"/>
              <a:r>
                <a:rPr lang="es-MX" sz="1100" dirty="0" smtClean="0">
                  <a:latin typeface="Montserrat Light" panose="020B0604020202020204" charset="0"/>
                </a:rPr>
                <a:t>La </a:t>
              </a:r>
              <a:r>
                <a:rPr lang="es-MX" sz="1100" dirty="0">
                  <a:latin typeface="Montserrat Light" panose="020B0604020202020204" charset="0"/>
                </a:rPr>
                <a:t>unión se realizó en 4 tablas debido a que las mismas se relacionan en cadena. </a:t>
              </a:r>
              <a:endParaRPr lang="es-MX" sz="1100" dirty="0" smtClean="0">
                <a:latin typeface="Montserrat Light" panose="020B0604020202020204" charset="0"/>
              </a:endParaRPr>
            </a:p>
            <a:p>
              <a:pPr marL="76200"/>
              <a:endParaRPr lang="es-MX" sz="1100" dirty="0">
                <a:latin typeface="Montserrat Light" panose="020B0604020202020204" charset="0"/>
              </a:endParaRPr>
            </a:p>
            <a:p>
              <a:pPr marL="76200"/>
              <a:r>
                <a:rPr lang="es-MX" sz="1100" dirty="0" smtClean="0">
                  <a:latin typeface="Montserrat Light" panose="020B0604020202020204" charset="0"/>
                </a:rPr>
                <a:t>Con </a:t>
              </a:r>
              <a:r>
                <a:rPr lang="es-MX" sz="1100" dirty="0">
                  <a:latin typeface="Montserrat Light" panose="020B0604020202020204" charset="0"/>
                </a:rPr>
                <a:t>los datos obtenidos, se agrupa por alumno y se obtiene la suma del importe obtenido de la tabla </a:t>
              </a:r>
              <a:r>
                <a:rPr lang="es-MX" sz="1100" dirty="0" err="1">
                  <a:latin typeface="Montserrat Light" panose="020B0604020202020204" charset="0"/>
                </a:rPr>
                <a:t>matriculas_facturadas</a:t>
              </a:r>
              <a:r>
                <a:rPr lang="es-MX" sz="1100" dirty="0">
                  <a:latin typeface="Montserrat Light" panose="020B0604020202020204" charset="0"/>
                </a:rPr>
                <a:t>. </a:t>
              </a:r>
              <a:endParaRPr lang="es-MX" sz="1100" dirty="0" smtClean="0">
                <a:latin typeface="Montserrat Light" panose="020B0604020202020204" charset="0"/>
              </a:endParaRPr>
            </a:p>
          </p:txBody>
        </p:sp>
        <p:sp>
          <p:nvSpPr>
            <p:cNvPr id="20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Descripción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942063" y="2177463"/>
            <a:ext cx="7433400" cy="1003245"/>
            <a:chOff x="983837" y="2668934"/>
            <a:chExt cx="7433400" cy="1003245"/>
          </a:xfrm>
        </p:grpSpPr>
        <p:sp>
          <p:nvSpPr>
            <p:cNvPr id="25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1961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 err="1">
                  <a:latin typeface="Montserrat Light" panose="020B0604020202020204" charset="0"/>
                </a:rPr>
                <a:t>matriculas_facturadas</a:t>
              </a:r>
              <a:r>
                <a:rPr lang="es-MX" sz="1100" dirty="0">
                  <a:latin typeface="Montserrat Light" panose="020B0604020202020204" charset="0"/>
                </a:rPr>
                <a:t>, facturas, matriculas, alumnos</a:t>
              </a:r>
              <a:endParaRPr lang="es-MX" sz="1100" dirty="0" smtClean="0">
                <a:latin typeface="Montserrat Light" panose="020B0604020202020204" charset="0"/>
              </a:endParaRPr>
            </a:p>
          </p:txBody>
        </p:sp>
        <p:sp>
          <p:nvSpPr>
            <p:cNvPr id="26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Tablas/Datos</a:t>
              </a:r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942063" y="1255021"/>
            <a:ext cx="7433400" cy="1003245"/>
            <a:chOff x="983837" y="2668934"/>
            <a:chExt cx="7433400" cy="1003245"/>
          </a:xfrm>
        </p:grpSpPr>
        <p:sp>
          <p:nvSpPr>
            <p:cNvPr id="28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1961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>
                  <a:latin typeface="Montserrat Light" panose="020B0604020202020204" charset="0"/>
                </a:rPr>
                <a:t>Obtener el total facturado por alumno. </a:t>
              </a:r>
              <a:endParaRPr lang="es-MX" sz="1100" dirty="0" smtClean="0">
                <a:latin typeface="Montserrat Light" panose="020B0604020202020204" charset="0"/>
              </a:endParaRPr>
            </a:p>
          </p:txBody>
        </p:sp>
        <p:sp>
          <p:nvSpPr>
            <p:cNvPr id="29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Objetivo</a:t>
              </a: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3877674" y="4527857"/>
            <a:ext cx="1173248" cy="255580"/>
            <a:chOff x="7635472" y="824375"/>
            <a:chExt cx="1173248" cy="255580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140" y="824375"/>
              <a:ext cx="255580" cy="255580"/>
            </a:xfrm>
            <a:prstGeom prst="rect">
              <a:avLst/>
            </a:prstGeom>
          </p:spPr>
        </p:pic>
        <p:sp>
          <p:nvSpPr>
            <p:cNvPr id="15" name="CuadroTexto 14"/>
            <p:cNvSpPr txBox="1"/>
            <p:nvPr/>
          </p:nvSpPr>
          <p:spPr>
            <a:xfrm>
              <a:off x="7635472" y="848139"/>
              <a:ext cx="9637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00" dirty="0" smtClean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CÓDIGO EN GITHUB</a:t>
              </a:r>
              <a:endParaRPr lang="es-AR" sz="7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  <p:sp>
        <p:nvSpPr>
          <p:cNvPr id="16" name="Rectángulo redondeado 15">
            <a:hlinkClick r:id="rId4"/>
          </p:cNvPr>
          <p:cNvSpPr/>
          <p:nvPr/>
        </p:nvSpPr>
        <p:spPr>
          <a:xfrm>
            <a:off x="3917531" y="4523215"/>
            <a:ext cx="1140757" cy="267038"/>
          </a:xfrm>
          <a:prstGeom prst="roundRect">
            <a:avLst/>
          </a:prstGeom>
          <a:noFill/>
          <a:ln>
            <a:solidFill>
              <a:srgbClr val="BE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                              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6564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 txBox="1">
            <a:spLocks noGrp="1"/>
          </p:cNvSpPr>
          <p:nvPr>
            <p:ph type="title"/>
          </p:nvPr>
        </p:nvSpPr>
        <p:spPr>
          <a:xfrm>
            <a:off x="855300" y="795930"/>
            <a:ext cx="7433400" cy="2954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AR" sz="2000" dirty="0" smtClean="0">
                <a:solidFill>
                  <a:schemeClr val="accent3">
                    <a:lumMod val="75000"/>
                  </a:schemeClr>
                </a:solidFill>
              </a:rPr>
              <a:t>Matrículas pendientes de facturar</a:t>
            </a:r>
            <a:endParaRPr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7" name="Google Shape;627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grpSp>
        <p:nvGrpSpPr>
          <p:cNvPr id="2" name="Grupo 1"/>
          <p:cNvGrpSpPr/>
          <p:nvPr/>
        </p:nvGrpSpPr>
        <p:grpSpPr>
          <a:xfrm>
            <a:off x="942063" y="2949199"/>
            <a:ext cx="7433400" cy="1007233"/>
            <a:chOff x="983837" y="2668934"/>
            <a:chExt cx="7433400" cy="1007233"/>
          </a:xfrm>
        </p:grpSpPr>
        <p:sp>
          <p:nvSpPr>
            <p:cNvPr id="18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5949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>
                  <a:latin typeface="Montserrat Light" panose="020B0604020202020204" charset="0"/>
                </a:rPr>
                <a:t>Se realizó un </a:t>
              </a:r>
              <a:r>
                <a:rPr lang="es-MX" sz="1100" dirty="0" err="1">
                  <a:latin typeface="Montserrat Light" panose="020B0604020202020204" charset="0"/>
                </a:rPr>
                <a:t>join</a:t>
              </a:r>
              <a:r>
                <a:rPr lang="es-MX" sz="1100" dirty="0">
                  <a:latin typeface="Montserrat Light" panose="020B0604020202020204" charset="0"/>
                </a:rPr>
                <a:t> entre las matrículas y las </a:t>
              </a:r>
              <a:r>
                <a:rPr lang="es-MX" sz="1100" dirty="0" err="1">
                  <a:latin typeface="Montserrat Light" panose="020B0604020202020204" charset="0"/>
                </a:rPr>
                <a:t>matrículas_facturadas</a:t>
              </a:r>
              <a:r>
                <a:rPr lang="es-MX" sz="1100" dirty="0">
                  <a:latin typeface="Montserrat Light" panose="020B0604020202020204" charset="0"/>
                </a:rPr>
                <a:t>, y luego se descartaron aquellas matriculas que ya se encontraban facturadas, quedando solamente las pendientes de facturar. </a:t>
              </a:r>
              <a:endParaRPr lang="es-MX" sz="1100" dirty="0" smtClean="0">
                <a:latin typeface="Montserrat Light" panose="020B0604020202020204" charset="0"/>
              </a:endParaRPr>
            </a:p>
            <a:p>
              <a:pPr marL="76200"/>
              <a:endParaRPr lang="es-MX" sz="1100" dirty="0">
                <a:latin typeface="Montserrat Light" panose="020B0604020202020204" charset="0"/>
              </a:endParaRPr>
            </a:p>
            <a:p>
              <a:pPr marL="76200"/>
              <a:r>
                <a:rPr lang="es-MX" sz="1100" dirty="0" smtClean="0">
                  <a:latin typeface="Montserrat Light" panose="020B0604020202020204" charset="0"/>
                </a:rPr>
                <a:t>Luego</a:t>
              </a:r>
              <a:r>
                <a:rPr lang="es-MX" sz="1100" dirty="0">
                  <a:latin typeface="Montserrat Light" panose="020B0604020202020204" charset="0"/>
                </a:rPr>
                <a:t>, se totaliza por periodo lectivo, semestre y se obtiene la suma del importe pendiente de facturar. </a:t>
              </a:r>
              <a:endParaRPr lang="es-MX" sz="1100" dirty="0" smtClean="0">
                <a:latin typeface="Montserrat Light" panose="020B0604020202020204" charset="0"/>
              </a:endParaRPr>
            </a:p>
          </p:txBody>
        </p:sp>
        <p:sp>
          <p:nvSpPr>
            <p:cNvPr id="20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Descripción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942063" y="2177463"/>
            <a:ext cx="7433400" cy="1003245"/>
            <a:chOff x="983837" y="2668934"/>
            <a:chExt cx="7433400" cy="1003245"/>
          </a:xfrm>
        </p:grpSpPr>
        <p:sp>
          <p:nvSpPr>
            <p:cNvPr id="25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1961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>
                  <a:latin typeface="Montserrat Light" panose="020B0604020202020204" charset="0"/>
                </a:rPr>
                <a:t>matriculas, </a:t>
              </a:r>
              <a:r>
                <a:rPr lang="es-MX" sz="1100" dirty="0" err="1">
                  <a:latin typeface="Montserrat Light" panose="020B0604020202020204" charset="0"/>
                </a:rPr>
                <a:t>matriculas_facturadas</a:t>
              </a:r>
              <a:r>
                <a:rPr lang="es-MX" sz="1100" dirty="0">
                  <a:latin typeface="Montserrat Light" panose="020B0604020202020204" charset="0"/>
                </a:rPr>
                <a:t> </a:t>
              </a:r>
              <a:endParaRPr lang="es-MX" sz="1100" dirty="0" smtClean="0">
                <a:latin typeface="Montserrat Light" panose="020B0604020202020204" charset="0"/>
              </a:endParaRPr>
            </a:p>
          </p:txBody>
        </p:sp>
        <p:sp>
          <p:nvSpPr>
            <p:cNvPr id="26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Tablas/Datos</a:t>
              </a:r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942063" y="1255021"/>
            <a:ext cx="7433400" cy="1003245"/>
            <a:chOff x="983837" y="2668934"/>
            <a:chExt cx="7433400" cy="1003245"/>
          </a:xfrm>
        </p:grpSpPr>
        <p:sp>
          <p:nvSpPr>
            <p:cNvPr id="28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1961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>
                  <a:latin typeface="Montserrat Light" panose="020B0604020202020204" charset="0"/>
                </a:rPr>
                <a:t>Obtener un listado de aquellas matrículas generadas por los alumnos, pero que aún no fueron facturadas a los mismos (es decir, no se emitió un comprobante de factura).</a:t>
              </a:r>
              <a:endParaRPr lang="es-MX" sz="1100" dirty="0" smtClean="0">
                <a:latin typeface="Montserrat Light" panose="020B0604020202020204" charset="0"/>
              </a:endParaRPr>
            </a:p>
          </p:txBody>
        </p:sp>
        <p:sp>
          <p:nvSpPr>
            <p:cNvPr id="29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Objetivo</a:t>
              </a: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3877674" y="4527857"/>
            <a:ext cx="1173248" cy="255580"/>
            <a:chOff x="7635472" y="824375"/>
            <a:chExt cx="1173248" cy="255580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140" y="824375"/>
              <a:ext cx="255580" cy="255580"/>
            </a:xfrm>
            <a:prstGeom prst="rect">
              <a:avLst/>
            </a:prstGeom>
          </p:spPr>
        </p:pic>
        <p:sp>
          <p:nvSpPr>
            <p:cNvPr id="15" name="CuadroTexto 14"/>
            <p:cNvSpPr txBox="1"/>
            <p:nvPr/>
          </p:nvSpPr>
          <p:spPr>
            <a:xfrm>
              <a:off x="7635472" y="848139"/>
              <a:ext cx="9637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00" dirty="0" smtClean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CÓDIGO EN GITHUB</a:t>
              </a:r>
              <a:endParaRPr lang="es-AR" sz="7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  <p:sp>
        <p:nvSpPr>
          <p:cNvPr id="16" name="Rectángulo redondeado 15">
            <a:hlinkClick r:id="rId4"/>
          </p:cNvPr>
          <p:cNvSpPr/>
          <p:nvPr/>
        </p:nvSpPr>
        <p:spPr>
          <a:xfrm>
            <a:off x="3917531" y="4523215"/>
            <a:ext cx="1140757" cy="267038"/>
          </a:xfrm>
          <a:prstGeom prst="roundRect">
            <a:avLst/>
          </a:prstGeom>
          <a:noFill/>
          <a:ln>
            <a:solidFill>
              <a:srgbClr val="BE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                              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702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 txBox="1">
            <a:spLocks noGrp="1"/>
          </p:cNvSpPr>
          <p:nvPr>
            <p:ph type="title"/>
          </p:nvPr>
        </p:nvSpPr>
        <p:spPr>
          <a:xfrm>
            <a:off x="855300" y="795930"/>
            <a:ext cx="7433400" cy="2954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AR" sz="2000" dirty="0" smtClean="0">
                <a:solidFill>
                  <a:schemeClr val="accent3">
                    <a:lumMod val="75000"/>
                  </a:schemeClr>
                </a:solidFill>
              </a:rPr>
              <a:t>Facturas impagas</a:t>
            </a:r>
            <a:endParaRPr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7" name="Google Shape;627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pSp>
        <p:nvGrpSpPr>
          <p:cNvPr id="2" name="Grupo 1"/>
          <p:cNvGrpSpPr/>
          <p:nvPr/>
        </p:nvGrpSpPr>
        <p:grpSpPr>
          <a:xfrm>
            <a:off x="942063" y="2949199"/>
            <a:ext cx="7433400" cy="1007233"/>
            <a:chOff x="983837" y="2668934"/>
            <a:chExt cx="7433400" cy="1007233"/>
          </a:xfrm>
        </p:grpSpPr>
        <p:sp>
          <p:nvSpPr>
            <p:cNvPr id="18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5949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>
                  <a:latin typeface="Montserrat Light" panose="020B0604020202020204" charset="0"/>
                </a:rPr>
                <a:t>Se realizó un </a:t>
              </a:r>
              <a:r>
                <a:rPr lang="es-MX" sz="1100" dirty="0" err="1">
                  <a:latin typeface="Montserrat Light" panose="020B0604020202020204" charset="0"/>
                </a:rPr>
                <a:t>join</a:t>
              </a:r>
              <a:r>
                <a:rPr lang="es-MX" sz="1100" dirty="0">
                  <a:latin typeface="Montserrat Light" panose="020B0604020202020204" charset="0"/>
                </a:rPr>
                <a:t> entre ambas tablas para obtener todas las cobranzas asociadas a facturas, y se descartaron aquellas facturas que tenían cobranzas. </a:t>
              </a:r>
              <a:endParaRPr lang="es-MX" sz="1100" dirty="0" smtClean="0">
                <a:latin typeface="Montserrat Light" panose="020B0604020202020204" charset="0"/>
              </a:endParaRPr>
            </a:p>
            <a:p>
              <a:pPr marL="76200"/>
              <a:endParaRPr lang="es-MX" sz="1100" dirty="0">
                <a:latin typeface="Montserrat Light" panose="020B0604020202020204" charset="0"/>
              </a:endParaRPr>
            </a:p>
            <a:p>
              <a:pPr marL="76200"/>
              <a:r>
                <a:rPr lang="es-MX" sz="1100" dirty="0" smtClean="0">
                  <a:latin typeface="Montserrat Light" panose="020B0604020202020204" charset="0"/>
                </a:rPr>
                <a:t>No </a:t>
              </a:r>
              <a:r>
                <a:rPr lang="es-MX" sz="1100" dirty="0">
                  <a:latin typeface="Montserrat Light" panose="020B0604020202020204" charset="0"/>
                </a:rPr>
                <a:t>se usaron criterios de agregación o agrupamiento, sino que se trata de una lista detallada de facturas pendiente de cobro</a:t>
              </a:r>
              <a:r>
                <a:rPr lang="es-MX" sz="1100" dirty="0" smtClean="0">
                  <a:latin typeface="Montserrat Light" panose="020B0604020202020204" charset="0"/>
                </a:rPr>
                <a:t>.</a:t>
              </a:r>
            </a:p>
          </p:txBody>
        </p:sp>
        <p:sp>
          <p:nvSpPr>
            <p:cNvPr id="20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Descripción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942063" y="2177463"/>
            <a:ext cx="7433400" cy="1003245"/>
            <a:chOff x="983837" y="2668934"/>
            <a:chExt cx="7433400" cy="1003245"/>
          </a:xfrm>
        </p:grpSpPr>
        <p:sp>
          <p:nvSpPr>
            <p:cNvPr id="25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1961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>
                  <a:latin typeface="Montserrat Light" panose="020B0604020202020204" charset="0"/>
                </a:rPr>
                <a:t>facturas, cobranzas </a:t>
              </a:r>
              <a:endParaRPr lang="es-MX" sz="1100" dirty="0" smtClean="0">
                <a:latin typeface="Montserrat Light" panose="020B0604020202020204" charset="0"/>
              </a:endParaRPr>
            </a:p>
          </p:txBody>
        </p:sp>
        <p:sp>
          <p:nvSpPr>
            <p:cNvPr id="26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Tablas/Datos</a:t>
              </a:r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942063" y="1255021"/>
            <a:ext cx="7433400" cy="1003245"/>
            <a:chOff x="983837" y="2668934"/>
            <a:chExt cx="7433400" cy="1003245"/>
          </a:xfrm>
        </p:grpSpPr>
        <p:sp>
          <p:nvSpPr>
            <p:cNvPr id="28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1961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>
                  <a:latin typeface="Montserrat Light" panose="020B0604020202020204" charset="0"/>
                </a:rPr>
                <a:t>Obtener aquellas facturas que a la fecha no poseen cobranzas asociadas. </a:t>
              </a:r>
              <a:endParaRPr lang="es-MX" sz="1100" dirty="0" smtClean="0">
                <a:latin typeface="Montserrat Light" panose="020B0604020202020204" charset="0"/>
              </a:endParaRPr>
            </a:p>
          </p:txBody>
        </p:sp>
        <p:sp>
          <p:nvSpPr>
            <p:cNvPr id="29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Objetivo</a:t>
              </a: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3877674" y="4527857"/>
            <a:ext cx="1173248" cy="255580"/>
            <a:chOff x="7635472" y="824375"/>
            <a:chExt cx="1173248" cy="255580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140" y="824375"/>
              <a:ext cx="255580" cy="255580"/>
            </a:xfrm>
            <a:prstGeom prst="rect">
              <a:avLst/>
            </a:prstGeom>
          </p:spPr>
        </p:pic>
        <p:sp>
          <p:nvSpPr>
            <p:cNvPr id="15" name="CuadroTexto 14"/>
            <p:cNvSpPr txBox="1"/>
            <p:nvPr/>
          </p:nvSpPr>
          <p:spPr>
            <a:xfrm>
              <a:off x="7635472" y="848139"/>
              <a:ext cx="9637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00" dirty="0" smtClean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CÓDIGO EN GITHUB</a:t>
              </a:r>
              <a:endParaRPr lang="es-AR" sz="7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  <p:sp>
        <p:nvSpPr>
          <p:cNvPr id="16" name="Rectángulo redondeado 15">
            <a:hlinkClick r:id="rId4"/>
          </p:cNvPr>
          <p:cNvSpPr/>
          <p:nvPr/>
        </p:nvSpPr>
        <p:spPr>
          <a:xfrm>
            <a:off x="3917531" y="4523215"/>
            <a:ext cx="1140757" cy="267038"/>
          </a:xfrm>
          <a:prstGeom prst="roundRect">
            <a:avLst/>
          </a:prstGeom>
          <a:noFill/>
          <a:ln>
            <a:solidFill>
              <a:srgbClr val="BE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                              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2505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Introducción</a:t>
            </a:r>
            <a:endParaRPr dirty="0"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s-MX" sz="1800" dirty="0" smtClean="0"/>
              <a:t>El presente proyecto </a:t>
            </a:r>
            <a:r>
              <a:rPr lang="es-MX" sz="1800" dirty="0"/>
              <a:t>final </a:t>
            </a:r>
            <a:r>
              <a:rPr lang="es-MX" sz="1800" dirty="0" smtClean="0"/>
              <a:t>trata </a:t>
            </a:r>
            <a:r>
              <a:rPr lang="es-MX" sz="1800" dirty="0"/>
              <a:t>sobre la base de datos utilizada por una Universidad que posee clases presenciales, y diversas carreras, para registrar los hechos relacionados con asuntos académicos y de los alumnos inscriptos</a:t>
            </a:r>
            <a:r>
              <a:rPr lang="es-MX" sz="1800" dirty="0" smtClean="0"/>
              <a:t>.</a:t>
            </a:r>
            <a:endParaRPr lang="en" sz="1800" dirty="0" smtClean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572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 txBox="1">
            <a:spLocks noGrp="1"/>
          </p:cNvSpPr>
          <p:nvPr>
            <p:ph type="title"/>
          </p:nvPr>
        </p:nvSpPr>
        <p:spPr>
          <a:xfrm>
            <a:off x="855300" y="795930"/>
            <a:ext cx="7433400" cy="2954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AR" sz="2000" dirty="0" smtClean="0">
                <a:solidFill>
                  <a:schemeClr val="accent3">
                    <a:lumMod val="75000"/>
                  </a:schemeClr>
                </a:solidFill>
              </a:rPr>
              <a:t>Facturación duplicada</a:t>
            </a:r>
            <a:endParaRPr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7" name="Google Shape;627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grpSp>
        <p:nvGrpSpPr>
          <p:cNvPr id="2" name="Grupo 1"/>
          <p:cNvGrpSpPr/>
          <p:nvPr/>
        </p:nvGrpSpPr>
        <p:grpSpPr>
          <a:xfrm>
            <a:off x="942063" y="2949199"/>
            <a:ext cx="7433400" cy="1007233"/>
            <a:chOff x="983837" y="2668934"/>
            <a:chExt cx="7433400" cy="1007233"/>
          </a:xfrm>
        </p:grpSpPr>
        <p:sp>
          <p:nvSpPr>
            <p:cNvPr id="18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5949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>
                  <a:latin typeface="Montserrat Light" panose="020B0604020202020204" charset="0"/>
                </a:rPr>
                <a:t>Se procedió a realizar un </a:t>
              </a:r>
              <a:r>
                <a:rPr lang="es-MX" sz="1100" dirty="0" err="1">
                  <a:latin typeface="Montserrat Light" panose="020B0604020202020204" charset="0"/>
                </a:rPr>
                <a:t>join</a:t>
              </a:r>
              <a:r>
                <a:rPr lang="es-MX" sz="1100" dirty="0">
                  <a:latin typeface="Montserrat Light" panose="020B0604020202020204" charset="0"/>
                </a:rPr>
                <a:t> entre las tablas mencionadas para tener detalle que matrícula se incluye en cada factura. </a:t>
              </a:r>
              <a:endParaRPr lang="es-MX" sz="1100" dirty="0" smtClean="0">
                <a:latin typeface="Montserrat Light" panose="020B0604020202020204" charset="0"/>
              </a:endParaRPr>
            </a:p>
            <a:p>
              <a:pPr marL="76200"/>
              <a:endParaRPr lang="es-MX" sz="1100" dirty="0">
                <a:latin typeface="Montserrat Light" panose="020B0604020202020204" charset="0"/>
              </a:endParaRPr>
            </a:p>
            <a:p>
              <a:pPr marL="76200"/>
              <a:r>
                <a:rPr lang="es-MX" sz="1100" dirty="0" smtClean="0">
                  <a:latin typeface="Montserrat Light" panose="020B0604020202020204" charset="0"/>
                </a:rPr>
                <a:t>Luego </a:t>
              </a:r>
              <a:r>
                <a:rPr lang="es-MX" sz="1100" dirty="0">
                  <a:latin typeface="Montserrat Light" panose="020B0604020202020204" charset="0"/>
                </a:rPr>
                <a:t>se filtraron aquellas que figuraban en más de una factura. </a:t>
              </a:r>
              <a:endParaRPr lang="es-MX" sz="1100" dirty="0" smtClean="0">
                <a:latin typeface="Montserrat Light" panose="020B0604020202020204" charset="0"/>
              </a:endParaRPr>
            </a:p>
            <a:p>
              <a:pPr marL="76200"/>
              <a:endParaRPr lang="es-MX" sz="1100" dirty="0">
                <a:latin typeface="Montserrat Light" panose="020B0604020202020204" charset="0"/>
              </a:endParaRPr>
            </a:p>
            <a:p>
              <a:pPr marL="76200"/>
              <a:r>
                <a:rPr lang="es-MX" sz="1100" dirty="0" smtClean="0">
                  <a:latin typeface="Montserrat Light" panose="020B0604020202020204" charset="0"/>
                </a:rPr>
                <a:t>Para </a:t>
              </a:r>
              <a:r>
                <a:rPr lang="es-MX" sz="1100" dirty="0">
                  <a:latin typeface="Montserrat Light" panose="020B0604020202020204" charset="0"/>
                </a:rPr>
                <a:t>realizar dicho filtro, se utilizó una </a:t>
              </a:r>
              <a:r>
                <a:rPr lang="es-MX" sz="1100" dirty="0" err="1">
                  <a:latin typeface="Montserrat Light" panose="020B0604020202020204" charset="0"/>
                </a:rPr>
                <a:t>subconsulta</a:t>
              </a:r>
              <a:r>
                <a:rPr lang="es-MX" sz="1100" dirty="0">
                  <a:latin typeface="Montserrat Light" panose="020B0604020202020204" charset="0"/>
                </a:rPr>
                <a:t> que obtiene aquellos id de matrículas que se encuentran duplicados</a:t>
              </a:r>
              <a:r>
                <a:rPr lang="es-MX" sz="1100" dirty="0" smtClean="0">
                  <a:latin typeface="Montserrat Light" panose="020B0604020202020204" charset="0"/>
                </a:rPr>
                <a:t>.</a:t>
              </a:r>
            </a:p>
          </p:txBody>
        </p:sp>
        <p:sp>
          <p:nvSpPr>
            <p:cNvPr id="20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Descripción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942063" y="2177463"/>
            <a:ext cx="7433400" cy="1003245"/>
            <a:chOff x="983837" y="2668934"/>
            <a:chExt cx="7433400" cy="1003245"/>
          </a:xfrm>
        </p:grpSpPr>
        <p:sp>
          <p:nvSpPr>
            <p:cNvPr id="25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1961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 err="1">
                  <a:latin typeface="Montserrat Light" panose="020B0604020202020204" charset="0"/>
                </a:rPr>
                <a:t>matriculas_facturadas</a:t>
              </a:r>
              <a:r>
                <a:rPr lang="es-MX" sz="1100" dirty="0">
                  <a:latin typeface="Montserrat Light" panose="020B0604020202020204" charset="0"/>
                </a:rPr>
                <a:t>, facturas </a:t>
              </a:r>
              <a:endParaRPr lang="es-MX" sz="1100" dirty="0" smtClean="0">
                <a:latin typeface="Montserrat Light" panose="020B0604020202020204" charset="0"/>
              </a:endParaRPr>
            </a:p>
          </p:txBody>
        </p:sp>
        <p:sp>
          <p:nvSpPr>
            <p:cNvPr id="26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Tablas/Datos</a:t>
              </a:r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942063" y="1255021"/>
            <a:ext cx="7433400" cy="1003245"/>
            <a:chOff x="983837" y="2668934"/>
            <a:chExt cx="7433400" cy="1003245"/>
          </a:xfrm>
        </p:grpSpPr>
        <p:sp>
          <p:nvSpPr>
            <p:cNvPr id="28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1961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>
                  <a:latin typeface="Montserrat Light" panose="020B0604020202020204" charset="0"/>
                </a:rPr>
                <a:t>Obtener un detalle de aquellas matrículas que fueron incluidas erróneamente en más de una factura. </a:t>
              </a:r>
              <a:endParaRPr lang="es-MX" sz="1100" dirty="0" smtClean="0">
                <a:latin typeface="Montserrat Light" panose="020B0604020202020204" charset="0"/>
              </a:endParaRPr>
            </a:p>
          </p:txBody>
        </p:sp>
        <p:sp>
          <p:nvSpPr>
            <p:cNvPr id="29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Objetivo</a:t>
              </a: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3877674" y="4527857"/>
            <a:ext cx="1173248" cy="255580"/>
            <a:chOff x="7635472" y="824375"/>
            <a:chExt cx="1173248" cy="255580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140" y="824375"/>
              <a:ext cx="255580" cy="255580"/>
            </a:xfrm>
            <a:prstGeom prst="rect">
              <a:avLst/>
            </a:prstGeom>
          </p:spPr>
        </p:pic>
        <p:sp>
          <p:nvSpPr>
            <p:cNvPr id="15" name="CuadroTexto 14"/>
            <p:cNvSpPr txBox="1"/>
            <p:nvPr/>
          </p:nvSpPr>
          <p:spPr>
            <a:xfrm>
              <a:off x="7635472" y="848139"/>
              <a:ext cx="9637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00" dirty="0" smtClean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CÓDIGO EN GITHUB</a:t>
              </a:r>
              <a:endParaRPr lang="es-AR" sz="7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  <p:sp>
        <p:nvSpPr>
          <p:cNvPr id="16" name="Rectángulo redondeado 15">
            <a:hlinkClick r:id="rId4"/>
          </p:cNvPr>
          <p:cNvSpPr/>
          <p:nvPr/>
        </p:nvSpPr>
        <p:spPr>
          <a:xfrm>
            <a:off x="3917531" y="4523215"/>
            <a:ext cx="1140757" cy="267038"/>
          </a:xfrm>
          <a:prstGeom prst="roundRect">
            <a:avLst/>
          </a:prstGeom>
          <a:noFill/>
          <a:ln>
            <a:solidFill>
              <a:srgbClr val="BE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                              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1590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 txBox="1">
            <a:spLocks noGrp="1"/>
          </p:cNvSpPr>
          <p:nvPr>
            <p:ph type="title"/>
          </p:nvPr>
        </p:nvSpPr>
        <p:spPr>
          <a:xfrm>
            <a:off x="855300" y="795930"/>
            <a:ext cx="7433400" cy="2954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AR" sz="2000" dirty="0" smtClean="0">
                <a:solidFill>
                  <a:schemeClr val="accent3">
                    <a:lumMod val="75000"/>
                  </a:schemeClr>
                </a:solidFill>
              </a:rPr>
              <a:t>Alumnos promocionados</a:t>
            </a:r>
            <a:endParaRPr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7" name="Google Shape;627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grpSp>
        <p:nvGrpSpPr>
          <p:cNvPr id="2" name="Grupo 1"/>
          <p:cNvGrpSpPr/>
          <p:nvPr/>
        </p:nvGrpSpPr>
        <p:grpSpPr>
          <a:xfrm>
            <a:off x="942063" y="2949199"/>
            <a:ext cx="7433400" cy="1007233"/>
            <a:chOff x="983837" y="2668934"/>
            <a:chExt cx="7433400" cy="1007233"/>
          </a:xfrm>
        </p:grpSpPr>
        <p:sp>
          <p:nvSpPr>
            <p:cNvPr id="18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5949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>
                  <a:latin typeface="Montserrat Light" panose="020B0604020202020204" charset="0"/>
                </a:rPr>
                <a:t>Se unieron las tablas mencionadas, y se filtró aquellos alumnos que poseían la condición de “Promoción”. </a:t>
              </a:r>
              <a:endParaRPr lang="es-MX" sz="1100" dirty="0" smtClean="0">
                <a:latin typeface="Montserrat Light" panose="020B0604020202020204" charset="0"/>
              </a:endParaRPr>
            </a:p>
            <a:p>
              <a:pPr marL="76200"/>
              <a:endParaRPr lang="es-MX" sz="1100" dirty="0">
                <a:latin typeface="Montserrat Light" panose="020B0604020202020204" charset="0"/>
              </a:endParaRPr>
            </a:p>
            <a:p>
              <a:pPr marL="76200"/>
              <a:r>
                <a:rPr lang="es-MX" sz="1100" dirty="0" smtClean="0">
                  <a:latin typeface="Montserrat Light" panose="020B0604020202020204" charset="0"/>
                </a:rPr>
                <a:t>Se </a:t>
              </a:r>
              <a:r>
                <a:rPr lang="es-MX" sz="1100" dirty="0">
                  <a:latin typeface="Montserrat Light" panose="020B0604020202020204" charset="0"/>
                </a:rPr>
                <a:t>reportan datos del alumno y del profesor, así como periodo lectivo, y semestre. </a:t>
              </a:r>
              <a:endParaRPr lang="es-MX" sz="1100" dirty="0" smtClean="0">
                <a:latin typeface="Montserrat Light" panose="020B0604020202020204" charset="0"/>
              </a:endParaRPr>
            </a:p>
          </p:txBody>
        </p:sp>
        <p:sp>
          <p:nvSpPr>
            <p:cNvPr id="20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Descripción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942063" y="2177463"/>
            <a:ext cx="7433400" cy="1003245"/>
            <a:chOff x="983837" y="2668934"/>
            <a:chExt cx="7433400" cy="1003245"/>
          </a:xfrm>
        </p:grpSpPr>
        <p:sp>
          <p:nvSpPr>
            <p:cNvPr id="25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1961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>
                  <a:latin typeface="Montserrat Light" panose="020B0604020202020204" charset="0"/>
                </a:rPr>
                <a:t>cursadas, alumnos, profesores, materias </a:t>
              </a:r>
              <a:endParaRPr lang="es-MX" sz="1100" dirty="0" smtClean="0">
                <a:latin typeface="Montserrat Light" panose="020B0604020202020204" charset="0"/>
              </a:endParaRPr>
            </a:p>
          </p:txBody>
        </p:sp>
        <p:sp>
          <p:nvSpPr>
            <p:cNvPr id="26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Tablas/Datos</a:t>
              </a:r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942063" y="1255021"/>
            <a:ext cx="7433400" cy="1003245"/>
            <a:chOff x="983837" y="2668934"/>
            <a:chExt cx="7433400" cy="1003245"/>
          </a:xfrm>
        </p:grpSpPr>
        <p:sp>
          <p:nvSpPr>
            <p:cNvPr id="28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1961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>
                  <a:latin typeface="Montserrat Light" panose="020B0604020202020204" charset="0"/>
                </a:rPr>
                <a:t>Listar todos los alumnos que hayan obtenido la condición de “Promoción” en sus materias cursadas. </a:t>
              </a:r>
              <a:endParaRPr lang="es-MX" sz="1100" dirty="0" smtClean="0">
                <a:latin typeface="Montserrat Light" panose="020B0604020202020204" charset="0"/>
              </a:endParaRPr>
            </a:p>
          </p:txBody>
        </p:sp>
        <p:sp>
          <p:nvSpPr>
            <p:cNvPr id="29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Objetivo</a:t>
              </a: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3877674" y="4527857"/>
            <a:ext cx="1173248" cy="255580"/>
            <a:chOff x="7635472" y="824375"/>
            <a:chExt cx="1173248" cy="255580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140" y="824375"/>
              <a:ext cx="255580" cy="255580"/>
            </a:xfrm>
            <a:prstGeom prst="rect">
              <a:avLst/>
            </a:prstGeom>
          </p:spPr>
        </p:pic>
        <p:sp>
          <p:nvSpPr>
            <p:cNvPr id="15" name="CuadroTexto 14"/>
            <p:cNvSpPr txBox="1"/>
            <p:nvPr/>
          </p:nvSpPr>
          <p:spPr>
            <a:xfrm>
              <a:off x="7635472" y="848139"/>
              <a:ext cx="9637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00" dirty="0" smtClean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CÓDIGO EN GITHUB</a:t>
              </a:r>
              <a:endParaRPr lang="es-AR" sz="7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  <p:sp>
        <p:nvSpPr>
          <p:cNvPr id="16" name="Rectángulo redondeado 15">
            <a:hlinkClick r:id="rId4"/>
          </p:cNvPr>
          <p:cNvSpPr/>
          <p:nvPr/>
        </p:nvSpPr>
        <p:spPr>
          <a:xfrm>
            <a:off x="3917531" y="4523215"/>
            <a:ext cx="1140757" cy="267038"/>
          </a:xfrm>
          <a:prstGeom prst="roundRect">
            <a:avLst/>
          </a:prstGeom>
          <a:noFill/>
          <a:ln>
            <a:solidFill>
              <a:srgbClr val="BE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                              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3529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8.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Creación de objetos</a:t>
            </a:r>
            <a:endParaRPr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1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AR" dirty="0" smtClean="0"/>
              <a:t>Funciones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38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 txBox="1">
            <a:spLocks noGrp="1"/>
          </p:cNvSpPr>
          <p:nvPr>
            <p:ph type="title"/>
          </p:nvPr>
        </p:nvSpPr>
        <p:spPr>
          <a:xfrm>
            <a:off x="855300" y="795930"/>
            <a:ext cx="7433400" cy="2954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AR" sz="2000" dirty="0" smtClean="0">
                <a:solidFill>
                  <a:schemeClr val="accent3">
                    <a:lumMod val="75000"/>
                  </a:schemeClr>
                </a:solidFill>
              </a:rPr>
              <a:t>Nota en texto</a:t>
            </a:r>
            <a:endParaRPr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7" name="Google Shape;627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grpSp>
        <p:nvGrpSpPr>
          <p:cNvPr id="2" name="Grupo 1"/>
          <p:cNvGrpSpPr/>
          <p:nvPr/>
        </p:nvGrpSpPr>
        <p:grpSpPr>
          <a:xfrm>
            <a:off x="942063" y="2949199"/>
            <a:ext cx="7433400" cy="1007233"/>
            <a:chOff x="983837" y="2668934"/>
            <a:chExt cx="7433400" cy="1007233"/>
          </a:xfrm>
        </p:grpSpPr>
        <p:sp>
          <p:nvSpPr>
            <p:cNvPr id="18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5949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 smtClean="0">
                  <a:latin typeface="Montserrat Light" panose="020B0604020202020204" charset="0"/>
                </a:rPr>
                <a:t>Usando </a:t>
              </a:r>
              <a:r>
                <a:rPr lang="es-MX" sz="1100" dirty="0">
                  <a:latin typeface="Montserrat Light" panose="020B0604020202020204" charset="0"/>
                </a:rPr>
                <a:t>una estructura case, se evalúa en que rango se encuentra la nota obtenida, para retornar distintos textos. </a:t>
              </a:r>
              <a:endParaRPr lang="es-MX" sz="1100" dirty="0" smtClean="0">
                <a:latin typeface="Montserrat Light" panose="020B0604020202020204" charset="0"/>
              </a:endParaRPr>
            </a:p>
          </p:txBody>
        </p:sp>
        <p:sp>
          <p:nvSpPr>
            <p:cNvPr id="20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Descripción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942063" y="2177463"/>
            <a:ext cx="7433400" cy="1003245"/>
            <a:chOff x="983837" y="2668934"/>
            <a:chExt cx="7433400" cy="1003245"/>
          </a:xfrm>
        </p:grpSpPr>
        <p:sp>
          <p:nvSpPr>
            <p:cNvPr id="25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1961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 smtClean="0">
                  <a:latin typeface="Montserrat Light" panose="020B0604020202020204" charset="0"/>
                </a:rPr>
                <a:t>No aplicable.</a:t>
              </a:r>
            </a:p>
          </p:txBody>
        </p:sp>
        <p:sp>
          <p:nvSpPr>
            <p:cNvPr id="26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Tablas/Datos</a:t>
              </a:r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942063" y="1263730"/>
            <a:ext cx="7433400" cy="1003245"/>
            <a:chOff x="983837" y="2668934"/>
            <a:chExt cx="7433400" cy="1003245"/>
          </a:xfrm>
        </p:grpSpPr>
        <p:sp>
          <p:nvSpPr>
            <p:cNvPr id="28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1961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>
                  <a:latin typeface="Montserrat Light" panose="020B0604020202020204" charset="0"/>
                </a:rPr>
                <a:t>Esta función devuelve un texto asociado a la nota obtenida por el alumno. </a:t>
              </a:r>
              <a:endParaRPr lang="es-MX" sz="1100" dirty="0" smtClean="0">
                <a:latin typeface="Montserrat Light" panose="020B0604020202020204" charset="0"/>
              </a:endParaRPr>
            </a:p>
            <a:p>
              <a:pPr marL="76200"/>
              <a:r>
                <a:rPr lang="es-MX" sz="1100" dirty="0" smtClean="0">
                  <a:latin typeface="Montserrat Light" panose="020B0604020202020204" charset="0"/>
                </a:rPr>
                <a:t>Se </a:t>
              </a:r>
              <a:r>
                <a:rPr lang="es-MX" sz="1100" dirty="0">
                  <a:latin typeface="Montserrat Light" panose="020B0604020202020204" charset="0"/>
                </a:rPr>
                <a:t>obtuvo la escala de ejemplo de la siguiente página (Facultad Ciencias Económicas). </a:t>
              </a:r>
              <a:endParaRPr lang="es-MX" sz="1100" dirty="0" smtClean="0">
                <a:latin typeface="Montserrat Light" panose="020B0604020202020204" charset="0"/>
              </a:endParaRPr>
            </a:p>
            <a:p>
              <a:pPr marL="76200"/>
              <a:r>
                <a:rPr lang="es-MX" sz="1100" dirty="0" smtClean="0">
                  <a:latin typeface="Montserrat Light" panose="020B0604020202020204" charset="0"/>
                  <a:hlinkClick r:id="rId3"/>
                </a:rPr>
                <a:t>https</a:t>
              </a:r>
              <a:r>
                <a:rPr lang="es-MX" sz="1100" dirty="0">
                  <a:latin typeface="Montserrat Light" panose="020B0604020202020204" charset="0"/>
                  <a:hlinkClick r:id="rId3"/>
                </a:rPr>
                <a:t>://www.eco.unc.edu.ar/reglamentaciones/#</a:t>
              </a:r>
              <a:r>
                <a:rPr lang="es-MX" sz="1100" dirty="0" smtClean="0">
                  <a:latin typeface="Montserrat Light" panose="020B0604020202020204" charset="0"/>
                  <a:hlinkClick r:id="rId3"/>
                </a:rPr>
                <a:t>escala-de-calificaciones-ordenanza-n-482-2009</a:t>
              </a:r>
              <a:r>
                <a:rPr lang="es-MX" sz="1100" dirty="0" smtClean="0">
                  <a:latin typeface="Montserrat Light" panose="020B0604020202020204" charset="0"/>
                </a:rPr>
                <a:t> </a:t>
              </a:r>
            </a:p>
          </p:txBody>
        </p:sp>
        <p:sp>
          <p:nvSpPr>
            <p:cNvPr id="29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Objetivo</a:t>
              </a: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3877674" y="4527857"/>
            <a:ext cx="1173248" cy="255580"/>
            <a:chOff x="7635472" y="824375"/>
            <a:chExt cx="1173248" cy="255580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140" y="824375"/>
              <a:ext cx="255580" cy="255580"/>
            </a:xfrm>
            <a:prstGeom prst="rect">
              <a:avLst/>
            </a:prstGeom>
          </p:spPr>
        </p:pic>
        <p:sp>
          <p:nvSpPr>
            <p:cNvPr id="15" name="CuadroTexto 14"/>
            <p:cNvSpPr txBox="1"/>
            <p:nvPr/>
          </p:nvSpPr>
          <p:spPr>
            <a:xfrm>
              <a:off x="7635472" y="848139"/>
              <a:ext cx="9637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00" dirty="0" smtClean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CÓDIGO EN GITHUB</a:t>
              </a:r>
              <a:endParaRPr lang="es-AR" sz="7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  <p:sp>
        <p:nvSpPr>
          <p:cNvPr id="16" name="Rectángulo redondeado 15">
            <a:hlinkClick r:id="rId5"/>
          </p:cNvPr>
          <p:cNvSpPr/>
          <p:nvPr/>
        </p:nvSpPr>
        <p:spPr>
          <a:xfrm>
            <a:off x="3917531" y="4523215"/>
            <a:ext cx="1140757" cy="267038"/>
          </a:xfrm>
          <a:prstGeom prst="roundRect">
            <a:avLst/>
          </a:prstGeom>
          <a:noFill/>
          <a:ln>
            <a:solidFill>
              <a:srgbClr val="BE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                              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9597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 txBox="1">
            <a:spLocks noGrp="1"/>
          </p:cNvSpPr>
          <p:nvPr>
            <p:ph type="title"/>
          </p:nvPr>
        </p:nvSpPr>
        <p:spPr>
          <a:xfrm>
            <a:off x="855300" y="795930"/>
            <a:ext cx="7433400" cy="2954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AR" sz="2000" dirty="0" smtClean="0">
                <a:solidFill>
                  <a:schemeClr val="accent3">
                    <a:lumMod val="75000"/>
                  </a:schemeClr>
                </a:solidFill>
              </a:rPr>
              <a:t>Cantidad de materias aprobadas</a:t>
            </a:r>
            <a:endParaRPr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7" name="Google Shape;627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grpSp>
        <p:nvGrpSpPr>
          <p:cNvPr id="2" name="Grupo 1"/>
          <p:cNvGrpSpPr/>
          <p:nvPr/>
        </p:nvGrpSpPr>
        <p:grpSpPr>
          <a:xfrm>
            <a:off x="942063" y="2949199"/>
            <a:ext cx="7433400" cy="1007233"/>
            <a:chOff x="983837" y="2668934"/>
            <a:chExt cx="7433400" cy="1007233"/>
          </a:xfrm>
        </p:grpSpPr>
        <p:sp>
          <p:nvSpPr>
            <p:cNvPr id="18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5949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>
                  <a:latin typeface="Montserrat Light" panose="020B0604020202020204" charset="0"/>
                </a:rPr>
                <a:t>En primer lugar, se verifica si los parámetros de legajo de alumno y el id de carrera existen en las tablas correspondientes. </a:t>
              </a:r>
              <a:endParaRPr lang="es-MX" sz="1100" dirty="0" smtClean="0">
                <a:latin typeface="Montserrat Light" panose="020B0604020202020204" charset="0"/>
              </a:endParaRPr>
            </a:p>
            <a:p>
              <a:pPr marL="76200"/>
              <a:endParaRPr lang="es-MX" sz="1100" dirty="0">
                <a:latin typeface="Montserrat Light" panose="020B0604020202020204" charset="0"/>
              </a:endParaRPr>
            </a:p>
            <a:p>
              <a:pPr marL="76200"/>
              <a:r>
                <a:rPr lang="es-MX" sz="1100" dirty="0" smtClean="0">
                  <a:latin typeface="Montserrat Light" panose="020B0604020202020204" charset="0"/>
                </a:rPr>
                <a:t>En </a:t>
              </a:r>
              <a:r>
                <a:rPr lang="es-MX" sz="1100" dirty="0">
                  <a:latin typeface="Montserrat Light" panose="020B0604020202020204" charset="0"/>
                </a:rPr>
                <a:t>caso de que no, se lanza una excepción. </a:t>
              </a:r>
              <a:endParaRPr lang="es-MX" sz="1100" dirty="0" smtClean="0">
                <a:latin typeface="Montserrat Light" panose="020B0604020202020204" charset="0"/>
              </a:endParaRPr>
            </a:p>
            <a:p>
              <a:pPr marL="76200"/>
              <a:endParaRPr lang="es-MX" sz="1100" dirty="0">
                <a:latin typeface="Montserrat Light" panose="020B0604020202020204" charset="0"/>
              </a:endParaRPr>
            </a:p>
            <a:p>
              <a:pPr marL="76200"/>
              <a:r>
                <a:rPr lang="es-MX" sz="1100" dirty="0" smtClean="0">
                  <a:latin typeface="Montserrat Light" panose="020B0604020202020204" charset="0"/>
                </a:rPr>
                <a:t>En </a:t>
              </a:r>
              <a:r>
                <a:rPr lang="es-MX" sz="1100" dirty="0">
                  <a:latin typeface="Montserrat Light" panose="020B0604020202020204" charset="0"/>
                </a:rPr>
                <a:t>caso de que existan, se guarda en una variable la cantidad de notas mayores a 4 (estado aprobado) que el alumno tiene en la carrera determinada. </a:t>
              </a:r>
              <a:endParaRPr lang="es-MX" sz="1100" dirty="0" smtClean="0">
                <a:latin typeface="Montserrat Light" panose="020B0604020202020204" charset="0"/>
              </a:endParaRPr>
            </a:p>
          </p:txBody>
        </p:sp>
        <p:sp>
          <p:nvSpPr>
            <p:cNvPr id="20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Descripción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942063" y="2177463"/>
            <a:ext cx="7433400" cy="1003245"/>
            <a:chOff x="983837" y="2668934"/>
            <a:chExt cx="7433400" cy="1003245"/>
          </a:xfrm>
        </p:grpSpPr>
        <p:sp>
          <p:nvSpPr>
            <p:cNvPr id="25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1961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>
                  <a:latin typeface="Montserrat Light" panose="020B0604020202020204" charset="0"/>
                </a:rPr>
                <a:t>alumnos, carreras, calificaciones </a:t>
              </a:r>
              <a:endParaRPr lang="es-MX" sz="1100" dirty="0" smtClean="0">
                <a:latin typeface="Montserrat Light" panose="020B0604020202020204" charset="0"/>
              </a:endParaRPr>
            </a:p>
          </p:txBody>
        </p:sp>
        <p:sp>
          <p:nvSpPr>
            <p:cNvPr id="26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Tablas/Datos</a:t>
              </a:r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942063" y="1263730"/>
            <a:ext cx="7433400" cy="1003245"/>
            <a:chOff x="983837" y="2668934"/>
            <a:chExt cx="7433400" cy="1003245"/>
          </a:xfrm>
        </p:grpSpPr>
        <p:sp>
          <p:nvSpPr>
            <p:cNvPr id="28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1961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>
                  <a:latin typeface="Montserrat Light" panose="020B0604020202020204" charset="0"/>
                </a:rPr>
                <a:t>Esta función cuenta la cantidad de materias aprobadas para un alumno dado, en la determinada carrera. Se agrega la carrera porque el alumno puede estar cursando más de una carrera.</a:t>
              </a:r>
              <a:endParaRPr lang="es-MX" sz="1100" dirty="0" smtClean="0">
                <a:latin typeface="Montserrat Light" panose="020B0604020202020204" charset="0"/>
              </a:endParaRPr>
            </a:p>
          </p:txBody>
        </p:sp>
        <p:sp>
          <p:nvSpPr>
            <p:cNvPr id="29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Objetivo</a:t>
              </a: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3877674" y="4527857"/>
            <a:ext cx="1173248" cy="255580"/>
            <a:chOff x="7635472" y="824375"/>
            <a:chExt cx="1173248" cy="255580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140" y="824375"/>
              <a:ext cx="255580" cy="255580"/>
            </a:xfrm>
            <a:prstGeom prst="rect">
              <a:avLst/>
            </a:prstGeom>
          </p:spPr>
        </p:pic>
        <p:sp>
          <p:nvSpPr>
            <p:cNvPr id="15" name="CuadroTexto 14"/>
            <p:cNvSpPr txBox="1"/>
            <p:nvPr/>
          </p:nvSpPr>
          <p:spPr>
            <a:xfrm>
              <a:off x="7635472" y="848139"/>
              <a:ext cx="9637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00" dirty="0" smtClean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CÓDIGO EN GITHUB</a:t>
              </a:r>
              <a:endParaRPr lang="es-AR" sz="7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  <p:sp>
        <p:nvSpPr>
          <p:cNvPr id="16" name="Rectángulo redondeado 15">
            <a:hlinkClick r:id="rId4"/>
          </p:cNvPr>
          <p:cNvSpPr/>
          <p:nvPr/>
        </p:nvSpPr>
        <p:spPr>
          <a:xfrm>
            <a:off x="3917531" y="4523215"/>
            <a:ext cx="1140757" cy="267038"/>
          </a:xfrm>
          <a:prstGeom prst="roundRect">
            <a:avLst/>
          </a:prstGeom>
          <a:noFill/>
          <a:ln>
            <a:solidFill>
              <a:srgbClr val="BE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                              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394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8.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Creación de objetos</a:t>
            </a:r>
            <a:endParaRPr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1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AR" dirty="0" smtClean="0"/>
              <a:t>Procedimientos almacenados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279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 txBox="1">
            <a:spLocks noGrp="1"/>
          </p:cNvSpPr>
          <p:nvPr>
            <p:ph type="title"/>
          </p:nvPr>
        </p:nvSpPr>
        <p:spPr>
          <a:xfrm>
            <a:off x="855300" y="795930"/>
            <a:ext cx="7433400" cy="2954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AR" sz="2000" dirty="0" smtClean="0">
                <a:solidFill>
                  <a:schemeClr val="accent3">
                    <a:lumMod val="75000"/>
                  </a:schemeClr>
                </a:solidFill>
              </a:rPr>
              <a:t>Ordenar tabla</a:t>
            </a:r>
            <a:endParaRPr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7" name="Google Shape;627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grpSp>
        <p:nvGrpSpPr>
          <p:cNvPr id="2" name="Grupo 1"/>
          <p:cNvGrpSpPr/>
          <p:nvPr/>
        </p:nvGrpSpPr>
        <p:grpSpPr>
          <a:xfrm>
            <a:off x="942063" y="2949199"/>
            <a:ext cx="7433400" cy="1007233"/>
            <a:chOff x="983837" y="2668934"/>
            <a:chExt cx="7433400" cy="1007233"/>
          </a:xfrm>
        </p:grpSpPr>
        <p:sp>
          <p:nvSpPr>
            <p:cNvPr id="18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5949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>
                  <a:latin typeface="Montserrat Light" panose="020B0604020202020204" charset="0"/>
                </a:rPr>
                <a:t>Se va creando de a partes una </a:t>
              </a:r>
              <a:r>
                <a:rPr lang="es-MX" sz="1100" dirty="0" err="1">
                  <a:latin typeface="Montserrat Light" panose="020B0604020202020204" charset="0"/>
                </a:rPr>
                <a:t>prepared</a:t>
              </a:r>
              <a:r>
                <a:rPr lang="es-MX" sz="1100" dirty="0">
                  <a:latin typeface="Montserrat Light" panose="020B0604020202020204" charset="0"/>
                </a:rPr>
                <a:t> </a:t>
              </a:r>
              <a:r>
                <a:rPr lang="es-MX" sz="1100" dirty="0" err="1">
                  <a:latin typeface="Montserrat Light" panose="020B0604020202020204" charset="0"/>
                </a:rPr>
                <a:t>statement</a:t>
              </a:r>
              <a:r>
                <a:rPr lang="es-MX" sz="1100" dirty="0">
                  <a:latin typeface="Montserrat Light" panose="020B0604020202020204" charset="0"/>
                </a:rPr>
                <a:t>, indicando la tabla, campo de ordenación y sentido de orden (ascendente/descendente). </a:t>
              </a:r>
              <a:endParaRPr lang="es-MX" sz="1100" dirty="0" smtClean="0">
                <a:latin typeface="Montserrat Light" panose="020B0604020202020204" charset="0"/>
              </a:endParaRPr>
            </a:p>
            <a:p>
              <a:pPr marL="76200"/>
              <a:endParaRPr lang="es-MX" sz="1100" dirty="0">
                <a:latin typeface="Montserrat Light" panose="020B0604020202020204" charset="0"/>
              </a:endParaRPr>
            </a:p>
            <a:p>
              <a:pPr marL="76200"/>
              <a:r>
                <a:rPr lang="es-MX" sz="1100" dirty="0" smtClean="0">
                  <a:latin typeface="Montserrat Light" panose="020B0604020202020204" charset="0"/>
                </a:rPr>
                <a:t>Se </a:t>
              </a:r>
              <a:r>
                <a:rPr lang="es-MX" sz="1100" dirty="0">
                  <a:latin typeface="Montserrat Light" panose="020B0604020202020204" charset="0"/>
                </a:rPr>
                <a:t>validan los parámetros ingresados, en caso de que no sean los esperados, se lanza una excepción. </a:t>
              </a:r>
              <a:endParaRPr lang="es-MX" sz="1100" dirty="0" smtClean="0">
                <a:latin typeface="Montserrat Light" panose="020B0604020202020204" charset="0"/>
              </a:endParaRPr>
            </a:p>
            <a:p>
              <a:pPr marL="76200"/>
              <a:endParaRPr lang="es-MX" sz="1100" dirty="0">
                <a:latin typeface="Montserrat Light" panose="020B0604020202020204" charset="0"/>
              </a:endParaRPr>
            </a:p>
            <a:p>
              <a:pPr marL="76200"/>
              <a:r>
                <a:rPr lang="es-MX" sz="1100" dirty="0" smtClean="0">
                  <a:latin typeface="Montserrat Light" panose="020B0604020202020204" charset="0"/>
                </a:rPr>
                <a:t>Una </a:t>
              </a:r>
              <a:r>
                <a:rPr lang="es-MX" sz="1100" dirty="0">
                  <a:latin typeface="Montserrat Light" panose="020B0604020202020204" charset="0"/>
                </a:rPr>
                <a:t>vez construida la sentencia preparada, se ejecuta y se libera de la memoria.</a:t>
              </a:r>
              <a:endParaRPr lang="es-MX" sz="1100" dirty="0" smtClean="0">
                <a:latin typeface="Montserrat Light" panose="020B0604020202020204" charset="0"/>
              </a:endParaRPr>
            </a:p>
          </p:txBody>
        </p:sp>
        <p:sp>
          <p:nvSpPr>
            <p:cNvPr id="20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Descripción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942063" y="2177463"/>
            <a:ext cx="7433400" cy="1003245"/>
            <a:chOff x="983837" y="2668934"/>
            <a:chExt cx="7433400" cy="1003245"/>
          </a:xfrm>
        </p:grpSpPr>
        <p:sp>
          <p:nvSpPr>
            <p:cNvPr id="25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1961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>
                  <a:latin typeface="Montserrat Light" panose="020B0604020202020204" charset="0"/>
                </a:rPr>
                <a:t>tabla a ordenar</a:t>
              </a:r>
              <a:endParaRPr lang="es-MX" sz="1100" dirty="0" smtClean="0">
                <a:latin typeface="Montserrat Light" panose="020B0604020202020204" charset="0"/>
              </a:endParaRPr>
            </a:p>
          </p:txBody>
        </p:sp>
        <p:sp>
          <p:nvSpPr>
            <p:cNvPr id="26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Tablas/Datos</a:t>
              </a:r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942063" y="1263730"/>
            <a:ext cx="7433400" cy="1003245"/>
            <a:chOff x="983837" y="2668934"/>
            <a:chExt cx="7433400" cy="1003245"/>
          </a:xfrm>
        </p:grpSpPr>
        <p:sp>
          <p:nvSpPr>
            <p:cNvPr id="28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1961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>
                  <a:latin typeface="Montserrat Light" panose="020B0604020202020204" charset="0"/>
                </a:rPr>
                <a:t>Consultar a una tabla pasada por parámetro, ordenando por un campo pasado también por parámetro. Asimismo, debe especificarse ASC o DESC para indicar el modo de orden. En caso de estar vacío el modo de orden, se realizará un orden ascendente.</a:t>
              </a:r>
              <a:endParaRPr lang="es-MX" sz="1100" dirty="0" smtClean="0">
                <a:latin typeface="Montserrat Light" panose="020B0604020202020204" charset="0"/>
              </a:endParaRPr>
            </a:p>
          </p:txBody>
        </p:sp>
        <p:sp>
          <p:nvSpPr>
            <p:cNvPr id="29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Objetivo</a:t>
              </a: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3877674" y="4527857"/>
            <a:ext cx="1173248" cy="255580"/>
            <a:chOff x="7635472" y="824375"/>
            <a:chExt cx="1173248" cy="255580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140" y="824375"/>
              <a:ext cx="255580" cy="255580"/>
            </a:xfrm>
            <a:prstGeom prst="rect">
              <a:avLst/>
            </a:prstGeom>
          </p:spPr>
        </p:pic>
        <p:sp>
          <p:nvSpPr>
            <p:cNvPr id="15" name="CuadroTexto 14"/>
            <p:cNvSpPr txBox="1"/>
            <p:nvPr/>
          </p:nvSpPr>
          <p:spPr>
            <a:xfrm>
              <a:off x="7635472" y="848139"/>
              <a:ext cx="9637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00" dirty="0" smtClean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CÓDIGO EN GITHUB</a:t>
              </a:r>
              <a:endParaRPr lang="es-AR" sz="7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  <p:sp>
        <p:nvSpPr>
          <p:cNvPr id="16" name="Rectángulo redondeado 15">
            <a:hlinkClick r:id="rId4"/>
          </p:cNvPr>
          <p:cNvSpPr/>
          <p:nvPr/>
        </p:nvSpPr>
        <p:spPr>
          <a:xfrm>
            <a:off x="3917531" y="4523215"/>
            <a:ext cx="1140757" cy="267038"/>
          </a:xfrm>
          <a:prstGeom prst="roundRect">
            <a:avLst/>
          </a:prstGeom>
          <a:noFill/>
          <a:ln>
            <a:solidFill>
              <a:srgbClr val="BE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                              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3882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 txBox="1">
            <a:spLocks noGrp="1"/>
          </p:cNvSpPr>
          <p:nvPr>
            <p:ph type="title"/>
          </p:nvPr>
        </p:nvSpPr>
        <p:spPr>
          <a:xfrm>
            <a:off x="855300" y="795930"/>
            <a:ext cx="7433400" cy="2954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AR" sz="2000" dirty="0" smtClean="0">
                <a:solidFill>
                  <a:schemeClr val="accent3">
                    <a:lumMod val="75000"/>
                  </a:schemeClr>
                </a:solidFill>
              </a:rPr>
              <a:t>Calcular el promedio de un alumno</a:t>
            </a:r>
            <a:endParaRPr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7" name="Google Shape;627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grpSp>
        <p:nvGrpSpPr>
          <p:cNvPr id="2" name="Grupo 1"/>
          <p:cNvGrpSpPr/>
          <p:nvPr/>
        </p:nvGrpSpPr>
        <p:grpSpPr>
          <a:xfrm>
            <a:off x="942063" y="2949199"/>
            <a:ext cx="7433400" cy="1007233"/>
            <a:chOff x="983837" y="2668934"/>
            <a:chExt cx="7433400" cy="1007233"/>
          </a:xfrm>
        </p:grpSpPr>
        <p:sp>
          <p:nvSpPr>
            <p:cNvPr id="18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5949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>
                  <a:latin typeface="Montserrat Light" panose="020B0604020202020204" charset="0"/>
                </a:rPr>
                <a:t>Se realiza una consulta a la tabla mencionada, filtrando por el alumno recibido por parámetro, y se guarda en una variable de salida, el promedio de dichas notas obtenidas.</a:t>
              </a:r>
              <a:endParaRPr lang="es-MX" sz="1100" dirty="0" smtClean="0">
                <a:latin typeface="Montserrat Light" panose="020B0604020202020204" charset="0"/>
              </a:endParaRPr>
            </a:p>
          </p:txBody>
        </p:sp>
        <p:sp>
          <p:nvSpPr>
            <p:cNvPr id="20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Descripción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942063" y="2177463"/>
            <a:ext cx="7433400" cy="1003245"/>
            <a:chOff x="983837" y="2668934"/>
            <a:chExt cx="7433400" cy="1003245"/>
          </a:xfrm>
        </p:grpSpPr>
        <p:sp>
          <p:nvSpPr>
            <p:cNvPr id="25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1961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 smtClean="0">
                  <a:latin typeface="Montserrat Light" panose="020B0604020202020204" charset="0"/>
                </a:rPr>
                <a:t>calificaciones</a:t>
              </a:r>
            </a:p>
          </p:txBody>
        </p:sp>
        <p:sp>
          <p:nvSpPr>
            <p:cNvPr id="26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Tablas/Datos</a:t>
              </a:r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942063" y="1263730"/>
            <a:ext cx="7433400" cy="1003245"/>
            <a:chOff x="983837" y="2668934"/>
            <a:chExt cx="7433400" cy="1003245"/>
          </a:xfrm>
        </p:grpSpPr>
        <p:sp>
          <p:nvSpPr>
            <p:cNvPr id="28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1961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>
                  <a:latin typeface="Montserrat Light" panose="020B0604020202020204" charset="0"/>
                </a:rPr>
                <a:t>Devuelve en un parámetro de salida el promedio de las notas obtenidos por un alumno. </a:t>
              </a:r>
              <a:endParaRPr lang="es-MX" sz="1100" dirty="0" smtClean="0">
                <a:latin typeface="Montserrat Light" panose="020B0604020202020204" charset="0"/>
              </a:endParaRPr>
            </a:p>
          </p:txBody>
        </p:sp>
        <p:sp>
          <p:nvSpPr>
            <p:cNvPr id="29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Objetivo</a:t>
              </a: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3877674" y="4527857"/>
            <a:ext cx="1173248" cy="255580"/>
            <a:chOff x="7635472" y="824375"/>
            <a:chExt cx="1173248" cy="255580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140" y="824375"/>
              <a:ext cx="255580" cy="255580"/>
            </a:xfrm>
            <a:prstGeom prst="rect">
              <a:avLst/>
            </a:prstGeom>
          </p:spPr>
        </p:pic>
        <p:sp>
          <p:nvSpPr>
            <p:cNvPr id="15" name="CuadroTexto 14"/>
            <p:cNvSpPr txBox="1"/>
            <p:nvPr/>
          </p:nvSpPr>
          <p:spPr>
            <a:xfrm>
              <a:off x="7635472" y="848139"/>
              <a:ext cx="9637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00" dirty="0" smtClean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CÓDIGO EN GITHUB</a:t>
              </a:r>
              <a:endParaRPr lang="es-AR" sz="7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  <p:sp>
        <p:nvSpPr>
          <p:cNvPr id="16" name="Rectángulo redondeado 15">
            <a:hlinkClick r:id="rId4"/>
          </p:cNvPr>
          <p:cNvSpPr/>
          <p:nvPr/>
        </p:nvSpPr>
        <p:spPr>
          <a:xfrm>
            <a:off x="3917531" y="4523215"/>
            <a:ext cx="1140757" cy="267038"/>
          </a:xfrm>
          <a:prstGeom prst="roundRect">
            <a:avLst/>
          </a:prstGeom>
          <a:noFill/>
          <a:ln>
            <a:solidFill>
              <a:srgbClr val="BE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                              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9254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 txBox="1">
            <a:spLocks noGrp="1"/>
          </p:cNvSpPr>
          <p:nvPr>
            <p:ph type="title"/>
          </p:nvPr>
        </p:nvSpPr>
        <p:spPr>
          <a:xfrm>
            <a:off x="855300" y="795930"/>
            <a:ext cx="7433400" cy="2954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AR" sz="2000" dirty="0" smtClean="0">
                <a:solidFill>
                  <a:schemeClr val="accent3">
                    <a:lumMod val="75000"/>
                  </a:schemeClr>
                </a:solidFill>
              </a:rPr>
              <a:t>Registrar cobranza</a:t>
            </a:r>
            <a:endParaRPr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7" name="Google Shape;627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grpSp>
        <p:nvGrpSpPr>
          <p:cNvPr id="2" name="Grupo 1"/>
          <p:cNvGrpSpPr/>
          <p:nvPr/>
        </p:nvGrpSpPr>
        <p:grpSpPr>
          <a:xfrm>
            <a:off x="942063" y="2949199"/>
            <a:ext cx="7433400" cy="1007233"/>
            <a:chOff x="983837" y="2668934"/>
            <a:chExt cx="7433400" cy="1007233"/>
          </a:xfrm>
        </p:grpSpPr>
        <p:sp>
          <p:nvSpPr>
            <p:cNvPr id="18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5949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>
                  <a:latin typeface="Montserrat Light" panose="020B0604020202020204" charset="0"/>
                </a:rPr>
                <a:t>Realiza una inserción de un registro en la tabla mencionada, con los parámetros recibidos (fecha, factura que se cobró y medio de pago utilizado). </a:t>
              </a:r>
              <a:endParaRPr lang="es-MX" sz="1100" dirty="0" smtClean="0">
                <a:latin typeface="Montserrat Light" panose="020B0604020202020204" charset="0"/>
              </a:endParaRPr>
            </a:p>
          </p:txBody>
        </p:sp>
        <p:sp>
          <p:nvSpPr>
            <p:cNvPr id="20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Descripción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942063" y="2177463"/>
            <a:ext cx="7433400" cy="1003245"/>
            <a:chOff x="983837" y="2668934"/>
            <a:chExt cx="7433400" cy="1003245"/>
          </a:xfrm>
        </p:grpSpPr>
        <p:sp>
          <p:nvSpPr>
            <p:cNvPr id="25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1961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>
                  <a:latin typeface="Montserrat Light" panose="020B0604020202020204" charset="0"/>
                </a:rPr>
                <a:t>cobranzas </a:t>
              </a:r>
              <a:endParaRPr lang="es-MX" sz="1100" dirty="0" smtClean="0">
                <a:latin typeface="Montserrat Light" panose="020B0604020202020204" charset="0"/>
              </a:endParaRPr>
            </a:p>
          </p:txBody>
        </p:sp>
        <p:sp>
          <p:nvSpPr>
            <p:cNvPr id="26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Tablas/Datos</a:t>
              </a:r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942063" y="1263730"/>
            <a:ext cx="7433400" cy="1003245"/>
            <a:chOff x="983837" y="2668934"/>
            <a:chExt cx="7433400" cy="1003245"/>
          </a:xfrm>
        </p:grpSpPr>
        <p:sp>
          <p:nvSpPr>
            <p:cNvPr id="28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1961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>
                  <a:latin typeface="Montserrat Light" panose="020B0604020202020204" charset="0"/>
                </a:rPr>
                <a:t>Registra una cobranza de una factura existente en la tabla facturas. </a:t>
              </a:r>
              <a:endParaRPr lang="es-MX" sz="1100" dirty="0" smtClean="0">
                <a:latin typeface="Montserrat Light" panose="020B0604020202020204" charset="0"/>
              </a:endParaRPr>
            </a:p>
          </p:txBody>
        </p:sp>
        <p:sp>
          <p:nvSpPr>
            <p:cNvPr id="29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Objetivo</a:t>
              </a: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3877674" y="4527857"/>
            <a:ext cx="1173248" cy="255580"/>
            <a:chOff x="7635472" y="824375"/>
            <a:chExt cx="1173248" cy="255580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140" y="824375"/>
              <a:ext cx="255580" cy="255580"/>
            </a:xfrm>
            <a:prstGeom prst="rect">
              <a:avLst/>
            </a:prstGeom>
          </p:spPr>
        </p:pic>
        <p:sp>
          <p:nvSpPr>
            <p:cNvPr id="15" name="CuadroTexto 14"/>
            <p:cNvSpPr txBox="1"/>
            <p:nvPr/>
          </p:nvSpPr>
          <p:spPr>
            <a:xfrm>
              <a:off x="7635472" y="848139"/>
              <a:ext cx="9637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00" dirty="0" smtClean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CÓDIGO EN GITHUB</a:t>
              </a:r>
              <a:endParaRPr lang="es-AR" sz="7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  <p:sp>
        <p:nvSpPr>
          <p:cNvPr id="16" name="Rectángulo redondeado 15">
            <a:hlinkClick r:id="rId4"/>
          </p:cNvPr>
          <p:cNvSpPr/>
          <p:nvPr/>
        </p:nvSpPr>
        <p:spPr>
          <a:xfrm>
            <a:off x="3917531" y="4523215"/>
            <a:ext cx="1140757" cy="267038"/>
          </a:xfrm>
          <a:prstGeom prst="roundRect">
            <a:avLst/>
          </a:prstGeom>
          <a:noFill/>
          <a:ln>
            <a:solidFill>
              <a:srgbClr val="BE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                              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0342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 txBox="1">
            <a:spLocks noGrp="1"/>
          </p:cNvSpPr>
          <p:nvPr>
            <p:ph type="title"/>
          </p:nvPr>
        </p:nvSpPr>
        <p:spPr>
          <a:xfrm>
            <a:off x="855300" y="795930"/>
            <a:ext cx="7433400" cy="2954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AR" sz="2000" dirty="0" smtClean="0">
                <a:solidFill>
                  <a:schemeClr val="accent3">
                    <a:lumMod val="75000"/>
                  </a:schemeClr>
                </a:solidFill>
              </a:rPr>
              <a:t>Cambiar director de carrera</a:t>
            </a:r>
            <a:endParaRPr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7" name="Google Shape;627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grpSp>
        <p:nvGrpSpPr>
          <p:cNvPr id="2" name="Grupo 1"/>
          <p:cNvGrpSpPr/>
          <p:nvPr/>
        </p:nvGrpSpPr>
        <p:grpSpPr>
          <a:xfrm>
            <a:off x="942063" y="2949199"/>
            <a:ext cx="7433400" cy="1007233"/>
            <a:chOff x="983837" y="2668934"/>
            <a:chExt cx="7433400" cy="1007233"/>
          </a:xfrm>
        </p:grpSpPr>
        <p:sp>
          <p:nvSpPr>
            <p:cNvPr id="18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5949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>
                  <a:latin typeface="Montserrat Light" panose="020B0604020202020204" charset="0"/>
                </a:rPr>
                <a:t>Dado que se poseen nombre de alumno y descripción de carrera, ambos campos que no son claves primarias de sus tablas, se procede a determinar los mismos haciendo consultas a las tablas mencionada para tener el legajo y el id correspondiente. </a:t>
              </a:r>
              <a:endParaRPr lang="es-MX" sz="1100" dirty="0" smtClean="0">
                <a:latin typeface="Montserrat Light" panose="020B0604020202020204" charset="0"/>
              </a:endParaRPr>
            </a:p>
            <a:p>
              <a:pPr marL="76200"/>
              <a:endParaRPr lang="es-MX" sz="1100" dirty="0">
                <a:latin typeface="Montserrat Light" panose="020B0604020202020204" charset="0"/>
              </a:endParaRPr>
            </a:p>
            <a:p>
              <a:pPr marL="76200"/>
              <a:r>
                <a:rPr lang="es-MX" sz="1100" dirty="0" smtClean="0">
                  <a:latin typeface="Montserrat Light" panose="020B0604020202020204" charset="0"/>
                </a:rPr>
                <a:t>Con </a:t>
              </a:r>
              <a:r>
                <a:rPr lang="es-MX" sz="1100" dirty="0">
                  <a:latin typeface="Montserrat Light" panose="020B0604020202020204" charset="0"/>
                </a:rPr>
                <a:t>dichos datos, se hace una actualización del registro de la carrera para asignar el campo director con el legajo del profesor que se obtuvo a través del nombre pasado por parámetro. </a:t>
              </a:r>
              <a:endParaRPr lang="es-MX" sz="1100" dirty="0" smtClean="0">
                <a:latin typeface="Montserrat Light" panose="020B0604020202020204" charset="0"/>
              </a:endParaRPr>
            </a:p>
          </p:txBody>
        </p:sp>
        <p:sp>
          <p:nvSpPr>
            <p:cNvPr id="20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Descripción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942063" y="2177463"/>
            <a:ext cx="7433400" cy="1003245"/>
            <a:chOff x="983837" y="2668934"/>
            <a:chExt cx="7433400" cy="1003245"/>
          </a:xfrm>
        </p:grpSpPr>
        <p:sp>
          <p:nvSpPr>
            <p:cNvPr id="25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1961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>
                  <a:latin typeface="Montserrat Light" panose="020B0604020202020204" charset="0"/>
                </a:rPr>
                <a:t>profesores, carreras </a:t>
              </a:r>
              <a:endParaRPr lang="es-MX" sz="1100" dirty="0" smtClean="0">
                <a:latin typeface="Montserrat Light" panose="020B0604020202020204" charset="0"/>
              </a:endParaRPr>
            </a:p>
          </p:txBody>
        </p:sp>
        <p:sp>
          <p:nvSpPr>
            <p:cNvPr id="26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Tablas/Datos</a:t>
              </a:r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942063" y="1263730"/>
            <a:ext cx="7433400" cy="1003245"/>
            <a:chOff x="983837" y="2668934"/>
            <a:chExt cx="7433400" cy="1003245"/>
          </a:xfrm>
        </p:grpSpPr>
        <p:sp>
          <p:nvSpPr>
            <p:cNvPr id="28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1961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>
                  <a:latin typeface="Montserrat Light" panose="020B0604020202020204" charset="0"/>
                </a:rPr>
                <a:t>Asigna otro profesor como director de carrera. Se le debe indicar la carrera a actualizar y el nombre y apellido del profesor que asumirá el rol de director. </a:t>
              </a:r>
              <a:endParaRPr lang="es-MX" sz="1100" dirty="0" smtClean="0">
                <a:latin typeface="Montserrat Light" panose="020B0604020202020204" charset="0"/>
              </a:endParaRPr>
            </a:p>
          </p:txBody>
        </p:sp>
        <p:sp>
          <p:nvSpPr>
            <p:cNvPr id="29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Objetivo</a:t>
              </a: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3877674" y="4527857"/>
            <a:ext cx="1173248" cy="255580"/>
            <a:chOff x="7635472" y="824375"/>
            <a:chExt cx="1173248" cy="255580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140" y="824375"/>
              <a:ext cx="255580" cy="255580"/>
            </a:xfrm>
            <a:prstGeom prst="rect">
              <a:avLst/>
            </a:prstGeom>
          </p:spPr>
        </p:pic>
        <p:sp>
          <p:nvSpPr>
            <p:cNvPr id="15" name="CuadroTexto 14"/>
            <p:cNvSpPr txBox="1"/>
            <p:nvPr/>
          </p:nvSpPr>
          <p:spPr>
            <a:xfrm>
              <a:off x="7635472" y="848139"/>
              <a:ext cx="9637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00" dirty="0" smtClean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CÓDIGO EN GITHUB</a:t>
              </a:r>
              <a:endParaRPr lang="es-AR" sz="7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  <p:sp>
        <p:nvSpPr>
          <p:cNvPr id="16" name="Rectángulo redondeado 15">
            <a:hlinkClick r:id="rId4"/>
          </p:cNvPr>
          <p:cNvSpPr/>
          <p:nvPr/>
        </p:nvSpPr>
        <p:spPr>
          <a:xfrm>
            <a:off x="3917531" y="4523215"/>
            <a:ext cx="1140757" cy="267038"/>
          </a:xfrm>
          <a:prstGeom prst="roundRect">
            <a:avLst/>
          </a:prstGeom>
          <a:noFill/>
          <a:ln>
            <a:solidFill>
              <a:srgbClr val="BE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                              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0385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2</a:t>
            </a:r>
            <a:r>
              <a:rPr lang="en" dirty="0" smtClean="0">
                <a:solidFill>
                  <a:schemeClr val="accent1"/>
                </a:solidFill>
              </a:rPr>
              <a:t>.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Objetivos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131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8.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Creación de objetos</a:t>
            </a:r>
            <a:endParaRPr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1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AR" smtClean="0"/>
              <a:t>Disparadores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314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 txBox="1">
            <a:spLocks noGrp="1"/>
          </p:cNvSpPr>
          <p:nvPr>
            <p:ph type="title"/>
          </p:nvPr>
        </p:nvSpPr>
        <p:spPr>
          <a:xfrm>
            <a:off x="855300" y="795930"/>
            <a:ext cx="7433400" cy="2954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AR" sz="2000" dirty="0" smtClean="0">
                <a:solidFill>
                  <a:schemeClr val="accent3">
                    <a:lumMod val="75000"/>
                  </a:schemeClr>
                </a:solidFill>
              </a:rPr>
              <a:t>Validez de calificación</a:t>
            </a:r>
            <a:endParaRPr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7" name="Google Shape;627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grpSp>
        <p:nvGrpSpPr>
          <p:cNvPr id="2" name="Grupo 1"/>
          <p:cNvGrpSpPr/>
          <p:nvPr/>
        </p:nvGrpSpPr>
        <p:grpSpPr>
          <a:xfrm>
            <a:off x="942063" y="2949199"/>
            <a:ext cx="7433400" cy="1007233"/>
            <a:chOff x="983837" y="2668934"/>
            <a:chExt cx="7433400" cy="1007233"/>
          </a:xfrm>
        </p:grpSpPr>
        <p:sp>
          <p:nvSpPr>
            <p:cNvPr id="18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5949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>
                  <a:latin typeface="Montserrat Light" panose="020B0604020202020204" charset="0"/>
                </a:rPr>
                <a:t>En primera instancia se valida si la nota se encuentra fuera del rango, </a:t>
              </a:r>
              <a:r>
                <a:rPr lang="es-MX" sz="1100" dirty="0" err="1">
                  <a:latin typeface="Montserrat Light" panose="020B0604020202020204" charset="0"/>
                </a:rPr>
                <a:t>seteando</a:t>
              </a:r>
              <a:r>
                <a:rPr lang="es-MX" sz="1100" dirty="0">
                  <a:latin typeface="Montserrat Light" panose="020B0604020202020204" charset="0"/>
                </a:rPr>
                <a:t> alguno de los valores extremos (0 o 10) en caso de estar por fuera del intervalo. </a:t>
              </a:r>
              <a:endParaRPr lang="es-MX" sz="1100" dirty="0" smtClean="0">
                <a:latin typeface="Montserrat Light" panose="020B0604020202020204" charset="0"/>
              </a:endParaRPr>
            </a:p>
            <a:p>
              <a:pPr marL="76200"/>
              <a:endParaRPr lang="es-MX" sz="1100" dirty="0">
                <a:latin typeface="Montserrat Light" panose="020B0604020202020204" charset="0"/>
              </a:endParaRPr>
            </a:p>
            <a:p>
              <a:pPr marL="76200"/>
              <a:r>
                <a:rPr lang="es-MX" sz="1100" dirty="0" smtClean="0">
                  <a:latin typeface="Montserrat Light" panose="020B0604020202020204" charset="0"/>
                </a:rPr>
                <a:t>Luego</a:t>
              </a:r>
              <a:r>
                <a:rPr lang="es-MX" sz="1100" dirty="0">
                  <a:latin typeface="Montserrat Light" panose="020B0604020202020204" charset="0"/>
                </a:rPr>
                <a:t>, si la nota es mayor o igual a 4, se </a:t>
              </a:r>
              <a:r>
                <a:rPr lang="es-MX" sz="1100" dirty="0" err="1">
                  <a:latin typeface="Montserrat Light" panose="020B0604020202020204" charset="0"/>
                </a:rPr>
                <a:t>setea</a:t>
              </a:r>
              <a:r>
                <a:rPr lang="es-MX" sz="1100" dirty="0">
                  <a:latin typeface="Montserrat Light" panose="020B0604020202020204" charset="0"/>
                </a:rPr>
                <a:t> el campo aprobado en 1, o 0 en su defecto. </a:t>
              </a:r>
              <a:endParaRPr lang="es-MX" sz="1100" dirty="0" smtClean="0">
                <a:latin typeface="Montserrat Light" panose="020B0604020202020204" charset="0"/>
              </a:endParaRPr>
            </a:p>
            <a:p>
              <a:pPr marL="76200"/>
              <a:endParaRPr lang="es-MX" sz="1100" dirty="0">
                <a:latin typeface="Montserrat Light" panose="020B0604020202020204" charset="0"/>
              </a:endParaRPr>
            </a:p>
            <a:p>
              <a:pPr marL="76200"/>
              <a:r>
                <a:rPr lang="es-MX" sz="1100" dirty="0" smtClean="0">
                  <a:latin typeface="Montserrat Light" panose="020B0604020202020204" charset="0"/>
                </a:rPr>
                <a:t>Una </a:t>
              </a:r>
              <a:r>
                <a:rPr lang="es-MX" sz="1100" dirty="0">
                  <a:latin typeface="Montserrat Light" panose="020B0604020202020204" charset="0"/>
                </a:rPr>
                <a:t>vez realizados todos estas validaciones y definiciones, se continua el proceso de inserción en la tabla calificaciones.</a:t>
              </a:r>
              <a:endParaRPr lang="es-MX" sz="1100" dirty="0" smtClean="0">
                <a:latin typeface="Montserrat Light" panose="020B0604020202020204" charset="0"/>
              </a:endParaRPr>
            </a:p>
          </p:txBody>
        </p:sp>
        <p:sp>
          <p:nvSpPr>
            <p:cNvPr id="20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Descripción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942063" y="2177463"/>
            <a:ext cx="7433400" cy="1003245"/>
            <a:chOff x="983837" y="2668934"/>
            <a:chExt cx="7433400" cy="1003245"/>
          </a:xfrm>
        </p:grpSpPr>
        <p:sp>
          <p:nvSpPr>
            <p:cNvPr id="25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1961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>
                  <a:latin typeface="Montserrat Light" panose="020B0604020202020204" charset="0"/>
                </a:rPr>
                <a:t>calificaciones </a:t>
              </a:r>
              <a:endParaRPr lang="es-MX" sz="1100" dirty="0" smtClean="0">
                <a:latin typeface="Montserrat Light" panose="020B0604020202020204" charset="0"/>
              </a:endParaRPr>
            </a:p>
          </p:txBody>
        </p:sp>
        <p:sp>
          <p:nvSpPr>
            <p:cNvPr id="26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Tablas/Datos</a:t>
              </a:r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942063" y="1263730"/>
            <a:ext cx="7433400" cy="1003245"/>
            <a:chOff x="983837" y="2668934"/>
            <a:chExt cx="7433400" cy="1003245"/>
          </a:xfrm>
        </p:grpSpPr>
        <p:sp>
          <p:nvSpPr>
            <p:cNvPr id="28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1961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>
                  <a:latin typeface="Montserrat Light" panose="020B0604020202020204" charset="0"/>
                </a:rPr>
                <a:t>Analiza la validez de la nota (rango entre 0 y 10), y </a:t>
              </a:r>
              <a:r>
                <a:rPr lang="es-MX" sz="1100" dirty="0" err="1">
                  <a:latin typeface="Montserrat Light" panose="020B0604020202020204" charset="0"/>
                </a:rPr>
                <a:t>setea</a:t>
              </a:r>
              <a:r>
                <a:rPr lang="es-MX" sz="1100" dirty="0">
                  <a:latin typeface="Montserrat Light" panose="020B0604020202020204" charset="0"/>
                </a:rPr>
                <a:t> el campo aprobado, considerando que con 4 ya se obtiene dicha condición.</a:t>
              </a:r>
              <a:endParaRPr lang="es-MX" sz="1100" dirty="0" smtClean="0">
                <a:latin typeface="Montserrat Light" panose="020B0604020202020204" charset="0"/>
              </a:endParaRPr>
            </a:p>
          </p:txBody>
        </p:sp>
        <p:sp>
          <p:nvSpPr>
            <p:cNvPr id="29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Objetivo</a:t>
              </a: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3877674" y="4527857"/>
            <a:ext cx="1173248" cy="255580"/>
            <a:chOff x="7635472" y="824375"/>
            <a:chExt cx="1173248" cy="255580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140" y="824375"/>
              <a:ext cx="255580" cy="255580"/>
            </a:xfrm>
            <a:prstGeom prst="rect">
              <a:avLst/>
            </a:prstGeom>
          </p:spPr>
        </p:pic>
        <p:sp>
          <p:nvSpPr>
            <p:cNvPr id="15" name="CuadroTexto 14"/>
            <p:cNvSpPr txBox="1"/>
            <p:nvPr/>
          </p:nvSpPr>
          <p:spPr>
            <a:xfrm>
              <a:off x="7635472" y="848139"/>
              <a:ext cx="9637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00" dirty="0" smtClean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CÓDIGO EN GITHUB</a:t>
              </a:r>
              <a:endParaRPr lang="es-AR" sz="7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  <p:sp>
        <p:nvSpPr>
          <p:cNvPr id="16" name="Rectángulo redondeado 15">
            <a:hlinkClick r:id="rId4"/>
          </p:cNvPr>
          <p:cNvSpPr/>
          <p:nvPr/>
        </p:nvSpPr>
        <p:spPr>
          <a:xfrm>
            <a:off x="3917531" y="4523215"/>
            <a:ext cx="1140757" cy="267038"/>
          </a:xfrm>
          <a:prstGeom prst="roundRect">
            <a:avLst/>
          </a:prstGeom>
          <a:noFill/>
          <a:ln>
            <a:solidFill>
              <a:srgbClr val="BE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                              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5506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 txBox="1">
            <a:spLocks noGrp="1"/>
          </p:cNvSpPr>
          <p:nvPr>
            <p:ph type="title"/>
          </p:nvPr>
        </p:nvSpPr>
        <p:spPr>
          <a:xfrm>
            <a:off x="855300" y="795930"/>
            <a:ext cx="7433400" cy="2954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AR" sz="2000" dirty="0" smtClean="0">
                <a:solidFill>
                  <a:schemeClr val="accent3">
                    <a:lumMod val="75000"/>
                  </a:schemeClr>
                </a:solidFill>
              </a:rPr>
              <a:t>Log modificación de alumnos</a:t>
            </a:r>
            <a:endParaRPr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7" name="Google Shape;627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grpSp>
        <p:nvGrpSpPr>
          <p:cNvPr id="2" name="Grupo 1"/>
          <p:cNvGrpSpPr/>
          <p:nvPr/>
        </p:nvGrpSpPr>
        <p:grpSpPr>
          <a:xfrm>
            <a:off x="942063" y="2949199"/>
            <a:ext cx="7433400" cy="1007233"/>
            <a:chOff x="983837" y="2668934"/>
            <a:chExt cx="7433400" cy="1007233"/>
          </a:xfrm>
        </p:grpSpPr>
        <p:sp>
          <p:nvSpPr>
            <p:cNvPr id="18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5949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>
                  <a:latin typeface="Montserrat Light" panose="020B0604020202020204" charset="0"/>
                </a:rPr>
                <a:t>Este </a:t>
              </a:r>
              <a:r>
                <a:rPr lang="es-MX" sz="1100" dirty="0" err="1">
                  <a:latin typeface="Montserrat Light" panose="020B0604020202020204" charset="0"/>
                </a:rPr>
                <a:t>trigger</a:t>
              </a:r>
              <a:r>
                <a:rPr lang="es-MX" sz="1100" dirty="0">
                  <a:latin typeface="Montserrat Light" panose="020B0604020202020204" charset="0"/>
                </a:rPr>
                <a:t> se ejecuta luego de cada actualización de un registro de la tabla alumnos, no teniendo efecto sobre inserciones o eliminaciones. </a:t>
              </a:r>
              <a:endParaRPr lang="es-MX" sz="1100" dirty="0" smtClean="0">
                <a:latin typeface="Montserrat Light" panose="020B0604020202020204" charset="0"/>
              </a:endParaRPr>
            </a:p>
            <a:p>
              <a:pPr marL="76200"/>
              <a:endParaRPr lang="es-MX" sz="1100" dirty="0">
                <a:latin typeface="Montserrat Light" panose="020B0604020202020204" charset="0"/>
              </a:endParaRPr>
            </a:p>
            <a:p>
              <a:pPr marL="76200"/>
              <a:r>
                <a:rPr lang="es-MX" sz="1100" dirty="0" smtClean="0">
                  <a:latin typeface="Montserrat Light" panose="020B0604020202020204" charset="0"/>
                </a:rPr>
                <a:t>El </a:t>
              </a:r>
              <a:r>
                <a:rPr lang="es-MX" sz="1100" dirty="0">
                  <a:latin typeface="Montserrat Light" panose="020B0604020202020204" charset="0"/>
                </a:rPr>
                <a:t>procedimiento consiste en validar uno a uno los atributos de la tabla alumnos, y en caso de que el valor anterior difiera del actualizado, se procede a insertar un registro en la tabla </a:t>
              </a:r>
              <a:r>
                <a:rPr lang="es-MX" sz="1100" dirty="0" err="1">
                  <a:latin typeface="Montserrat Light" panose="020B0604020202020204" charset="0"/>
                </a:rPr>
                <a:t>log_modif_alumnos</a:t>
              </a:r>
              <a:r>
                <a:rPr lang="es-MX" sz="1100" dirty="0">
                  <a:latin typeface="Montserrat Light" panose="020B0604020202020204" charset="0"/>
                </a:rPr>
                <a:t> con detalle del campo cambiado, valor anterior, valor nuevo, fecha y hora de la actualización, y usuario que ejecutó la </a:t>
              </a:r>
              <a:r>
                <a:rPr lang="es-MX" sz="1100" dirty="0" smtClean="0">
                  <a:latin typeface="Montserrat Light" panose="020B0604020202020204" charset="0"/>
                </a:rPr>
                <a:t>sentencia.  </a:t>
              </a:r>
            </a:p>
          </p:txBody>
        </p:sp>
        <p:sp>
          <p:nvSpPr>
            <p:cNvPr id="20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Descripción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942063" y="2177463"/>
            <a:ext cx="7433400" cy="1003245"/>
            <a:chOff x="983837" y="2668934"/>
            <a:chExt cx="7433400" cy="1003245"/>
          </a:xfrm>
        </p:grpSpPr>
        <p:sp>
          <p:nvSpPr>
            <p:cNvPr id="25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1961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>
                  <a:latin typeface="Montserrat Light" panose="020B0604020202020204" charset="0"/>
                </a:rPr>
                <a:t>alumnos, </a:t>
              </a:r>
              <a:r>
                <a:rPr lang="es-MX" sz="1100" dirty="0" err="1">
                  <a:latin typeface="Montserrat Light" panose="020B0604020202020204" charset="0"/>
                </a:rPr>
                <a:t>log_modif_alumnos</a:t>
              </a:r>
              <a:r>
                <a:rPr lang="es-MX" sz="1100" dirty="0">
                  <a:latin typeface="Montserrat Light" panose="020B0604020202020204" charset="0"/>
                </a:rPr>
                <a:t> </a:t>
              </a:r>
              <a:endParaRPr lang="es-MX" sz="1100" dirty="0" smtClean="0">
                <a:latin typeface="Montserrat Light" panose="020B0604020202020204" charset="0"/>
              </a:endParaRPr>
            </a:p>
          </p:txBody>
        </p:sp>
        <p:sp>
          <p:nvSpPr>
            <p:cNvPr id="26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Tablas/Datos</a:t>
              </a:r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942063" y="1263730"/>
            <a:ext cx="7433400" cy="1003245"/>
            <a:chOff x="983837" y="2668934"/>
            <a:chExt cx="7433400" cy="1003245"/>
          </a:xfrm>
        </p:grpSpPr>
        <p:sp>
          <p:nvSpPr>
            <p:cNvPr id="28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1961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>
                  <a:latin typeface="Montserrat Light" panose="020B0604020202020204" charset="0"/>
                </a:rPr>
                <a:t>Registra sólo las modificaciones que sufre cada registro y campo de la tabla alumnos. Aclaración: no registra inserciones ni eliminaciones.</a:t>
              </a:r>
              <a:endParaRPr lang="es-MX" sz="1100" dirty="0" smtClean="0">
                <a:latin typeface="Montserrat Light" panose="020B0604020202020204" charset="0"/>
              </a:endParaRPr>
            </a:p>
          </p:txBody>
        </p:sp>
        <p:sp>
          <p:nvSpPr>
            <p:cNvPr id="29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Objetivo</a:t>
              </a: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3877674" y="4527857"/>
            <a:ext cx="1173248" cy="255580"/>
            <a:chOff x="7635472" y="824375"/>
            <a:chExt cx="1173248" cy="255580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140" y="824375"/>
              <a:ext cx="255580" cy="255580"/>
            </a:xfrm>
            <a:prstGeom prst="rect">
              <a:avLst/>
            </a:prstGeom>
          </p:spPr>
        </p:pic>
        <p:sp>
          <p:nvSpPr>
            <p:cNvPr id="15" name="CuadroTexto 14"/>
            <p:cNvSpPr txBox="1"/>
            <p:nvPr/>
          </p:nvSpPr>
          <p:spPr>
            <a:xfrm>
              <a:off x="7635472" y="848139"/>
              <a:ext cx="9637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00" dirty="0" smtClean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CÓDIGO EN GITHUB</a:t>
              </a:r>
              <a:endParaRPr lang="es-AR" sz="7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  <p:sp>
        <p:nvSpPr>
          <p:cNvPr id="16" name="Rectángulo redondeado 15">
            <a:hlinkClick r:id="rId4"/>
          </p:cNvPr>
          <p:cNvSpPr/>
          <p:nvPr/>
        </p:nvSpPr>
        <p:spPr>
          <a:xfrm>
            <a:off x="3917531" y="4523215"/>
            <a:ext cx="1140757" cy="267038"/>
          </a:xfrm>
          <a:prstGeom prst="roundRect">
            <a:avLst/>
          </a:prstGeom>
          <a:noFill/>
          <a:ln>
            <a:solidFill>
              <a:srgbClr val="BE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                              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4204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 txBox="1">
            <a:spLocks noGrp="1"/>
          </p:cNvSpPr>
          <p:nvPr>
            <p:ph type="title"/>
          </p:nvPr>
        </p:nvSpPr>
        <p:spPr>
          <a:xfrm>
            <a:off x="855300" y="795930"/>
            <a:ext cx="7433400" cy="2954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AR" sz="2000" dirty="0" smtClean="0">
                <a:solidFill>
                  <a:schemeClr val="accent3">
                    <a:lumMod val="75000"/>
                  </a:schemeClr>
                </a:solidFill>
              </a:rPr>
              <a:t>Log </a:t>
            </a:r>
            <a:r>
              <a:rPr lang="es-AR" sz="2000" dirty="0" err="1" smtClean="0">
                <a:solidFill>
                  <a:schemeClr val="accent3">
                    <a:lumMod val="75000"/>
                  </a:schemeClr>
                </a:solidFill>
              </a:rPr>
              <a:t>insert</a:t>
            </a:r>
            <a:r>
              <a:rPr lang="es-AR" sz="2000" dirty="0" smtClean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s-AR" sz="2000" dirty="0" err="1" smtClean="0">
                <a:solidFill>
                  <a:schemeClr val="accent3">
                    <a:lumMod val="75000"/>
                  </a:schemeClr>
                </a:solidFill>
              </a:rPr>
              <a:t>update</a:t>
            </a:r>
            <a:r>
              <a:rPr lang="es-AR" sz="2000" dirty="0" smtClean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s-AR" sz="2000" dirty="0" err="1" smtClean="0">
                <a:solidFill>
                  <a:schemeClr val="accent3">
                    <a:lumMod val="75000"/>
                  </a:schemeClr>
                </a:solidFill>
              </a:rPr>
              <a:t>select</a:t>
            </a:r>
            <a:endParaRPr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7" name="Google Shape;627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grpSp>
        <p:nvGrpSpPr>
          <p:cNvPr id="2" name="Grupo 1"/>
          <p:cNvGrpSpPr/>
          <p:nvPr/>
        </p:nvGrpSpPr>
        <p:grpSpPr>
          <a:xfrm>
            <a:off x="942063" y="2505042"/>
            <a:ext cx="7433400" cy="1007233"/>
            <a:chOff x="983837" y="2668934"/>
            <a:chExt cx="7433400" cy="1007233"/>
          </a:xfrm>
        </p:grpSpPr>
        <p:sp>
          <p:nvSpPr>
            <p:cNvPr id="18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5949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>
                  <a:latin typeface="Montserrat Light" panose="020B0604020202020204" charset="0"/>
                </a:rPr>
                <a:t>En este caso se trata de un conjunto de </a:t>
              </a:r>
              <a:r>
                <a:rPr lang="es-MX" sz="1100" dirty="0" err="1">
                  <a:latin typeface="Montserrat Light" panose="020B0604020202020204" charset="0"/>
                </a:rPr>
                <a:t>triggers</a:t>
              </a:r>
              <a:r>
                <a:rPr lang="es-MX" sz="1100" dirty="0">
                  <a:latin typeface="Montserrat Light" panose="020B0604020202020204" charset="0"/>
                </a:rPr>
                <a:t> (uno para cada evento de inserción, actualización y eliminación) que registran en la tabla </a:t>
              </a:r>
              <a:r>
                <a:rPr lang="es-MX" sz="1100" dirty="0" err="1">
                  <a:latin typeface="Montserrat Light" panose="020B0604020202020204" charset="0"/>
                </a:rPr>
                <a:t>log_tablas</a:t>
              </a:r>
              <a:r>
                <a:rPr lang="es-MX" sz="1100" dirty="0">
                  <a:latin typeface="Montserrat Light" panose="020B0604020202020204" charset="0"/>
                </a:rPr>
                <a:t> el detalle de que operación se hizo, para que registro de una entidad particular. </a:t>
              </a:r>
              <a:endParaRPr lang="es-MX" sz="1100" dirty="0" smtClean="0">
                <a:latin typeface="Montserrat Light" panose="020B0604020202020204" charset="0"/>
              </a:endParaRPr>
            </a:p>
            <a:p>
              <a:pPr marL="76200"/>
              <a:endParaRPr lang="es-MX" sz="1100" dirty="0">
                <a:latin typeface="Montserrat Light" panose="020B0604020202020204" charset="0"/>
              </a:endParaRPr>
            </a:p>
            <a:p>
              <a:pPr marL="76200"/>
              <a:r>
                <a:rPr lang="es-MX" sz="1100" dirty="0" smtClean="0">
                  <a:latin typeface="Montserrat Light" panose="020B0604020202020204" charset="0"/>
                </a:rPr>
                <a:t>Con </a:t>
              </a:r>
              <a:r>
                <a:rPr lang="es-MX" sz="1100" dirty="0">
                  <a:latin typeface="Montserrat Light" panose="020B0604020202020204" charset="0"/>
                </a:rPr>
                <a:t>el objetivo de lograr este cometido, se procedió a crear un </a:t>
              </a:r>
              <a:r>
                <a:rPr lang="es-MX" sz="1100" dirty="0" err="1">
                  <a:latin typeface="Montserrat Light" panose="020B0604020202020204" charset="0"/>
                </a:rPr>
                <a:t>stored</a:t>
              </a:r>
              <a:r>
                <a:rPr lang="es-MX" sz="1100" dirty="0">
                  <a:latin typeface="Montserrat Light" panose="020B0604020202020204" charset="0"/>
                </a:rPr>
                <a:t> </a:t>
              </a:r>
              <a:r>
                <a:rPr lang="es-MX" sz="1100" dirty="0" err="1">
                  <a:latin typeface="Montserrat Light" panose="020B0604020202020204" charset="0"/>
                </a:rPr>
                <a:t>procedure</a:t>
              </a:r>
              <a:r>
                <a:rPr lang="es-MX" sz="1100" dirty="0">
                  <a:latin typeface="Montserrat Light" panose="020B0604020202020204" charset="0"/>
                </a:rPr>
                <a:t> denominado </a:t>
              </a:r>
              <a:r>
                <a:rPr lang="es-MX" sz="1100" dirty="0" err="1">
                  <a:latin typeface="Montserrat Light" panose="020B0604020202020204" charset="0"/>
                </a:rPr>
                <a:t>RegistrarEntradaLog</a:t>
              </a:r>
              <a:r>
                <a:rPr lang="es-MX" sz="1100" dirty="0">
                  <a:latin typeface="Montserrat Light" panose="020B0604020202020204" charset="0"/>
                </a:rPr>
                <a:t> que recibe por parámetro la entidad (tabla), el id de la novedad y la operación realizada (</a:t>
              </a:r>
              <a:r>
                <a:rPr lang="es-MX" sz="1100" dirty="0" err="1">
                  <a:latin typeface="Montserrat Light" panose="020B0604020202020204" charset="0"/>
                </a:rPr>
                <a:t>insert</a:t>
              </a:r>
              <a:r>
                <a:rPr lang="es-MX" sz="1100" dirty="0">
                  <a:latin typeface="Montserrat Light" panose="020B0604020202020204" charset="0"/>
                </a:rPr>
                <a:t>/</a:t>
              </a:r>
              <a:r>
                <a:rPr lang="es-MX" sz="1100" dirty="0" err="1">
                  <a:latin typeface="Montserrat Light" panose="020B0604020202020204" charset="0"/>
                </a:rPr>
                <a:t>update</a:t>
              </a:r>
              <a:r>
                <a:rPr lang="es-MX" sz="1100" dirty="0">
                  <a:latin typeface="Montserrat Light" panose="020B0604020202020204" charset="0"/>
                </a:rPr>
                <a:t>/</a:t>
              </a:r>
              <a:r>
                <a:rPr lang="es-MX" sz="1100" dirty="0" err="1">
                  <a:latin typeface="Montserrat Light" panose="020B0604020202020204" charset="0"/>
                </a:rPr>
                <a:t>delete</a:t>
              </a:r>
              <a:r>
                <a:rPr lang="es-MX" sz="1100" dirty="0">
                  <a:latin typeface="Montserrat Light" panose="020B0604020202020204" charset="0"/>
                </a:rPr>
                <a:t>). Este SP facilita la inserción de registros en la tabla de log. </a:t>
              </a:r>
              <a:endParaRPr lang="es-MX" sz="1100" dirty="0" smtClean="0">
                <a:latin typeface="Montserrat Light" panose="020B0604020202020204" charset="0"/>
              </a:endParaRPr>
            </a:p>
            <a:p>
              <a:pPr marL="76200"/>
              <a:endParaRPr lang="es-MX" sz="1100" dirty="0">
                <a:latin typeface="Montserrat Light" panose="020B0604020202020204" charset="0"/>
              </a:endParaRPr>
            </a:p>
            <a:p>
              <a:pPr marL="76200"/>
              <a:r>
                <a:rPr lang="es-MX" sz="1100" dirty="0" smtClean="0">
                  <a:latin typeface="Montserrat Light" panose="020B0604020202020204" charset="0"/>
                </a:rPr>
                <a:t>Luego</a:t>
              </a:r>
              <a:r>
                <a:rPr lang="es-MX" sz="1100" dirty="0">
                  <a:latin typeface="Montserrat Light" panose="020B0604020202020204" charset="0"/>
                </a:rPr>
                <a:t>, como ejemplo, se creó para la tabla materias un </a:t>
              </a:r>
              <a:r>
                <a:rPr lang="es-MX" sz="1100" dirty="0" err="1">
                  <a:latin typeface="Montserrat Light" panose="020B0604020202020204" charset="0"/>
                </a:rPr>
                <a:t>trigger</a:t>
              </a:r>
              <a:r>
                <a:rPr lang="es-MX" sz="1100" dirty="0">
                  <a:latin typeface="Montserrat Light" panose="020B0604020202020204" charset="0"/>
                </a:rPr>
                <a:t> para cada operación, haciendo llamada del SP con los datos necesarios con posterioridad a cada operación. </a:t>
              </a:r>
              <a:endParaRPr lang="es-MX" sz="1100" dirty="0" smtClean="0">
                <a:latin typeface="Montserrat Light" panose="020B0604020202020204" charset="0"/>
              </a:endParaRPr>
            </a:p>
          </p:txBody>
        </p:sp>
        <p:sp>
          <p:nvSpPr>
            <p:cNvPr id="20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Descripción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942063" y="1942321"/>
            <a:ext cx="7433400" cy="1003245"/>
            <a:chOff x="983837" y="2668934"/>
            <a:chExt cx="7433400" cy="1003245"/>
          </a:xfrm>
        </p:grpSpPr>
        <p:sp>
          <p:nvSpPr>
            <p:cNvPr id="25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1961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 err="1">
                  <a:latin typeface="Montserrat Light" panose="020B0604020202020204" charset="0"/>
                </a:rPr>
                <a:t>log_tablas</a:t>
              </a:r>
              <a:r>
                <a:rPr lang="es-MX" sz="1100" dirty="0">
                  <a:latin typeface="Montserrat Light" panose="020B0604020202020204" charset="0"/>
                </a:rPr>
                <a:t>, y a modo de ejemplo: materias</a:t>
              </a:r>
              <a:endParaRPr lang="es-MX" sz="1100" dirty="0" smtClean="0">
                <a:latin typeface="Montserrat Light" panose="020B0604020202020204" charset="0"/>
              </a:endParaRPr>
            </a:p>
          </p:txBody>
        </p:sp>
        <p:sp>
          <p:nvSpPr>
            <p:cNvPr id="26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Tablas/Datos</a:t>
              </a:r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942063" y="1263730"/>
            <a:ext cx="7433400" cy="1003245"/>
            <a:chOff x="983837" y="2668934"/>
            <a:chExt cx="7433400" cy="1003245"/>
          </a:xfrm>
        </p:grpSpPr>
        <p:sp>
          <p:nvSpPr>
            <p:cNvPr id="28" name="Google Shape;122;p17"/>
            <p:cNvSpPr txBox="1">
              <a:spLocks/>
            </p:cNvSpPr>
            <p:nvPr/>
          </p:nvSpPr>
          <p:spPr>
            <a:xfrm>
              <a:off x="983837" y="2970218"/>
              <a:ext cx="7433400" cy="701961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/>
              <a:r>
                <a:rPr lang="es-MX" sz="1100" dirty="0">
                  <a:latin typeface="Montserrat Light" panose="020B0604020202020204" charset="0"/>
                </a:rPr>
                <a:t>Registra los eventos realizados sobre cada id de la tabla materias. </a:t>
              </a:r>
              <a:endParaRPr lang="es-MX" sz="1100" dirty="0" smtClean="0">
                <a:latin typeface="Montserrat Light" panose="020B0604020202020204" charset="0"/>
              </a:endParaRPr>
            </a:p>
            <a:p>
              <a:pPr marL="76200"/>
              <a:r>
                <a:rPr lang="es-MX" sz="1100" dirty="0" smtClean="0">
                  <a:latin typeface="Montserrat Light" panose="020B0604020202020204" charset="0"/>
                </a:rPr>
                <a:t>Aclaración</a:t>
              </a:r>
              <a:r>
                <a:rPr lang="es-MX" sz="1100" dirty="0">
                  <a:latin typeface="Montserrat Light" panose="020B0604020202020204" charset="0"/>
                </a:rPr>
                <a:t>: no registra valores anteriores y nuevos.</a:t>
              </a:r>
              <a:endParaRPr lang="es-MX" sz="1100" dirty="0" smtClean="0">
                <a:latin typeface="Montserrat Light" panose="020B0604020202020204" charset="0"/>
              </a:endParaRPr>
            </a:p>
          </p:txBody>
        </p:sp>
        <p:sp>
          <p:nvSpPr>
            <p:cNvPr id="29" name="Google Shape;121;p17"/>
            <p:cNvSpPr txBox="1">
              <a:spLocks/>
            </p:cNvSpPr>
            <p:nvPr/>
          </p:nvSpPr>
          <p:spPr>
            <a:xfrm>
              <a:off x="1047184" y="2668934"/>
              <a:ext cx="1747074" cy="251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s-AR" sz="1600" dirty="0" smtClean="0"/>
                <a:t>Objetivo</a:t>
              </a: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3877674" y="4632364"/>
            <a:ext cx="1173248" cy="255580"/>
            <a:chOff x="7635472" y="824375"/>
            <a:chExt cx="1173248" cy="255580"/>
          </a:xfrm>
        </p:grpSpPr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140" y="824375"/>
              <a:ext cx="255580" cy="255580"/>
            </a:xfrm>
            <a:prstGeom prst="rect">
              <a:avLst/>
            </a:prstGeom>
          </p:spPr>
        </p:pic>
        <p:sp>
          <p:nvSpPr>
            <p:cNvPr id="21" name="CuadroTexto 20"/>
            <p:cNvSpPr txBox="1"/>
            <p:nvPr/>
          </p:nvSpPr>
          <p:spPr>
            <a:xfrm>
              <a:off x="7635472" y="848139"/>
              <a:ext cx="9637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00" dirty="0" smtClean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CÓDIGO EN GITHUB</a:t>
              </a:r>
              <a:endParaRPr lang="es-AR" sz="7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  <p:sp>
        <p:nvSpPr>
          <p:cNvPr id="22" name="Rectángulo redondeado 21">
            <a:hlinkClick r:id="rId4"/>
          </p:cNvPr>
          <p:cNvSpPr/>
          <p:nvPr/>
        </p:nvSpPr>
        <p:spPr>
          <a:xfrm>
            <a:off x="3917531" y="4627722"/>
            <a:ext cx="1140757" cy="267038"/>
          </a:xfrm>
          <a:prstGeom prst="roundRect">
            <a:avLst/>
          </a:prstGeom>
          <a:noFill/>
          <a:ln>
            <a:solidFill>
              <a:srgbClr val="BE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                              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681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9</a:t>
            </a:r>
            <a:r>
              <a:rPr lang="en" dirty="0" smtClean="0">
                <a:solidFill>
                  <a:schemeClr val="accent1"/>
                </a:solidFill>
              </a:rPr>
              <a:t>.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Informes generados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995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 txBox="1">
            <a:spLocks noGrp="1"/>
          </p:cNvSpPr>
          <p:nvPr>
            <p:ph type="title"/>
          </p:nvPr>
        </p:nvSpPr>
        <p:spPr>
          <a:xfrm>
            <a:off x="855300" y="795930"/>
            <a:ext cx="7433400" cy="2954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AR" sz="2000" dirty="0" smtClean="0">
                <a:solidFill>
                  <a:schemeClr val="accent3">
                    <a:lumMod val="75000"/>
                  </a:schemeClr>
                </a:solidFill>
              </a:rPr>
              <a:t>Importes </a:t>
            </a:r>
            <a:r>
              <a:rPr lang="es-AR" sz="2000" dirty="0">
                <a:solidFill>
                  <a:schemeClr val="accent3">
                    <a:lumMod val="75000"/>
                  </a:schemeClr>
                </a:solidFill>
              </a:rPr>
              <a:t>facturados por tipo de factura</a:t>
            </a:r>
            <a:endParaRPr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7" name="Google Shape;627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grpSp>
        <p:nvGrpSpPr>
          <p:cNvPr id="17" name="Grupo 16"/>
          <p:cNvGrpSpPr/>
          <p:nvPr/>
        </p:nvGrpSpPr>
        <p:grpSpPr>
          <a:xfrm>
            <a:off x="3877674" y="4632364"/>
            <a:ext cx="1173248" cy="255580"/>
            <a:chOff x="7635472" y="824375"/>
            <a:chExt cx="1173248" cy="255580"/>
          </a:xfrm>
        </p:grpSpPr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140" y="824375"/>
              <a:ext cx="255580" cy="255580"/>
            </a:xfrm>
            <a:prstGeom prst="rect">
              <a:avLst/>
            </a:prstGeom>
          </p:spPr>
        </p:pic>
        <p:sp>
          <p:nvSpPr>
            <p:cNvPr id="21" name="CuadroTexto 20"/>
            <p:cNvSpPr txBox="1"/>
            <p:nvPr/>
          </p:nvSpPr>
          <p:spPr>
            <a:xfrm>
              <a:off x="7635472" y="848139"/>
              <a:ext cx="9637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00" dirty="0" smtClean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CÓDIGO EN GITHUB</a:t>
              </a:r>
              <a:endParaRPr lang="es-AR" sz="7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  <p:sp>
        <p:nvSpPr>
          <p:cNvPr id="22" name="Rectángulo redondeado 21">
            <a:hlinkClick r:id="rId4"/>
          </p:cNvPr>
          <p:cNvSpPr/>
          <p:nvPr/>
        </p:nvSpPr>
        <p:spPr>
          <a:xfrm>
            <a:off x="3917531" y="4627722"/>
            <a:ext cx="1140757" cy="267038"/>
          </a:xfrm>
          <a:prstGeom prst="roundRect">
            <a:avLst/>
          </a:prstGeom>
          <a:noFill/>
          <a:ln>
            <a:solidFill>
              <a:srgbClr val="BE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                                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245" y="1374808"/>
            <a:ext cx="2882351" cy="29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5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 txBox="1">
            <a:spLocks noGrp="1"/>
          </p:cNvSpPr>
          <p:nvPr>
            <p:ph type="title"/>
          </p:nvPr>
        </p:nvSpPr>
        <p:spPr>
          <a:xfrm>
            <a:off x="855300" y="795930"/>
            <a:ext cx="7433400" cy="2954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MX" sz="2000" dirty="0">
                <a:solidFill>
                  <a:schemeClr val="accent3">
                    <a:lumMod val="75000"/>
                  </a:schemeClr>
                </a:solidFill>
              </a:rPr>
              <a:t>Cantidad de alumnos por provincia (top 5)</a:t>
            </a:r>
            <a:endParaRPr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7" name="Google Shape;627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grpSp>
        <p:nvGrpSpPr>
          <p:cNvPr id="17" name="Grupo 16"/>
          <p:cNvGrpSpPr/>
          <p:nvPr/>
        </p:nvGrpSpPr>
        <p:grpSpPr>
          <a:xfrm>
            <a:off x="3877674" y="4632364"/>
            <a:ext cx="1173248" cy="255580"/>
            <a:chOff x="7635472" y="824375"/>
            <a:chExt cx="1173248" cy="255580"/>
          </a:xfrm>
        </p:grpSpPr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140" y="824375"/>
              <a:ext cx="255580" cy="255580"/>
            </a:xfrm>
            <a:prstGeom prst="rect">
              <a:avLst/>
            </a:prstGeom>
          </p:spPr>
        </p:pic>
        <p:sp>
          <p:nvSpPr>
            <p:cNvPr id="21" name="CuadroTexto 20"/>
            <p:cNvSpPr txBox="1"/>
            <p:nvPr/>
          </p:nvSpPr>
          <p:spPr>
            <a:xfrm>
              <a:off x="7635472" y="848139"/>
              <a:ext cx="9637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00" dirty="0" smtClean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CÓDIGO EN GITHUB</a:t>
              </a:r>
              <a:endParaRPr lang="es-AR" sz="7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  <p:sp>
        <p:nvSpPr>
          <p:cNvPr id="22" name="Rectángulo redondeado 21">
            <a:hlinkClick r:id="rId4"/>
          </p:cNvPr>
          <p:cNvSpPr/>
          <p:nvPr/>
        </p:nvSpPr>
        <p:spPr>
          <a:xfrm>
            <a:off x="3917531" y="4627722"/>
            <a:ext cx="1140757" cy="267038"/>
          </a:xfrm>
          <a:prstGeom prst="roundRect">
            <a:avLst/>
          </a:prstGeom>
          <a:noFill/>
          <a:ln>
            <a:solidFill>
              <a:srgbClr val="BE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                                </a:t>
            </a:r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3274" y="1253147"/>
            <a:ext cx="2517451" cy="304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5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244" y="1280010"/>
            <a:ext cx="4005509" cy="2992988"/>
          </a:xfrm>
          <a:prstGeom prst="rect">
            <a:avLst/>
          </a:prstGeom>
        </p:spPr>
      </p:pic>
      <p:sp>
        <p:nvSpPr>
          <p:cNvPr id="626" name="Google Shape;626;p46"/>
          <p:cNvSpPr txBox="1">
            <a:spLocks noGrp="1"/>
          </p:cNvSpPr>
          <p:nvPr>
            <p:ph type="title"/>
          </p:nvPr>
        </p:nvSpPr>
        <p:spPr>
          <a:xfrm>
            <a:off x="855300" y="795930"/>
            <a:ext cx="7433400" cy="2954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MX" sz="2000" dirty="0">
                <a:solidFill>
                  <a:schemeClr val="accent3">
                    <a:lumMod val="75000"/>
                  </a:schemeClr>
                </a:solidFill>
              </a:rPr>
              <a:t>Facturación acumulada por mes</a:t>
            </a:r>
            <a:endParaRPr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7" name="Google Shape;627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grpSp>
        <p:nvGrpSpPr>
          <p:cNvPr id="17" name="Grupo 16"/>
          <p:cNvGrpSpPr/>
          <p:nvPr/>
        </p:nvGrpSpPr>
        <p:grpSpPr>
          <a:xfrm>
            <a:off x="3877674" y="4632364"/>
            <a:ext cx="1173248" cy="255580"/>
            <a:chOff x="7635472" y="824375"/>
            <a:chExt cx="1173248" cy="255580"/>
          </a:xfrm>
        </p:grpSpPr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140" y="824375"/>
              <a:ext cx="255580" cy="255580"/>
            </a:xfrm>
            <a:prstGeom prst="rect">
              <a:avLst/>
            </a:prstGeom>
          </p:spPr>
        </p:pic>
        <p:sp>
          <p:nvSpPr>
            <p:cNvPr id="21" name="CuadroTexto 20"/>
            <p:cNvSpPr txBox="1"/>
            <p:nvPr/>
          </p:nvSpPr>
          <p:spPr>
            <a:xfrm>
              <a:off x="7635472" y="848139"/>
              <a:ext cx="9637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00" dirty="0" smtClean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CÓDIGO EN GITHUB</a:t>
              </a:r>
              <a:endParaRPr lang="es-AR" sz="7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  <p:sp>
        <p:nvSpPr>
          <p:cNvPr id="22" name="Rectángulo redondeado 21">
            <a:hlinkClick r:id="rId5"/>
          </p:cNvPr>
          <p:cNvSpPr/>
          <p:nvPr/>
        </p:nvSpPr>
        <p:spPr>
          <a:xfrm>
            <a:off x="3917531" y="4627722"/>
            <a:ext cx="1140757" cy="267038"/>
          </a:xfrm>
          <a:prstGeom prst="roundRect">
            <a:avLst/>
          </a:prstGeom>
          <a:noFill/>
          <a:ln>
            <a:solidFill>
              <a:srgbClr val="BE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                              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5375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 txBox="1">
            <a:spLocks noGrp="1"/>
          </p:cNvSpPr>
          <p:nvPr>
            <p:ph type="title"/>
          </p:nvPr>
        </p:nvSpPr>
        <p:spPr>
          <a:xfrm>
            <a:off x="855300" y="795930"/>
            <a:ext cx="7433400" cy="2954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MX" sz="2000" dirty="0" err="1">
                <a:solidFill>
                  <a:schemeClr val="accent3">
                    <a:lumMod val="75000"/>
                  </a:schemeClr>
                </a:solidFill>
              </a:rPr>
              <a:t>Boxplot</a:t>
            </a:r>
            <a:r>
              <a:rPr lang="es-MX" sz="2000" dirty="0">
                <a:solidFill>
                  <a:schemeClr val="accent3">
                    <a:lumMod val="75000"/>
                  </a:schemeClr>
                </a:solidFill>
              </a:rPr>
              <a:t> de notas por carrera</a:t>
            </a:r>
            <a:endParaRPr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7" name="Google Shape;627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  <p:grpSp>
        <p:nvGrpSpPr>
          <p:cNvPr id="17" name="Grupo 16"/>
          <p:cNvGrpSpPr/>
          <p:nvPr/>
        </p:nvGrpSpPr>
        <p:grpSpPr>
          <a:xfrm>
            <a:off x="3877674" y="4632364"/>
            <a:ext cx="1173248" cy="255580"/>
            <a:chOff x="7635472" y="824375"/>
            <a:chExt cx="1173248" cy="255580"/>
          </a:xfrm>
        </p:grpSpPr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140" y="824375"/>
              <a:ext cx="255580" cy="255580"/>
            </a:xfrm>
            <a:prstGeom prst="rect">
              <a:avLst/>
            </a:prstGeom>
          </p:spPr>
        </p:pic>
        <p:sp>
          <p:nvSpPr>
            <p:cNvPr id="21" name="CuadroTexto 20"/>
            <p:cNvSpPr txBox="1"/>
            <p:nvPr/>
          </p:nvSpPr>
          <p:spPr>
            <a:xfrm>
              <a:off x="7635472" y="848139"/>
              <a:ext cx="9637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700" dirty="0" smtClean="0">
                  <a:solidFill>
                    <a:schemeClr val="accent1">
                      <a:lumMod val="75000"/>
                    </a:schemeClr>
                  </a:solidFill>
                  <a:latin typeface="Bahnschrift Light" panose="020B0502040204020203" pitchFamily="34" charset="0"/>
                </a:rPr>
                <a:t>CÓDIGO EN GITHUB</a:t>
              </a:r>
              <a:endParaRPr lang="es-AR" sz="7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endParaRPr>
            </a:p>
          </p:txBody>
        </p:sp>
      </p:grpSp>
      <p:sp>
        <p:nvSpPr>
          <p:cNvPr id="22" name="Rectángulo redondeado 21">
            <a:hlinkClick r:id="rId4"/>
          </p:cNvPr>
          <p:cNvSpPr/>
          <p:nvPr/>
        </p:nvSpPr>
        <p:spPr>
          <a:xfrm>
            <a:off x="3917531" y="4627722"/>
            <a:ext cx="1140757" cy="267038"/>
          </a:xfrm>
          <a:prstGeom prst="roundRect">
            <a:avLst/>
          </a:prstGeom>
          <a:noFill/>
          <a:ln>
            <a:solidFill>
              <a:srgbClr val="BEEA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                                </a:t>
            </a:r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5233" y="1202952"/>
            <a:ext cx="3745352" cy="323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10.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Herramientas y tecnologías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640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Objetivo</a:t>
            </a:r>
            <a:endParaRPr dirty="0"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s-MX" sz="1800" dirty="0" smtClean="0"/>
              <a:t>Brindar </a:t>
            </a:r>
            <a:r>
              <a:rPr lang="es-MX" sz="1800" dirty="0"/>
              <a:t>un medio para la persistencia de los datos que el negocio requiera para la toma de decisiones y para la registración de todas las transacciones relevantes para la Universidad.</a:t>
            </a:r>
            <a:endParaRPr lang="en" sz="1800" dirty="0" smtClean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696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Herramientas y tecnologías</a:t>
            </a:r>
            <a:endParaRPr dirty="0"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855300" y="1584092"/>
            <a:ext cx="6917100" cy="30656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250000"/>
              </a:lnSpc>
            </a:pPr>
            <a:r>
              <a:rPr lang="es-MX" sz="1100" b="1" dirty="0" smtClean="0">
                <a:solidFill>
                  <a:srgbClr val="00B050"/>
                </a:solidFill>
              </a:rPr>
              <a:t>MySQL</a:t>
            </a:r>
            <a:r>
              <a:rPr lang="es-MX" sz="1100" dirty="0" smtClean="0">
                <a:solidFill>
                  <a:srgbClr val="00B050"/>
                </a:solidFill>
              </a:rPr>
              <a:t> </a:t>
            </a:r>
            <a:r>
              <a:rPr lang="es-MX" sz="1100" dirty="0" smtClean="0"/>
              <a:t>– creación y manipulación de base de datos</a:t>
            </a:r>
          </a:p>
          <a:p>
            <a:pPr>
              <a:lnSpc>
                <a:spcPct val="250000"/>
              </a:lnSpc>
            </a:pPr>
            <a:r>
              <a:rPr lang="es-MX" sz="1100" b="1" dirty="0" smtClean="0">
                <a:solidFill>
                  <a:srgbClr val="00B050"/>
                </a:solidFill>
              </a:rPr>
              <a:t>draw.io</a:t>
            </a:r>
            <a:r>
              <a:rPr lang="es-MX" sz="1100" dirty="0" smtClean="0"/>
              <a:t> – diagrama de entidad-relación</a:t>
            </a:r>
          </a:p>
          <a:p>
            <a:pPr>
              <a:lnSpc>
                <a:spcPct val="250000"/>
              </a:lnSpc>
            </a:pPr>
            <a:r>
              <a:rPr lang="es-MX" sz="1100" b="1" dirty="0" err="1" smtClean="0">
                <a:solidFill>
                  <a:srgbClr val="00B050"/>
                </a:solidFill>
              </a:rPr>
              <a:t>ChatGPT</a:t>
            </a:r>
            <a:r>
              <a:rPr lang="es-MX" sz="1100" dirty="0" smtClean="0"/>
              <a:t> – generación de datos</a:t>
            </a:r>
          </a:p>
          <a:p>
            <a:pPr>
              <a:lnSpc>
                <a:spcPct val="250000"/>
              </a:lnSpc>
            </a:pPr>
            <a:r>
              <a:rPr lang="es-MX" sz="1100" b="1" dirty="0" smtClean="0">
                <a:solidFill>
                  <a:srgbClr val="00B050"/>
                </a:solidFill>
              </a:rPr>
              <a:t>Python / </a:t>
            </a:r>
            <a:r>
              <a:rPr lang="es-MX" sz="1100" b="1" dirty="0" err="1" smtClean="0">
                <a:solidFill>
                  <a:srgbClr val="00B050"/>
                </a:solidFill>
              </a:rPr>
              <a:t>Jupyter</a:t>
            </a:r>
            <a:r>
              <a:rPr lang="es-MX" sz="1100" b="1" dirty="0" smtClean="0">
                <a:solidFill>
                  <a:srgbClr val="00B050"/>
                </a:solidFill>
              </a:rPr>
              <a:t> Notebooks </a:t>
            </a:r>
            <a:r>
              <a:rPr lang="es-MX" sz="1100" dirty="0" smtClean="0"/>
              <a:t>– reportes de información</a:t>
            </a:r>
          </a:p>
          <a:p>
            <a:pPr>
              <a:lnSpc>
                <a:spcPct val="250000"/>
              </a:lnSpc>
            </a:pPr>
            <a:r>
              <a:rPr lang="es-MX" sz="1100" b="1" dirty="0" err="1" smtClean="0">
                <a:solidFill>
                  <a:srgbClr val="00B050"/>
                </a:solidFill>
              </a:rPr>
              <a:t>Git</a:t>
            </a:r>
            <a:r>
              <a:rPr lang="es-MX" sz="1100" b="1" dirty="0" smtClean="0">
                <a:solidFill>
                  <a:srgbClr val="00B050"/>
                </a:solidFill>
              </a:rPr>
              <a:t> / </a:t>
            </a:r>
            <a:r>
              <a:rPr lang="es-MX" sz="1100" b="1" dirty="0" err="1" smtClean="0">
                <a:solidFill>
                  <a:srgbClr val="00B050"/>
                </a:solidFill>
              </a:rPr>
              <a:t>GitHub</a:t>
            </a:r>
            <a:r>
              <a:rPr lang="es-MX" sz="1100" b="1" dirty="0" smtClean="0">
                <a:solidFill>
                  <a:srgbClr val="00B050"/>
                </a:solidFill>
              </a:rPr>
              <a:t> </a:t>
            </a:r>
            <a:r>
              <a:rPr lang="es-MX" sz="1100" dirty="0" smtClean="0"/>
              <a:t>– control de cambios y publicación</a:t>
            </a:r>
          </a:p>
          <a:p>
            <a:pPr>
              <a:lnSpc>
                <a:spcPct val="250000"/>
              </a:lnSpc>
            </a:pPr>
            <a:r>
              <a:rPr lang="es-MX" sz="1100" b="1" dirty="0" smtClean="0">
                <a:solidFill>
                  <a:srgbClr val="00B050"/>
                </a:solidFill>
              </a:rPr>
              <a:t>Microsoft Office </a:t>
            </a:r>
            <a:r>
              <a:rPr lang="es-MX" sz="1100" dirty="0" smtClean="0"/>
              <a:t>– elaboración de informes y presentación</a:t>
            </a:r>
          </a:p>
          <a:p>
            <a:pPr>
              <a:lnSpc>
                <a:spcPct val="250000"/>
              </a:lnSpc>
            </a:pPr>
            <a:endParaRPr lang="es-MX" sz="1100" dirty="0" smtClean="0"/>
          </a:p>
          <a:p>
            <a:pPr>
              <a:lnSpc>
                <a:spcPct val="250000"/>
              </a:lnSpc>
            </a:pPr>
            <a:endParaRPr lang="es-MX" sz="1100" dirty="0" smtClean="0"/>
          </a:p>
          <a:p>
            <a:pPr>
              <a:lnSpc>
                <a:spcPct val="250000"/>
              </a:lnSpc>
            </a:pPr>
            <a:endParaRPr lang="es-MX" sz="1100" dirty="0" smtClean="0"/>
          </a:p>
          <a:p>
            <a:pPr>
              <a:lnSpc>
                <a:spcPct val="250000"/>
              </a:lnSpc>
            </a:pPr>
            <a:endParaRPr lang="es-MX" sz="1100" dirty="0" smtClean="0"/>
          </a:p>
          <a:p>
            <a:pPr>
              <a:lnSpc>
                <a:spcPct val="250000"/>
              </a:lnSpc>
            </a:pPr>
            <a:endParaRPr lang="es-MX" sz="1100" dirty="0" smtClean="0"/>
          </a:p>
          <a:p>
            <a:endParaRPr lang="es-MX" sz="1100" dirty="0" smtClean="0"/>
          </a:p>
          <a:p>
            <a:endParaRPr lang="en" sz="1100" dirty="0" smtClean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pic>
        <p:nvPicPr>
          <p:cNvPr id="1026" name="Picture 2" descr="File:MySQL text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585" y="2825530"/>
            <a:ext cx="1340980" cy="39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hatGPT Logo PNG title=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362" y="2684182"/>
            <a:ext cx="373041" cy="3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Archivo:Python-logo-notext.svg - Wikipedia, la enciclopedia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032" y="1749705"/>
            <a:ext cx="415329" cy="45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Jupyter Notebook: A Complete Introduction - CodeSolid.com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58"/>
          <a:stretch/>
        </p:blipFill>
        <p:spPr bwMode="auto">
          <a:xfrm>
            <a:off x="8538059" y="2630373"/>
            <a:ext cx="433750" cy="51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Git - Logo Download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685" y="4103064"/>
            <a:ext cx="450779" cy="45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Github Logo - Free social media icon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467" y="3642333"/>
            <a:ext cx="454343" cy="45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Download Microsoft Office Logo in SVG Vector or PNG File ...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362" y="3577022"/>
            <a:ext cx="829386" cy="55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811" y="1727356"/>
            <a:ext cx="407199" cy="40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8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11.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Futuras líneas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290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Futuras líneas</a:t>
            </a:r>
            <a:endParaRPr dirty="0"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855300" y="1584092"/>
            <a:ext cx="6917100" cy="30656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250000"/>
              </a:lnSpc>
            </a:pPr>
            <a:r>
              <a:rPr lang="es-MX" sz="1100" dirty="0" smtClean="0"/>
              <a:t>La base de datos podría utilizarse en un entorno real reflejando la totalidad de procesos asociados con la enseñanza en niveles terciario, universitario y/o post-grado.</a:t>
            </a:r>
          </a:p>
          <a:p>
            <a:pPr>
              <a:lnSpc>
                <a:spcPct val="250000"/>
              </a:lnSpc>
            </a:pPr>
            <a:r>
              <a:rPr lang="es-MX" sz="1100" dirty="0" smtClean="0"/>
              <a:t>Esta base de datos podría trabajar en conjunto con diversos </a:t>
            </a:r>
            <a:r>
              <a:rPr lang="es-MX" sz="1100" dirty="0" err="1" smtClean="0"/>
              <a:t>front-ends</a:t>
            </a:r>
            <a:r>
              <a:rPr lang="es-MX" sz="1100" dirty="0" smtClean="0"/>
              <a:t> como ser una aplicación web tipo “Campus Online” (autogestión de alumnos) ya sea para plataformas web y/o </a:t>
            </a:r>
            <a:r>
              <a:rPr lang="es-MX" sz="1100" dirty="0" err="1" smtClean="0"/>
              <a:t>mobile</a:t>
            </a:r>
            <a:r>
              <a:rPr lang="es-MX" sz="1100" dirty="0" smtClean="0"/>
              <a:t>.</a:t>
            </a:r>
          </a:p>
          <a:p>
            <a:pPr>
              <a:lnSpc>
                <a:spcPct val="250000"/>
              </a:lnSpc>
            </a:pPr>
            <a:r>
              <a:rPr lang="es-MX" sz="1100" dirty="0" smtClean="0"/>
              <a:t>Se podría incorporar entidades que reflejen otras operatorias como tesorería, recursos humanos, compras e insumos, entre otros.</a:t>
            </a:r>
            <a:endParaRPr lang="es-MX" sz="1100" dirty="0" smtClean="0"/>
          </a:p>
          <a:p>
            <a:pPr>
              <a:lnSpc>
                <a:spcPct val="250000"/>
              </a:lnSpc>
            </a:pPr>
            <a:endParaRPr lang="es-MX" sz="1100" dirty="0" smtClean="0"/>
          </a:p>
          <a:p>
            <a:pPr>
              <a:lnSpc>
                <a:spcPct val="250000"/>
              </a:lnSpc>
            </a:pPr>
            <a:endParaRPr lang="es-MX" sz="1100" dirty="0" smtClean="0"/>
          </a:p>
          <a:p>
            <a:pPr>
              <a:lnSpc>
                <a:spcPct val="250000"/>
              </a:lnSpc>
            </a:pPr>
            <a:endParaRPr lang="es-MX" sz="1100" dirty="0" smtClean="0"/>
          </a:p>
          <a:p>
            <a:pPr>
              <a:lnSpc>
                <a:spcPct val="250000"/>
              </a:lnSpc>
            </a:pPr>
            <a:endParaRPr lang="es-MX" sz="1100" dirty="0" smtClean="0"/>
          </a:p>
          <a:p>
            <a:endParaRPr lang="es-MX" sz="1100" dirty="0" smtClean="0"/>
          </a:p>
          <a:p>
            <a:endParaRPr lang="en" sz="1100" dirty="0" smtClean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767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00" y="4409612"/>
            <a:ext cx="248672" cy="248672"/>
          </a:xfrm>
          <a:prstGeom prst="rect">
            <a:avLst/>
          </a:prstGeom>
        </p:spPr>
      </p:pic>
      <p:pic>
        <p:nvPicPr>
          <p:cNvPr id="327" name="Google Shape;327;p34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50" y="2511110"/>
            <a:ext cx="5921100" cy="5273479"/>
          </a:xfrm>
          <a:prstGeom prst="pie">
            <a:avLst>
              <a:gd name="adj1" fmla="val 10795177"/>
              <a:gd name="adj2" fmla="val 16209058"/>
            </a:avLst>
          </a:prstGeom>
          <a:noFill/>
          <a:ln>
            <a:noFill/>
          </a:ln>
        </p:spPr>
      </p:pic>
      <p:sp>
        <p:nvSpPr>
          <p:cNvPr id="328" name="Google Shape;328;p34"/>
          <p:cNvSpPr txBox="1">
            <a:spLocks noGrp="1"/>
          </p:cNvSpPr>
          <p:nvPr>
            <p:ph type="ctrTitle" idx="4294967295"/>
          </p:nvPr>
        </p:nvSpPr>
        <p:spPr>
          <a:xfrm>
            <a:off x="685800" y="914388"/>
            <a:ext cx="6593700" cy="131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/>
              <a:t>Gracias!</a:t>
            </a:r>
            <a:endParaRPr sz="9600" dirty="0"/>
          </a:p>
        </p:txBody>
      </p:sp>
      <p:sp>
        <p:nvSpPr>
          <p:cNvPr id="329" name="Google Shape;329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268608"/>
            <a:ext cx="6593700" cy="6138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b="1" dirty="0" smtClean="0">
                <a:solidFill>
                  <a:schemeClr val="accent2"/>
                </a:solidFill>
              </a:rPr>
              <a:t>Rodrigo Casas</a:t>
            </a:r>
            <a:endParaRPr sz="3600" b="1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dirty="0"/>
          </a:p>
        </p:txBody>
      </p:sp>
      <p:sp>
        <p:nvSpPr>
          <p:cNvPr id="330" name="Google Shape;330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63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6" name="Imagen 5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46" y="4084393"/>
            <a:ext cx="255580" cy="255580"/>
          </a:xfrm>
          <a:prstGeom prst="rect">
            <a:avLst/>
          </a:prstGeom>
        </p:spPr>
      </p:pic>
      <p:pic>
        <p:nvPicPr>
          <p:cNvPr id="2" name="Imagen 1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02" y="4747856"/>
            <a:ext cx="211868" cy="211868"/>
          </a:xfrm>
          <a:prstGeom prst="rect">
            <a:avLst/>
          </a:prstGeom>
        </p:spPr>
      </p:pic>
      <p:sp>
        <p:nvSpPr>
          <p:cNvPr id="3" name="Rectángulo 2">
            <a:hlinkClick r:id="rId6"/>
          </p:cNvPr>
          <p:cNvSpPr/>
          <p:nvPr/>
        </p:nvSpPr>
        <p:spPr>
          <a:xfrm>
            <a:off x="927848" y="4029910"/>
            <a:ext cx="31155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" sz="1600" dirty="0" smtClean="0">
                <a:latin typeface="Montserrat Light" panose="020B0604020202020204" charset="0"/>
              </a:rPr>
              <a:t>casasrodri</a:t>
            </a:r>
            <a:endParaRPr lang="es-AR" sz="1600" dirty="0">
              <a:latin typeface="Montserrat Light" panose="020B0604020202020204" charset="0"/>
            </a:endParaRPr>
          </a:p>
        </p:txBody>
      </p:sp>
      <p:sp>
        <p:nvSpPr>
          <p:cNvPr id="10" name="Rectángulo 9">
            <a:hlinkClick r:id="rId3"/>
          </p:cNvPr>
          <p:cNvSpPr/>
          <p:nvPr/>
        </p:nvSpPr>
        <p:spPr>
          <a:xfrm>
            <a:off x="927848" y="4352668"/>
            <a:ext cx="31155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s-AR" sz="1600" dirty="0" smtClean="0">
                <a:latin typeface="Montserrat Light" panose="020B0604020202020204" charset="0"/>
              </a:rPr>
              <a:t>casasrodrigo2307</a:t>
            </a:r>
            <a:endParaRPr lang="es-AR" sz="1600" dirty="0">
              <a:latin typeface="Montserrat Light" panose="020B0604020202020204" charset="0"/>
            </a:endParaRPr>
          </a:p>
        </p:txBody>
      </p:sp>
      <p:sp>
        <p:nvSpPr>
          <p:cNvPr id="11" name="Rectángulo 10">
            <a:hlinkClick r:id="rId8"/>
          </p:cNvPr>
          <p:cNvSpPr/>
          <p:nvPr/>
        </p:nvSpPr>
        <p:spPr>
          <a:xfrm>
            <a:off x="927848" y="4672570"/>
            <a:ext cx="31155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" sz="1600" dirty="0" smtClean="0">
                <a:latin typeface="Montserrat Light" panose="020B0604020202020204" charset="0"/>
              </a:rPr>
              <a:t>cr.rodrigo.casas@gmail.com</a:t>
            </a:r>
            <a:endParaRPr lang="es-AR" sz="1600" dirty="0">
              <a:latin typeface="Montserrat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6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3.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Situación problemática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79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Situación problemática</a:t>
            </a:r>
            <a:endParaRPr dirty="0"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s-MX" sz="1800" dirty="0"/>
              <a:t>Una universidad cuenta con muchos flujos de información y muchas personas que interactúan constantemente para obtener un estado actualizado de diversa índole. </a:t>
            </a:r>
            <a:endParaRPr lang="es-MX" sz="1800" dirty="0" smtClean="0"/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endParaRPr lang="es-MX" sz="100" dirty="0"/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s-MX" sz="1800" dirty="0" smtClean="0"/>
              <a:t>El </a:t>
            </a:r>
            <a:r>
              <a:rPr lang="es-MX" sz="1800" dirty="0"/>
              <a:t>presente proyecto busca brindar una solución que permita a todos los actores conocer el estado actual de cierta información (cómo los resultados de exámenes y de materias cursadas, entre otros asuntos académicos), así como sobre la situación financiera de la universidad y de los alumnos, conociendo aquellos conceptos facturados, aquellos adeudados y aquellos abonados</a:t>
            </a:r>
            <a:r>
              <a:rPr lang="es-MX" sz="1800" dirty="0" smtClean="0"/>
              <a:t>.</a:t>
            </a:r>
            <a:endParaRPr lang="en" sz="1800" dirty="0" smtClean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46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4.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Modelo de negocio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30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3875</Words>
  <Application>Microsoft Office PowerPoint</Application>
  <PresentationFormat>Presentación en pantalla (16:9)</PresentationFormat>
  <Paragraphs>806</Paragraphs>
  <Slides>63</Slides>
  <Notes>63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63</vt:i4>
      </vt:variant>
    </vt:vector>
  </HeadingPairs>
  <TitlesOfParts>
    <vt:vector size="73" baseType="lpstr">
      <vt:lpstr>Cascadia Code Light</vt:lpstr>
      <vt:lpstr>Arial</vt:lpstr>
      <vt:lpstr>Fira Code</vt:lpstr>
      <vt:lpstr>Bahnschrift Light</vt:lpstr>
      <vt:lpstr>Bahnschrift</vt:lpstr>
      <vt:lpstr>Fira Code Light</vt:lpstr>
      <vt:lpstr>Montserrat</vt:lpstr>
      <vt:lpstr>Calibri</vt:lpstr>
      <vt:lpstr>Montserrat Light</vt:lpstr>
      <vt:lpstr>Nicholas template</vt:lpstr>
      <vt:lpstr>Proyecto Final</vt:lpstr>
      <vt:lpstr>Índice</vt:lpstr>
      <vt:lpstr>1. Introducción</vt:lpstr>
      <vt:lpstr>Introducción</vt:lpstr>
      <vt:lpstr>2. Objetivos</vt:lpstr>
      <vt:lpstr>Objetivo</vt:lpstr>
      <vt:lpstr>3. Situación problemática</vt:lpstr>
      <vt:lpstr>Situación problemática</vt:lpstr>
      <vt:lpstr>4. Modelo de negocio</vt:lpstr>
      <vt:lpstr>Modelo de negocio</vt:lpstr>
      <vt:lpstr>Modelo de negocio</vt:lpstr>
      <vt:lpstr>5. Diagrama de E-R</vt:lpstr>
      <vt:lpstr>Diagrama de Entidad-Relación</vt:lpstr>
      <vt:lpstr>6. Listado de tablas</vt:lpstr>
      <vt:lpstr>Calificaciones</vt:lpstr>
      <vt:lpstr>Cursadas</vt:lpstr>
      <vt:lpstr>Matrículas</vt:lpstr>
      <vt:lpstr>Facturas</vt:lpstr>
      <vt:lpstr>Matrículas facturadas</vt:lpstr>
      <vt:lpstr>Cobranzas</vt:lpstr>
      <vt:lpstr>Alumnos</vt:lpstr>
      <vt:lpstr>Profesores</vt:lpstr>
      <vt:lpstr>Materias</vt:lpstr>
      <vt:lpstr>Carreras</vt:lpstr>
      <vt:lpstr>Aulas</vt:lpstr>
      <vt:lpstr>Provincias</vt:lpstr>
      <vt:lpstr>7. Inserción de datos</vt:lpstr>
      <vt:lpstr>Provincias</vt:lpstr>
      <vt:lpstr>Profesores</vt:lpstr>
      <vt:lpstr>Carreras</vt:lpstr>
      <vt:lpstr>Matrículas</vt:lpstr>
      <vt:lpstr>Matrículas facturadas</vt:lpstr>
      <vt:lpstr>Cursadas</vt:lpstr>
      <vt:lpstr>8. Creación de objetos</vt:lpstr>
      <vt:lpstr>Promedio de alumnos</vt:lpstr>
      <vt:lpstr>Alumnos por provincia</vt:lpstr>
      <vt:lpstr>Facturación histórica por alumno</vt:lpstr>
      <vt:lpstr>Matrículas pendientes de facturar</vt:lpstr>
      <vt:lpstr>Facturas impagas</vt:lpstr>
      <vt:lpstr>Facturación duplicada</vt:lpstr>
      <vt:lpstr>Alumnos promocionados</vt:lpstr>
      <vt:lpstr>8. Creación de objetos</vt:lpstr>
      <vt:lpstr>Nota en texto</vt:lpstr>
      <vt:lpstr>Cantidad de materias aprobadas</vt:lpstr>
      <vt:lpstr>8. Creación de objetos</vt:lpstr>
      <vt:lpstr>Ordenar tabla</vt:lpstr>
      <vt:lpstr>Calcular el promedio de un alumno</vt:lpstr>
      <vt:lpstr>Registrar cobranza</vt:lpstr>
      <vt:lpstr>Cambiar director de carrera</vt:lpstr>
      <vt:lpstr>8. Creación de objetos</vt:lpstr>
      <vt:lpstr>Validez de calificación</vt:lpstr>
      <vt:lpstr>Log modificación de alumnos</vt:lpstr>
      <vt:lpstr>Log insert/update/select</vt:lpstr>
      <vt:lpstr>9. Informes generados</vt:lpstr>
      <vt:lpstr>Importes facturados por tipo de factura</vt:lpstr>
      <vt:lpstr>Cantidad de alumnos por provincia (top 5)</vt:lpstr>
      <vt:lpstr>Facturación acumulada por mes</vt:lpstr>
      <vt:lpstr>Boxplot de notas por carrera</vt:lpstr>
      <vt:lpstr>10. Herramientas y tecnologías</vt:lpstr>
      <vt:lpstr>Herramientas y tecnologías</vt:lpstr>
      <vt:lpstr>11. Futuras líneas</vt:lpstr>
      <vt:lpstr>Futuras líneas</vt:lpstr>
      <vt:lpstr>Gracias!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Casas, Adrian Rodrigo</dc:creator>
  <cp:lastModifiedBy>Casas, Adrian Rodrigo</cp:lastModifiedBy>
  <cp:revision>30</cp:revision>
  <dcterms:modified xsi:type="dcterms:W3CDTF">2023-07-27T02:18:01Z</dcterms:modified>
</cp:coreProperties>
</file>