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492"/>
    <a:srgbClr val="E6E6E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마스터 제목 스타일 편집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0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6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9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8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1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62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90832" y="85939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790832" y="2469165"/>
            <a:ext cx="6172200" cy="3548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1.</a:t>
            </a:r>
          </a:p>
          <a:p>
            <a:pPr lvl="0"/>
            <a:r>
              <a:rPr lang="en-US" altLang="ko-KR" dirty="0" smtClean="0"/>
              <a:t>2.</a:t>
            </a:r>
          </a:p>
          <a:p>
            <a:pPr lvl="0"/>
            <a:r>
              <a:rPr lang="en-US" altLang="ko-KR" dirty="0" smtClean="0"/>
              <a:t>3.</a:t>
            </a:r>
          </a:p>
          <a:p>
            <a:pPr lvl="0"/>
            <a:r>
              <a:rPr lang="en-US" altLang="ko-KR" dirty="0" smtClean="0"/>
              <a:t>4.</a:t>
            </a:r>
          </a:p>
          <a:p>
            <a:pPr lvl="0"/>
            <a:r>
              <a:rPr lang="en-US" altLang="ko-KR" dirty="0" smtClean="0"/>
              <a:t>5.</a:t>
            </a:r>
          </a:p>
          <a:p>
            <a:pPr lvl="0"/>
            <a:r>
              <a:rPr lang="en-US" altLang="ko-KR" dirty="0" smtClean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99025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5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05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1148" y="-72454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61148" y="221552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부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558285" y="2965621"/>
            <a:ext cx="4596885" cy="129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2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141" y="2095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1725" y="201857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7BAC0F-D104-4962-BBB6-5B8E8613929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B365D-10C2-430F-ADDC-45BC48E3C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0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2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9D1-D30E-4957-9AEC-C6E8721C8F67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ED3E-E43B-4B98-9BDA-67F7D1C7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8918" y="704335"/>
            <a:ext cx="9134007" cy="35095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 smtClean="0">
                <a:solidFill>
                  <a:schemeClr val="bg1"/>
                </a:solidFill>
              </a:rPr>
              <a:t>SPRING BOOT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학원관리</a:t>
            </a:r>
            <a:r>
              <a:rPr lang="ko-KR" altLang="en-US" b="1" dirty="0" smtClean="0">
                <a:solidFill>
                  <a:schemeClr val="bg1"/>
                </a:solidFill>
              </a:rPr>
              <a:t> 웹 포트폴리오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178"/>
            <a:ext cx="12192000" cy="49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04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동작 과정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928" y="1608592"/>
            <a:ext cx="113624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1. client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보낼때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rq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객체 불러오기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로그인이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필요한 요청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관리자 권한이 필요한 요청에 대해 먼저 작동합니다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2. interceptor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거쳐 도달한 요청은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접수되어 실행되거나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jsp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파일에 필요한 정보를 전달합니다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3. controller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요청한 데이터는 내부 코드를 숨기기 위해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단에서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ResultData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형식으로 전달됩니다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4. service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필요한 데이터는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로 요청을 보내어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만 데이터베이스에 접근할 수 있도록 합니다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5. repository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myBatis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XML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파일과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맵핑되어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값을 주고 받습니다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계층간 데이터 교환은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을 사용한 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getter, setter, </a:t>
            </a:r>
            <a:r>
              <a:rPr lang="ko-KR" altLang="en-US" b="0" dirty="0" err="1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생성자를</a:t>
            </a:r>
            <a:r>
              <a:rPr lang="ko-KR" altLang="en-US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 만들어줍니다</a:t>
            </a:r>
            <a:r>
              <a:rPr lang="en-US" altLang="ko-KR" b="0" dirty="0" smtClean="0">
                <a:solidFill>
                  <a:srgbClr val="086492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864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05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각 기능 소개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63337"/>
            <a:ext cx="8104881" cy="5527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928" y="1163337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86492"/>
                </a:solidFill>
              </a:rPr>
              <a:t>메인페이지</a:t>
            </a:r>
            <a:endParaRPr lang="en-US" altLang="ko-KR" dirty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(</a:t>
            </a:r>
            <a:r>
              <a:rPr lang="ko-KR" altLang="en-US" dirty="0" smtClean="0">
                <a:solidFill>
                  <a:srgbClr val="086492"/>
                </a:solidFill>
              </a:rPr>
              <a:t>로그아웃상태</a:t>
            </a:r>
            <a:r>
              <a:rPr lang="en-US" altLang="ko-KR" dirty="0" smtClean="0">
                <a:solidFill>
                  <a:srgbClr val="086492"/>
                </a:solidFill>
              </a:rPr>
              <a:t>)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002699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86492"/>
                </a:solidFill>
              </a:rPr>
              <a:t>UsrHomeController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07" y="1372031"/>
            <a:ext cx="8382482" cy="50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46" y="1088180"/>
            <a:ext cx="4796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날씨정보 조회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기상청 단기 예보 조회 서비스 오픈 </a:t>
            </a:r>
            <a:r>
              <a:rPr lang="en-US" altLang="ko-KR" dirty="0" smtClean="0">
                <a:solidFill>
                  <a:srgbClr val="086492"/>
                </a:solidFill>
              </a:rPr>
              <a:t>API </a:t>
            </a:r>
            <a:r>
              <a:rPr lang="ko-KR" altLang="en-US" dirty="0" smtClean="0">
                <a:solidFill>
                  <a:srgbClr val="086492"/>
                </a:solidFill>
              </a:rPr>
              <a:t>사용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ko-KR" altLang="en-US" dirty="0" smtClean="0">
                <a:solidFill>
                  <a:srgbClr val="086492"/>
                </a:solidFill>
              </a:rPr>
              <a:t>필수 요소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위도</a:t>
            </a:r>
            <a:r>
              <a:rPr lang="en-US" altLang="ko-KR" dirty="0" smtClean="0">
                <a:solidFill>
                  <a:srgbClr val="086492"/>
                </a:solidFill>
              </a:rPr>
              <a:t>, </a:t>
            </a:r>
            <a:r>
              <a:rPr lang="ko-KR" altLang="en-US" dirty="0" smtClean="0">
                <a:solidFill>
                  <a:srgbClr val="086492"/>
                </a:solidFill>
              </a:rPr>
              <a:t>경도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날짜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86492"/>
                </a:solidFill>
              </a:rPr>
              <a:t>시간</a:t>
            </a:r>
            <a:endParaRPr lang="en-US" altLang="ko-KR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51" y="1088180"/>
            <a:ext cx="521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1" y="798743"/>
            <a:ext cx="3324225" cy="5953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79" y="798743"/>
            <a:ext cx="3324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692"/>
            <a:ext cx="12182674" cy="50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7" y="798743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54" y="2346555"/>
            <a:ext cx="4924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928" y="11633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로그인 화면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59" y="978335"/>
            <a:ext cx="4029075" cy="575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69" y="3219285"/>
            <a:ext cx="4324350" cy="1209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69" y="1833234"/>
            <a:ext cx="4324350" cy="12096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44" y="4605336"/>
            <a:ext cx="4257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295" y="599606"/>
            <a:ext cx="63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소스코드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</a:rPr>
              <a:t>github.com/casatoo/EducationManager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295" y="1528187"/>
            <a:ext cx="88441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차례</a:t>
            </a:r>
            <a:endParaRPr lang="en-US" altLang="ko-KR" sz="3600" b="1" dirty="0" smtClean="0">
              <a:solidFill>
                <a:schemeClr val="bg1"/>
              </a:solidFill>
            </a:endParaRPr>
          </a:p>
          <a:p>
            <a:endParaRPr lang="en-US" altLang="ko-KR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동기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개발 환경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주요 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동작 과정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각 기능 소개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마치는 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04" y="798743"/>
            <a:ext cx="7381875" cy="577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 단에 요청하여 보고서 형식으로 받아 결과를 출력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아이디 또는 비밀번호 불일치 여부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는 로그인 페이지 접속 전 주소를 기억하여 로그인 후 접속 전 페이지로 돌아가도록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ko-KR" altLang="en-US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일치여부</a:t>
            </a:r>
            <a:r>
              <a:rPr lang="ko-KR" altLang="en-US" sz="1400" dirty="0" smtClean="0">
                <a:solidFill>
                  <a:srgbClr val="086492"/>
                </a:solidFill>
              </a:rPr>
              <a:t> 확인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탈퇴한 회원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smtClean="0">
                <a:solidFill>
                  <a:srgbClr val="086492"/>
                </a:solidFill>
              </a:rPr>
              <a:t>입력된 </a:t>
            </a:r>
            <a:r>
              <a:rPr lang="en-US" altLang="ko-KR" sz="1400" dirty="0" smtClean="0">
                <a:solidFill>
                  <a:srgbClr val="086492"/>
                </a:solidFill>
              </a:rPr>
              <a:t>pw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성공 메시지 반환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167" y="1352876"/>
            <a:ext cx="6917077" cy="49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163337"/>
            <a:ext cx="3981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loginId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조회해서 </a:t>
            </a:r>
            <a:r>
              <a:rPr lang="en-US" altLang="ko-KR" sz="1400" dirty="0" smtClean="0">
                <a:solidFill>
                  <a:srgbClr val="086492"/>
                </a:solidFill>
              </a:rPr>
              <a:t>member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 반환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1" y="1208938"/>
            <a:ext cx="3762375" cy="1123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2825134"/>
            <a:ext cx="3143250" cy="1076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928" y="2825134"/>
            <a:ext cx="3981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로그인 방지 스크립트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1" y="4688779"/>
            <a:ext cx="4171950" cy="1238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28" y="4830850"/>
            <a:ext cx="3981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 로그인 정보 저장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29" y="798743"/>
            <a:ext cx="5067300" cy="498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163337"/>
            <a:ext cx="3981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작동 함수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찾기 비동기 처리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369" y="5862369"/>
            <a:ext cx="60388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340" y="5169871"/>
            <a:ext cx="4278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모달창</a:t>
            </a:r>
            <a:r>
              <a:rPr lang="ko-KR" altLang="en-US" sz="1400" dirty="0" smtClean="0">
                <a:solidFill>
                  <a:srgbClr val="086492"/>
                </a:solidFill>
              </a:rPr>
              <a:t> 외부 클릭 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모달창이</a:t>
            </a:r>
            <a:r>
              <a:rPr lang="ko-KR" altLang="en-US" sz="1400" dirty="0" smtClean="0">
                <a:solidFill>
                  <a:srgbClr val="086492"/>
                </a:solidFill>
              </a:rPr>
              <a:t> 종료되는 기능 구현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86492"/>
                </a:solidFill>
              </a:rPr>
              <a:t>onclick</a:t>
            </a:r>
            <a:r>
              <a:rPr lang="en-US" altLang="ko-KR" dirty="0">
                <a:solidFill>
                  <a:srgbClr val="086492"/>
                </a:solidFill>
              </a:rPr>
              <a:t>="</a:t>
            </a:r>
            <a:r>
              <a:rPr lang="en-US" altLang="ko-KR" dirty="0" err="1">
                <a:solidFill>
                  <a:srgbClr val="086492"/>
                </a:solidFill>
              </a:rPr>
              <a:t>event.stopPropagation</a:t>
            </a:r>
            <a:r>
              <a:rPr lang="en-US" altLang="ko-KR" dirty="0" smtClean="0">
                <a:solidFill>
                  <a:srgbClr val="086492"/>
                </a:solidFill>
              </a:rPr>
              <a:t>()“</a:t>
            </a: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(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자식요소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클릭시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부모요소가</a:t>
            </a:r>
            <a:r>
              <a:rPr lang="ko-KR" altLang="en-US" sz="1400" dirty="0" smtClean="0">
                <a:solidFill>
                  <a:srgbClr val="086492"/>
                </a:solidFill>
              </a:rPr>
              <a:t> 동작하지 않도록 함</a:t>
            </a:r>
            <a:r>
              <a:rPr lang="en-US" altLang="ko-KR" sz="1400" dirty="0" smtClean="0">
                <a:solidFill>
                  <a:srgbClr val="086492"/>
                </a:solidFill>
              </a:rPr>
              <a:t>)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80" y="1188733"/>
            <a:ext cx="5067300" cy="4981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54" y="1188732"/>
            <a:ext cx="5067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11" y="976833"/>
            <a:ext cx="3806581" cy="37329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6" y="4969927"/>
            <a:ext cx="428625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928" y="1163337"/>
            <a:ext cx="3981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login.jsp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이메일을 입력하면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 패스워드를 조합하여 메일로 발송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27" y="3269714"/>
            <a:ext cx="5457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86" y="903700"/>
            <a:ext cx="8023260" cy="5209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1" y="1063128"/>
            <a:ext cx="3981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비밀번호 찾기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일치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모두 일치할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이메일로 임시 비밀번호 전송하고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데이터베이스를 임시비밀번호로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222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찾기 메시지 전송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77" y="941208"/>
            <a:ext cx="65627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063128"/>
            <a:ext cx="6781800" cy="526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7222" y="106312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찾기 후 이메일 전송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임시비밀번호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5" y="1063128"/>
            <a:ext cx="4324350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0631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아이디와 이메일로 일치하는 회원 찾기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904490"/>
            <a:ext cx="4324350" cy="102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304950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01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동기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515" y="468074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학원에서 사용할 수 있는 학생 </a:t>
            </a:r>
            <a:r>
              <a:rPr lang="ko-KR" altLang="en-US" dirty="0">
                <a:solidFill>
                  <a:schemeClr val="bg1"/>
                </a:solidFill>
              </a:rPr>
              <a:t>관리 </a:t>
            </a:r>
            <a:r>
              <a:rPr lang="ko-KR" altLang="en-US" dirty="0" smtClean="0">
                <a:solidFill>
                  <a:schemeClr val="bg1"/>
                </a:solidFill>
              </a:rPr>
              <a:t>프로그램입니다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프로젝트를 진행하다 보니 여러가지 기능을 넣기에 적합하다고 생각했습니다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구현하고 싶은 기능들을 앞으로 계속 추가해보면서 차후 이 프로젝트에서 구현했던 코드들을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방면에서 재활용할 수 있는 기본 바탕이 되었으면 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5" y="1107439"/>
            <a:ext cx="4053966" cy="55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928" y="146952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폼 양식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아이디 조회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97" y="2123439"/>
            <a:ext cx="5191125" cy="1009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97" y="3133089"/>
            <a:ext cx="5191125" cy="1009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97" y="4142739"/>
            <a:ext cx="5191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798743"/>
            <a:ext cx="4876800" cy="5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Member/join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중복 체크 비동기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아이디를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글자 이상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입력받도록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Lodash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사용하여 </a:t>
            </a:r>
            <a:r>
              <a:rPr lang="en-US" altLang="ko-KR" sz="1400" dirty="0" smtClean="0">
                <a:solidFill>
                  <a:srgbClr val="086492"/>
                </a:solidFill>
              </a:rPr>
              <a:t>0.5</a:t>
            </a:r>
            <a:r>
              <a:rPr lang="ko-KR" altLang="en-US" sz="1400" dirty="0" smtClean="0">
                <a:solidFill>
                  <a:srgbClr val="086492"/>
                </a:solidFill>
              </a:rPr>
              <a:t>초 이하의 입력속도에는 동작하지 않도록 함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</a:t>
            </a:r>
            <a:r>
              <a:rPr lang="ko-KR" altLang="en-US" sz="1400" dirty="0" smtClean="0">
                <a:solidFill>
                  <a:srgbClr val="086492"/>
                </a:solidFill>
              </a:rPr>
              <a:t>에 회원가입 정보 전달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중복 아이디 이중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겹치는 경우 중복 회원으로 판단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회원가입 페이지로 이동 시 로그인 페이지에서 가지고 있던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afterloginUri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유지하기 위해서 정보를 보내 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014412"/>
            <a:ext cx="7991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아이디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이메일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중복체크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해당되지 않을 경우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비밀번호를 암호화 해서 회원가입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70" y="1134248"/>
            <a:ext cx="8467230" cy="37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34" y="1310797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같은 아이디 가진 멤버 조회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959" y="1310797"/>
            <a:ext cx="3771900" cy="1104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59" y="2592692"/>
            <a:ext cx="3867150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734" y="2592692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일치하는 멤버 조회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59" y="4422601"/>
            <a:ext cx="3819525" cy="169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3734" y="442260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가입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Common / sidebar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후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authlevel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이 관리자 권한일 경우 관리자 페이지를 보여줌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 상태인지 로그아웃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상태인지에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따라 로그인과 로그아웃 메뉴 보여줌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4" y="1205565"/>
            <a:ext cx="7710444" cy="40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Logout </a:t>
            </a:r>
            <a:r>
              <a:rPr lang="ko-KR" altLang="en-US" sz="1400" dirty="0" smtClean="0">
                <a:solidFill>
                  <a:srgbClr val="086492"/>
                </a:solidFill>
              </a:rPr>
              <a:t>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29" y="1577041"/>
            <a:ext cx="4257675" cy="121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50" y="1134248"/>
            <a:ext cx="1442172" cy="53067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48197" y="5799551"/>
            <a:ext cx="951978" cy="2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로그인이</a:t>
            </a:r>
            <a:r>
              <a:rPr lang="ko-KR" altLang="en-US" sz="1400" dirty="0" smtClean="0">
                <a:solidFill>
                  <a:srgbClr val="086492"/>
                </a:solidFill>
              </a:rPr>
              <a:t> 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않았을때는</a:t>
            </a:r>
            <a:r>
              <a:rPr lang="ko-KR" altLang="en-US" sz="1400" dirty="0" smtClean="0">
                <a:solidFill>
                  <a:srgbClr val="086492"/>
                </a:solidFill>
              </a:rPr>
              <a:t> 작동하지 않도록 함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객체에 로그아웃 명령 실행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76" y="1041115"/>
            <a:ext cx="649605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6" y="4271179"/>
            <a:ext cx="3248025" cy="1171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64468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VO/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rq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세션에서 값 제거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674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페이지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r>
              <a:rPr lang="en-US" altLang="ko-KR" sz="1400" dirty="0" smtClean="0">
                <a:solidFill>
                  <a:srgbClr val="086492"/>
                </a:solidFill>
              </a:rPr>
              <a:t>,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탈퇴 기능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66" y="943827"/>
            <a:ext cx="5375250" cy="5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78" y="1134248"/>
            <a:ext cx="4566456" cy="321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674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버튼 클릭 시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나타나는 비밀번호 입력 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새로운 비밀번호를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입력받아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변경할 수 있다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83" y="4460375"/>
            <a:ext cx="5181600" cy="1895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7" y="4928557"/>
            <a:ext cx="367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 받은 값이 없을 경우 나오는 메시지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02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개발 환경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현재 비밀번호를 잘못 입력 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84" y="1134248"/>
            <a:ext cx="43338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09" y="2907082"/>
            <a:ext cx="43243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53" y="30210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수정이 성공했을 때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회원정보 수정 버튼을 눌렀을 때 활성화 되는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입력창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이름은 수정할 수 없다</a:t>
            </a:r>
            <a:r>
              <a:rPr lang="en-US" altLang="ko-KR" sz="1400" dirty="0" smtClean="0">
                <a:solidFill>
                  <a:srgbClr val="086492"/>
                </a:solidFill>
              </a:rPr>
              <a:t>.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09" y="1492489"/>
            <a:ext cx="5238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입력란이 공백인 경우 나오는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14" y="1134248"/>
            <a:ext cx="5105400" cy="441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17" y="5544323"/>
            <a:ext cx="4305300" cy="1238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554432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개인정보 수정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탈퇴하기 버튼 클릭 시 확인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92" y="1279938"/>
            <a:ext cx="4286250" cy="126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67" y="3110009"/>
            <a:ext cx="425767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399831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처리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67" y="5059797"/>
            <a:ext cx="429577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208" y="5218193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탈퇴 후 로그인 시도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또는 회원정보 수정 시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생성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652" y="898951"/>
            <a:ext cx="314325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2729035"/>
            <a:ext cx="5429250" cy="3743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208" y="2729035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수정 버튼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버튼 클릭 시 폼을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27" y="1134248"/>
            <a:ext cx="6800850" cy="3895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312" y="1225912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Member/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userInfo.jsp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 취소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회원정보 수정 취소 버튼 클릭 시 폼 숨기기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비활성화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Form </a:t>
            </a:r>
            <a:r>
              <a:rPr lang="ko-KR" altLang="en-US" sz="1400" dirty="0" smtClean="0">
                <a:solidFill>
                  <a:srgbClr val="086492"/>
                </a:solidFill>
              </a:rPr>
              <a:t>에서 보낸 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기존 비밀번호 일치 여부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비밀번호 변경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86" y="1029809"/>
            <a:ext cx="69246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입력받은</a:t>
            </a:r>
            <a:r>
              <a:rPr lang="ko-KR" altLang="en-US" sz="1400" dirty="0" smtClean="0">
                <a:solidFill>
                  <a:srgbClr val="086492"/>
                </a:solidFill>
              </a:rPr>
              <a:t> 암호 </a:t>
            </a:r>
            <a:r>
              <a:rPr lang="en-US" altLang="ko-KR" sz="1400" dirty="0" smtClean="0">
                <a:solidFill>
                  <a:srgbClr val="086492"/>
                </a:solidFill>
              </a:rPr>
              <a:t>sha-256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암호화 후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데이터베이스 변경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90" y="1134248"/>
            <a:ext cx="6733404" cy="2606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90" y="4032539"/>
            <a:ext cx="6683412" cy="2035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032539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Update </a:t>
            </a:r>
            <a:r>
              <a:rPr lang="ko-KR" altLang="en-US" sz="1400" dirty="0" smtClean="0">
                <a:solidFill>
                  <a:srgbClr val="086492"/>
                </a:solidFill>
              </a:rPr>
              <a:t>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인증코드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입력값이</a:t>
            </a:r>
            <a:r>
              <a:rPr lang="ko-KR" altLang="en-US" sz="1400" dirty="0" smtClean="0">
                <a:solidFill>
                  <a:srgbClr val="086492"/>
                </a:solidFill>
              </a:rPr>
              <a:t> 공백이거나 없는 경우 확인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단에 정보 변경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또는 성공 메시지 출력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268998" cy="54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이름과 이메일이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기존회원과</a:t>
            </a:r>
            <a:r>
              <a:rPr lang="ko-KR" altLang="en-US" sz="1400" dirty="0" smtClean="0">
                <a:solidFill>
                  <a:srgbClr val="086492"/>
                </a:solidFill>
              </a:rPr>
              <a:t> 중복되는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실패 메시지와 함께 종료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Repository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정보 수정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1134248"/>
            <a:ext cx="8174182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18" y="4156796"/>
            <a:ext cx="5389418" cy="2459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156796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 정보 수정 업데이트 쿼리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02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개발 환경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29" y="147045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개발 툴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928" y="2125362"/>
            <a:ext cx="44135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STS-4.15.2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git</a:t>
            </a:r>
            <a:r>
              <a:rPr lang="en-US" altLang="ko-KR" dirty="0">
                <a:solidFill>
                  <a:srgbClr val="086492"/>
                </a:solidFill>
              </a:rPr>
              <a:t> version 2.35.0.windows.1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XAMPP </a:t>
            </a:r>
            <a:r>
              <a:rPr lang="en-US" altLang="ko-KR" dirty="0" err="1">
                <a:solidFill>
                  <a:srgbClr val="086492"/>
                </a:solidFill>
              </a:rPr>
              <a:t>Mysql</a:t>
            </a:r>
            <a:r>
              <a:rPr lang="en-US" altLang="ko-KR" dirty="0">
                <a:solidFill>
                  <a:srgbClr val="086492"/>
                </a:solidFill>
              </a:rPr>
              <a:t> version 10.4.24.MariaDB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SQLyog</a:t>
            </a:r>
            <a:r>
              <a:rPr lang="en-US" altLang="ko-KR" dirty="0">
                <a:solidFill>
                  <a:srgbClr val="086492"/>
                </a:solidFill>
              </a:rPr>
              <a:t> community 64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Maven </a:t>
            </a:r>
            <a:r>
              <a:rPr lang="en-US" altLang="ko-KR" dirty="0" smtClean="0">
                <a:solidFill>
                  <a:srgbClr val="086492"/>
                </a:solidFill>
              </a:rPr>
              <a:t>4.0.0- </a:t>
            </a:r>
            <a:r>
              <a:rPr lang="en-US" altLang="ko-KR" dirty="0">
                <a:solidFill>
                  <a:srgbClr val="086492"/>
                </a:solidFill>
              </a:rPr>
              <a:t>chrome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codepen</a:t>
            </a:r>
            <a:endParaRPr lang="en-US" altLang="ko-KR" dirty="0">
              <a:solidFill>
                <a:srgbClr val="086492"/>
              </a:solidFill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95102" y="14704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기술 스택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577" y="2150075"/>
            <a:ext cx="27945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jdbc4 version 1.16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jdk</a:t>
            </a:r>
            <a:r>
              <a:rPr lang="en-US" altLang="ko-KR" dirty="0">
                <a:solidFill>
                  <a:srgbClr val="086492"/>
                </a:solidFill>
              </a:rPr>
              <a:t> version 15.0.2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jquery</a:t>
            </a:r>
            <a:r>
              <a:rPr lang="en-US" altLang="ko-KR" dirty="0">
                <a:solidFill>
                  <a:srgbClr val="086492"/>
                </a:solidFill>
              </a:rPr>
              <a:t> 3.6.1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java version 17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jstl</a:t>
            </a:r>
            <a:r>
              <a:rPr lang="en-US" altLang="ko-KR" dirty="0">
                <a:solidFill>
                  <a:srgbClr val="086492"/>
                </a:solidFill>
              </a:rPr>
              <a:t> 1.2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lombok</a:t>
            </a:r>
            <a:r>
              <a:rPr lang="en-US" altLang="ko-KR" dirty="0">
                <a:solidFill>
                  <a:srgbClr val="086492"/>
                </a:solidFill>
              </a:rPr>
              <a:t> version 1.18.24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fullcalendar</a:t>
            </a:r>
            <a:r>
              <a:rPr lang="en-US" altLang="ko-KR" dirty="0">
                <a:solidFill>
                  <a:srgbClr val="086492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tailwind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ajax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javax.mail</a:t>
            </a:r>
            <a:r>
              <a:rPr lang="en-US" altLang="ko-KR" dirty="0">
                <a:solidFill>
                  <a:srgbClr val="086492"/>
                </a:solidFill>
              </a:rPr>
              <a:t> version 1.6.2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font-awesome 6.2.0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UNICONS 4.0.0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TOAST </a:t>
            </a:r>
            <a:r>
              <a:rPr lang="en-US" altLang="ko-KR" dirty="0">
                <a:solidFill>
                  <a:srgbClr val="086492"/>
                </a:solidFill>
              </a:rPr>
              <a:t>UI </a:t>
            </a:r>
            <a:r>
              <a:rPr lang="en-US" altLang="ko-KR" dirty="0" smtClean="0">
                <a:solidFill>
                  <a:srgbClr val="086492"/>
                </a:solidFill>
              </a:rPr>
              <a:t>editor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58432" y="14704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86492"/>
                </a:solidFill>
              </a:rPr>
              <a:t>프레임 워크</a:t>
            </a:r>
            <a:endParaRPr lang="ko-KR" altLang="en-US" dirty="0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231" y="2125362"/>
            <a:ext cx="341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- spring boot starter web 2.7.5</a:t>
            </a:r>
          </a:p>
          <a:p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 err="1">
                <a:solidFill>
                  <a:srgbClr val="086492"/>
                </a:solidFill>
              </a:rPr>
              <a:t>mybatis</a:t>
            </a:r>
            <a:r>
              <a:rPr lang="en-US" altLang="ko-KR" dirty="0">
                <a:solidFill>
                  <a:srgbClr val="086492"/>
                </a:solidFill>
              </a:rPr>
              <a:t> version 2.2.2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28" y="1272793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멀티 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공지사항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자유게시판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Q&amp;A </a:t>
            </a:r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버튼은 로그인 하지 않으면 보이지 않는다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42" y="855111"/>
            <a:ext cx="5772717" cy="2312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0" y="3167802"/>
            <a:ext cx="5660855" cy="1828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042" y="4996601"/>
            <a:ext cx="5772717" cy="1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검색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조건을 설정하지 않았을 때 제목과 내용으로 검색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70" y="798743"/>
            <a:ext cx="7151111" cy="2259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0" y="3253653"/>
            <a:ext cx="5172075" cy="1514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253653"/>
            <a:ext cx="3332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검색 조건은 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작성자 로 검색 가능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86492"/>
                </a:solidFill>
              </a:rPr>
              <a:t>페이징</a:t>
            </a:r>
            <a:r>
              <a:rPr lang="ko-KR" altLang="en-US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처리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49" y="1316182"/>
            <a:ext cx="7843149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Article/list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6" y="925656"/>
            <a:ext cx="774802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글을 서비스에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검색기록</a:t>
            </a:r>
            <a:r>
              <a:rPr lang="ko-KR" altLang="en-US" sz="1400" dirty="0" smtClean="0">
                <a:solidFill>
                  <a:srgbClr val="086492"/>
                </a:solidFill>
              </a:rPr>
              <a:t> 유지와 페이징처리를 위해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필요한 값을 </a:t>
            </a:r>
            <a:r>
              <a:rPr lang="en-US" altLang="ko-KR" sz="1400" dirty="0" smtClean="0">
                <a:solidFill>
                  <a:srgbClr val="086492"/>
                </a:solidFill>
              </a:rPr>
              <a:t>model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추가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3" y="1294100"/>
            <a:ext cx="8529657" cy="49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MemberService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게시글과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전체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수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8488208" cy="1297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92" y="2796241"/>
            <a:ext cx="545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>
                <a:solidFill>
                  <a:srgbClr val="086492"/>
                </a:solidFill>
              </a:rPr>
              <a:t>게시글</a:t>
            </a:r>
            <a:r>
              <a:rPr lang="ko-KR" altLang="en-US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수를 조회하는 쿼리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62560"/>
            <a:ext cx="337185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6" y="2272247"/>
            <a:ext cx="3314700" cy="4371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4584030"/>
            <a:ext cx="3332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repository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조건에 맞는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게시글을</a:t>
            </a:r>
            <a:r>
              <a:rPr lang="ko-KR" altLang="en-US" sz="1400" dirty="0" smtClean="0">
                <a:solidFill>
                  <a:srgbClr val="086492"/>
                </a:solidFill>
              </a:rPr>
              <a:t> 조회하는 쿼리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폼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editor </a:t>
            </a:r>
            <a:r>
              <a:rPr lang="ko-KR" altLang="en-US" sz="1400" dirty="0" smtClean="0">
                <a:solidFill>
                  <a:srgbClr val="086492"/>
                </a:solidFill>
              </a:rPr>
              <a:t>를 사용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981512"/>
            <a:ext cx="7990742" cy="5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메시지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839" y="972416"/>
            <a:ext cx="4295775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275962"/>
            <a:ext cx="6008543" cy="437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07388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작성 완료 후 작성된 글로 이동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 / </a:t>
            </a:r>
            <a:r>
              <a:rPr lang="en-US" altLang="ko-KR" sz="1400" dirty="0" err="1" smtClean="0">
                <a:solidFill>
                  <a:srgbClr val="086492"/>
                </a:solidFill>
              </a:rPr>
              <a:t>write.jsp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입력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77" y="1134248"/>
            <a:ext cx="4762500" cy="420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134248"/>
            <a:ext cx="430530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16" y="2561978"/>
            <a:ext cx="4286250" cy="1228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4065908"/>
            <a:ext cx="4286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03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주요 기능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요청이 오면 작성 폼으로 이동시킨다</a:t>
            </a:r>
            <a:r>
              <a:rPr lang="en-US" altLang="ko-KR" sz="1400" dirty="0" smtClean="0">
                <a:solidFill>
                  <a:srgbClr val="086492"/>
                </a:solidFill>
              </a:rPr>
              <a:t>.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게시판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제목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내용 을 체크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마크다운</a:t>
            </a:r>
            <a:r>
              <a:rPr lang="ko-KR" altLang="en-US" sz="1400" dirty="0" smtClean="0">
                <a:solidFill>
                  <a:srgbClr val="086492"/>
                </a:solidFill>
              </a:rPr>
              <a:t> 언어 줄 바꿈 태그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서비스에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등록 </a:t>
            </a:r>
            <a:r>
              <a:rPr lang="en-US" altLang="ko-KR" sz="1400" dirty="0" smtClean="0">
                <a:solidFill>
                  <a:srgbClr val="086492"/>
                </a:solidFill>
              </a:rPr>
              <a:t>id </a:t>
            </a:r>
            <a:r>
              <a:rPr lang="ko-KR" altLang="en-US" sz="1400" dirty="0" smtClean="0">
                <a:solidFill>
                  <a:srgbClr val="086492"/>
                </a:solidFill>
              </a:rPr>
              <a:t>가져와서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몇번</a:t>
            </a:r>
            <a:r>
              <a:rPr lang="ko-KR" altLang="en-US" sz="1400" dirty="0" smtClean="0">
                <a:solidFill>
                  <a:srgbClr val="086492"/>
                </a:solidFill>
              </a:rPr>
              <a:t> 게시물이 생성 되었는지 표시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46" y="3787486"/>
            <a:ext cx="8077200" cy="2857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46" y="1405732"/>
            <a:ext cx="5800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등록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게시글</a:t>
            </a:r>
            <a:r>
              <a:rPr lang="ko-KR" altLang="en-US" sz="1400" dirty="0" smtClean="0">
                <a:solidFill>
                  <a:srgbClr val="086492"/>
                </a:solidFill>
              </a:rPr>
              <a:t> 번호 요청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62" y="1294533"/>
            <a:ext cx="7787528" cy="1171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62" y="2724520"/>
            <a:ext cx="3460968" cy="2636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8" y="3140156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작성 </a:t>
            </a:r>
            <a:r>
              <a:rPr lang="en-US" altLang="ko-KR" sz="1400" dirty="0" smtClean="0">
                <a:solidFill>
                  <a:srgbClr val="086492"/>
                </a:solidFill>
              </a:rPr>
              <a:t>insert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마지막 글 번호 조회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쿼리문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862" y="5619090"/>
            <a:ext cx="6276974" cy="87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8" y="1134248"/>
            <a:ext cx="3332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조회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TOAST UI Viewer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글 정보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추천 기능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421" y="1134248"/>
            <a:ext cx="7134877" cy="41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136" y="1662646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 및 글 작성자의 화면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23" y="1278177"/>
            <a:ext cx="7592431" cy="1076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69" y="2540304"/>
            <a:ext cx="7528285" cy="1042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136" y="2762488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작성 및 글 작성자가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아닌경우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623" y="4018398"/>
            <a:ext cx="7569309" cy="1057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136" y="4393334"/>
            <a:ext cx="333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댓글 작성자의 경우 수정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smtClean="0">
                <a:solidFill>
                  <a:srgbClr val="086492"/>
                </a:solidFill>
              </a:rPr>
              <a:t>삭제 가능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542" y="1134248"/>
            <a:ext cx="29331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 추천 기능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비동기 작동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92" y="1134248"/>
            <a:ext cx="4438650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79" y="2767666"/>
            <a:ext cx="40290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207" y="1134248"/>
            <a:ext cx="35494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조회수 증가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SetTimeout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으로 글 조회 후 </a:t>
            </a:r>
            <a:r>
              <a:rPr lang="en-US" altLang="ko-KR" sz="1400" dirty="0" smtClean="0">
                <a:solidFill>
                  <a:srgbClr val="086492"/>
                </a:solidFill>
              </a:rPr>
              <a:t>2</a:t>
            </a:r>
            <a:r>
              <a:rPr lang="ko-KR" altLang="en-US" sz="1400" dirty="0" smtClean="0">
                <a:solidFill>
                  <a:srgbClr val="086492"/>
                </a:solidFill>
              </a:rPr>
              <a:t>초 뒤 증가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28" y="798743"/>
            <a:ext cx="7433546" cy="5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80" y="771683"/>
            <a:ext cx="6255054" cy="5997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76" y="771683"/>
            <a:ext cx="6679048" cy="59986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207" y="1134248"/>
            <a:ext cx="354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싫어요 버튼 비동기 스크립트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Service </a:t>
            </a:r>
            <a:r>
              <a:rPr lang="ko-KR" altLang="en-US" sz="1400" dirty="0" smtClean="0">
                <a:solidFill>
                  <a:srgbClr val="086492"/>
                </a:solidFill>
              </a:rPr>
              <a:t>에 글 조회 요청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8388"/>
            <a:ext cx="73628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4615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086492"/>
                </a:solidFill>
              </a:rPr>
              <a:t>회원 관리 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en-US" altLang="ko-KR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회원가입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로그인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로그아웃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회원정보 수정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회원탈퇴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아이디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비밀번호 찾기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인증키 생성 이메일 전송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r>
              <a:rPr lang="en-US" altLang="ko-KR" strike="sngStrike" dirty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구글</a:t>
            </a:r>
            <a:r>
              <a:rPr lang="en-US" altLang="ko-KR" strike="sngStrike" dirty="0">
                <a:solidFill>
                  <a:srgbClr val="086492"/>
                </a:solidFill>
              </a:rPr>
              <a:t>, </a:t>
            </a:r>
            <a:r>
              <a:rPr lang="ko-KR" altLang="en-US" strike="sngStrike" dirty="0">
                <a:solidFill>
                  <a:srgbClr val="086492"/>
                </a:solidFill>
              </a:rPr>
              <a:t>네이버로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로그인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개인정보 조회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1528" y="1322173"/>
            <a:ext cx="39629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86492"/>
                </a:solidFill>
              </a:rPr>
              <a:t>2. </a:t>
            </a:r>
            <a:r>
              <a:rPr lang="ko-KR" altLang="en-US" dirty="0">
                <a:solidFill>
                  <a:srgbClr val="086492"/>
                </a:solidFill>
              </a:rPr>
              <a:t>멀티 게시판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공지사항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자유게시판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갤러리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en-US" altLang="ko-KR" dirty="0">
                <a:solidFill>
                  <a:srgbClr val="086492"/>
                </a:solidFill>
              </a:rPr>
              <a:t>CRUD </a:t>
            </a:r>
            <a:r>
              <a:rPr lang="ko-KR" altLang="en-US" dirty="0">
                <a:solidFill>
                  <a:srgbClr val="086492"/>
                </a:solidFill>
              </a:rPr>
              <a:t>기능 구현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CRUD </a:t>
            </a:r>
            <a:r>
              <a:rPr lang="ko-KR" altLang="en-US" dirty="0">
                <a:solidFill>
                  <a:srgbClr val="086492"/>
                </a:solidFill>
              </a:rPr>
              <a:t>권한 부여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키워드 검색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strike="sngStrike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첨부파일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등록</a:t>
            </a:r>
            <a:r>
              <a:rPr lang="ko-KR" altLang="en-US" dirty="0">
                <a:solidFill>
                  <a:srgbClr val="086492"/>
                </a:solidFill>
              </a:rPr>
              <a:t>            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사진업로드</a:t>
            </a:r>
            <a:r>
              <a:rPr lang="ko-KR" altLang="en-US" strike="sngStrike" dirty="0">
                <a:solidFill>
                  <a:srgbClr val="086492"/>
                </a:solidFill>
              </a:rPr>
              <a:t> 기능 </a:t>
            </a:r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r>
              <a:rPr lang="en-US" altLang="ko-KR" dirty="0">
                <a:solidFill>
                  <a:srgbClr val="086492"/>
                </a:solidFill>
              </a:rPr>
              <a:t>	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댓글 작성 기능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 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추천 기능</a:t>
            </a:r>
          </a:p>
        </p:txBody>
      </p:sp>
    </p:spTree>
    <p:extLst>
      <p:ext uri="{BB962C8B-B14F-4D97-AF65-F5344CB8AC3E}">
        <p14:creationId xmlns:p14="http://schemas.microsoft.com/office/powerpoint/2010/main" val="894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377" y="10973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888124"/>
            <a:ext cx="50196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3129602"/>
            <a:ext cx="827722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3377" y="31997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4618443"/>
            <a:ext cx="4476750" cy="800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376" y="478544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210" y="1185743"/>
            <a:ext cx="3743325" cy="1333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0" y="2720542"/>
            <a:ext cx="3086100" cy="1952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328170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10" y="4986625"/>
            <a:ext cx="4114800" cy="1133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8577" y="5245585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회원이 아무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하지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않았을경우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또는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리엑션을</a:t>
            </a:r>
            <a:r>
              <a:rPr lang="ko-KR" altLang="en-US" sz="1400" dirty="0" smtClean="0">
                <a:solidFill>
                  <a:srgbClr val="086492"/>
                </a:solidFill>
              </a:rPr>
              <a:t> 했지만 취소한 경우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44" y="955098"/>
            <a:ext cx="7839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9" y="1015711"/>
            <a:ext cx="6619875" cy="5048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577" y="1134248"/>
            <a:ext cx="408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reactionController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좋아요를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err="1" smtClean="0">
                <a:solidFill>
                  <a:srgbClr val="086492"/>
                </a:solidFill>
              </a:rPr>
              <a:t>싫어요를</a:t>
            </a:r>
            <a:r>
              <a:rPr lang="ko-KR" altLang="en-US" sz="1400" dirty="0" smtClean="0">
                <a:solidFill>
                  <a:srgbClr val="086492"/>
                </a:solidFill>
              </a:rPr>
              <a:t> 눌렀을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88582"/>
            <a:ext cx="5981700" cy="1076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3206469"/>
            <a:ext cx="8362950" cy="1171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577" y="1134248"/>
            <a:ext cx="4088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ReactionService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처음 추천 기능을 사용했을 경우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이미 기능을 사용했을 때 변경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28" y="1130704"/>
            <a:ext cx="4088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ReactionRepository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66" y="1045584"/>
            <a:ext cx="4067175" cy="1552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66" y="3576041"/>
            <a:ext cx="4591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3140280"/>
            <a:ext cx="7553325" cy="1419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36" y="4942831"/>
            <a:ext cx="6657975" cy="1381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636" y="983797"/>
            <a:ext cx="6781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5557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commentService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06" y="1555573"/>
            <a:ext cx="5829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commentRepository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56" y="1027993"/>
            <a:ext cx="7229922" cy="53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608381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글</a:t>
            </a:r>
            <a:r>
              <a:rPr lang="en-US" altLang="ko-KR" sz="1400" dirty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수정 페이지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307011"/>
            <a:ext cx="7540690" cy="5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03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주요기능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1322173"/>
            <a:ext cx="2985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3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교육일정 관리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캘린더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날씨 </a:t>
            </a:r>
            <a:r>
              <a:rPr lang="en-US" altLang="ko-KR" dirty="0">
                <a:solidFill>
                  <a:srgbClr val="086492"/>
                </a:solidFill>
              </a:rPr>
              <a:t>API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월간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일별 일정 </a:t>
            </a:r>
            <a:r>
              <a:rPr lang="en-US" altLang="ko-KR" dirty="0">
                <a:solidFill>
                  <a:srgbClr val="086492"/>
                </a:solidFill>
              </a:rPr>
              <a:t>CRUD</a:t>
            </a:r>
          </a:p>
          <a:p>
            <a:r>
              <a:rPr lang="en-US" altLang="ko-KR" dirty="0">
                <a:solidFill>
                  <a:srgbClr val="086492"/>
                </a:solidFill>
              </a:rPr>
              <a:t>          </a:t>
            </a:r>
            <a:r>
              <a:rPr lang="en-US" altLang="ko-KR" dirty="0" smtClean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교육일정 조회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출석체크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기능</a:t>
            </a:r>
            <a:endParaRPr lang="ko-KR" altLang="en-US" strike="sngStrike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598" y="1322173"/>
            <a:ext cx="37321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86492"/>
                </a:solidFill>
              </a:rPr>
              <a:t>5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테이블 생성 출력 </a:t>
            </a:r>
            <a:r>
              <a:rPr lang="ko-KR" altLang="en-US" dirty="0" smtClean="0">
                <a:solidFill>
                  <a:srgbClr val="086492"/>
                </a:solidFill>
              </a:rPr>
              <a:t>기능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개인별 기록 테이블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생성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en-US" altLang="ko-KR" strike="sngStrike" dirty="0">
                <a:solidFill>
                  <a:srgbClr val="086492"/>
                </a:solidFill>
              </a:rPr>
              <a:t>pdf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출력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/>
            </a:r>
            <a:br>
              <a:rPr lang="ko-KR" altLang="en-US" dirty="0">
                <a:solidFill>
                  <a:srgbClr val="086492"/>
                </a:solidFill>
              </a:rPr>
            </a:br>
            <a:r>
              <a:rPr lang="en-US" altLang="ko-KR" dirty="0" smtClean="0">
                <a:solidFill>
                  <a:srgbClr val="086492"/>
                </a:solidFill>
              </a:rPr>
              <a:t>6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관리자 </a:t>
            </a:r>
            <a:r>
              <a:rPr lang="ko-KR" altLang="en-US" dirty="0" smtClean="0">
                <a:solidFill>
                  <a:srgbClr val="086492"/>
                </a:solidFill>
              </a:rPr>
              <a:t>권한</a:t>
            </a:r>
            <a:endParaRPr lang="en-US" altLang="ko-KR" dirty="0" smtClean="0">
              <a:solidFill>
                <a:srgbClr val="086492"/>
              </a:solidFill>
            </a:endParaRPr>
          </a:p>
          <a:p>
            <a:endParaRPr lang="ko-KR" altLang="en-US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회원조회</a:t>
            </a:r>
            <a:endParaRPr lang="ko-KR" altLang="en-US" strike="sngStrike" dirty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권한부여</a:t>
            </a:r>
            <a:r>
              <a:rPr lang="ko-KR" altLang="en-US" strike="sngStrike" dirty="0">
                <a:solidFill>
                  <a:srgbClr val="086492"/>
                </a:solidFill>
              </a:rPr>
              <a:t>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모든 </a:t>
            </a:r>
            <a:r>
              <a:rPr lang="ko-KR" altLang="en-US" strike="sngStrike" dirty="0" err="1">
                <a:solidFill>
                  <a:srgbClr val="086492"/>
                </a:solidFill>
              </a:rPr>
              <a:t>게시글</a:t>
            </a:r>
            <a:r>
              <a:rPr lang="ko-KR" altLang="en-US" strike="sngStrike" dirty="0">
                <a:solidFill>
                  <a:srgbClr val="086492"/>
                </a:solidFill>
              </a:rPr>
              <a:t> 권한 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ko-KR" altLang="en-US" dirty="0">
                <a:solidFill>
                  <a:srgbClr val="086492"/>
                </a:solidFill>
              </a:rPr>
              <a:t>          </a:t>
            </a:r>
            <a:r>
              <a:rPr lang="en-US" altLang="ko-KR" strike="sngStrike" dirty="0" smtClean="0">
                <a:solidFill>
                  <a:srgbClr val="086492"/>
                </a:solidFill>
              </a:rPr>
              <a:t>- </a:t>
            </a:r>
            <a:r>
              <a:rPr lang="ko-KR" altLang="en-US" strike="sngStrike" dirty="0">
                <a:solidFill>
                  <a:srgbClr val="086492"/>
                </a:solidFill>
              </a:rPr>
              <a:t>교육일정 관리 </a:t>
            </a:r>
            <a:r>
              <a:rPr lang="ko-KR" altLang="en-US" strike="sngStrike" dirty="0" smtClean="0">
                <a:solidFill>
                  <a:srgbClr val="086492"/>
                </a:solidFill>
              </a:rPr>
              <a:t>권한</a:t>
            </a:r>
            <a:endParaRPr lang="en-US" altLang="ko-KR" strike="sngStrike" dirty="0" smtClean="0">
              <a:solidFill>
                <a:srgbClr val="086492"/>
              </a:solidFill>
            </a:endParaRPr>
          </a:p>
          <a:p>
            <a:endParaRPr lang="en-US" altLang="ko-KR" strike="sngStrike" dirty="0" smtClean="0">
              <a:solidFill>
                <a:srgbClr val="086492"/>
              </a:solidFill>
            </a:endParaRPr>
          </a:p>
          <a:p>
            <a:r>
              <a:rPr lang="en-US" altLang="ko-KR" dirty="0" smtClean="0">
                <a:solidFill>
                  <a:srgbClr val="086492"/>
                </a:solidFill>
              </a:rPr>
              <a:t>7</a:t>
            </a:r>
            <a:r>
              <a:rPr lang="en-US" altLang="ko-KR" dirty="0">
                <a:solidFill>
                  <a:srgbClr val="086492"/>
                </a:solidFill>
              </a:rPr>
              <a:t>. </a:t>
            </a:r>
            <a:r>
              <a:rPr lang="ko-KR" altLang="en-US" dirty="0">
                <a:solidFill>
                  <a:srgbClr val="086492"/>
                </a:solidFill>
              </a:rPr>
              <a:t>세팅</a:t>
            </a:r>
          </a:p>
          <a:p>
            <a:r>
              <a:rPr lang="ko-KR" altLang="en-US" dirty="0">
                <a:solidFill>
                  <a:srgbClr val="086492"/>
                </a:solidFill>
              </a:rPr>
              <a:t>         </a:t>
            </a:r>
            <a:r>
              <a:rPr lang="ko-KR" altLang="en-US" dirty="0" smtClean="0">
                <a:solidFill>
                  <a:srgbClr val="086492"/>
                </a:solidFill>
              </a:rPr>
              <a:t> </a:t>
            </a:r>
            <a:r>
              <a:rPr lang="en-US" altLang="ko-KR" dirty="0">
                <a:solidFill>
                  <a:srgbClr val="086492"/>
                </a:solidFill>
              </a:rPr>
              <a:t>- </a:t>
            </a:r>
            <a:r>
              <a:rPr lang="ko-KR" altLang="en-US" dirty="0">
                <a:solidFill>
                  <a:srgbClr val="086492"/>
                </a:solidFill>
              </a:rPr>
              <a:t>홈페이지 테마 </a:t>
            </a:r>
            <a:r>
              <a:rPr lang="ko-KR" altLang="en-US" dirty="0" smtClean="0">
                <a:solidFill>
                  <a:srgbClr val="086492"/>
                </a:solidFill>
              </a:rPr>
              <a:t>설정</a:t>
            </a:r>
            <a:endParaRPr lang="ko-KR" altLang="en-US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6" y="1908259"/>
            <a:ext cx="5044898" cy="3184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984" y="1854238"/>
            <a:ext cx="6949016" cy="42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45424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88" y="1608138"/>
            <a:ext cx="5943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63" y="1122959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articleRepository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87" y="989599"/>
            <a:ext cx="6541450" cy="18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교육일정 페이지</a:t>
            </a:r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en-US" altLang="ko-KR" sz="1400" dirty="0" err="1" smtClean="0">
                <a:solidFill>
                  <a:srgbClr val="086492"/>
                </a:solidFill>
              </a:rPr>
              <a:t>Fullcalendar</a:t>
            </a:r>
            <a:r>
              <a:rPr lang="en-US" altLang="ko-KR" sz="1400" dirty="0" smtClean="0">
                <a:solidFill>
                  <a:srgbClr val="086492"/>
                </a:solidFill>
              </a:rPr>
              <a:t> API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043710"/>
            <a:ext cx="7669539" cy="53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134248"/>
            <a:ext cx="408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Calendar.jsp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en-US" altLang="ko-KR" sz="1400" dirty="0" smtClean="0">
                <a:solidFill>
                  <a:srgbClr val="086492"/>
                </a:solidFill>
              </a:rPr>
              <a:t>Ajax </a:t>
            </a:r>
            <a:r>
              <a:rPr lang="ko-KR" altLang="en-US" sz="1400" dirty="0" smtClean="0">
                <a:solidFill>
                  <a:srgbClr val="086492"/>
                </a:solidFill>
              </a:rPr>
              <a:t>로</a:t>
            </a:r>
            <a:r>
              <a:rPr lang="en-US" altLang="ko-KR" sz="1400" dirty="0" smtClean="0">
                <a:solidFill>
                  <a:srgbClr val="086492"/>
                </a:solidFill>
              </a:rPr>
              <a:t> </a:t>
            </a:r>
            <a:r>
              <a:rPr lang="ko-KR" altLang="en-US" sz="1400" dirty="0" smtClean="0">
                <a:solidFill>
                  <a:srgbClr val="086492"/>
                </a:solidFill>
              </a:rPr>
              <a:t>교육과정을 불러와서 달력에 표현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46" y="1134248"/>
            <a:ext cx="6781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28" y="157759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 smtClean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5" y="2481118"/>
            <a:ext cx="6343650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30" y="1150457"/>
            <a:ext cx="6334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577" y="1382604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086492"/>
                </a:solidFill>
              </a:rPr>
              <a:t>나의 교육정보 페이지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36" y="1134248"/>
            <a:ext cx="7637815" cy="52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5" y="3075885"/>
            <a:ext cx="4391025" cy="704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760" y="4014001"/>
            <a:ext cx="661035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760" y="1667199"/>
            <a:ext cx="6858000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928" y="1742400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educationCourseController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928" y="3120533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educationCourseService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927" y="4225336"/>
            <a:ext cx="40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086492"/>
                </a:solidFill>
              </a:rPr>
              <a:t>educationCourseRepository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340" y="407772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b="1" dirty="0" smtClean="0">
                <a:solidFill>
                  <a:schemeClr val="bg1"/>
                </a:solidFill>
              </a:rPr>
              <a:t>04</a:t>
            </a:r>
            <a:endParaRPr lang="ko-KR" altLang="en-US" sz="15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280842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동작 과정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236" y="3796742"/>
            <a:ext cx="3645242" cy="9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16" y="135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86492"/>
                </a:solidFill>
              </a:rPr>
              <a:t>05</a:t>
            </a:r>
            <a:endParaRPr lang="ko-KR" altLang="en-US" sz="2000" b="1" dirty="0">
              <a:solidFill>
                <a:srgbClr val="0864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340" y="16298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86492"/>
                </a:solidFill>
              </a:rPr>
              <a:t>각 기능 소개</a:t>
            </a:r>
            <a:endParaRPr lang="ko-KR" altLang="en-US" sz="2000" dirty="0">
              <a:solidFill>
                <a:srgbClr val="08649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18085"/>
            <a:ext cx="12192000" cy="98607"/>
          </a:xfrm>
          <a:prstGeom prst="rect">
            <a:avLst/>
          </a:prstGeom>
          <a:solidFill>
            <a:srgbClr val="0864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8649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35" y="1134248"/>
            <a:ext cx="5122754" cy="5448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8577" y="1134248"/>
            <a:ext cx="40880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86492"/>
                </a:solidFill>
              </a:rPr>
              <a:t>Article/detail</a:t>
            </a:r>
          </a:p>
          <a:p>
            <a:endParaRPr lang="en-US" altLang="ko-KR" sz="1400" dirty="0" smtClean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좋아요</a:t>
            </a:r>
            <a:r>
              <a:rPr lang="en-US" altLang="ko-KR" sz="1400" dirty="0" smtClean="0">
                <a:solidFill>
                  <a:srgbClr val="086492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86492"/>
                </a:solidFill>
              </a:rPr>
              <a:t>싫어요에</a:t>
            </a:r>
            <a:r>
              <a:rPr lang="ko-KR" altLang="en-US" sz="1400" dirty="0" smtClean="0">
                <a:solidFill>
                  <a:srgbClr val="086492"/>
                </a:solidFill>
              </a:rPr>
              <a:t> 따른 글 색상 변경</a:t>
            </a:r>
            <a:endParaRPr lang="en-US" altLang="ko-KR" sz="1400" dirty="0" smtClean="0">
              <a:solidFill>
                <a:srgbClr val="086492"/>
              </a:solidFill>
            </a:endParaRPr>
          </a:p>
          <a:p>
            <a:endParaRPr lang="en-US" altLang="ko-KR" sz="1400" dirty="0">
              <a:solidFill>
                <a:srgbClr val="086492"/>
              </a:solidFill>
            </a:endParaRPr>
          </a:p>
          <a:p>
            <a:r>
              <a:rPr lang="ko-KR" altLang="en-US" sz="1400" dirty="0" smtClean="0">
                <a:solidFill>
                  <a:srgbClr val="086492"/>
                </a:solidFill>
              </a:rPr>
              <a:t>로그인하지 않을 경우 작동하지 않도록 경고 메시지 출력 </a:t>
            </a:r>
            <a:endParaRPr lang="en-US" altLang="ko-KR" sz="1400" dirty="0">
              <a:solidFill>
                <a:srgbClr val="086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1436</Words>
  <Application>Microsoft Office PowerPoint</Application>
  <PresentationFormat>와이드스크린</PresentationFormat>
  <Paragraphs>649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92</vt:i4>
      </vt:variant>
    </vt:vector>
  </HeadingPairs>
  <TitlesOfParts>
    <vt:vector size="97" baseType="lpstr">
      <vt:lpstr>맑은 고딕</vt:lpstr>
      <vt:lpstr>Arial</vt:lpstr>
      <vt:lpstr>Consolas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를 사용한 학원관리 웹 포트폴리오 </dc:title>
  <dc:creator>김민식</dc:creator>
  <cp:lastModifiedBy>김민식</cp:lastModifiedBy>
  <cp:revision>64</cp:revision>
  <dcterms:created xsi:type="dcterms:W3CDTF">2022-12-08T12:56:44Z</dcterms:created>
  <dcterms:modified xsi:type="dcterms:W3CDTF">2022-12-10T09:06:43Z</dcterms:modified>
</cp:coreProperties>
</file>