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2" r:id="rId3"/>
    <p:sldId id="284" r:id="rId4"/>
    <p:sldId id="287" r:id="rId5"/>
    <p:sldId id="283" r:id="rId6"/>
    <p:sldId id="286" r:id="rId7"/>
  </p:sldIdLst>
  <p:sldSz cx="12192000" cy="6858000"/>
  <p:notesSz cx="6854825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imiro Djassi, Bacary" initials="CDB" lastIdx="1" clrIdx="0">
    <p:extLst>
      <p:ext uri="{19B8F6BF-5375-455C-9EA6-DF929625EA0E}">
        <p15:presenceInfo xmlns:p15="http://schemas.microsoft.com/office/powerpoint/2012/main" userId="S-1-5-21-1407069837-2091007605-538272213-50543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00CC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62B6-A83D-4F5C-ACCB-F3955387E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6DECB-2FA5-4765-8370-6116220D7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3656-AE93-4F00-B702-7836F50E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D031-2971-4E0D-B269-98394A4F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E952-7089-4DE8-B540-F6E56BED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DE37-5C2E-4FB4-B78A-57C84FF1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FE43A-0A6D-4298-A7D1-17783B26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A142-D0A6-40C3-BB2B-A982CEF7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BFA-A278-4563-B47E-A53227FD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D09C-C991-491F-A71E-73C7944C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9BDA3-2186-4610-85BC-F511586F5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C387-2947-4C08-B7EA-E8751D6D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6604-A1D9-4B63-BE98-5296485E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E6EF-4853-4240-A795-8C33B280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CE7B-706B-4520-B36A-37AEEB04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CD32-26FA-4348-BFDC-34457A1F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6452-EBC8-4CC3-9ADF-0D6989FB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B64A-BBB8-45D7-AB27-AD9F9746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6FF4-C197-49BC-9EC4-98901701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8B81-BAED-41FA-91F1-5333141B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2B6B-AA64-4703-8191-27ABD5CD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D4A7-A563-468B-871B-011440C1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DDB-F814-4623-94D9-F4881566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A8DF-AB99-4F99-818F-3B493363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DEC3-D96D-49F2-865B-79647193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884-36C7-4061-854E-7199E969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6772-A1E0-450B-B7C4-E19A7964D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72C82-53BF-4E45-8AD5-36A35E01E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1C0E-8CEE-4FC5-A000-DF811503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DF9A9-AE9C-4676-8CD5-D75D9FE7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63D88-DB80-429D-99F0-BCA36274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B111-02BD-4BDA-B972-9DBB7B57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853E9-C781-4E9B-8406-CD65AFEB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AA222-4C55-4B3F-9D2F-1F50C1D8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A1AD7-6AA2-44EA-84EF-1FCEEFF53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07A34-D31F-497D-B64E-8F7343006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256C9-F63E-49B8-A6AB-79858EDD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9531F-0870-4A8F-B1FD-A84CDFB6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3DD4A-E89F-46F7-A9BB-C69BFBF5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D8F-045C-4E1D-9DB8-E6350726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59E6F-5734-41A3-A227-8EA6441C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D4BD-9973-4539-9962-A196231A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AEF18-3202-410E-9C72-454ECCC9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7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22EE2-7045-4D4E-BFDA-6DDD1753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02773-AA3A-4F50-A935-2AAB5FCE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48D06-531C-4BFE-90FE-48B3EBB2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2B3A-FF7B-4C64-9458-3273CDBA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016A-0620-4513-AC22-39633297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C1BB7-612D-4760-83B7-F60CAAF56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97A3E-D76A-4329-B2AE-B8BDB1E9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ACF4-2243-4CE9-9900-F6C2051F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A5A5-F53C-4708-A3FC-43E14A4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BD2-A46B-4856-9E8F-806BF57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1564-3CE2-44D4-B735-7B61DC585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FCF71-3D90-45AA-9404-9FED28EE9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EE199-A909-41B9-B004-0ED5B17C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5E82-AE8B-4139-A664-27DFB25F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3D188-65C0-44D0-B80E-5BBA5ADF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69BFA-E2B5-4272-A933-4D0B5AA1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09380-C52D-4821-981F-97F6EFFF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04D3-233A-480D-A6E9-D4C4086BB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9C2A-BDD1-4A53-8CA3-E156C39234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964E-4606-44B1-BE4F-DF211EF31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F819-56BF-4706-91D4-458CAB470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1709-B98F-4DF5-A31C-643FE8BF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coach-courses-us/public/courses/da-spec-ml/Scripts/A1/Dataset-weather-prediction-dataset-processed.cs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2058-236D-45CD-B77F-A2188833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33" y="2246397"/>
            <a:ext cx="9144000" cy="96246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Machine Learning in </a:t>
            </a:r>
            <a:r>
              <a:rPr lang="en-US" sz="4800" b="1" dirty="0" err="1">
                <a:solidFill>
                  <a:schemeClr val="accent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ClimateWins</a:t>
            </a:r>
            <a:endParaRPr lang="en-US" sz="4800" b="1" dirty="0">
              <a:solidFill>
                <a:schemeClr val="accent6"/>
              </a:solidFill>
              <a:latin typeface="Amazon Ember Display" panose="020F0603020204020204" pitchFamily="34" charset="0"/>
              <a:ea typeface="Amazon Ember Display" panose="020F0603020204020204" pitchFamily="34" charset="0"/>
              <a:cs typeface="Amazon Ember Display" panose="020F06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29EFB-7022-3D25-3F01-638E9F6F6361}"/>
              </a:ext>
            </a:extLst>
          </p:cNvPr>
          <p:cNvSpPr txBox="1"/>
          <p:nvPr/>
        </p:nvSpPr>
        <p:spPr>
          <a:xfrm>
            <a:off x="3615267" y="3429000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August 5</a:t>
            </a:r>
            <a:r>
              <a:rPr lang="en-US" sz="2400" baseline="30000" dirty="0"/>
              <a:t>th</a:t>
            </a:r>
            <a:r>
              <a:rPr lang="en-US" sz="2400" dirty="0"/>
              <a:t>, 2025</a:t>
            </a:r>
          </a:p>
          <a:p>
            <a:pPr algn="ctr"/>
            <a:r>
              <a:rPr lang="en-US" sz="2400" dirty="0"/>
              <a:t>Bacary Casimiro Djassi</a:t>
            </a:r>
          </a:p>
        </p:txBody>
      </p:sp>
    </p:spTree>
    <p:extLst>
      <p:ext uri="{BB962C8B-B14F-4D97-AF65-F5344CB8AC3E}">
        <p14:creationId xmlns:p14="http://schemas.microsoft.com/office/powerpoint/2010/main" val="29792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C9AA88-2B0D-4F24-B03D-3F006CE64568}"/>
              </a:ext>
            </a:extLst>
          </p:cNvPr>
          <p:cNvSpPr txBox="1"/>
          <p:nvPr/>
        </p:nvSpPr>
        <p:spPr>
          <a:xfrm>
            <a:off x="1415761" y="444083"/>
            <a:ext cx="7635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1. Project Objective &amp; Hypotheses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3E68A-F082-45B2-AACD-9ABA14BE847F}"/>
              </a:ext>
            </a:extLst>
          </p:cNvPr>
          <p:cNvSpPr txBox="1"/>
          <p:nvPr/>
        </p:nvSpPr>
        <p:spPr>
          <a:xfrm>
            <a:off x="1320800" y="1566333"/>
            <a:ext cx="878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  <a:p>
            <a:endParaRPr lang="en-US" dirty="0"/>
          </a:p>
          <a:p>
            <a:r>
              <a:rPr lang="en-US" dirty="0"/>
              <a:t>Use machine learning to help predict the consequences of climate change while working as a data analyst at a European nonprofit organization</a:t>
            </a:r>
          </a:p>
          <a:p>
            <a:endParaRPr lang="en-US" dirty="0"/>
          </a:p>
          <a:p>
            <a:r>
              <a:rPr lang="en-US" b="1" dirty="0"/>
              <a:t>Hypotheses: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 algorithms can predict favorable weather conditions with at least 70% accuracy using historical climate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Regional weather patterns in Europe show distinct trends that can be identified and predicted using supervised learning techniques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Specific weather stations provide more reliable prediction data than others due to geographical and meteorological factors</a:t>
            </a:r>
          </a:p>
        </p:txBody>
      </p:sp>
    </p:spTree>
    <p:extLst>
      <p:ext uri="{BB962C8B-B14F-4D97-AF65-F5344CB8AC3E}">
        <p14:creationId xmlns:p14="http://schemas.microsoft.com/office/powerpoint/2010/main" val="321177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C3D6FF-A7B1-4A5C-284A-E2472D2BC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A2657B-D978-879B-F301-03171E51104A}"/>
              </a:ext>
            </a:extLst>
          </p:cNvPr>
          <p:cNvSpPr txBox="1"/>
          <p:nvPr/>
        </p:nvSpPr>
        <p:spPr>
          <a:xfrm>
            <a:off x="1415761" y="444083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2. Data &amp; Bias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17140-EC28-5C95-737D-27210873F82E}"/>
              </a:ext>
            </a:extLst>
          </p:cNvPr>
          <p:cNvSpPr txBox="1"/>
          <p:nvPr/>
        </p:nvSpPr>
        <p:spPr>
          <a:xfrm>
            <a:off x="1210734" y="1583266"/>
            <a:ext cx="93641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European Climate Assessment &amp; Dataset project (ECAD)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URL: </a:t>
            </a:r>
            <a:r>
              <a:rPr lang="en-US" dirty="0">
                <a:hlinkClick r:id="rId2"/>
              </a:rPr>
              <a:t>https://s3.amazonaws.com/coach-courses-us/public/courses/da-spec-ml/Scripts/A1/Dataset-weather-prediction-dataset-processed.csv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Potential Biases: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representation: Some climate events are more common in certain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Geographic distribution: Weather stations may not be evenly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impact: Predictions could affect regional economies, tourism, and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verification: Machine learning outputs require human review and context</a:t>
            </a:r>
          </a:p>
          <a:p>
            <a:endParaRPr lang="en-US" dirty="0"/>
          </a:p>
          <a:p>
            <a:r>
              <a:rPr lang="en-US" b="1" dirty="0"/>
              <a:t>Ethical Considerations: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personal data concerns in current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Transparency in data collection and algorithm methods is essential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require proper contextualization when communicated to the public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06458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799BC-1BB3-A794-9328-1A8F5C727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364FB1-E1A0-C19F-99EB-9275EECCF141}"/>
              </a:ext>
            </a:extLst>
          </p:cNvPr>
          <p:cNvSpPr txBox="1"/>
          <p:nvPr/>
        </p:nvSpPr>
        <p:spPr>
          <a:xfrm>
            <a:off x="1415761" y="444083"/>
            <a:ext cx="60942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3. Testing Optimization Methods for Weather Data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E9D119-E1F3-ADC3-BCE9-737AE9552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93" y="1405055"/>
            <a:ext cx="9125239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terVaria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InterVaria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We tested the gradient descent optimization technique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effectLst/>
                <a:latin typeface="InterVariable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on 1991 average temperature data from European cities.</a:t>
            </a:r>
            <a:r>
              <a:rPr lang="en-US" altLang="en-US" dirty="0">
                <a:latin typeface="InterVariable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This helps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InterVariable"/>
              </a:rPr>
              <a:t>ClimateWins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 decide which algorithms and computing resources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terVaria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What We Discovered: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terVariabl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The 1991 temperature data shows clear linear relationships between variables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Simple differentiable functions work well with this historical temperature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terVaria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Algorithm Selection Insights: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terVariabl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The smooth convergence pattern suggests linear relationships in temperature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Linear regression would be most appropriate for this pattern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terVariable"/>
              </a:rPr>
              <a:t>KNN could work if needed, but would use unnecessary resources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InterVaria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C9AA88-2B0D-4F24-B03D-3F006CE64568}"/>
              </a:ext>
            </a:extLst>
          </p:cNvPr>
          <p:cNvSpPr txBox="1"/>
          <p:nvPr/>
        </p:nvSpPr>
        <p:spPr>
          <a:xfrm>
            <a:off x="1415760" y="444083"/>
            <a:ext cx="84140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3. Machine Learning Algorithms &amp; Results</a:t>
            </a:r>
          </a:p>
          <a:p>
            <a:endParaRPr lang="en-US" sz="3200" dirty="0">
              <a:latin typeface="Amazon Ember Display" panose="020F0603020204020204" pitchFamily="34" charset="0"/>
              <a:ea typeface="Amazon Ember Display" panose="020F0603020204020204" pitchFamily="34" charset="0"/>
              <a:cs typeface="Amazon Ember Display" panose="020F06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EB9D6-FB0A-ACA7-4332-E998511FBB63}"/>
              </a:ext>
            </a:extLst>
          </p:cNvPr>
          <p:cNvSpPr txBox="1"/>
          <p:nvPr/>
        </p:nvSpPr>
        <p:spPr>
          <a:xfrm>
            <a:off x="770467" y="1521301"/>
            <a:ext cx="927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K-Nearest Neighbors (KNN):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test accuracy: 60% with 3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fluctuated with neighbor count</a:t>
            </a:r>
          </a:p>
          <a:p>
            <a:endParaRPr lang="en-US" dirty="0"/>
          </a:p>
          <a:p>
            <a:r>
              <a:rPr lang="en-US" b="1" dirty="0"/>
              <a:t>Decision Trees: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structure with many leaves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accuracy in both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pruning to reduce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Captured noise rather than meaningful patterns</a:t>
            </a:r>
          </a:p>
          <a:p>
            <a:endParaRPr lang="en-US" dirty="0"/>
          </a:p>
          <a:p>
            <a:r>
              <a:rPr lang="en-US" b="1" dirty="0"/>
              <a:t>Artificial Neural Networks (ANN):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was also close to 60%, similar to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powerful but less intuitive than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scenarios tested with varying results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7F2B2-602E-A6AA-804E-8009735F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96" y="1565426"/>
            <a:ext cx="4061399" cy="2879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726C17-932B-57D1-E104-B1254A95F0EF}"/>
              </a:ext>
            </a:extLst>
          </p:cNvPr>
          <p:cNvSpPr txBox="1"/>
          <p:nvPr/>
        </p:nvSpPr>
        <p:spPr>
          <a:xfrm>
            <a:off x="7975599" y="4489125"/>
            <a:ext cx="263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Accuracy for testing and training of KNN model.</a:t>
            </a:r>
          </a:p>
        </p:txBody>
      </p:sp>
    </p:spTree>
    <p:extLst>
      <p:ext uri="{BB962C8B-B14F-4D97-AF65-F5344CB8AC3E}">
        <p14:creationId xmlns:p14="http://schemas.microsoft.com/office/powerpoint/2010/main" val="368936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C7A549-95C2-72D9-1A88-785F2D238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59B8A3-0F6D-67B7-7EAF-953CC40D299A}"/>
              </a:ext>
            </a:extLst>
          </p:cNvPr>
          <p:cNvSpPr txBox="1"/>
          <p:nvPr/>
        </p:nvSpPr>
        <p:spPr>
          <a:xfrm>
            <a:off x="1415760" y="444083"/>
            <a:ext cx="84140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3. Summary &amp; Next Steps</a:t>
            </a:r>
          </a:p>
          <a:p>
            <a:endParaRPr lang="en-US" sz="3200" dirty="0">
              <a:latin typeface="Amazon Ember Display" panose="020F0603020204020204" pitchFamily="34" charset="0"/>
              <a:ea typeface="Amazon Ember Display" panose="020F0603020204020204" pitchFamily="34" charset="0"/>
              <a:cs typeface="Amazon Ember Display" panose="020F06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FC98C-F9BE-FC06-BF36-32F4E688D5AA}"/>
              </a:ext>
            </a:extLst>
          </p:cNvPr>
          <p:cNvSpPr txBox="1"/>
          <p:nvPr/>
        </p:nvSpPr>
        <p:spPr>
          <a:xfrm>
            <a:off x="770467" y="1521301"/>
            <a:ext cx="927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Findings: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KNN model recommended for </a:t>
            </a:r>
            <a:r>
              <a:rPr lang="en-US" sz="2400" dirty="0" err="1"/>
              <a:t>ClimateWins</a:t>
            </a:r>
            <a:r>
              <a:rPr lang="en-US" sz="2400" dirty="0"/>
              <a:t> due to its accuracy and how easy it is </a:t>
            </a:r>
            <a:r>
              <a:rPr lang="en-US" sz="2400"/>
              <a:t>to use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60% prediction accuracy achieved with optimal parameters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Regional patterns identified in data contribute to overall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4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15795</TotalTime>
  <Words>447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 Ember Display</vt:lpstr>
      <vt:lpstr>Arial</vt:lpstr>
      <vt:lpstr>Calibri</vt:lpstr>
      <vt:lpstr>Calibri Light</vt:lpstr>
      <vt:lpstr>InterVariable</vt:lpstr>
      <vt:lpstr>Office Theme</vt:lpstr>
      <vt:lpstr>Machine Learning in ClimateWins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Casimiro Djassi, Bacary</dc:creator>
  <cp:lastModifiedBy>Casimiro Djassi, Bacary</cp:lastModifiedBy>
  <cp:revision>375</cp:revision>
  <cp:lastPrinted>2025-07-18T18:52:40Z</cp:lastPrinted>
  <dcterms:created xsi:type="dcterms:W3CDTF">2025-06-08T14:53:56Z</dcterms:created>
  <dcterms:modified xsi:type="dcterms:W3CDTF">2025-08-06T20:35:00Z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2025-08-05T19:28:13Z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19ca946e-3d71-4074-8f01-f10f244c8fef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10, 3, 0, 1</vt:lpwstr>
  </property>
</Properties>
</file>