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2"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447" autoAdjust="0"/>
  </p:normalViewPr>
  <p:slideViewPr>
    <p:cSldViewPr snapToGrid="0">
      <p:cViewPr varScale="1">
        <p:scale>
          <a:sx n="61" d="100"/>
          <a:sy n="61" d="100"/>
        </p:scale>
        <p:origin x="15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57A00-6066-432D-89D5-E4B5C3FF2978}"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9D866-A07F-4808-B217-F9C472379693}" type="slidenum">
              <a:rPr lang="en-US" smtClean="0"/>
              <a:t>‹#›</a:t>
            </a:fld>
            <a:endParaRPr lang="en-US"/>
          </a:p>
        </p:txBody>
      </p:sp>
    </p:spTree>
    <p:extLst>
      <p:ext uri="{BB962C8B-B14F-4D97-AF65-F5344CB8AC3E}">
        <p14:creationId xmlns:p14="http://schemas.microsoft.com/office/powerpoint/2010/main" val="227941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 walk through the CART principles for one of the activity tracking variables.</a:t>
            </a:r>
          </a:p>
        </p:txBody>
      </p:sp>
      <p:sp>
        <p:nvSpPr>
          <p:cNvPr id="4" name="Slide Number Placeholder 3"/>
          <p:cNvSpPr>
            <a:spLocks noGrp="1"/>
          </p:cNvSpPr>
          <p:nvPr>
            <p:ph type="sldNum" sz="quarter" idx="5"/>
          </p:nvPr>
        </p:nvSpPr>
        <p:spPr/>
        <p:txBody>
          <a:bodyPr/>
          <a:lstStyle/>
          <a:p>
            <a:fld id="{1AC9D866-A07F-4808-B217-F9C472379693}" type="slidenum">
              <a:rPr lang="en-US" smtClean="0"/>
              <a:t>3</a:t>
            </a:fld>
            <a:endParaRPr lang="en-US"/>
          </a:p>
        </p:txBody>
      </p:sp>
    </p:spTree>
    <p:extLst>
      <p:ext uri="{BB962C8B-B14F-4D97-AF65-F5344CB8AC3E}">
        <p14:creationId xmlns:p14="http://schemas.microsoft.com/office/powerpoint/2010/main" val="229923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discussing feedback, informally draw out implicit assumptions of the TOC (like that parents do not stimulate their children because of a lack of knowledge). But be careful not to emphasize those questions too much, do not derail the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in real life I might not write out sample questions for the CART example. But for this skills demonstration, I’m writing more than usual.</a:t>
            </a:r>
          </a:p>
        </p:txBody>
      </p:sp>
      <p:sp>
        <p:nvSpPr>
          <p:cNvPr id="4" name="Slide Number Placeholder 3"/>
          <p:cNvSpPr>
            <a:spLocks noGrp="1"/>
          </p:cNvSpPr>
          <p:nvPr>
            <p:ph type="sldNum" sz="quarter" idx="5"/>
          </p:nvPr>
        </p:nvSpPr>
        <p:spPr/>
        <p:txBody>
          <a:bodyPr/>
          <a:lstStyle/>
          <a:p>
            <a:fld id="{1AC9D866-A07F-4808-B217-F9C472379693}" type="slidenum">
              <a:rPr lang="en-US" smtClean="0"/>
              <a:t>4</a:t>
            </a:fld>
            <a:endParaRPr lang="en-US"/>
          </a:p>
        </p:txBody>
      </p:sp>
    </p:spTree>
    <p:extLst>
      <p:ext uri="{BB962C8B-B14F-4D97-AF65-F5344CB8AC3E}">
        <p14:creationId xmlns:p14="http://schemas.microsoft.com/office/powerpoint/2010/main" val="58417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it would be irresponsible to report this evaluation as evidence of impact on outcomes.</a:t>
            </a:r>
          </a:p>
          <a:p>
            <a:r>
              <a:rPr lang="en-US" dirty="0"/>
              <a:t>Emphasize</a:t>
            </a:r>
          </a:p>
        </p:txBody>
      </p:sp>
      <p:sp>
        <p:nvSpPr>
          <p:cNvPr id="4" name="Slide Number Placeholder 3"/>
          <p:cNvSpPr>
            <a:spLocks noGrp="1"/>
          </p:cNvSpPr>
          <p:nvPr>
            <p:ph type="sldNum" sz="quarter" idx="5"/>
          </p:nvPr>
        </p:nvSpPr>
        <p:spPr/>
        <p:txBody>
          <a:bodyPr/>
          <a:lstStyle/>
          <a:p>
            <a:fld id="{1AC9D866-A07F-4808-B217-F9C472379693}" type="slidenum">
              <a:rPr lang="en-US" smtClean="0"/>
              <a:t>5</a:t>
            </a:fld>
            <a:endParaRPr lang="en-US"/>
          </a:p>
        </p:txBody>
      </p:sp>
    </p:spTree>
    <p:extLst>
      <p:ext uri="{BB962C8B-B14F-4D97-AF65-F5344CB8AC3E}">
        <p14:creationId xmlns:p14="http://schemas.microsoft.com/office/powerpoint/2010/main" val="291336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ask specifically what information should be added to the monitoring system before commissioning an evaluation, point to</a:t>
            </a:r>
          </a:p>
          <a:p>
            <a:pPr marL="171450" indent="-171450">
              <a:buFontTx/>
              <a:buChar char="-"/>
            </a:pPr>
            <a:r>
              <a:rPr lang="en-US" dirty="0"/>
              <a:t>Data on program retention</a:t>
            </a:r>
          </a:p>
          <a:p>
            <a:pPr marL="171450" indent="-171450">
              <a:buFontTx/>
              <a:buChar char="-"/>
            </a:pPr>
            <a:r>
              <a:rPr lang="en-US" dirty="0"/>
              <a:t>CV activities</a:t>
            </a:r>
          </a:p>
          <a:p>
            <a:pPr marL="171450" indent="-171450">
              <a:buFontTx/>
              <a:buChar char="-"/>
            </a:pPr>
            <a:r>
              <a:rPr lang="en-US" dirty="0"/>
              <a:t>Community needs for parenting information (what is keeping them from using these practices)</a:t>
            </a:r>
          </a:p>
          <a:p>
            <a:pPr marL="171450" indent="-171450">
              <a:buFontTx/>
              <a:buChar char="-"/>
            </a:pPr>
            <a:r>
              <a:rPr lang="en-US" dirty="0"/>
              <a:t>Parent – CV relationship</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AC9D866-A07F-4808-B217-F9C472379693}" type="slidenum">
              <a:rPr lang="en-US" smtClean="0"/>
              <a:t>6</a:t>
            </a:fld>
            <a:endParaRPr lang="en-US"/>
          </a:p>
        </p:txBody>
      </p:sp>
    </p:spTree>
    <p:extLst>
      <p:ext uri="{BB962C8B-B14F-4D97-AF65-F5344CB8AC3E}">
        <p14:creationId xmlns:p14="http://schemas.microsoft.com/office/powerpoint/2010/main" val="56620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Conclude on a positive note. Notice that the midline found that CV’s are conducting home visits and attending PF group session at near target rate. Given the cascade system makes it difficult to create incentives for CV’s, this is a very positive sign for the program, and gives them a strong 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thing they could do with this data is use the economic module of the survey in the baseline. Perform a regression analysis to relate income or time poverty to child stimulation activities. If there is a strong relationship between time poverty and child stimulation, consider revisiting the outcomes of the TOC.</a:t>
            </a:r>
          </a:p>
          <a:p>
            <a:endParaRPr lang="en-US" dirty="0"/>
          </a:p>
          <a:p>
            <a:endParaRPr lang="en-US" dirty="0"/>
          </a:p>
        </p:txBody>
      </p:sp>
      <p:sp>
        <p:nvSpPr>
          <p:cNvPr id="4" name="Slide Number Placeholder 3"/>
          <p:cNvSpPr>
            <a:spLocks noGrp="1"/>
          </p:cNvSpPr>
          <p:nvPr>
            <p:ph type="sldNum" sz="quarter" idx="5"/>
          </p:nvPr>
        </p:nvSpPr>
        <p:spPr/>
        <p:txBody>
          <a:bodyPr/>
          <a:lstStyle/>
          <a:p>
            <a:fld id="{1AC9D866-A07F-4808-B217-F9C472379693}" type="slidenum">
              <a:rPr lang="en-US" smtClean="0"/>
              <a:t>7</a:t>
            </a:fld>
            <a:endParaRPr lang="en-US"/>
          </a:p>
        </p:txBody>
      </p:sp>
    </p:spTree>
    <p:extLst>
      <p:ext uri="{BB962C8B-B14F-4D97-AF65-F5344CB8AC3E}">
        <p14:creationId xmlns:p14="http://schemas.microsoft.com/office/powerpoint/2010/main" val="1563564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assessor: It’s not clear if the phrase “practices that promote early learning” is well defined in the TOC. I would check with the program staff on that point. Otherwise the TOC is clear.</a:t>
            </a:r>
          </a:p>
          <a:p>
            <a:endParaRPr lang="en-US" dirty="0"/>
          </a:p>
          <a:p>
            <a:r>
              <a:rPr lang="en-US" dirty="0"/>
              <a:t>In the first 6 month of the most recent cohort stimulation activities increased by 2%. However, we should not take this as evidence of impact or of a lack of impact.</a:t>
            </a:r>
          </a:p>
          <a:p>
            <a:pPr lvl="1"/>
            <a:r>
              <a:rPr lang="en-US" dirty="0"/>
              <a:t>The age of the children runs from 3 to 6. As the children are 6 months older in the midline, some parents may choose to give them less stimulation activities. This effect would hide PF’s outcomes in such a study.</a:t>
            </a:r>
          </a:p>
          <a:p>
            <a:pPr lvl="1"/>
            <a:r>
              <a:rPr lang="en-US" dirty="0"/>
              <a:t>Other factors in the community could impact this factor</a:t>
            </a:r>
          </a:p>
          <a:p>
            <a:pPr lvl="1"/>
            <a:r>
              <a:rPr lang="en-US" dirty="0"/>
              <a:t>Courtesy reporting could bias the answers, giving the impression of greater effectiveness.</a:t>
            </a:r>
          </a:p>
          <a:p>
            <a:endParaRPr lang="en-US" dirty="0"/>
          </a:p>
        </p:txBody>
      </p:sp>
      <p:sp>
        <p:nvSpPr>
          <p:cNvPr id="4" name="Slide Number Placeholder 3"/>
          <p:cNvSpPr>
            <a:spLocks noGrp="1"/>
          </p:cNvSpPr>
          <p:nvPr>
            <p:ph type="sldNum" sz="quarter" idx="5"/>
          </p:nvPr>
        </p:nvSpPr>
        <p:spPr/>
        <p:txBody>
          <a:bodyPr/>
          <a:lstStyle/>
          <a:p>
            <a:fld id="{1AC9D866-A07F-4808-B217-F9C472379693}" type="slidenum">
              <a:rPr lang="en-US" smtClean="0"/>
              <a:t>8</a:t>
            </a:fld>
            <a:endParaRPr lang="en-US"/>
          </a:p>
        </p:txBody>
      </p:sp>
    </p:spTree>
    <p:extLst>
      <p:ext uri="{BB962C8B-B14F-4D97-AF65-F5344CB8AC3E}">
        <p14:creationId xmlns:p14="http://schemas.microsoft.com/office/powerpoint/2010/main" val="255792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2/5/2020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2/5/2020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2/5/2020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A39D-C1CE-4CDD-81E7-514EE1ADA321}"/>
              </a:ext>
            </a:extLst>
          </p:cNvPr>
          <p:cNvSpPr>
            <a:spLocks noGrp="1"/>
          </p:cNvSpPr>
          <p:nvPr>
            <p:ph type="ctrTitle"/>
          </p:nvPr>
        </p:nvSpPr>
        <p:spPr/>
        <p:txBody>
          <a:bodyPr/>
          <a:lstStyle/>
          <a:p>
            <a:r>
              <a:rPr lang="en-US" dirty="0"/>
              <a:t>Parents First</a:t>
            </a:r>
          </a:p>
        </p:txBody>
      </p:sp>
      <p:sp>
        <p:nvSpPr>
          <p:cNvPr id="3" name="Subtitle 2">
            <a:extLst>
              <a:ext uri="{FF2B5EF4-FFF2-40B4-BE49-F238E27FC236}">
                <a16:creationId xmlns:a16="http://schemas.microsoft.com/office/drawing/2014/main" id="{57705F8B-AD6A-44DC-942A-F9FA0CDA3321}"/>
              </a:ext>
            </a:extLst>
          </p:cNvPr>
          <p:cNvSpPr>
            <a:spLocks noGrp="1"/>
          </p:cNvSpPr>
          <p:nvPr>
            <p:ph type="subTitle" idx="1"/>
          </p:nvPr>
        </p:nvSpPr>
        <p:spPr/>
        <p:txBody>
          <a:bodyPr/>
          <a:lstStyle/>
          <a:p>
            <a:r>
              <a:rPr lang="en-US" dirty="0"/>
              <a:t>M&amp;E starting analysis by Innovations for Poverty Action (demonstration purposes only)</a:t>
            </a:r>
          </a:p>
        </p:txBody>
      </p:sp>
    </p:spTree>
    <p:extLst>
      <p:ext uri="{BB962C8B-B14F-4D97-AF65-F5344CB8AC3E}">
        <p14:creationId xmlns:p14="http://schemas.microsoft.com/office/powerpoint/2010/main" val="361466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BD1F-52F3-4047-8CF8-35E46EF537F1}"/>
              </a:ext>
            </a:extLst>
          </p:cNvPr>
          <p:cNvSpPr>
            <a:spLocks noGrp="1"/>
          </p:cNvSpPr>
          <p:nvPr>
            <p:ph type="title"/>
          </p:nvPr>
        </p:nvSpPr>
        <p:spPr>
          <a:xfrm>
            <a:off x="1371600" y="685800"/>
            <a:ext cx="9601200" cy="805649"/>
          </a:xfrm>
        </p:spPr>
        <p:txBody>
          <a:bodyPr/>
          <a:lstStyle/>
          <a:p>
            <a:r>
              <a:rPr lang="en-US" dirty="0"/>
              <a:t>Main points</a:t>
            </a:r>
          </a:p>
        </p:txBody>
      </p:sp>
      <p:sp>
        <p:nvSpPr>
          <p:cNvPr id="3" name="Content Placeholder 2">
            <a:extLst>
              <a:ext uri="{FF2B5EF4-FFF2-40B4-BE49-F238E27FC236}">
                <a16:creationId xmlns:a16="http://schemas.microsoft.com/office/drawing/2014/main" id="{CC008CD9-2780-416D-9499-52C2F83F3BDA}"/>
              </a:ext>
            </a:extLst>
          </p:cNvPr>
          <p:cNvSpPr>
            <a:spLocks noGrp="1"/>
          </p:cNvSpPr>
          <p:nvPr>
            <p:ph idx="1"/>
          </p:nvPr>
        </p:nvSpPr>
        <p:spPr>
          <a:xfrm>
            <a:off x="1371600" y="1695635"/>
            <a:ext cx="9601200" cy="4171765"/>
          </a:xfrm>
        </p:spPr>
        <p:txBody>
          <a:bodyPr/>
          <a:lstStyle/>
          <a:p>
            <a:r>
              <a:rPr lang="en-US" dirty="0"/>
              <a:t>Strengths of your program</a:t>
            </a:r>
          </a:p>
          <a:p>
            <a:pPr lvl="1"/>
            <a:r>
              <a:rPr lang="en-US" dirty="0"/>
              <a:t>Clear theory of change</a:t>
            </a:r>
          </a:p>
          <a:p>
            <a:pPr lvl="1"/>
            <a:r>
              <a:rPr lang="en-US" dirty="0"/>
              <a:t>Strong attendance at CV meetings</a:t>
            </a:r>
          </a:p>
          <a:p>
            <a:pPr lvl="1"/>
            <a:r>
              <a:rPr lang="en-US" dirty="0"/>
              <a:t>Cascade appears to be working</a:t>
            </a:r>
          </a:p>
          <a:p>
            <a:r>
              <a:rPr lang="en-US" dirty="0"/>
              <a:t>Our agenda</a:t>
            </a:r>
          </a:p>
          <a:p>
            <a:pPr lvl="1"/>
            <a:r>
              <a:rPr lang="en-US" dirty="0"/>
              <a:t>What makes for good monitoring?</a:t>
            </a:r>
          </a:p>
          <a:p>
            <a:pPr lvl="1"/>
            <a:r>
              <a:rPr lang="en-US" dirty="0"/>
              <a:t>Review of monitoring variables, suggest additions</a:t>
            </a:r>
          </a:p>
          <a:p>
            <a:pPr lvl="1"/>
            <a:r>
              <a:rPr lang="en-US" dirty="0"/>
              <a:t>How to use the current evaluation</a:t>
            </a:r>
          </a:p>
          <a:p>
            <a:pPr lvl="1"/>
            <a:r>
              <a:rPr lang="en-US" dirty="0"/>
              <a:t>Summary of how well the program is working</a:t>
            </a:r>
          </a:p>
        </p:txBody>
      </p:sp>
    </p:spTree>
    <p:extLst>
      <p:ext uri="{BB962C8B-B14F-4D97-AF65-F5344CB8AC3E}">
        <p14:creationId xmlns:p14="http://schemas.microsoft.com/office/powerpoint/2010/main" val="182971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152A-685D-4336-836D-094F8A4329F1}"/>
              </a:ext>
            </a:extLst>
          </p:cNvPr>
          <p:cNvSpPr>
            <a:spLocks noGrp="1"/>
          </p:cNvSpPr>
          <p:nvPr>
            <p:ph type="title"/>
          </p:nvPr>
        </p:nvSpPr>
        <p:spPr/>
        <p:txBody>
          <a:bodyPr/>
          <a:lstStyle/>
          <a:p>
            <a:r>
              <a:rPr lang="en-US" dirty="0"/>
              <a:t>Are we monitoring the right variables?</a:t>
            </a:r>
          </a:p>
        </p:txBody>
      </p:sp>
      <p:sp>
        <p:nvSpPr>
          <p:cNvPr id="3" name="Content Placeholder 2">
            <a:extLst>
              <a:ext uri="{FF2B5EF4-FFF2-40B4-BE49-F238E27FC236}">
                <a16:creationId xmlns:a16="http://schemas.microsoft.com/office/drawing/2014/main" id="{B09F8B4D-C357-457E-B0C7-A48AD4AAF0B7}"/>
              </a:ext>
            </a:extLst>
          </p:cNvPr>
          <p:cNvSpPr>
            <a:spLocks noGrp="1"/>
          </p:cNvSpPr>
          <p:nvPr>
            <p:ph idx="1"/>
          </p:nvPr>
        </p:nvSpPr>
        <p:spPr>
          <a:xfrm>
            <a:off x="832981" y="1586368"/>
            <a:ext cx="3989540" cy="3925083"/>
          </a:xfrm>
        </p:spPr>
        <p:txBody>
          <a:bodyPr/>
          <a:lstStyle/>
          <a:p>
            <a:r>
              <a:rPr lang="en-US" dirty="0"/>
              <a:t>CART</a:t>
            </a:r>
          </a:p>
          <a:p>
            <a:pPr lvl="1"/>
            <a:r>
              <a:rPr lang="en-US" dirty="0"/>
              <a:t>Credible – valid, unbiased data, well defined concepts</a:t>
            </a:r>
          </a:p>
          <a:p>
            <a:pPr lvl="1"/>
            <a:r>
              <a:rPr lang="en-US" dirty="0"/>
              <a:t>Actionable – Can we imagine changing policy based on the data?</a:t>
            </a:r>
          </a:p>
          <a:p>
            <a:pPr lvl="1"/>
            <a:r>
              <a:rPr lang="en-US" dirty="0"/>
              <a:t>Responsible -  value for money</a:t>
            </a:r>
          </a:p>
          <a:p>
            <a:pPr lvl="1"/>
            <a:r>
              <a:rPr lang="en-US" dirty="0"/>
              <a:t>Transportable – Sharing information with others</a:t>
            </a:r>
          </a:p>
          <a:p>
            <a:endParaRPr lang="en-US" dirty="0"/>
          </a:p>
        </p:txBody>
      </p:sp>
      <p:sp>
        <p:nvSpPr>
          <p:cNvPr id="4" name="Content Placeholder 2">
            <a:extLst>
              <a:ext uri="{FF2B5EF4-FFF2-40B4-BE49-F238E27FC236}">
                <a16:creationId xmlns:a16="http://schemas.microsoft.com/office/drawing/2014/main" id="{934E3F1C-9A04-43E8-A126-D03030CA660E}"/>
              </a:ext>
            </a:extLst>
          </p:cNvPr>
          <p:cNvSpPr txBox="1">
            <a:spLocks/>
          </p:cNvSpPr>
          <p:nvPr/>
        </p:nvSpPr>
        <p:spPr>
          <a:xfrm>
            <a:off x="4828784" y="1586368"/>
            <a:ext cx="6144016" cy="412422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t>Financial data – (not discussed in demonstration)</a:t>
            </a:r>
          </a:p>
          <a:p>
            <a:r>
              <a:rPr lang="en-US"/>
              <a:t>Activity tracking data</a:t>
            </a:r>
          </a:p>
          <a:p>
            <a:pPr lvl="1"/>
            <a:r>
              <a:rPr lang="en-US"/>
              <a:t>Attendees at group sessions, number of home visits</a:t>
            </a:r>
          </a:p>
          <a:p>
            <a:pPr lvl="1"/>
            <a:r>
              <a:rPr lang="en-US"/>
              <a:t>PF is covering the basics of activity tracking</a:t>
            </a:r>
          </a:p>
          <a:p>
            <a:r>
              <a:rPr lang="en-US"/>
              <a:t>Targeting data</a:t>
            </a:r>
          </a:p>
          <a:p>
            <a:pPr lvl="1"/>
            <a:r>
              <a:rPr lang="en-US"/>
              <a:t>Because there is not a specific target group, the current data is likely sufficient. Over collecting targeting data would be irresponsible.</a:t>
            </a:r>
          </a:p>
          <a:p>
            <a:endParaRPr lang="en-US" dirty="0"/>
          </a:p>
        </p:txBody>
      </p:sp>
    </p:spTree>
    <p:extLst>
      <p:ext uri="{BB962C8B-B14F-4D97-AF65-F5344CB8AC3E}">
        <p14:creationId xmlns:p14="http://schemas.microsoft.com/office/powerpoint/2010/main" val="11145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A103-3E9D-4AFC-A69F-6A1D65CE02E4}"/>
              </a:ext>
            </a:extLst>
          </p:cNvPr>
          <p:cNvSpPr>
            <a:spLocks noGrp="1"/>
          </p:cNvSpPr>
          <p:nvPr>
            <p:ph type="title"/>
          </p:nvPr>
        </p:nvSpPr>
        <p:spPr/>
        <p:txBody>
          <a:bodyPr/>
          <a:lstStyle/>
          <a:p>
            <a:r>
              <a:rPr lang="en-US" dirty="0"/>
              <a:t>Missing monitoring data</a:t>
            </a:r>
          </a:p>
        </p:txBody>
      </p:sp>
      <p:sp>
        <p:nvSpPr>
          <p:cNvPr id="3" name="Content Placeholder 2">
            <a:extLst>
              <a:ext uri="{FF2B5EF4-FFF2-40B4-BE49-F238E27FC236}">
                <a16:creationId xmlns:a16="http://schemas.microsoft.com/office/drawing/2014/main" id="{90B831FE-8045-44C9-BE56-01483AB21E09}"/>
              </a:ext>
            </a:extLst>
          </p:cNvPr>
          <p:cNvSpPr>
            <a:spLocks noGrp="1"/>
          </p:cNvSpPr>
          <p:nvPr>
            <p:ph idx="1"/>
          </p:nvPr>
        </p:nvSpPr>
        <p:spPr>
          <a:xfrm>
            <a:off x="832981" y="1567579"/>
            <a:ext cx="6632532" cy="4469965"/>
          </a:xfrm>
        </p:spPr>
        <p:txBody>
          <a:bodyPr>
            <a:normAutofit/>
          </a:bodyPr>
          <a:lstStyle/>
          <a:p>
            <a:r>
              <a:rPr lang="en-US" dirty="0"/>
              <a:t>Engagement data</a:t>
            </a:r>
          </a:p>
          <a:p>
            <a:pPr lvl="1"/>
            <a:r>
              <a:rPr lang="en-US" dirty="0"/>
              <a:t>Lack of engagement data – suggest new variables</a:t>
            </a:r>
          </a:p>
          <a:p>
            <a:pPr lvl="1"/>
            <a:r>
              <a:rPr lang="en-US" dirty="0"/>
              <a:t>Drop out rate from the program (extensive monitoring</a:t>
            </a:r>
          </a:p>
          <a:p>
            <a:pPr lvl="1"/>
            <a:r>
              <a:rPr lang="en-US" dirty="0"/>
              <a:t>Are CV’s staying on topic? (intensive margin)</a:t>
            </a:r>
          </a:p>
          <a:p>
            <a:pPr lvl="1"/>
            <a:r>
              <a:rPr lang="en-US" dirty="0"/>
              <a:t>What pedagogic techniques are being used? (intensive margin)</a:t>
            </a:r>
          </a:p>
          <a:p>
            <a:r>
              <a:rPr lang="en-US" dirty="0"/>
              <a:t>Feedback data</a:t>
            </a:r>
          </a:p>
          <a:p>
            <a:pPr lvl="1"/>
            <a:r>
              <a:rPr lang="en-US" dirty="0"/>
              <a:t>No structured mechanism for feedback data</a:t>
            </a:r>
          </a:p>
          <a:p>
            <a:pPr lvl="1"/>
            <a:r>
              <a:rPr lang="en-US" dirty="0"/>
              <a:t>Do parents believe the advice of CVs?</a:t>
            </a:r>
          </a:p>
          <a:p>
            <a:pPr lvl="1"/>
            <a:r>
              <a:rPr lang="en-US" dirty="0"/>
              <a:t>If they do not stimulate their children regularly, why do they not?</a:t>
            </a:r>
          </a:p>
        </p:txBody>
      </p:sp>
      <p:sp>
        <p:nvSpPr>
          <p:cNvPr id="4" name="Content Placeholder 2">
            <a:extLst>
              <a:ext uri="{FF2B5EF4-FFF2-40B4-BE49-F238E27FC236}">
                <a16:creationId xmlns:a16="http://schemas.microsoft.com/office/drawing/2014/main" id="{0DC90FC2-8E13-474C-A8FF-FB5B98A309DE}"/>
              </a:ext>
            </a:extLst>
          </p:cNvPr>
          <p:cNvSpPr txBox="1">
            <a:spLocks/>
          </p:cNvSpPr>
          <p:nvPr/>
        </p:nvSpPr>
        <p:spPr>
          <a:xfrm>
            <a:off x="7465513" y="1531826"/>
            <a:ext cx="4421687" cy="4875234"/>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Applying CART to “what pedagogic techniques do CVs use?”</a:t>
            </a:r>
          </a:p>
          <a:p>
            <a:r>
              <a:rPr lang="en-US" dirty="0"/>
              <a:t>Credible</a:t>
            </a:r>
          </a:p>
          <a:p>
            <a:pPr lvl="1"/>
            <a:r>
              <a:rPr lang="en-US" dirty="0"/>
              <a:t>Do CVs reported attendance rates match the survey?</a:t>
            </a:r>
          </a:p>
          <a:p>
            <a:r>
              <a:rPr lang="en-US" dirty="0"/>
              <a:t>Actionable</a:t>
            </a:r>
          </a:p>
          <a:p>
            <a:pPr lvl="1"/>
            <a:r>
              <a:rPr lang="en-US" dirty="0"/>
              <a:t>Could we hold teacher trainings for CVs?</a:t>
            </a:r>
          </a:p>
          <a:p>
            <a:r>
              <a:rPr lang="en-US" dirty="0"/>
              <a:t>Responsible</a:t>
            </a:r>
          </a:p>
          <a:p>
            <a:pPr lvl="1"/>
            <a:r>
              <a:rPr lang="en-US" dirty="0"/>
              <a:t>Are we getting value for money?</a:t>
            </a:r>
          </a:p>
          <a:p>
            <a:r>
              <a:rPr lang="en-US" dirty="0"/>
              <a:t>Transportable</a:t>
            </a:r>
          </a:p>
          <a:p>
            <a:pPr lvl="1"/>
            <a:r>
              <a:rPr lang="en-US" dirty="0"/>
              <a:t>Useful information for partners?</a:t>
            </a:r>
          </a:p>
        </p:txBody>
      </p:sp>
    </p:spTree>
    <p:extLst>
      <p:ext uri="{BB962C8B-B14F-4D97-AF65-F5344CB8AC3E}">
        <p14:creationId xmlns:p14="http://schemas.microsoft.com/office/powerpoint/2010/main" val="246974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5DA6-B28F-4D52-B00C-4EED1B6D7429}"/>
              </a:ext>
            </a:extLst>
          </p:cNvPr>
          <p:cNvSpPr>
            <a:spLocks noGrp="1"/>
          </p:cNvSpPr>
          <p:nvPr>
            <p:ph type="title"/>
          </p:nvPr>
        </p:nvSpPr>
        <p:spPr/>
        <p:txBody>
          <a:bodyPr/>
          <a:lstStyle/>
          <a:p>
            <a:r>
              <a:rPr lang="en-US" dirty="0"/>
              <a:t>The evaluation – lack of a counterfactual</a:t>
            </a:r>
          </a:p>
        </p:txBody>
      </p:sp>
      <p:sp>
        <p:nvSpPr>
          <p:cNvPr id="3" name="Content Placeholder 2">
            <a:extLst>
              <a:ext uri="{FF2B5EF4-FFF2-40B4-BE49-F238E27FC236}">
                <a16:creationId xmlns:a16="http://schemas.microsoft.com/office/drawing/2014/main" id="{FC25705D-E053-45F2-A03D-DBB4F5BB558E}"/>
              </a:ext>
            </a:extLst>
          </p:cNvPr>
          <p:cNvSpPr>
            <a:spLocks noGrp="1"/>
          </p:cNvSpPr>
          <p:nvPr>
            <p:ph idx="1"/>
          </p:nvPr>
        </p:nvSpPr>
        <p:spPr>
          <a:xfrm>
            <a:off x="1371600" y="2285999"/>
            <a:ext cx="9601200" cy="3973399"/>
          </a:xfrm>
        </p:spPr>
        <p:txBody>
          <a:bodyPr>
            <a:normAutofit fontScale="92500"/>
          </a:bodyPr>
          <a:lstStyle/>
          <a:p>
            <a:r>
              <a:rPr lang="en-US" dirty="0"/>
              <a:t>In order to accurately evaluate the impact of your program, we must compare the outcomes to what would have happened without the program (</a:t>
            </a:r>
            <a:r>
              <a:rPr lang="en-US" i="1" dirty="0"/>
              <a:t>the counterfactual)</a:t>
            </a:r>
            <a:endParaRPr lang="en-US" dirty="0"/>
          </a:p>
          <a:p>
            <a:r>
              <a:rPr lang="en-US" dirty="0"/>
              <a:t>To generate a credible counterfactual in this case, a control group is needed of randomly selected non-participants.</a:t>
            </a:r>
          </a:p>
          <a:p>
            <a:pPr lvl="1"/>
            <a:r>
              <a:rPr lang="en-US" dirty="0"/>
              <a:t>Intuitively, we know that children’s scores improve as they age, so the CDM is not useful w/o a counterfactual</a:t>
            </a:r>
          </a:p>
          <a:p>
            <a:pPr lvl="1"/>
            <a:r>
              <a:rPr lang="en-US" dirty="0"/>
              <a:t>Likewise, many factors affect the behavior of the parents. Government </a:t>
            </a:r>
            <a:r>
              <a:rPr lang="en-US" dirty="0" err="1"/>
              <a:t>edication</a:t>
            </a:r>
            <a:r>
              <a:rPr lang="en-US" dirty="0"/>
              <a:t> programs and the aging of the child are relevant in this case.</a:t>
            </a:r>
          </a:p>
          <a:p>
            <a:pPr lvl="1"/>
            <a:r>
              <a:rPr lang="en-US" dirty="0"/>
              <a:t>Suppose an economic crisis is taking parental time away from children. Without a counterfactual, your impact would seem much lower w/o a counterfactual</a:t>
            </a:r>
          </a:p>
          <a:p>
            <a:r>
              <a:rPr lang="en-US" dirty="0"/>
              <a:t>Taking a new control group now would compromise the counterfactual because of time difference.</a:t>
            </a:r>
          </a:p>
          <a:p>
            <a:pPr lvl="1"/>
            <a:endParaRPr lang="en-US" dirty="0"/>
          </a:p>
        </p:txBody>
      </p:sp>
    </p:spTree>
    <p:extLst>
      <p:ext uri="{BB962C8B-B14F-4D97-AF65-F5344CB8AC3E}">
        <p14:creationId xmlns:p14="http://schemas.microsoft.com/office/powerpoint/2010/main" val="121626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A746-4F62-41EE-9083-131E2479B7C0}"/>
              </a:ext>
            </a:extLst>
          </p:cNvPr>
          <p:cNvSpPr>
            <a:spLocks noGrp="1"/>
          </p:cNvSpPr>
          <p:nvPr>
            <p:ph type="title"/>
          </p:nvPr>
        </p:nvSpPr>
        <p:spPr>
          <a:xfrm>
            <a:off x="1371600" y="327581"/>
            <a:ext cx="9601200" cy="954464"/>
          </a:xfrm>
        </p:spPr>
        <p:txBody>
          <a:bodyPr/>
          <a:lstStyle/>
          <a:p>
            <a:r>
              <a:rPr lang="en-US" dirty="0"/>
              <a:t>Where to go with the evaluation</a:t>
            </a:r>
          </a:p>
        </p:txBody>
      </p:sp>
      <p:sp>
        <p:nvSpPr>
          <p:cNvPr id="3" name="Content Placeholder 2">
            <a:extLst>
              <a:ext uri="{FF2B5EF4-FFF2-40B4-BE49-F238E27FC236}">
                <a16:creationId xmlns:a16="http://schemas.microsoft.com/office/drawing/2014/main" id="{EFBBFAD9-43ED-433B-9ABD-021EF6422CFA}"/>
              </a:ext>
            </a:extLst>
          </p:cNvPr>
          <p:cNvSpPr>
            <a:spLocks noGrp="1"/>
          </p:cNvSpPr>
          <p:nvPr>
            <p:ph idx="1"/>
          </p:nvPr>
        </p:nvSpPr>
        <p:spPr>
          <a:xfrm>
            <a:off x="1371600" y="1462935"/>
            <a:ext cx="9601200" cy="4662292"/>
          </a:xfrm>
        </p:spPr>
        <p:txBody>
          <a:bodyPr>
            <a:normAutofit fontScale="92500"/>
          </a:bodyPr>
          <a:lstStyle/>
          <a:p>
            <a:r>
              <a:rPr lang="en-US" dirty="0"/>
              <a:t>Because there is no counterfactual, that data cannot evaluate impact. We should use it as monitoring information.</a:t>
            </a:r>
          </a:p>
          <a:p>
            <a:r>
              <a:rPr lang="en-US" dirty="0"/>
              <a:t>Despite strong attendance in group sessions, the increase in stimulation activity reporting is small.</a:t>
            </a:r>
          </a:p>
          <a:p>
            <a:pPr lvl="1"/>
            <a:r>
              <a:rPr lang="en-US" dirty="0"/>
              <a:t>Is this data valid? (did baseline respondents understand, courtesy response, etc.)</a:t>
            </a:r>
          </a:p>
          <a:p>
            <a:pPr lvl="1"/>
            <a:r>
              <a:rPr lang="en-US" dirty="0"/>
              <a:t>How does stimulation rate change with age?</a:t>
            </a:r>
          </a:p>
          <a:p>
            <a:r>
              <a:rPr lang="en-US" dirty="0"/>
              <a:t>Several explanations for outcomes should be investigated with monitoring data before commissioning a second evaluation</a:t>
            </a:r>
          </a:p>
          <a:p>
            <a:pPr lvl="1"/>
            <a:r>
              <a:rPr lang="en-US" dirty="0"/>
              <a:t>CVs on visits may not stay on topic</a:t>
            </a:r>
          </a:p>
          <a:p>
            <a:pPr lvl="1"/>
            <a:r>
              <a:rPr lang="en-US" dirty="0"/>
              <a:t>Parents may not believe the advice </a:t>
            </a:r>
          </a:p>
          <a:p>
            <a:r>
              <a:rPr lang="en-US" dirty="0"/>
              <a:t>Consider developing the monitoring system before commissioning an impact evaluation</a:t>
            </a:r>
          </a:p>
          <a:p>
            <a:pPr lvl="1"/>
            <a:r>
              <a:rPr lang="en-US" dirty="0"/>
              <a:t>Currently if an impact evaluation did not find impact, you might not be able to place the gap in the TOC</a:t>
            </a:r>
          </a:p>
          <a:p>
            <a:endParaRPr lang="en-US" dirty="0"/>
          </a:p>
        </p:txBody>
      </p:sp>
    </p:spTree>
    <p:extLst>
      <p:ext uri="{BB962C8B-B14F-4D97-AF65-F5344CB8AC3E}">
        <p14:creationId xmlns:p14="http://schemas.microsoft.com/office/powerpoint/2010/main" val="328231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A636-5375-4212-9EB0-2D5E57DC9BDA}"/>
              </a:ext>
            </a:extLst>
          </p:cNvPr>
          <p:cNvSpPr>
            <a:spLocks noGrp="1"/>
          </p:cNvSpPr>
          <p:nvPr>
            <p:ph type="title"/>
          </p:nvPr>
        </p:nvSpPr>
        <p:spPr/>
        <p:txBody>
          <a:bodyPr/>
          <a:lstStyle/>
          <a:p>
            <a:r>
              <a:rPr lang="en-US" dirty="0"/>
              <a:t>Summary of suggestions</a:t>
            </a:r>
          </a:p>
        </p:txBody>
      </p:sp>
      <p:sp>
        <p:nvSpPr>
          <p:cNvPr id="3" name="Content Placeholder 2">
            <a:extLst>
              <a:ext uri="{FF2B5EF4-FFF2-40B4-BE49-F238E27FC236}">
                <a16:creationId xmlns:a16="http://schemas.microsoft.com/office/drawing/2014/main" id="{B02E69FC-965D-47A1-8833-E28499644AAE}"/>
              </a:ext>
            </a:extLst>
          </p:cNvPr>
          <p:cNvSpPr>
            <a:spLocks noGrp="1"/>
          </p:cNvSpPr>
          <p:nvPr>
            <p:ph idx="1"/>
          </p:nvPr>
        </p:nvSpPr>
        <p:spPr>
          <a:xfrm>
            <a:off x="1371600" y="1428750"/>
            <a:ext cx="9601200" cy="5084784"/>
          </a:xfrm>
        </p:spPr>
        <p:txBody>
          <a:bodyPr>
            <a:normAutofit/>
          </a:bodyPr>
          <a:lstStyle/>
          <a:p>
            <a:r>
              <a:rPr lang="en-US" dirty="0"/>
              <a:t>Suggestions</a:t>
            </a:r>
          </a:p>
          <a:p>
            <a:pPr lvl="1"/>
            <a:r>
              <a:rPr lang="en-US" dirty="0"/>
              <a:t>Consider increasing monitoring of engagement and feedback data</a:t>
            </a:r>
          </a:p>
          <a:p>
            <a:pPr lvl="1"/>
            <a:r>
              <a:rPr lang="en-US" dirty="0"/>
              <a:t>Use the current evaluation to check links in the TOC and identify areas for increased monitoring</a:t>
            </a:r>
          </a:p>
          <a:p>
            <a:pPr lvl="1"/>
            <a:r>
              <a:rPr lang="en-US" dirty="0"/>
              <a:t>Consider not reporting the evaluation data as evidence of outcomes</a:t>
            </a:r>
          </a:p>
          <a:p>
            <a:pPr lvl="1"/>
            <a:r>
              <a:rPr lang="en-US" dirty="0"/>
              <a:t>Focus group discussions with community volunteers and caregivers (respectively) to contextualize monitoring data</a:t>
            </a:r>
          </a:p>
          <a:p>
            <a:r>
              <a:rPr lang="en-US" dirty="0"/>
              <a:t>Other uses for current data</a:t>
            </a:r>
          </a:p>
          <a:p>
            <a:pPr lvl="1"/>
            <a:r>
              <a:rPr lang="en-US" dirty="0"/>
              <a:t>Consider cross referencing the midline data on activity tracking with the CV survey, to assess bias</a:t>
            </a:r>
          </a:p>
          <a:p>
            <a:pPr lvl="1"/>
            <a:r>
              <a:rPr lang="en-US" dirty="0"/>
              <a:t>Targeting priorities (which families are most able to uptake new practices?</a:t>
            </a:r>
          </a:p>
          <a:p>
            <a:pPr lvl="1"/>
            <a:r>
              <a:rPr lang="en-US" dirty="0"/>
              <a:t>Are economic factors affecting the time that recipients have for their children?</a:t>
            </a:r>
          </a:p>
          <a:p>
            <a:pPr lvl="1"/>
            <a:endParaRPr lang="en-US" dirty="0"/>
          </a:p>
        </p:txBody>
      </p:sp>
    </p:spTree>
    <p:extLst>
      <p:ext uri="{BB962C8B-B14F-4D97-AF65-F5344CB8AC3E}">
        <p14:creationId xmlns:p14="http://schemas.microsoft.com/office/powerpoint/2010/main" val="16644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649B-20D2-41EE-A43C-7BEFA280A511}"/>
              </a:ext>
            </a:extLst>
          </p:cNvPr>
          <p:cNvSpPr>
            <a:spLocks noGrp="1"/>
          </p:cNvSpPr>
          <p:nvPr>
            <p:ph type="title"/>
          </p:nvPr>
        </p:nvSpPr>
        <p:spPr>
          <a:xfrm>
            <a:off x="1371600" y="685800"/>
            <a:ext cx="9601200" cy="992688"/>
          </a:xfrm>
        </p:spPr>
        <p:txBody>
          <a:bodyPr/>
          <a:lstStyle/>
          <a:p>
            <a:r>
              <a:rPr lang="en-US" dirty="0"/>
              <a:t>Conclusions on the program</a:t>
            </a:r>
          </a:p>
        </p:txBody>
      </p:sp>
      <p:sp>
        <p:nvSpPr>
          <p:cNvPr id="3" name="Content Placeholder 2">
            <a:extLst>
              <a:ext uri="{FF2B5EF4-FFF2-40B4-BE49-F238E27FC236}">
                <a16:creationId xmlns:a16="http://schemas.microsoft.com/office/drawing/2014/main" id="{177525BB-841D-468B-A3F8-F0A7CD0F4562}"/>
              </a:ext>
            </a:extLst>
          </p:cNvPr>
          <p:cNvSpPr>
            <a:spLocks noGrp="1"/>
          </p:cNvSpPr>
          <p:nvPr>
            <p:ph idx="1"/>
          </p:nvPr>
        </p:nvSpPr>
        <p:spPr>
          <a:xfrm>
            <a:off x="1371600" y="1638299"/>
            <a:ext cx="9601200" cy="4737449"/>
          </a:xfrm>
        </p:spPr>
        <p:txBody>
          <a:bodyPr>
            <a:normAutofit lnSpcReduction="10000"/>
          </a:bodyPr>
          <a:lstStyle/>
          <a:p>
            <a:r>
              <a:rPr lang="en-US" dirty="0"/>
              <a:t>What we know - </a:t>
            </a:r>
          </a:p>
          <a:p>
            <a:r>
              <a:rPr lang="en-US" dirty="0"/>
              <a:t>The program benefits from a clear TOC.</a:t>
            </a:r>
          </a:p>
          <a:p>
            <a:r>
              <a:rPr lang="en-US" dirty="0"/>
              <a:t>However, monitoring data is currently strong enough to assess some pieces of the TOC.</a:t>
            </a:r>
          </a:p>
          <a:p>
            <a:r>
              <a:rPr lang="en-US" dirty="0"/>
              <a:t>The cascade design is functioning at 80 to 95% efficiency based on the evaluation midline data – very good</a:t>
            </a:r>
          </a:p>
          <a:p>
            <a:r>
              <a:rPr lang="en-US" dirty="0"/>
              <a:t>What we do not know -</a:t>
            </a:r>
          </a:p>
          <a:p>
            <a:r>
              <a:rPr lang="en-US" dirty="0"/>
              <a:t>Unfortunately, we lack the data to assess the outcomes of the program. The design of the current monitoring program is insufficient to give evidence of outcomes.</a:t>
            </a:r>
          </a:p>
          <a:p>
            <a:pPr lvl="1"/>
            <a:r>
              <a:rPr lang="en-US" dirty="0"/>
              <a:t>we know the program is achieving its outputs, but we do not know if it is achieving its outcomes</a:t>
            </a:r>
          </a:p>
          <a:p>
            <a:r>
              <a:rPr lang="en-US" dirty="0"/>
              <a:t>We also lack information about whether the community see the project as relevant</a:t>
            </a:r>
          </a:p>
          <a:p>
            <a:pPr lvl="1"/>
            <a:r>
              <a:rPr lang="en-US" dirty="0"/>
              <a:t>The 80% attendance at PF group sessions suggests they consider it relevant.</a:t>
            </a:r>
          </a:p>
        </p:txBody>
      </p:sp>
    </p:spTree>
    <p:extLst>
      <p:ext uri="{BB962C8B-B14F-4D97-AF65-F5344CB8AC3E}">
        <p14:creationId xmlns:p14="http://schemas.microsoft.com/office/powerpoint/2010/main" val="414399466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{905837B5-4E70-4510-BCF0-C0B1769B73A5}tf10001105</Template>
  <TotalTime>119</TotalTime>
  <Words>1201</Words>
  <Application>Microsoft Office PowerPoint</Application>
  <PresentationFormat>Widescreen</PresentationFormat>
  <Paragraphs>106</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Parents First</vt:lpstr>
      <vt:lpstr>Main points</vt:lpstr>
      <vt:lpstr>Are we monitoring the right variables?</vt:lpstr>
      <vt:lpstr>Missing monitoring data</vt:lpstr>
      <vt:lpstr>The evaluation – lack of a counterfactual</vt:lpstr>
      <vt:lpstr>Where to go with the evaluation</vt:lpstr>
      <vt:lpstr>Summary of suggestions</vt:lpstr>
      <vt:lpstr>Conclusions on the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Parents First</dc:title>
  <dc:creator>tim liptrot</dc:creator>
  <cp:lastModifiedBy>tim liptrot</cp:lastModifiedBy>
  <cp:revision>15</cp:revision>
  <dcterms:created xsi:type="dcterms:W3CDTF">2020-02-05T18:03:19Z</dcterms:created>
  <dcterms:modified xsi:type="dcterms:W3CDTF">2020-02-05T20:03:02Z</dcterms:modified>
</cp:coreProperties>
</file>