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docProps/app.xml" Id="rId3" /><Relationship Type="http://schemas.openxmlformats.org/package/2006/relationships/metadata/core-properties" Target="docProps/core.xml" Id="rId2" /><Relationship Type="http://schemas.openxmlformats.org/officeDocument/2006/relationships/officeDocument" Target="ppt/presentation.xml" Id="rId1" /><Relationship Type="http://schemas.microsoft.com/office/2006/relationships/txt" Target="/udata/data.dat" Id="Rc1b2549c33ef44e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032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二天"/>
          <p:cNvSpPr/>
          <p:nvPr/>
        </p:nvSpPr>
        <p:spPr>
          <a:xfrm>
            <a:off x="4514646" y="3917950"/>
            <a:ext cx="3975508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Go培训第二天</a:t>
            </a:r>
          </a:p>
        </p:txBody>
      </p:sp>
      <p:sp>
        <p:nvSpPr>
          <p:cNvPr id="120" name="tony"/>
          <p:cNvSpPr/>
          <p:nvPr/>
        </p:nvSpPr>
        <p:spPr>
          <a:xfrm>
            <a:off x="6451346" y="4984750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tony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188" name="3. 包别名的应用，开发一个程序，使用包别名来访问包中的函数？"/>
          <p:cNvSpPr/>
          <p:nvPr/>
        </p:nvSpPr>
        <p:spPr>
          <a:xfrm>
            <a:off x="920546" y="3028950"/>
            <a:ext cx="8987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包别名的应用，开发一个程序，使用包别名来访问包中的函数？</a:t>
            </a:r>
          </a:p>
        </p:txBody>
      </p:sp>
      <p:grpSp>
        <p:nvGrpSpPr>
          <p:cNvPr id="191" name="package main…"/>
          <p:cNvGrpSpPr/>
          <p:nvPr/>
        </p:nvGrpSpPr>
        <p:grpSpPr>
          <a:xfrm>
            <a:off x="3247329" y="3930650"/>
            <a:ext cx="6967952" cy="4737100"/>
            <a:chOff x="0" y="0"/>
            <a:chExt cx="6967951" cy="4737100"/>
          </a:xfrm>
        </p:grpSpPr>
        <p:sp>
          <p:nvSpPr>
            <p:cNvPr id="190" name="package main…"/>
            <p:cNvSpPr/>
            <p:nvPr/>
          </p:nvSpPr>
          <p:spPr>
            <a:xfrm>
              <a:off x="215900" y="139700"/>
              <a:ext cx="6536152" cy="417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package main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import(</a:t>
              </a:r>
            </a:p>
            <a:p>
              <a:pPr algn="l">
                <a:defRPr sz="2400"/>
              </a:pPr>
              <a:r>
                <a:t>     a “add”</a:t>
              </a:r>
            </a:p>
            <a:p>
              <a:pPr algn="l">
                <a:defRPr sz="2400"/>
              </a:pPr>
              <a:r>
                <a:t>)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func main () {</a:t>
              </a:r>
            </a:p>
            <a:p>
              <a:pPr algn="l">
                <a:defRPr sz="2400"/>
              </a:pPr>
              <a:endParaRPr/>
            </a:p>
            <a:p>
              <a:pPr lvl="2" algn="l">
                <a:defRPr sz="2400"/>
              </a:pPr>
              <a:r>
                <a:t>fmt.Println(“result:”, a.Name)</a:t>
              </a:r>
            </a:p>
            <a:p>
              <a:pPr lvl="2" algn="l">
                <a:defRPr sz="2400"/>
              </a:pPr>
              <a:r>
                <a:t>fmt.Println(“result:”, a.age)</a:t>
              </a:r>
            </a:p>
            <a:p>
              <a:pPr algn="l">
                <a:defRPr sz="2400"/>
              </a:pPr>
              <a:r>
                <a:t>}</a:t>
              </a:r>
            </a:p>
          </p:txBody>
        </p:sp>
        <p:pic>
          <p:nvPicPr>
            <p:cNvPr id="189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6967952" cy="4737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194" name="4. 每个包都可以包含一个init函数，这个init函数自动被go运行框架调用。开发一个程序…"/>
          <p:cNvSpPr/>
          <p:nvPr/>
        </p:nvSpPr>
        <p:spPr>
          <a:xfrm>
            <a:off x="920546" y="2868671"/>
            <a:ext cx="1287532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4. </a:t>
            </a:r>
            <a:r>
              <a:rPr dirty="0" err="1" smtClean="0"/>
              <a:t>每个</a:t>
            </a:r>
            <a:r>
              <a:rPr lang="zh-CN" altLang="en-US" dirty="0"/>
              <a:t>源文件</a:t>
            </a:r>
            <a:r>
              <a:rPr dirty="0" err="1" smtClean="0"/>
              <a:t>都可以包含一个</a:t>
            </a:r>
            <a:r>
              <a:rPr dirty="0" err="1"/>
              <a:t>init函数，这个init函数自动被go运行框架调用。开发一个程序</a:t>
            </a:r>
            <a:endParaRPr dirty="0"/>
          </a:p>
          <a:p>
            <a:pPr algn="l">
              <a:defRPr sz="2400"/>
            </a:pPr>
            <a:r>
              <a:rPr dirty="0"/>
              <a:t>    </a:t>
            </a:r>
            <a:r>
              <a:rPr dirty="0" err="1"/>
              <a:t>演示这个功能</a:t>
            </a:r>
            <a:r>
              <a:rPr dirty="0"/>
              <a:t>？</a:t>
            </a:r>
          </a:p>
        </p:txBody>
      </p:sp>
      <p:grpSp>
        <p:nvGrpSpPr>
          <p:cNvPr id="197" name="package main…"/>
          <p:cNvGrpSpPr/>
          <p:nvPr/>
        </p:nvGrpSpPr>
        <p:grpSpPr>
          <a:xfrm>
            <a:off x="3247329" y="4114800"/>
            <a:ext cx="6967952" cy="4368800"/>
            <a:chOff x="0" y="0"/>
            <a:chExt cx="6967951" cy="4368800"/>
          </a:xfrm>
        </p:grpSpPr>
        <p:sp>
          <p:nvSpPr>
            <p:cNvPr id="196" name="package main…"/>
            <p:cNvSpPr/>
            <p:nvPr/>
          </p:nvSpPr>
          <p:spPr>
            <a:xfrm>
              <a:off x="215900" y="139700"/>
              <a:ext cx="6536152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package main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import(</a:t>
              </a:r>
            </a:p>
            <a:p>
              <a:pPr algn="l">
                <a:defRPr sz="2400"/>
              </a:pPr>
              <a:r>
                <a:t>     _ “add”</a:t>
              </a:r>
            </a:p>
            <a:p>
              <a:pPr algn="l">
                <a:defRPr sz="2400"/>
              </a:pPr>
              <a:r>
                <a:t>)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func init () {</a:t>
              </a:r>
            </a:p>
            <a:p>
              <a:pPr algn="l">
                <a:defRPr sz="2400"/>
              </a:pPr>
              <a:endParaRPr/>
            </a:p>
            <a:p>
              <a:pPr lvl="2" algn="l">
                <a:defRPr sz="2400"/>
              </a:pPr>
              <a:r>
                <a:t>fmt.Println(“initialized”)</a:t>
              </a:r>
            </a:p>
            <a:p>
              <a:pPr algn="l">
                <a:defRPr sz="2400"/>
              </a:pPr>
              <a:r>
                <a:t>}</a:t>
              </a:r>
            </a:p>
          </p:txBody>
        </p:sp>
        <p:pic>
          <p:nvPicPr>
            <p:cNvPr id="195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967952" cy="4368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200" name="5. 包的只初始化，不引用。请开发一个程序，演示这个做法"/>
          <p:cNvSpPr/>
          <p:nvPr/>
        </p:nvSpPr>
        <p:spPr>
          <a:xfrm>
            <a:off x="920546" y="3028950"/>
            <a:ext cx="8073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包的只初始化，不引用。请开发一个程序，演示这个做法</a:t>
            </a:r>
          </a:p>
        </p:txBody>
      </p:sp>
      <p:grpSp>
        <p:nvGrpSpPr>
          <p:cNvPr id="203" name="package main…"/>
          <p:cNvGrpSpPr/>
          <p:nvPr/>
        </p:nvGrpSpPr>
        <p:grpSpPr>
          <a:xfrm>
            <a:off x="3247329" y="4114800"/>
            <a:ext cx="6967952" cy="4368800"/>
            <a:chOff x="0" y="0"/>
            <a:chExt cx="6967951" cy="4368800"/>
          </a:xfrm>
        </p:grpSpPr>
        <p:sp>
          <p:nvSpPr>
            <p:cNvPr id="202" name="package main…"/>
            <p:cNvSpPr/>
            <p:nvPr/>
          </p:nvSpPr>
          <p:spPr>
            <a:xfrm>
              <a:off x="215900" y="139700"/>
              <a:ext cx="6536152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package main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import(</a:t>
              </a:r>
            </a:p>
            <a:p>
              <a:pPr algn="l">
                <a:defRPr sz="2400"/>
              </a:pPr>
              <a:r>
                <a:t>     _ “add”</a:t>
              </a:r>
            </a:p>
            <a:p>
              <a:pPr algn="l">
                <a:defRPr sz="2400"/>
              </a:pPr>
              <a:r>
                <a:t>)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func main () {</a:t>
              </a:r>
            </a:p>
            <a:p>
              <a:pPr algn="l">
                <a:defRPr sz="2400"/>
              </a:pPr>
              <a:endParaRPr/>
            </a:p>
            <a:p>
              <a:pPr lvl="2" algn="l">
                <a:defRPr sz="2400"/>
              </a:pPr>
              <a:r>
                <a:t>fmt.Println(“add not refer:”)</a:t>
              </a:r>
            </a:p>
            <a:p>
              <a:pPr algn="l">
                <a:defRPr sz="2400"/>
              </a:pPr>
              <a:r>
                <a:t>}</a:t>
              </a:r>
            </a:p>
          </p:txBody>
        </p:sp>
        <p:pic>
          <p:nvPicPr>
            <p:cNvPr id="201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967952" cy="4368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函数声明和注释"/>
          <p:cNvSpPr/>
          <p:nvPr/>
        </p:nvSpPr>
        <p:spPr>
          <a:xfrm>
            <a:off x="4845050" y="914400"/>
            <a:ext cx="3314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函数声明和注释</a:t>
            </a:r>
          </a:p>
        </p:txBody>
      </p:sp>
      <p:sp>
        <p:nvSpPr>
          <p:cNvPr id="206" name="函数声明： func   函数名字 (参数列表) (返回值列表）{}"/>
          <p:cNvSpPr/>
          <p:nvPr/>
        </p:nvSpPr>
        <p:spPr>
          <a:xfrm>
            <a:off x="1525981" y="2787650"/>
            <a:ext cx="79378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t>函数声明： func   函数名字 (参数列表) (返回值列表）{}</a:t>
            </a:r>
          </a:p>
        </p:txBody>
      </p:sp>
      <p:sp>
        <p:nvSpPr>
          <p:cNvPr id="207" name="2. 注释，两种注释，单行注释: // 和多行注释  /* */"/>
          <p:cNvSpPr/>
          <p:nvPr/>
        </p:nvSpPr>
        <p:spPr>
          <a:xfrm>
            <a:off x="1525981" y="5340350"/>
            <a:ext cx="67193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注释，两种注释，单行注释: // 和多行注释  /* */</a:t>
            </a:r>
          </a:p>
        </p:txBody>
      </p:sp>
      <p:grpSp>
        <p:nvGrpSpPr>
          <p:cNvPr id="210" name="//add 计算两个整数的和，并返回结果…"/>
          <p:cNvGrpSpPr/>
          <p:nvPr/>
        </p:nvGrpSpPr>
        <p:grpSpPr>
          <a:xfrm>
            <a:off x="1308494" y="6578600"/>
            <a:ext cx="5600552" cy="2362200"/>
            <a:chOff x="0" y="0"/>
            <a:chExt cx="5600551" cy="2362200"/>
          </a:xfrm>
        </p:grpSpPr>
        <p:sp>
          <p:nvSpPr>
            <p:cNvPr id="209" name="//add 计算两个整数的和，并返回结果…"/>
            <p:cNvSpPr/>
            <p:nvPr/>
          </p:nvSpPr>
          <p:spPr>
            <a:xfrm>
              <a:off x="215900" y="139700"/>
              <a:ext cx="5168752" cy="180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//add 计算两个整数的和，并返回结果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add(a int, b int) int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08" name="//add 计算两个整数的和，并返回结果…" descr="//add 计算两个整数的和，并返回结果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5600552" cy="2362201"/>
            </a:xfrm>
            <a:prstGeom prst="rect">
              <a:avLst/>
            </a:prstGeom>
            <a:effectLst/>
          </p:spPr>
        </p:pic>
      </p:grpSp>
      <p:grpSp>
        <p:nvGrpSpPr>
          <p:cNvPr id="213" name="/*add 计算两个整数的和， 并返回结果*/…"/>
          <p:cNvGrpSpPr/>
          <p:nvPr/>
        </p:nvGrpSpPr>
        <p:grpSpPr>
          <a:xfrm>
            <a:off x="7239393" y="6369050"/>
            <a:ext cx="4068069" cy="2781300"/>
            <a:chOff x="0" y="0"/>
            <a:chExt cx="4068067" cy="2781300"/>
          </a:xfrm>
        </p:grpSpPr>
        <p:sp>
          <p:nvSpPr>
            <p:cNvPr id="212" name="/*add 计算两个整数的和， 并返回结果*/…"/>
            <p:cNvSpPr/>
            <p:nvPr/>
          </p:nvSpPr>
          <p:spPr>
            <a:xfrm>
              <a:off x="215900" y="139700"/>
              <a:ext cx="3636268" cy="222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/*add 计算两个整数的和，</a:t>
              </a:r>
              <a:br/>
              <a:r>
                <a:t>并返回结果*/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add(a int, b int) int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11" name="/*add 计算两个整数的和， 并返回结果*/…" descr="/*add 计算两个整数的和， 并返回结果*/…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4068069" cy="2781300"/>
            </a:xfrm>
            <a:prstGeom prst="rect">
              <a:avLst/>
            </a:prstGeom>
            <a:effectLst/>
          </p:spPr>
        </p:pic>
      </p:grpSp>
      <p:grpSp>
        <p:nvGrpSpPr>
          <p:cNvPr id="216" name="func add() {…"/>
          <p:cNvGrpSpPr/>
          <p:nvPr/>
        </p:nvGrpSpPr>
        <p:grpSpPr>
          <a:xfrm>
            <a:off x="1625993" y="3898900"/>
            <a:ext cx="2131071" cy="1422400"/>
            <a:chOff x="0" y="0"/>
            <a:chExt cx="2131069" cy="1422400"/>
          </a:xfrm>
        </p:grpSpPr>
        <p:sp>
          <p:nvSpPr>
            <p:cNvPr id="215" name="func add() {…"/>
            <p:cNvSpPr/>
            <p:nvPr/>
          </p:nvSpPr>
          <p:spPr>
            <a:xfrm>
              <a:off x="215900" y="139700"/>
              <a:ext cx="1699270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add()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14" name="func add() {…" descr="func add() {…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2131071" cy="1422401"/>
            </a:xfrm>
            <a:prstGeom prst="rect">
              <a:avLst/>
            </a:prstGeom>
            <a:effectLst/>
          </p:spPr>
        </p:pic>
      </p:grpSp>
      <p:grpSp>
        <p:nvGrpSpPr>
          <p:cNvPr id="219" name="func add(a int , b int) int {…"/>
          <p:cNvGrpSpPr/>
          <p:nvPr/>
        </p:nvGrpSpPr>
        <p:grpSpPr>
          <a:xfrm>
            <a:off x="3883604" y="3902075"/>
            <a:ext cx="3841255" cy="1422400"/>
            <a:chOff x="0" y="0"/>
            <a:chExt cx="3841253" cy="1422400"/>
          </a:xfrm>
        </p:grpSpPr>
        <p:sp>
          <p:nvSpPr>
            <p:cNvPr id="218" name="func add(a int , b int) int {…"/>
            <p:cNvSpPr/>
            <p:nvPr/>
          </p:nvSpPr>
          <p:spPr>
            <a:xfrm>
              <a:off x="215900" y="139700"/>
              <a:ext cx="3409454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add(a int , b int) int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17" name="func add(a int , b int) int {…" descr="func add(a int , b int) int {…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841254" cy="1422401"/>
            </a:xfrm>
            <a:prstGeom prst="rect">
              <a:avLst/>
            </a:prstGeom>
            <a:effectLst/>
          </p:spPr>
        </p:pic>
      </p:grpSp>
      <p:grpSp>
        <p:nvGrpSpPr>
          <p:cNvPr id="222" name="func add(a int , b int) (int, int) {…"/>
          <p:cNvGrpSpPr/>
          <p:nvPr/>
        </p:nvGrpSpPr>
        <p:grpSpPr>
          <a:xfrm>
            <a:off x="7851399" y="3898900"/>
            <a:ext cx="4518422" cy="1422400"/>
            <a:chOff x="0" y="0"/>
            <a:chExt cx="4518421" cy="1422400"/>
          </a:xfrm>
        </p:grpSpPr>
        <p:sp>
          <p:nvSpPr>
            <p:cNvPr id="221" name="func add(a int , b int) (int, int) {…"/>
            <p:cNvSpPr/>
            <p:nvPr/>
          </p:nvSpPr>
          <p:spPr>
            <a:xfrm>
              <a:off x="215900" y="139700"/>
              <a:ext cx="4086622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add(a int , b int) (int, int)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20" name="func add(a int , b int) (int, int) {…" descr="func add(a int , b int) (int, int) {…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518422" cy="1422401"/>
            </a:xfrm>
            <a:prstGeom prst="rect">
              <a:avLst/>
            </a:prstGeom>
            <a:effectLst/>
          </p:spPr>
        </p:pic>
      </p:grpSp>
      <p:sp>
        <p:nvSpPr>
          <p:cNvPr id="223" name="举例："/>
          <p:cNvSpPr/>
          <p:nvPr/>
        </p:nvSpPr>
        <p:spPr>
          <a:xfrm>
            <a:off x="1873249" y="33972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举例：</a:t>
            </a:r>
          </a:p>
        </p:txBody>
      </p:sp>
      <p:sp>
        <p:nvSpPr>
          <p:cNvPr id="224" name="举例："/>
          <p:cNvSpPr/>
          <p:nvPr/>
        </p:nvSpPr>
        <p:spPr>
          <a:xfrm>
            <a:off x="1873249" y="6143625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举例：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常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常量</a:t>
            </a:r>
          </a:p>
        </p:txBody>
      </p:sp>
      <p:sp>
        <p:nvSpPr>
          <p:cNvPr id="227" name="常量使用const 修饰，代表永远是只读的，不能修改。"/>
          <p:cNvSpPr/>
          <p:nvPr/>
        </p:nvSpPr>
        <p:spPr>
          <a:xfrm>
            <a:off x="1525981" y="2584450"/>
            <a:ext cx="77687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常量使用const</a:t>
            </a:r>
            <a:r>
              <a:rPr dirty="0"/>
              <a:t> </a:t>
            </a:r>
            <a:r>
              <a:rPr dirty="0" err="1"/>
              <a:t>修饰，代表永远是只读的，不能修改</a:t>
            </a:r>
            <a:r>
              <a:rPr dirty="0"/>
              <a:t>。</a:t>
            </a:r>
          </a:p>
        </p:txBody>
      </p:sp>
      <p:sp>
        <p:nvSpPr>
          <p:cNvPr id="228" name="2. const 只能修饰boolean，number（int相关类型、浮点类型、complex）和string。"/>
          <p:cNvSpPr/>
          <p:nvPr/>
        </p:nvSpPr>
        <p:spPr>
          <a:xfrm>
            <a:off x="1525981" y="3613150"/>
            <a:ext cx="114784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const</a:t>
            </a:r>
            <a:r>
              <a:rPr dirty="0"/>
              <a:t> </a:t>
            </a:r>
            <a:r>
              <a:rPr dirty="0" err="1"/>
              <a:t>只能修饰boolean，number（int相关类型、浮点类型、complex）和string</a:t>
            </a:r>
            <a:r>
              <a:rPr dirty="0"/>
              <a:t>。</a:t>
            </a:r>
          </a:p>
        </p:txBody>
      </p:sp>
      <p:sp>
        <p:nvSpPr>
          <p:cNvPr id="229" name="3. 语法：const identifier [type] = value，其中type可以省略。"/>
          <p:cNvSpPr/>
          <p:nvPr/>
        </p:nvSpPr>
        <p:spPr>
          <a:xfrm>
            <a:off x="1525981" y="4641850"/>
            <a:ext cx="83774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语法：const</a:t>
            </a:r>
            <a:r>
              <a:rPr dirty="0"/>
              <a:t> identifier [type] = </a:t>
            </a:r>
            <a:r>
              <a:rPr dirty="0" err="1"/>
              <a:t>value，其中type可以省略</a:t>
            </a:r>
            <a:r>
              <a:rPr dirty="0"/>
              <a:t>。</a:t>
            </a:r>
          </a:p>
        </p:txBody>
      </p:sp>
      <p:sp>
        <p:nvSpPr>
          <p:cNvPr id="230" name="举例："/>
          <p:cNvSpPr/>
          <p:nvPr/>
        </p:nvSpPr>
        <p:spPr>
          <a:xfrm>
            <a:off x="2165349" y="54800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举例：</a:t>
            </a:r>
          </a:p>
        </p:txBody>
      </p:sp>
      <p:grpSp>
        <p:nvGrpSpPr>
          <p:cNvPr id="233" name="const b string = “hello world”"/>
          <p:cNvGrpSpPr/>
          <p:nvPr/>
        </p:nvGrpSpPr>
        <p:grpSpPr>
          <a:xfrm>
            <a:off x="3586502" y="5403850"/>
            <a:ext cx="4281786" cy="1054100"/>
            <a:chOff x="0" y="0"/>
            <a:chExt cx="4281785" cy="1054100"/>
          </a:xfrm>
        </p:grpSpPr>
        <p:sp>
          <p:nvSpPr>
            <p:cNvPr id="232" name="const b string = “hello world”"/>
            <p:cNvSpPr/>
            <p:nvPr/>
          </p:nvSpPr>
          <p:spPr>
            <a:xfrm>
              <a:off x="215900" y="139700"/>
              <a:ext cx="3849986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b string = “hello world” </a:t>
              </a:r>
            </a:p>
          </p:txBody>
        </p:sp>
        <p:pic>
          <p:nvPicPr>
            <p:cNvPr id="231" name="const b string = “hello world”" descr="const b string = “hello world”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4281787" cy="1054101"/>
            </a:xfrm>
            <a:prstGeom prst="rect">
              <a:avLst/>
            </a:prstGeom>
            <a:effectLst/>
          </p:spPr>
        </p:pic>
      </p:grpSp>
      <p:grpSp>
        <p:nvGrpSpPr>
          <p:cNvPr id="236" name="const b = “hello world”"/>
          <p:cNvGrpSpPr/>
          <p:nvPr/>
        </p:nvGrpSpPr>
        <p:grpSpPr>
          <a:xfrm>
            <a:off x="3586502" y="6229350"/>
            <a:ext cx="3511303" cy="1054100"/>
            <a:chOff x="0" y="0"/>
            <a:chExt cx="3511301" cy="1054100"/>
          </a:xfrm>
        </p:grpSpPr>
        <p:sp>
          <p:nvSpPr>
            <p:cNvPr id="235" name="const b = “hello world”"/>
            <p:cNvSpPr/>
            <p:nvPr/>
          </p:nvSpPr>
          <p:spPr>
            <a:xfrm>
              <a:off x="215900" y="139700"/>
              <a:ext cx="3079502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b = “hello world” </a:t>
              </a:r>
            </a:p>
          </p:txBody>
        </p:sp>
        <p:pic>
          <p:nvPicPr>
            <p:cNvPr id="234" name="const b = “hello world”" descr="const b = “hello world”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3511302" cy="1054101"/>
            </a:xfrm>
            <a:prstGeom prst="rect">
              <a:avLst/>
            </a:prstGeom>
            <a:effectLst/>
          </p:spPr>
        </p:pic>
      </p:grpSp>
      <p:grpSp>
        <p:nvGrpSpPr>
          <p:cNvPr id="239" name="const Pi = 3.1414926"/>
          <p:cNvGrpSpPr/>
          <p:nvPr/>
        </p:nvGrpSpPr>
        <p:grpSpPr>
          <a:xfrm>
            <a:off x="3586502" y="7080250"/>
            <a:ext cx="3164980" cy="1054100"/>
            <a:chOff x="0" y="0"/>
            <a:chExt cx="3164978" cy="1054100"/>
          </a:xfrm>
        </p:grpSpPr>
        <p:sp>
          <p:nvSpPr>
            <p:cNvPr id="238" name="const Pi = 3.1414926"/>
            <p:cNvSpPr/>
            <p:nvPr/>
          </p:nvSpPr>
          <p:spPr>
            <a:xfrm>
              <a:off x="215900" y="139700"/>
              <a:ext cx="2733179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Pi = 3.1414926</a:t>
              </a:r>
            </a:p>
          </p:txBody>
        </p:sp>
        <p:pic>
          <p:nvPicPr>
            <p:cNvPr id="237" name="const Pi = 3.1414926" descr="const Pi = 3.1414926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3164979" cy="1054101"/>
            </a:xfrm>
            <a:prstGeom prst="rect">
              <a:avLst/>
            </a:prstGeom>
            <a:effectLst/>
          </p:spPr>
        </p:pic>
      </p:grpSp>
      <p:grpSp>
        <p:nvGrpSpPr>
          <p:cNvPr id="242" name="const a = 9/3"/>
          <p:cNvGrpSpPr/>
          <p:nvPr/>
        </p:nvGrpSpPr>
        <p:grpSpPr>
          <a:xfrm>
            <a:off x="3586502" y="7905750"/>
            <a:ext cx="2140149" cy="1054100"/>
            <a:chOff x="0" y="0"/>
            <a:chExt cx="2140148" cy="1054100"/>
          </a:xfrm>
        </p:grpSpPr>
        <p:sp>
          <p:nvSpPr>
            <p:cNvPr id="241" name="const a = 9/3"/>
            <p:cNvSpPr/>
            <p:nvPr/>
          </p:nvSpPr>
          <p:spPr>
            <a:xfrm>
              <a:off x="215900" y="139700"/>
              <a:ext cx="1708349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a = 9/3</a:t>
              </a:r>
            </a:p>
          </p:txBody>
        </p:sp>
        <p:pic>
          <p:nvPicPr>
            <p:cNvPr id="240" name="const a = 9/3" descr="const a = 9/3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2140150" cy="1054101"/>
            </a:xfrm>
            <a:prstGeom prst="rect">
              <a:avLst/>
            </a:prstGeom>
            <a:effectLst/>
          </p:spPr>
        </p:pic>
      </p:grpSp>
      <p:grpSp>
        <p:nvGrpSpPr>
          <p:cNvPr id="245" name="const c = getValue()"/>
          <p:cNvGrpSpPr/>
          <p:nvPr/>
        </p:nvGrpSpPr>
        <p:grpSpPr>
          <a:xfrm>
            <a:off x="3586502" y="8718550"/>
            <a:ext cx="3020021" cy="1054100"/>
            <a:chOff x="0" y="0"/>
            <a:chExt cx="3020020" cy="1054100"/>
          </a:xfrm>
        </p:grpSpPr>
        <p:sp>
          <p:nvSpPr>
            <p:cNvPr id="244" name="const c = getValue()"/>
            <p:cNvSpPr/>
            <p:nvPr/>
          </p:nvSpPr>
          <p:spPr>
            <a:xfrm>
              <a:off x="215900" y="139700"/>
              <a:ext cx="2588221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c = getValue()</a:t>
              </a:r>
            </a:p>
          </p:txBody>
        </p:sp>
        <p:pic>
          <p:nvPicPr>
            <p:cNvPr id="243" name="const c = getValue()" descr="const c = getValue()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3020021" cy="1054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常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常量</a:t>
            </a:r>
          </a:p>
        </p:txBody>
      </p:sp>
      <p:sp>
        <p:nvSpPr>
          <p:cNvPr id="248" name="比较优雅的写法："/>
          <p:cNvSpPr/>
          <p:nvPr/>
        </p:nvSpPr>
        <p:spPr>
          <a:xfrm>
            <a:off x="1525981" y="2584450"/>
            <a:ext cx="29760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4"/>
              <a:defRPr sz="2400"/>
            </a:lvl1pPr>
          </a:lstStyle>
          <a:p>
            <a:r>
              <a:t>比较优雅的写法：</a:t>
            </a:r>
          </a:p>
        </p:txBody>
      </p:sp>
      <p:grpSp>
        <p:nvGrpSpPr>
          <p:cNvPr id="251" name="const (…"/>
          <p:cNvGrpSpPr/>
          <p:nvPr/>
        </p:nvGrpSpPr>
        <p:grpSpPr>
          <a:xfrm>
            <a:off x="4403352" y="2584450"/>
            <a:ext cx="4198096" cy="3632200"/>
            <a:chOff x="0" y="0"/>
            <a:chExt cx="4198094" cy="3136900"/>
          </a:xfrm>
        </p:grpSpPr>
        <p:sp>
          <p:nvSpPr>
            <p:cNvPr id="250" name="const (…"/>
            <p:cNvSpPr/>
            <p:nvPr/>
          </p:nvSpPr>
          <p:spPr>
            <a:xfrm>
              <a:off x="215900" y="139700"/>
              <a:ext cx="3766295" cy="2578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const (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a = 0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b = 1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c = 2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)</a:t>
              </a:r>
            </a:p>
          </p:txBody>
        </p:sp>
        <p:pic>
          <p:nvPicPr>
            <p:cNvPr id="249" name="const (…" descr="const (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198095" cy="3136901"/>
            </a:xfrm>
            <a:prstGeom prst="rect">
              <a:avLst/>
            </a:prstGeom>
            <a:effectLst/>
          </p:spPr>
        </p:pic>
      </p:grpSp>
      <p:sp>
        <p:nvSpPr>
          <p:cNvPr id="252" name="更加专业的写法："/>
          <p:cNvSpPr/>
          <p:nvPr/>
        </p:nvSpPr>
        <p:spPr>
          <a:xfrm>
            <a:off x="1525981" y="6470650"/>
            <a:ext cx="29760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5"/>
              <a:defRPr sz="2400"/>
            </a:lvl1pPr>
          </a:lstStyle>
          <a:p>
            <a:r>
              <a:t>更加专业的写法：</a:t>
            </a:r>
          </a:p>
        </p:txBody>
      </p:sp>
      <p:grpSp>
        <p:nvGrpSpPr>
          <p:cNvPr id="255" name="const (…"/>
          <p:cNvGrpSpPr/>
          <p:nvPr/>
        </p:nvGrpSpPr>
        <p:grpSpPr>
          <a:xfrm>
            <a:off x="4403352" y="6378409"/>
            <a:ext cx="4198097" cy="3622841"/>
            <a:chOff x="0" y="-485941"/>
            <a:chExt cx="4198095" cy="3622841"/>
          </a:xfrm>
        </p:grpSpPr>
        <p:sp>
          <p:nvSpPr>
            <p:cNvPr id="254" name="const (…"/>
            <p:cNvSpPr/>
            <p:nvPr/>
          </p:nvSpPr>
          <p:spPr>
            <a:xfrm>
              <a:off x="215900" y="139700"/>
              <a:ext cx="3766295" cy="2578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const</a:t>
              </a:r>
              <a:r>
                <a:rPr dirty="0"/>
                <a:t> (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a = iota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b    //1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c    //2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)</a:t>
              </a:r>
            </a:p>
          </p:txBody>
        </p:sp>
        <p:pic>
          <p:nvPicPr>
            <p:cNvPr id="253" name="const (…" descr="const (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485941"/>
              <a:ext cx="4198095" cy="362284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258" name="6. 定义两个常量Man=1和Female=2，获取当前时间的秒数，如果能被Female整除，则…"/>
          <p:cNvSpPr/>
          <p:nvPr/>
        </p:nvSpPr>
        <p:spPr>
          <a:xfrm>
            <a:off x="920546" y="2499340"/>
            <a:ext cx="1149032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6. </a:t>
            </a:r>
            <a:r>
              <a:rPr dirty="0" err="1"/>
              <a:t>定义两个常量Man</a:t>
            </a:r>
            <a:r>
              <a:rPr dirty="0"/>
              <a:t>=1和Female=2，获取当前时间的秒数，如果能被Female整除，则</a:t>
            </a:r>
          </a:p>
          <a:p>
            <a:pPr algn="l">
              <a:defRPr sz="2400"/>
            </a:pPr>
            <a:r>
              <a:rPr dirty="0"/>
              <a:t>    </a:t>
            </a:r>
            <a:r>
              <a:rPr dirty="0" err="1"/>
              <a:t>在终端打印female，否则打印man</a:t>
            </a:r>
            <a:r>
              <a:rPr dirty="0" smtClean="0"/>
              <a:t>。</a:t>
            </a:r>
            <a:endParaRPr lang="en-US" dirty="0" smtClean="0"/>
          </a:p>
          <a:p>
            <a:pPr algn="l">
              <a:defRPr sz="2400"/>
            </a:pPr>
            <a:endParaRPr lang="en-US" dirty="0"/>
          </a:p>
          <a:p>
            <a:pPr algn="l">
              <a:defRPr sz="2400"/>
            </a:pPr>
            <a:r>
              <a:rPr lang="en-US" dirty="0" smtClean="0"/>
              <a:t>Second := </a:t>
            </a:r>
            <a:r>
              <a:rPr lang="en-US" dirty="0" err="1" smtClean="0"/>
              <a:t>time.Now</a:t>
            </a:r>
            <a:r>
              <a:rPr lang="en-US" dirty="0" smtClean="0"/>
              <a:t>().Unix()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变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变量</a:t>
            </a:r>
          </a:p>
        </p:txBody>
      </p:sp>
      <p:sp>
        <p:nvSpPr>
          <p:cNvPr id="261" name="语法：var identifier type"/>
          <p:cNvSpPr/>
          <p:nvPr/>
        </p:nvSpPr>
        <p:spPr>
          <a:xfrm>
            <a:off x="1525981" y="2584450"/>
            <a:ext cx="38063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语法：var</a:t>
            </a:r>
            <a:r>
              <a:rPr dirty="0"/>
              <a:t> identifier type</a:t>
            </a:r>
          </a:p>
        </p:txBody>
      </p:sp>
      <p:sp>
        <p:nvSpPr>
          <p:cNvPr id="262" name="举例1："/>
          <p:cNvSpPr/>
          <p:nvPr/>
        </p:nvSpPr>
        <p:spPr>
          <a:xfrm>
            <a:off x="2398092" y="3492500"/>
            <a:ext cx="11982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举例1：</a:t>
            </a:r>
          </a:p>
        </p:txBody>
      </p:sp>
      <p:grpSp>
        <p:nvGrpSpPr>
          <p:cNvPr id="265" name="var a int"/>
          <p:cNvGrpSpPr/>
          <p:nvPr/>
        </p:nvGrpSpPr>
        <p:grpSpPr>
          <a:xfrm>
            <a:off x="3904002" y="3416300"/>
            <a:ext cx="1570138" cy="1054100"/>
            <a:chOff x="0" y="0"/>
            <a:chExt cx="1570136" cy="1054100"/>
          </a:xfrm>
        </p:grpSpPr>
        <p:sp>
          <p:nvSpPr>
            <p:cNvPr id="264" name="var a int"/>
            <p:cNvSpPr/>
            <p:nvPr/>
          </p:nvSpPr>
          <p:spPr>
            <a:xfrm>
              <a:off x="215900" y="139700"/>
              <a:ext cx="1138337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a int</a:t>
              </a:r>
            </a:p>
          </p:txBody>
        </p:sp>
        <p:pic>
          <p:nvPicPr>
            <p:cNvPr id="263" name="var a int" descr="var a int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1570137" cy="1054101"/>
            </a:xfrm>
            <a:prstGeom prst="rect">
              <a:avLst/>
            </a:prstGeom>
            <a:effectLst/>
          </p:spPr>
        </p:pic>
      </p:grpSp>
      <p:grpSp>
        <p:nvGrpSpPr>
          <p:cNvPr id="268" name="var b string"/>
          <p:cNvGrpSpPr/>
          <p:nvPr/>
        </p:nvGrpSpPr>
        <p:grpSpPr>
          <a:xfrm>
            <a:off x="3904002" y="4241800"/>
            <a:ext cx="1959770" cy="1054100"/>
            <a:chOff x="0" y="0"/>
            <a:chExt cx="1959768" cy="1054100"/>
          </a:xfrm>
        </p:grpSpPr>
        <p:sp>
          <p:nvSpPr>
            <p:cNvPr id="267" name="var b string"/>
            <p:cNvSpPr/>
            <p:nvPr/>
          </p:nvSpPr>
          <p:spPr>
            <a:xfrm>
              <a:off x="215900" y="139700"/>
              <a:ext cx="1527969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b string</a:t>
              </a:r>
            </a:p>
          </p:txBody>
        </p:sp>
        <p:pic>
          <p:nvPicPr>
            <p:cNvPr id="266" name="var b string" descr="var b strin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959769" cy="1054101"/>
            </a:xfrm>
            <a:prstGeom prst="rect">
              <a:avLst/>
            </a:prstGeom>
            <a:effectLst/>
          </p:spPr>
        </p:pic>
      </p:grpSp>
      <p:grpSp>
        <p:nvGrpSpPr>
          <p:cNvPr id="271" name="var c  bool"/>
          <p:cNvGrpSpPr/>
          <p:nvPr/>
        </p:nvGrpSpPr>
        <p:grpSpPr>
          <a:xfrm>
            <a:off x="3904002" y="5092700"/>
            <a:ext cx="1942654" cy="1054100"/>
            <a:chOff x="0" y="0"/>
            <a:chExt cx="1942653" cy="1054100"/>
          </a:xfrm>
        </p:grpSpPr>
        <p:sp>
          <p:nvSpPr>
            <p:cNvPr id="270" name="var c  bool"/>
            <p:cNvSpPr/>
            <p:nvPr/>
          </p:nvSpPr>
          <p:spPr>
            <a:xfrm>
              <a:off x="215900" y="139700"/>
              <a:ext cx="1510854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c  bool </a:t>
              </a:r>
            </a:p>
          </p:txBody>
        </p:sp>
        <p:pic>
          <p:nvPicPr>
            <p:cNvPr id="269" name="var c  bool" descr="var c  bool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1942655" cy="1054101"/>
            </a:xfrm>
            <a:prstGeom prst="rect">
              <a:avLst/>
            </a:prstGeom>
            <a:effectLst/>
          </p:spPr>
        </p:pic>
      </p:grpSp>
      <p:grpSp>
        <p:nvGrpSpPr>
          <p:cNvPr id="274" name="var d int = 8"/>
          <p:cNvGrpSpPr/>
          <p:nvPr/>
        </p:nvGrpSpPr>
        <p:grpSpPr>
          <a:xfrm>
            <a:off x="3904002" y="5918200"/>
            <a:ext cx="2063949" cy="1054100"/>
            <a:chOff x="0" y="0"/>
            <a:chExt cx="2063948" cy="1054100"/>
          </a:xfrm>
        </p:grpSpPr>
        <p:sp>
          <p:nvSpPr>
            <p:cNvPr id="273" name="var d int = 8"/>
            <p:cNvSpPr/>
            <p:nvPr/>
          </p:nvSpPr>
          <p:spPr>
            <a:xfrm>
              <a:off x="215900" y="139700"/>
              <a:ext cx="1632149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d int = 8</a:t>
              </a:r>
            </a:p>
          </p:txBody>
        </p:sp>
        <p:pic>
          <p:nvPicPr>
            <p:cNvPr id="272" name="var d int = 8" descr="var d int = 8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2063949" cy="1054101"/>
            </a:xfrm>
            <a:prstGeom prst="rect">
              <a:avLst/>
            </a:prstGeom>
            <a:effectLst/>
          </p:spPr>
        </p:pic>
      </p:grpSp>
      <p:grpSp>
        <p:nvGrpSpPr>
          <p:cNvPr id="277" name="var e string = “hello world”"/>
          <p:cNvGrpSpPr/>
          <p:nvPr/>
        </p:nvGrpSpPr>
        <p:grpSpPr>
          <a:xfrm>
            <a:off x="3904002" y="6731000"/>
            <a:ext cx="3934272" cy="1054100"/>
            <a:chOff x="0" y="0"/>
            <a:chExt cx="3934271" cy="1054100"/>
          </a:xfrm>
        </p:grpSpPr>
        <p:sp>
          <p:nvSpPr>
            <p:cNvPr id="276" name="var e string = “hello world”"/>
            <p:cNvSpPr/>
            <p:nvPr/>
          </p:nvSpPr>
          <p:spPr>
            <a:xfrm>
              <a:off x="215900" y="139700"/>
              <a:ext cx="3502472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e string = “hello world”</a:t>
              </a:r>
            </a:p>
          </p:txBody>
        </p:sp>
        <p:pic>
          <p:nvPicPr>
            <p:cNvPr id="275" name="var e string = “hello world”" descr="var e string = “hello world”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3934272" cy="1054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变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变量</a:t>
            </a:r>
          </a:p>
        </p:txBody>
      </p:sp>
      <p:sp>
        <p:nvSpPr>
          <p:cNvPr id="280" name="举例2："/>
          <p:cNvSpPr/>
          <p:nvPr/>
        </p:nvSpPr>
        <p:spPr>
          <a:xfrm>
            <a:off x="2398092" y="3492500"/>
            <a:ext cx="11982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举例2：</a:t>
            </a:r>
          </a:p>
        </p:txBody>
      </p:sp>
      <p:grpSp>
        <p:nvGrpSpPr>
          <p:cNvPr id="283" name="Var (…"/>
          <p:cNvGrpSpPr/>
          <p:nvPr/>
        </p:nvGrpSpPr>
        <p:grpSpPr>
          <a:xfrm>
            <a:off x="4403352" y="3013364"/>
            <a:ext cx="4198096" cy="5152736"/>
            <a:chOff x="0" y="0"/>
            <a:chExt cx="4198094" cy="4330700"/>
          </a:xfrm>
        </p:grpSpPr>
        <p:sp>
          <p:nvSpPr>
            <p:cNvPr id="282" name="Var (…"/>
            <p:cNvSpPr/>
            <p:nvPr/>
          </p:nvSpPr>
          <p:spPr>
            <a:xfrm>
              <a:off x="215900" y="139700"/>
              <a:ext cx="3766295" cy="377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Var (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a int            //默认为0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b string      //默认为””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c bool        //默认为false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d int = 8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e string = “hello world”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)</a:t>
              </a:r>
            </a:p>
          </p:txBody>
        </p:sp>
        <p:pic>
          <p:nvPicPr>
            <p:cNvPr id="281" name="Var (…" descr="Var (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98095" cy="4330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变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变量</a:t>
            </a:r>
          </a:p>
        </p:txBody>
      </p:sp>
      <p:sp>
        <p:nvSpPr>
          <p:cNvPr id="286" name="举例3："/>
          <p:cNvSpPr/>
          <p:nvPr/>
        </p:nvSpPr>
        <p:spPr>
          <a:xfrm>
            <a:off x="2398092" y="3492500"/>
            <a:ext cx="11982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举例3：</a:t>
            </a:r>
          </a:p>
        </p:txBody>
      </p:sp>
      <p:grpSp>
        <p:nvGrpSpPr>
          <p:cNvPr id="289" name="Var (…"/>
          <p:cNvGrpSpPr/>
          <p:nvPr/>
        </p:nvGrpSpPr>
        <p:grpSpPr>
          <a:xfrm>
            <a:off x="4403352" y="2847109"/>
            <a:ext cx="4198096" cy="5318991"/>
            <a:chOff x="0" y="0"/>
            <a:chExt cx="4198094" cy="4330700"/>
          </a:xfrm>
        </p:grpSpPr>
        <p:sp>
          <p:nvSpPr>
            <p:cNvPr id="288" name="Var (…"/>
            <p:cNvSpPr/>
            <p:nvPr/>
          </p:nvSpPr>
          <p:spPr>
            <a:xfrm>
              <a:off x="215900" y="139700"/>
              <a:ext cx="3766295" cy="377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Var (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a int            //默认为0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b string      //默认为””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c bool        //默认为false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 b="1">
                  <a:latin typeface="Times"/>
                  <a:ea typeface="Times"/>
                  <a:cs typeface="Times"/>
                  <a:sym typeface="Times"/>
                </a:defRPr>
              </a:pPr>
              <a:r>
                <a:t>d = 8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 b="1">
                  <a:latin typeface="Times"/>
                  <a:ea typeface="Times"/>
                  <a:cs typeface="Times"/>
                  <a:sym typeface="Times"/>
                </a:defRPr>
              </a:pPr>
              <a:r>
                <a:t>e = “hello world”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)</a:t>
              </a:r>
            </a:p>
          </p:txBody>
        </p:sp>
        <p:pic>
          <p:nvPicPr>
            <p:cNvPr id="287" name="Var (…" descr="Var (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98095" cy="4330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文件名&amp;关键字&amp;标识符"/>
          <p:cNvSpPr/>
          <p:nvPr/>
        </p:nvSpPr>
        <p:spPr>
          <a:xfrm>
            <a:off x="1786229" y="2673350"/>
            <a:ext cx="36030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1. 文件名&amp;关键字&amp;标识符</a:t>
            </a:r>
          </a:p>
        </p:txBody>
      </p:sp>
      <p:sp>
        <p:nvSpPr>
          <p:cNvPr id="123" name="2. Go程序基本结构"/>
          <p:cNvSpPr/>
          <p:nvPr/>
        </p:nvSpPr>
        <p:spPr>
          <a:xfrm>
            <a:off x="1786229" y="3644900"/>
            <a:ext cx="26886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Go程序基本结构</a:t>
            </a:r>
          </a:p>
        </p:txBody>
      </p:sp>
      <p:sp>
        <p:nvSpPr>
          <p:cNvPr id="124" name="3. 常量和变量"/>
          <p:cNvSpPr/>
          <p:nvPr/>
        </p:nvSpPr>
        <p:spPr>
          <a:xfrm>
            <a:off x="1786229" y="46164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常量和变量</a:t>
            </a:r>
          </a:p>
        </p:txBody>
      </p:sp>
      <p:sp>
        <p:nvSpPr>
          <p:cNvPr id="125" name="4. 数据类型和操作符"/>
          <p:cNvSpPr/>
          <p:nvPr/>
        </p:nvSpPr>
        <p:spPr>
          <a:xfrm>
            <a:off x="1786229" y="558800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数据类型和操作符</a:t>
            </a:r>
          </a:p>
        </p:txBody>
      </p:sp>
      <p:sp>
        <p:nvSpPr>
          <p:cNvPr id="126" name="5. 字符串类型"/>
          <p:cNvSpPr/>
          <p:nvPr/>
        </p:nvSpPr>
        <p:spPr>
          <a:xfrm>
            <a:off x="1786229" y="65595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字符串类型</a:t>
            </a:r>
          </a:p>
        </p:txBody>
      </p:sp>
      <p:sp>
        <p:nvSpPr>
          <p:cNvPr id="127" name="第一部分：基本数据类型和操作符"/>
          <p:cNvSpPr/>
          <p:nvPr/>
        </p:nvSpPr>
        <p:spPr>
          <a:xfrm>
            <a:off x="3016250" y="914400"/>
            <a:ext cx="6972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第一部分：基本数据类型和操作符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292" name="7. 写一个程序获取当前运行的操作系统名称和PATH环境环境变量的值，并打印在终端。"/>
          <p:cNvSpPr/>
          <p:nvPr/>
        </p:nvSpPr>
        <p:spPr>
          <a:xfrm>
            <a:off x="1091894" y="2093768"/>
            <a:ext cx="118497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7. </a:t>
            </a:r>
            <a:r>
              <a:rPr dirty="0" err="1"/>
              <a:t>写一个程序获取当前运行的操作系统名称和PATH环境环境变量的值，并打印在终端</a:t>
            </a:r>
            <a:r>
              <a:rPr dirty="0"/>
              <a:t>。</a:t>
            </a:r>
          </a:p>
        </p:txBody>
      </p:sp>
      <p:grpSp>
        <p:nvGrpSpPr>
          <p:cNvPr id="295" name="package main…"/>
          <p:cNvGrpSpPr/>
          <p:nvPr/>
        </p:nvGrpSpPr>
        <p:grpSpPr>
          <a:xfrm>
            <a:off x="2877094" y="3782292"/>
            <a:ext cx="7250610" cy="5427518"/>
            <a:chOff x="0" y="0"/>
            <a:chExt cx="7250608" cy="6172200"/>
          </a:xfrm>
        </p:grpSpPr>
        <p:sp>
          <p:nvSpPr>
            <p:cNvPr id="294" name="package main…"/>
            <p:cNvSpPr/>
            <p:nvPr/>
          </p:nvSpPr>
          <p:spPr>
            <a:xfrm>
              <a:off x="215900" y="139700"/>
              <a:ext cx="6818809" cy="561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package main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import (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“</a:t>
              </a:r>
              <a:r>
                <a:rPr dirty="0" err="1"/>
                <a:t>fmt</a:t>
              </a:r>
              <a:r>
                <a:rPr dirty="0"/>
                <a:t>”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“</a:t>
              </a:r>
              <a:r>
                <a:rPr b="1" dirty="0" err="1"/>
                <a:t>os</a:t>
              </a:r>
              <a:r>
                <a:rPr dirty="0"/>
                <a:t>”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endParaRPr dirty="0"/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main() {</a:t>
              </a:r>
              <a:br>
                <a:rPr dirty="0"/>
              </a:br>
              <a:r>
                <a:rPr dirty="0"/>
                <a:t>      </a:t>
              </a:r>
              <a:r>
                <a:rPr dirty="0" err="1"/>
                <a:t>var</a:t>
              </a:r>
              <a:r>
                <a:rPr dirty="0"/>
                <a:t> </a:t>
              </a:r>
              <a:r>
                <a:rPr dirty="0" err="1"/>
                <a:t>goos</a:t>
              </a:r>
              <a:r>
                <a:rPr dirty="0"/>
                <a:t> string = </a:t>
              </a:r>
              <a:r>
                <a:rPr dirty="0" err="1"/>
                <a:t>os.</a:t>
              </a:r>
              <a:r>
                <a:rPr b="1" dirty="0" err="1"/>
                <a:t>Getenv</a:t>
              </a:r>
              <a:r>
                <a:rPr dirty="0"/>
                <a:t>(“GOOS”)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</a:t>
              </a:r>
              <a:r>
                <a:rPr dirty="0" err="1"/>
                <a:t>fmt.Printf</a:t>
              </a:r>
              <a:r>
                <a:rPr dirty="0"/>
                <a:t>(“The operating system is: %s\n”, </a:t>
              </a:r>
              <a:r>
                <a:rPr dirty="0" err="1"/>
                <a:t>goos</a:t>
              </a:r>
              <a:r>
                <a:rPr dirty="0"/>
                <a:t>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path := </a:t>
              </a:r>
              <a:r>
                <a:rPr dirty="0" err="1"/>
                <a:t>os.Getenv</a:t>
              </a:r>
              <a:r>
                <a:rPr dirty="0"/>
                <a:t>(“PATH”)</a:t>
              </a:r>
              <a:br>
                <a:rPr dirty="0"/>
              </a:br>
              <a:r>
                <a:rPr dirty="0"/>
                <a:t>      </a:t>
              </a:r>
              <a:r>
                <a:rPr dirty="0" err="1"/>
                <a:t>fmt.Printf</a:t>
              </a:r>
              <a:r>
                <a:rPr dirty="0"/>
                <a:t>(“Path is %s\n”, path)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</p:txBody>
        </p:sp>
        <p:pic>
          <p:nvPicPr>
            <p:cNvPr id="293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250609" cy="6172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值类型和引用类型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值类型和引用类型</a:t>
            </a:r>
          </a:p>
        </p:txBody>
      </p:sp>
      <p:sp>
        <p:nvSpPr>
          <p:cNvPr id="298" name="值类型：变量直接存储值，内存通常在栈中分配。"/>
          <p:cNvSpPr/>
          <p:nvPr/>
        </p:nvSpPr>
        <p:spPr>
          <a:xfrm>
            <a:off x="1525981" y="2584450"/>
            <a:ext cx="72432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值类型：变量直接存储值，内存通常在栈中分配</a:t>
            </a:r>
            <a:r>
              <a:rPr dirty="0"/>
              <a:t>。</a:t>
            </a:r>
          </a:p>
        </p:txBody>
      </p:sp>
      <p:sp>
        <p:nvSpPr>
          <p:cNvPr id="299" name="矩形"/>
          <p:cNvSpPr/>
          <p:nvPr/>
        </p:nvSpPr>
        <p:spPr>
          <a:xfrm>
            <a:off x="9333780" y="3885562"/>
            <a:ext cx="1093640" cy="7112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0" name="5"/>
          <p:cNvSpPr/>
          <p:nvPr/>
        </p:nvSpPr>
        <p:spPr>
          <a:xfrm>
            <a:off x="9658248" y="391731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01" name="i"/>
          <p:cNvSpPr/>
          <p:nvPr/>
        </p:nvSpPr>
        <p:spPr>
          <a:xfrm>
            <a:off x="8102650" y="3917312"/>
            <a:ext cx="2158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</a:t>
            </a:r>
          </a:p>
        </p:txBody>
      </p:sp>
      <p:sp>
        <p:nvSpPr>
          <p:cNvPr id="302" name="线条"/>
          <p:cNvSpPr/>
          <p:nvPr/>
        </p:nvSpPr>
        <p:spPr>
          <a:xfrm>
            <a:off x="8299648" y="4241162"/>
            <a:ext cx="914955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3" name="var i = 5"/>
          <p:cNvSpPr/>
          <p:nvPr/>
        </p:nvSpPr>
        <p:spPr>
          <a:xfrm>
            <a:off x="3709695" y="3917312"/>
            <a:ext cx="1788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var i = 5</a:t>
            </a:r>
          </a:p>
        </p:txBody>
      </p:sp>
      <p:sp>
        <p:nvSpPr>
          <p:cNvPr id="304" name="箭头"/>
          <p:cNvSpPr/>
          <p:nvPr/>
        </p:nvSpPr>
        <p:spPr>
          <a:xfrm>
            <a:off x="6161263" y="360616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5" name="引用类型：变量存储的是一个地址，这个地址存储最终的值。内存通常在…"/>
          <p:cNvSpPr/>
          <p:nvPr/>
        </p:nvSpPr>
        <p:spPr>
          <a:xfrm>
            <a:off x="1525981" y="5638799"/>
            <a:ext cx="1037596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 algn="l">
              <a:buSzPct val="100000"/>
              <a:buAutoNum type="arabicPeriod" startAt="2"/>
              <a:defRPr sz="2400"/>
            </a:pPr>
            <a:r>
              <a:rPr dirty="0" err="1"/>
              <a:t>引用类型：变量存储的是一个地址，这个地址存储最终的值。内存通常在</a:t>
            </a:r>
            <a:endParaRPr dirty="0"/>
          </a:p>
          <a:p>
            <a:pPr algn="l">
              <a:defRPr sz="2400"/>
            </a:pPr>
            <a:r>
              <a:rPr dirty="0"/>
              <a:t>     </a:t>
            </a:r>
            <a:r>
              <a:rPr dirty="0" err="1"/>
              <a:t>堆上分配。通过GC回收</a:t>
            </a:r>
            <a:r>
              <a:rPr dirty="0"/>
              <a:t>。</a:t>
            </a:r>
          </a:p>
        </p:txBody>
      </p:sp>
      <p:sp>
        <p:nvSpPr>
          <p:cNvPr id="306" name="矩形"/>
          <p:cNvSpPr/>
          <p:nvPr/>
        </p:nvSpPr>
        <p:spPr>
          <a:xfrm>
            <a:off x="5867400" y="7264400"/>
            <a:ext cx="1270000" cy="6223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7" name="地址"/>
          <p:cNvSpPr/>
          <p:nvPr/>
        </p:nvSpPr>
        <p:spPr>
          <a:xfrm>
            <a:off x="6140450" y="73152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地址</a:t>
            </a:r>
          </a:p>
        </p:txBody>
      </p:sp>
      <p:sp>
        <p:nvSpPr>
          <p:cNvPr id="308" name="矩形"/>
          <p:cNvSpPr/>
          <p:nvPr/>
        </p:nvSpPr>
        <p:spPr>
          <a:xfrm>
            <a:off x="8197554" y="7213600"/>
            <a:ext cx="1270001" cy="6223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9" name="值"/>
          <p:cNvSpPr/>
          <p:nvPr/>
        </p:nvSpPr>
        <p:spPr>
          <a:xfrm>
            <a:off x="8584904" y="731520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值</a:t>
            </a:r>
          </a:p>
        </p:txBody>
      </p:sp>
      <p:sp>
        <p:nvSpPr>
          <p:cNvPr id="310" name="ref r"/>
          <p:cNvSpPr/>
          <p:nvPr/>
        </p:nvSpPr>
        <p:spPr>
          <a:xfrm>
            <a:off x="3763264" y="7251700"/>
            <a:ext cx="9189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 r</a:t>
            </a:r>
          </a:p>
        </p:txBody>
      </p:sp>
      <p:sp>
        <p:nvSpPr>
          <p:cNvPr id="311" name="线条"/>
          <p:cNvSpPr/>
          <p:nvPr/>
        </p:nvSpPr>
        <p:spPr>
          <a:xfrm>
            <a:off x="4715052" y="7575550"/>
            <a:ext cx="892033" cy="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2" name="线条"/>
          <p:cNvSpPr/>
          <p:nvPr/>
        </p:nvSpPr>
        <p:spPr>
          <a:xfrm>
            <a:off x="7200007" y="7564119"/>
            <a:ext cx="892032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值类型和引用类型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值类型和引用类型</a:t>
            </a:r>
          </a:p>
        </p:txBody>
      </p:sp>
      <p:sp>
        <p:nvSpPr>
          <p:cNvPr id="315" name="值类型：基本数据类型int、float、bool、string以及数组和struct。"/>
          <p:cNvSpPr/>
          <p:nvPr/>
        </p:nvSpPr>
        <p:spPr>
          <a:xfrm>
            <a:off x="1525981" y="2584450"/>
            <a:ext cx="93439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t>值类型：基本数据类型int、float、bool、string以及数组和struct。</a:t>
            </a:r>
          </a:p>
        </p:txBody>
      </p:sp>
      <p:sp>
        <p:nvSpPr>
          <p:cNvPr id="316" name="引用类型：指针、slice、map、chan等都是引用类型。"/>
          <p:cNvSpPr/>
          <p:nvPr/>
        </p:nvSpPr>
        <p:spPr>
          <a:xfrm>
            <a:off x="1513281" y="5038090"/>
            <a:ext cx="79381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2"/>
              <a:defRPr sz="2400"/>
            </a:lvl1pPr>
          </a:lstStyle>
          <a:p>
            <a:r>
              <a:rPr dirty="0" err="1"/>
              <a:t>引用类型：指针、slice、map、chan等都是引用类型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19" name="8. 写一个程序用来打印值类型和引用类型变量到终端，并观察输出结果。"/>
          <p:cNvSpPr/>
          <p:nvPr/>
        </p:nvSpPr>
        <p:spPr>
          <a:xfrm>
            <a:off x="795855" y="2146298"/>
            <a:ext cx="990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8. </a:t>
            </a:r>
            <a:r>
              <a:rPr dirty="0" err="1"/>
              <a:t>写一个程序用来打印值类型和引用类型变量到终端，并观察输出结果</a:t>
            </a:r>
            <a:r>
              <a:rPr dirty="0"/>
              <a:t>。</a:t>
            </a:r>
          </a:p>
        </p:txBody>
      </p:sp>
      <p:grpSp>
        <p:nvGrpSpPr>
          <p:cNvPr id="322" name="package main…"/>
          <p:cNvGrpSpPr/>
          <p:nvPr/>
        </p:nvGrpSpPr>
        <p:grpSpPr>
          <a:xfrm>
            <a:off x="3845445" y="3162296"/>
            <a:ext cx="5313910" cy="6845304"/>
            <a:chOff x="0" y="0"/>
            <a:chExt cx="5313908" cy="6324600"/>
          </a:xfrm>
        </p:grpSpPr>
        <p:sp>
          <p:nvSpPr>
            <p:cNvPr id="321" name="package main…"/>
            <p:cNvSpPr/>
            <p:nvPr/>
          </p:nvSpPr>
          <p:spPr>
            <a:xfrm>
              <a:off x="215900" y="139700"/>
              <a:ext cx="4882109" cy="576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package main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import (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“</a:t>
              </a:r>
              <a:r>
                <a:rPr dirty="0" err="1"/>
                <a:t>fmt</a:t>
              </a:r>
              <a:r>
                <a:rPr dirty="0"/>
                <a:t>”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“</a:t>
              </a:r>
              <a:r>
                <a:rPr b="1" dirty="0" err="1"/>
                <a:t>os</a:t>
              </a:r>
              <a:r>
                <a:rPr dirty="0"/>
                <a:t>”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endParaRPr dirty="0"/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main() {</a:t>
              </a:r>
              <a:br>
                <a:rPr dirty="0"/>
              </a:br>
              <a:r>
                <a:rPr dirty="0"/>
                <a:t>      </a:t>
              </a:r>
              <a:r>
                <a:rPr dirty="0" err="1"/>
                <a:t>var</a:t>
              </a:r>
              <a:r>
                <a:rPr dirty="0"/>
                <a:t> a = 100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</a:t>
              </a:r>
              <a:r>
                <a:rPr dirty="0" err="1"/>
                <a:t>var</a:t>
              </a:r>
              <a:r>
                <a:rPr dirty="0"/>
                <a:t> b </a:t>
              </a:r>
              <a:r>
                <a:rPr dirty="0" err="1"/>
                <a:t>chan</a:t>
              </a:r>
              <a:r>
                <a:rPr dirty="0"/>
                <a:t> </a:t>
              </a:r>
              <a:r>
                <a:rPr dirty="0" err="1"/>
                <a:t>int</a:t>
              </a:r>
              <a:r>
                <a:rPr dirty="0"/>
                <a:t> = make( </a:t>
              </a:r>
              <a:r>
                <a:rPr dirty="0" err="1"/>
                <a:t>chan</a:t>
              </a:r>
              <a:r>
                <a:rPr dirty="0"/>
                <a:t> </a:t>
              </a:r>
              <a:r>
                <a:rPr dirty="0" err="1"/>
                <a:t>int</a:t>
              </a:r>
              <a:r>
                <a:rPr dirty="0"/>
                <a:t>, 1)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</a:t>
              </a:r>
              <a:r>
                <a:rPr dirty="0" err="1"/>
                <a:t>fmt.Println</a:t>
              </a:r>
              <a:r>
                <a:rPr dirty="0"/>
                <a:t>(“a=“, a)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</a:t>
              </a:r>
              <a:r>
                <a:rPr dirty="0" err="1"/>
                <a:t>fmt.Println</a:t>
              </a:r>
              <a:r>
                <a:rPr dirty="0"/>
                <a:t>(“b=“, </a:t>
              </a:r>
              <a:r>
                <a:rPr dirty="0" err="1"/>
                <a:t>chan</a:t>
              </a:r>
              <a:r>
                <a:rPr dirty="0"/>
                <a:t>)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</p:txBody>
        </p:sp>
        <p:pic>
          <p:nvPicPr>
            <p:cNvPr id="320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5313910" cy="6324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25" name="9. 写一个程序，交换两个整数的值。比如： a=3; b=4; 交换之后：a=4;b=3"/>
          <p:cNvSpPr/>
          <p:nvPr/>
        </p:nvSpPr>
        <p:spPr>
          <a:xfrm>
            <a:off x="920546" y="3028950"/>
            <a:ext cx="101659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9. </a:t>
            </a:r>
            <a:r>
              <a:rPr dirty="0" err="1"/>
              <a:t>写一个程序，交换两个整数的值。比如</a:t>
            </a:r>
            <a:r>
              <a:rPr dirty="0"/>
              <a:t>： a=3; b=4; </a:t>
            </a:r>
            <a:r>
              <a:rPr dirty="0" err="1"/>
              <a:t>交换之后：a</a:t>
            </a:r>
            <a:r>
              <a:rPr dirty="0"/>
              <a:t>=4;b=3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变量的作用域"/>
          <p:cNvSpPr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变量的作用域</a:t>
            </a:r>
          </a:p>
        </p:txBody>
      </p:sp>
      <p:sp>
        <p:nvSpPr>
          <p:cNvPr id="328" name="在函数内部声明的变量叫做局部变量，生命周期仅限于函数内部。"/>
          <p:cNvSpPr/>
          <p:nvPr/>
        </p:nvSpPr>
        <p:spPr>
          <a:xfrm>
            <a:off x="1525981" y="2584450"/>
            <a:ext cx="93768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在函数内部声明的变量叫做局部变量，生命周期仅限于函数内部</a:t>
            </a:r>
            <a:r>
              <a:rPr dirty="0"/>
              <a:t>。</a:t>
            </a:r>
          </a:p>
        </p:txBody>
      </p:sp>
      <p:sp>
        <p:nvSpPr>
          <p:cNvPr id="329" name="在函数外部声明的变量叫做全局变量，生命周期作用于整个包，如果是大写的，…"/>
          <p:cNvSpPr/>
          <p:nvPr/>
        </p:nvSpPr>
        <p:spPr>
          <a:xfrm>
            <a:off x="1136514" y="4571999"/>
            <a:ext cx="1154457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51933" indent="-228600" algn="l">
              <a:buSzPct val="100000"/>
              <a:buAutoNum type="arabicPeriod" startAt="2"/>
              <a:defRPr sz="2400"/>
            </a:pPr>
            <a:r>
              <a:rPr dirty="0" err="1"/>
              <a:t>在函数外部声明的变量叫做全局变量，生命周期作用于整个包，如果是大写的</a:t>
            </a:r>
            <a:r>
              <a:rPr dirty="0"/>
              <a:t>，</a:t>
            </a:r>
          </a:p>
          <a:p>
            <a:pPr algn="l">
              <a:defRPr sz="2400"/>
            </a:pPr>
            <a:r>
              <a:rPr dirty="0" err="1"/>
              <a:t>则作用于整个程序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32" name="10. 请指出下面程序的输出是什么？"/>
          <p:cNvSpPr/>
          <p:nvPr/>
        </p:nvSpPr>
        <p:spPr>
          <a:xfrm>
            <a:off x="920546" y="3028950"/>
            <a:ext cx="4889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10. 请指出下面程序的输出是什么？</a:t>
            </a:r>
          </a:p>
        </p:txBody>
      </p:sp>
      <p:grpSp>
        <p:nvGrpSpPr>
          <p:cNvPr id="335" name="package main…"/>
          <p:cNvGrpSpPr/>
          <p:nvPr/>
        </p:nvGrpSpPr>
        <p:grpSpPr>
          <a:xfrm>
            <a:off x="6068702" y="2618740"/>
            <a:ext cx="4721772" cy="7411720"/>
            <a:chOff x="0" y="0"/>
            <a:chExt cx="4721770" cy="7411719"/>
          </a:xfrm>
        </p:grpSpPr>
        <p:sp>
          <p:nvSpPr>
            <p:cNvPr id="334" name="package main…"/>
            <p:cNvSpPr/>
            <p:nvPr/>
          </p:nvSpPr>
          <p:spPr>
            <a:xfrm>
              <a:off x="215900" y="139700"/>
              <a:ext cx="4289971" cy="6852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package main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endParaRPr/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var a = “G”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main() {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n()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m()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n()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n() {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fmt.Println(a)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m() {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a := “O”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fmt.Println(a)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 </a:t>
              </a:r>
            </a:p>
          </p:txBody>
        </p:sp>
        <p:pic>
          <p:nvPicPr>
            <p:cNvPr id="333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21771" cy="741172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38" name="11. 请指出下面程序的输出是什么？"/>
          <p:cNvSpPr/>
          <p:nvPr/>
        </p:nvSpPr>
        <p:spPr>
          <a:xfrm>
            <a:off x="920546" y="3028950"/>
            <a:ext cx="4889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11. 请指出下面程序的输出是什么？</a:t>
            </a:r>
          </a:p>
        </p:txBody>
      </p:sp>
      <p:grpSp>
        <p:nvGrpSpPr>
          <p:cNvPr id="341" name="package main…"/>
          <p:cNvGrpSpPr/>
          <p:nvPr/>
        </p:nvGrpSpPr>
        <p:grpSpPr>
          <a:xfrm>
            <a:off x="6068702" y="2618740"/>
            <a:ext cx="4721772" cy="7411720"/>
            <a:chOff x="0" y="0"/>
            <a:chExt cx="4721770" cy="7411719"/>
          </a:xfrm>
        </p:grpSpPr>
        <p:sp>
          <p:nvSpPr>
            <p:cNvPr id="340" name="package main…"/>
            <p:cNvSpPr/>
            <p:nvPr/>
          </p:nvSpPr>
          <p:spPr>
            <a:xfrm>
              <a:off x="215900" y="139700"/>
              <a:ext cx="4289971" cy="6852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package main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endParaRPr/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var a = “G”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main() {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n()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m()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n()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n() {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fmt.Println(a)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m() {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a = “O”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fmt.Println(a)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 </a:t>
              </a:r>
            </a:p>
          </p:txBody>
        </p:sp>
        <p:pic>
          <p:nvPicPr>
            <p:cNvPr id="339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21771" cy="741172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练习"/>
          <p:cNvSpPr/>
          <p:nvPr/>
        </p:nvSpPr>
        <p:spPr>
          <a:xfrm>
            <a:off x="28511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练习</a:t>
            </a:r>
            <a:endParaRPr dirty="0"/>
          </a:p>
        </p:txBody>
      </p:sp>
      <p:sp>
        <p:nvSpPr>
          <p:cNvPr id="344" name="12. 请指出下面程序的输出是什么？"/>
          <p:cNvSpPr/>
          <p:nvPr/>
        </p:nvSpPr>
        <p:spPr>
          <a:xfrm>
            <a:off x="920546" y="3028950"/>
            <a:ext cx="4889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12. 请指出下面程序的输出是什么？</a:t>
            </a:r>
          </a:p>
        </p:txBody>
      </p:sp>
      <p:grpSp>
        <p:nvGrpSpPr>
          <p:cNvPr id="347" name="package main…"/>
          <p:cNvGrpSpPr/>
          <p:nvPr/>
        </p:nvGrpSpPr>
        <p:grpSpPr>
          <a:xfrm>
            <a:off x="6094102" y="1282700"/>
            <a:ext cx="4721772" cy="7841673"/>
            <a:chOff x="0" y="0"/>
            <a:chExt cx="4721770" cy="7493000"/>
          </a:xfrm>
        </p:grpSpPr>
        <p:sp>
          <p:nvSpPr>
            <p:cNvPr id="346" name="package main…"/>
            <p:cNvSpPr/>
            <p:nvPr/>
          </p:nvSpPr>
          <p:spPr>
            <a:xfrm>
              <a:off x="215900" y="139700"/>
              <a:ext cx="4289971" cy="693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package main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var</a:t>
              </a:r>
              <a:r>
                <a:rPr dirty="0"/>
                <a:t> a string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import “</a:t>
              </a:r>
              <a:r>
                <a:rPr dirty="0" err="1"/>
                <a:t>fmt</a:t>
              </a:r>
              <a:r>
                <a:rPr dirty="0"/>
                <a:t>”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main() {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a = “G”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print(a)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f1()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f1() {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a := “O”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</a:t>
              </a:r>
              <a:r>
                <a:rPr dirty="0" err="1"/>
                <a:t>fmt.Println</a:t>
              </a:r>
              <a:r>
                <a:rPr dirty="0"/>
                <a:t>(a)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f2()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f2() {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</a:t>
              </a:r>
              <a:r>
                <a:rPr dirty="0" err="1"/>
                <a:t>fmt.Println</a:t>
              </a:r>
              <a:r>
                <a:rPr dirty="0"/>
                <a:t>(a)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</p:txBody>
        </p:sp>
        <p:pic>
          <p:nvPicPr>
            <p:cNvPr id="345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21771" cy="7493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50" name="bool类型，只能存true和false"/>
          <p:cNvSpPr/>
          <p:nvPr/>
        </p:nvSpPr>
        <p:spPr>
          <a:xfrm>
            <a:off x="1390514" y="2584450"/>
            <a:ext cx="44329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bool类型，只能存true和false</a:t>
            </a:r>
            <a:endParaRPr dirty="0"/>
          </a:p>
        </p:txBody>
      </p:sp>
      <p:grpSp>
        <p:nvGrpSpPr>
          <p:cNvPr id="353" name="var a bool…"/>
          <p:cNvGrpSpPr/>
          <p:nvPr/>
        </p:nvGrpSpPr>
        <p:grpSpPr>
          <a:xfrm>
            <a:off x="2949608" y="3714750"/>
            <a:ext cx="3492756" cy="1790700"/>
            <a:chOff x="0" y="0"/>
            <a:chExt cx="2907182" cy="1790700"/>
          </a:xfrm>
        </p:grpSpPr>
        <p:sp>
          <p:nvSpPr>
            <p:cNvPr id="352" name="var a bool…"/>
            <p:cNvSpPr/>
            <p:nvPr/>
          </p:nvSpPr>
          <p:spPr>
            <a:xfrm>
              <a:off x="215899" y="139700"/>
              <a:ext cx="2475384" cy="123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var a bool</a:t>
              </a:r>
            </a:p>
            <a:p>
              <a:pPr algn="l">
                <a:defRPr sz="2400"/>
              </a:pPr>
              <a:r>
                <a:t>var a bool = true</a:t>
              </a:r>
            </a:p>
            <a:p>
              <a:pPr algn="l">
                <a:defRPr sz="2400"/>
              </a:pPr>
              <a:r>
                <a:t>var a = true</a:t>
              </a:r>
            </a:p>
          </p:txBody>
        </p:sp>
        <p:pic>
          <p:nvPicPr>
            <p:cNvPr id="351" name="var a bool…" descr="var a bool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907183" cy="1790701"/>
            </a:xfrm>
            <a:prstGeom prst="rect">
              <a:avLst/>
            </a:prstGeom>
            <a:effectLst/>
          </p:spPr>
        </p:pic>
      </p:grpSp>
      <p:sp>
        <p:nvSpPr>
          <p:cNvPr id="354" name="相关操作符， ！、&amp;&amp;、||"/>
          <p:cNvSpPr/>
          <p:nvPr/>
        </p:nvSpPr>
        <p:spPr>
          <a:xfrm>
            <a:off x="1390514" y="6115050"/>
            <a:ext cx="39075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2"/>
              <a:defRPr sz="2400"/>
            </a:lvl1pPr>
          </a:lstStyle>
          <a:p>
            <a:r>
              <a:rPr dirty="0" err="1"/>
              <a:t>相关操作符</a:t>
            </a:r>
            <a:r>
              <a:rPr dirty="0"/>
              <a:t>， ！、&amp;&amp;、||</a:t>
            </a:r>
          </a:p>
        </p:txBody>
      </p:sp>
      <p:grpSp>
        <p:nvGrpSpPr>
          <p:cNvPr id="357" name="var a bool = true…"/>
          <p:cNvGrpSpPr/>
          <p:nvPr/>
        </p:nvGrpSpPr>
        <p:grpSpPr>
          <a:xfrm>
            <a:off x="2949608" y="6921500"/>
            <a:ext cx="6769609" cy="2209800"/>
            <a:chOff x="0" y="0"/>
            <a:chExt cx="6769607" cy="2209800"/>
          </a:xfrm>
        </p:grpSpPr>
        <p:sp>
          <p:nvSpPr>
            <p:cNvPr id="356" name="var a bool = true…"/>
            <p:cNvSpPr/>
            <p:nvPr/>
          </p:nvSpPr>
          <p:spPr>
            <a:xfrm>
              <a:off x="215899" y="139700"/>
              <a:ext cx="6337810" cy="165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var a bool = true</a:t>
              </a:r>
            </a:p>
            <a:p>
              <a:pPr algn="l">
                <a:defRPr sz="2400"/>
              </a:pPr>
              <a:r>
                <a:t>var b 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请问!a 、!b、a &amp;&amp; b、a || b的值分别是多少？</a:t>
              </a:r>
            </a:p>
          </p:txBody>
        </p:sp>
        <p:pic>
          <p:nvPicPr>
            <p:cNvPr id="355" name="var a bool = true…" descr="var a bool = true…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6769608" cy="22098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. 所有go源码以.go结尾"/>
          <p:cNvSpPr/>
          <p:nvPr/>
        </p:nvSpPr>
        <p:spPr>
          <a:xfrm>
            <a:off x="1786229" y="2673350"/>
            <a:ext cx="3382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所有go源码以.go结尾</a:t>
            </a:r>
          </a:p>
        </p:txBody>
      </p:sp>
      <p:sp>
        <p:nvSpPr>
          <p:cNvPr id="130" name="2. 标识符以字母或下划线开头，大小写敏感，比如："/>
          <p:cNvSpPr/>
          <p:nvPr/>
        </p:nvSpPr>
        <p:spPr>
          <a:xfrm>
            <a:off x="1786229" y="3644900"/>
            <a:ext cx="7158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标识符以字母或下划线开头，大小写敏感，比如：</a:t>
            </a:r>
          </a:p>
        </p:txBody>
      </p:sp>
      <p:sp>
        <p:nvSpPr>
          <p:cNvPr id="131" name="a. boy"/>
          <p:cNvSpPr/>
          <p:nvPr/>
        </p:nvSpPr>
        <p:spPr>
          <a:xfrm>
            <a:off x="2243429" y="4337049"/>
            <a:ext cx="9613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boy</a:t>
            </a:r>
          </a:p>
        </p:txBody>
      </p:sp>
      <p:sp>
        <p:nvSpPr>
          <p:cNvPr id="132" name="3. _是特殊标识符，用来忽略结果"/>
          <p:cNvSpPr/>
          <p:nvPr/>
        </p:nvSpPr>
        <p:spPr>
          <a:xfrm>
            <a:off x="1786229" y="5588000"/>
            <a:ext cx="4568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_是特殊标识符，用来忽略结果</a:t>
            </a:r>
          </a:p>
        </p:txBody>
      </p:sp>
      <p:sp>
        <p:nvSpPr>
          <p:cNvPr id="133" name="4. 保留关键字"/>
          <p:cNvSpPr/>
          <p:nvPr/>
        </p:nvSpPr>
        <p:spPr>
          <a:xfrm>
            <a:off x="1786229" y="65595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保留关键字</a:t>
            </a:r>
          </a:p>
        </p:txBody>
      </p:sp>
      <p:sp>
        <p:nvSpPr>
          <p:cNvPr id="134" name="文件名&amp;关键字&amp;标识符"/>
          <p:cNvSpPr/>
          <p:nvPr/>
        </p:nvSpPr>
        <p:spPr>
          <a:xfrm>
            <a:off x="4082897" y="914400"/>
            <a:ext cx="48390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文件名&amp;关键字&amp;标识符</a:t>
            </a:r>
          </a:p>
        </p:txBody>
      </p:sp>
      <p:sp>
        <p:nvSpPr>
          <p:cNvPr id="135" name="e. _boy"/>
          <p:cNvSpPr/>
          <p:nvPr/>
        </p:nvSpPr>
        <p:spPr>
          <a:xfrm>
            <a:off x="2243429" y="4832349"/>
            <a:ext cx="11137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e. _boy</a:t>
            </a:r>
          </a:p>
        </p:txBody>
      </p:sp>
      <p:sp>
        <p:nvSpPr>
          <p:cNvPr id="136" name="b. Boy"/>
          <p:cNvSpPr/>
          <p:nvPr/>
        </p:nvSpPr>
        <p:spPr>
          <a:xfrm>
            <a:off x="5057495" y="4337049"/>
            <a:ext cx="9951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Boy</a:t>
            </a:r>
          </a:p>
        </p:txBody>
      </p:sp>
      <p:sp>
        <p:nvSpPr>
          <p:cNvPr id="137" name="f. =_boy"/>
          <p:cNvSpPr/>
          <p:nvPr/>
        </p:nvSpPr>
        <p:spPr>
          <a:xfrm>
            <a:off x="5057495" y="4889499"/>
            <a:ext cx="12301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f. =_boy</a:t>
            </a:r>
          </a:p>
        </p:txBody>
      </p:sp>
      <p:sp>
        <p:nvSpPr>
          <p:cNvPr id="138" name="c. a+b"/>
          <p:cNvSpPr/>
          <p:nvPr/>
        </p:nvSpPr>
        <p:spPr>
          <a:xfrm>
            <a:off x="8132445" y="4337049"/>
            <a:ext cx="10101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a+b</a:t>
            </a:r>
          </a:p>
        </p:txBody>
      </p:sp>
      <p:sp>
        <p:nvSpPr>
          <p:cNvPr id="139" name="g.  _"/>
          <p:cNvSpPr/>
          <p:nvPr/>
        </p:nvSpPr>
        <p:spPr>
          <a:xfrm>
            <a:off x="8132445" y="4978399"/>
            <a:ext cx="7071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g.  _</a:t>
            </a:r>
          </a:p>
        </p:txBody>
      </p:sp>
      <p:sp>
        <p:nvSpPr>
          <p:cNvPr id="140" name="d.  0boy"/>
          <p:cNvSpPr/>
          <p:nvPr/>
        </p:nvSpPr>
        <p:spPr>
          <a:xfrm>
            <a:off x="10803229" y="4337049"/>
            <a:ext cx="1232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d.  0boy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60" name="数字类型，主要有int、int8、int16、int32、int64、uint8、uint16、uint32、uint64"/>
          <p:cNvSpPr/>
          <p:nvPr/>
        </p:nvSpPr>
        <p:spPr>
          <a:xfrm>
            <a:off x="1390514" y="2584450"/>
            <a:ext cx="113616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3"/>
              <a:defRPr sz="2400"/>
            </a:lvl1pPr>
          </a:lstStyle>
          <a:p>
            <a:r>
              <a:rPr dirty="0"/>
              <a:t>数字类型，主要有int、int8、int16、int32、int64、uint8、uint16、uint32、uint64</a:t>
            </a:r>
          </a:p>
        </p:txBody>
      </p:sp>
      <p:sp>
        <p:nvSpPr>
          <p:cNvPr id="361" name="类型转换，type(variable），比如：var a int=8;  var b int32=int32(a)"/>
          <p:cNvSpPr/>
          <p:nvPr/>
        </p:nvSpPr>
        <p:spPr>
          <a:xfrm>
            <a:off x="1263514" y="4933950"/>
            <a:ext cx="97471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4"/>
              <a:defRPr sz="2400"/>
            </a:lvl1pPr>
          </a:lstStyle>
          <a:p>
            <a:r>
              <a:rPr dirty="0" err="1"/>
              <a:t>类型转换，type</a:t>
            </a:r>
            <a:r>
              <a:rPr dirty="0"/>
              <a:t>(variable），</a:t>
            </a:r>
            <a:r>
              <a:rPr dirty="0" err="1"/>
              <a:t>比如：var</a:t>
            </a:r>
            <a:r>
              <a:rPr dirty="0"/>
              <a:t> a </a:t>
            </a:r>
            <a:r>
              <a:rPr dirty="0" err="1"/>
              <a:t>int</a:t>
            </a:r>
            <a:r>
              <a:rPr dirty="0"/>
              <a:t>=8;  </a:t>
            </a:r>
            <a:r>
              <a:rPr dirty="0" err="1"/>
              <a:t>var</a:t>
            </a:r>
            <a:r>
              <a:rPr dirty="0"/>
              <a:t> b int32=int32(a)</a:t>
            </a:r>
          </a:p>
        </p:txBody>
      </p:sp>
      <p:grpSp>
        <p:nvGrpSpPr>
          <p:cNvPr id="364" name="package main…"/>
          <p:cNvGrpSpPr/>
          <p:nvPr/>
        </p:nvGrpSpPr>
        <p:grpSpPr>
          <a:xfrm>
            <a:off x="3956862" y="5492750"/>
            <a:ext cx="5091076" cy="4432300"/>
            <a:chOff x="0" y="0"/>
            <a:chExt cx="5091074" cy="4432300"/>
          </a:xfrm>
        </p:grpSpPr>
        <p:sp>
          <p:nvSpPr>
            <p:cNvPr id="363" name="package main…"/>
            <p:cNvSpPr/>
            <p:nvPr/>
          </p:nvSpPr>
          <p:spPr>
            <a:xfrm>
              <a:off x="215899" y="139700"/>
              <a:ext cx="4659276" cy="387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a int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b int32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a = 15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b = a + a // compiler error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b = b + 5 // ok: 5 is a constant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62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5091076" cy="4432301"/>
            </a:xfrm>
            <a:prstGeom prst="rect">
              <a:avLst/>
            </a:prstGeom>
            <a:effectLst/>
          </p:spPr>
        </p:pic>
      </p:grpSp>
      <p:sp>
        <p:nvSpPr>
          <p:cNvPr id="365" name="、float32、float64"/>
          <p:cNvSpPr/>
          <p:nvPr/>
        </p:nvSpPr>
        <p:spPr>
          <a:xfrm>
            <a:off x="1764690" y="3346450"/>
            <a:ext cx="25539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、float32、float64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68" name="13. 请指出下面程序的输出是什么？"/>
          <p:cNvSpPr/>
          <p:nvPr/>
        </p:nvSpPr>
        <p:spPr>
          <a:xfrm>
            <a:off x="920546" y="3028950"/>
            <a:ext cx="4889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13. 请指出下面程序的输出是什么？</a:t>
            </a:r>
          </a:p>
        </p:txBody>
      </p:sp>
      <p:grpSp>
        <p:nvGrpSpPr>
          <p:cNvPr id="371" name="package main…"/>
          <p:cNvGrpSpPr/>
          <p:nvPr/>
        </p:nvGrpSpPr>
        <p:grpSpPr>
          <a:xfrm>
            <a:off x="6094102" y="3149600"/>
            <a:ext cx="5663010" cy="5715000"/>
            <a:chOff x="0" y="0"/>
            <a:chExt cx="5663009" cy="5715000"/>
          </a:xfrm>
        </p:grpSpPr>
        <p:sp>
          <p:nvSpPr>
            <p:cNvPr id="370" name="package main…"/>
            <p:cNvSpPr/>
            <p:nvPr/>
          </p:nvSpPr>
          <p:spPr>
            <a:xfrm>
              <a:off x="215900" y="139700"/>
              <a:ext cx="5231210" cy="5156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package main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import “fmt”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main() {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var n int16 = 34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 var m int32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 m = n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 m </a:t>
              </a:r>
              <a:r>
                <a:rPr b="1"/>
                <a:t>= int32(</a:t>
              </a:r>
              <a:r>
                <a:t>n</a:t>
              </a:r>
              <a:r>
                <a:rPr b="1"/>
                <a:t>)</a:t>
              </a:r>
              <a:br>
                <a:rPr b="1"/>
              </a:br>
              <a:r>
                <a:rPr b="1"/>
                <a:t>       </a:t>
              </a:r>
              <a:r>
                <a:t>fmt.Printf(“32 bit int is: %d\n”, m)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 fmt.Printf(“16 bit int is:  %d\n”, n)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</a:t>
              </a:r>
            </a:p>
          </p:txBody>
        </p:sp>
        <p:pic>
          <p:nvPicPr>
            <p:cNvPr id="369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5663011" cy="5715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74" name="逻辑操作符： == 、!=、&lt;、&lt;=、&gt;和 &gt;="/>
          <p:cNvSpPr/>
          <p:nvPr/>
        </p:nvSpPr>
        <p:spPr>
          <a:xfrm>
            <a:off x="1390514" y="2584450"/>
            <a:ext cx="60566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逻辑操作符</a:t>
            </a:r>
            <a:r>
              <a:rPr dirty="0"/>
              <a:t>： == 、!=、&lt;、&lt;=、&gt;和 &gt;=</a:t>
            </a:r>
          </a:p>
        </p:txBody>
      </p:sp>
      <p:grpSp>
        <p:nvGrpSpPr>
          <p:cNvPr id="377" name="package main…"/>
          <p:cNvGrpSpPr/>
          <p:nvPr/>
        </p:nvGrpSpPr>
        <p:grpSpPr>
          <a:xfrm>
            <a:off x="4109262" y="3822700"/>
            <a:ext cx="4548157" cy="4318000"/>
            <a:chOff x="0" y="0"/>
            <a:chExt cx="4548156" cy="4318000"/>
          </a:xfrm>
        </p:grpSpPr>
        <p:sp>
          <p:nvSpPr>
            <p:cNvPr id="376" name="package main…"/>
            <p:cNvSpPr/>
            <p:nvPr/>
          </p:nvSpPr>
          <p:spPr>
            <a:xfrm>
              <a:off x="215900" y="139700"/>
              <a:ext cx="4116357" cy="375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Import ”fmt”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a int = 10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 if ( a &gt; 10 ) { </a:t>
              </a:r>
              <a:br/>
              <a:r>
                <a:t>         fmt.Println(a)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 }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75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4548158" cy="4318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80" name="数学操作符：+、-、*、/等等"/>
          <p:cNvSpPr/>
          <p:nvPr/>
        </p:nvSpPr>
        <p:spPr>
          <a:xfrm>
            <a:off x="1390514" y="2584450"/>
            <a:ext cx="43964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2"/>
              <a:defRPr sz="2400"/>
            </a:lvl1pPr>
          </a:lstStyle>
          <a:p>
            <a:r>
              <a:rPr dirty="0" err="1"/>
              <a:t>数学操作符</a:t>
            </a:r>
            <a:r>
              <a:rPr dirty="0"/>
              <a:t>：+、-、*、/</a:t>
            </a:r>
            <a:r>
              <a:rPr dirty="0" err="1"/>
              <a:t>等等</a:t>
            </a:r>
            <a:endParaRPr dirty="0"/>
          </a:p>
        </p:txBody>
      </p:sp>
      <p:grpSp>
        <p:nvGrpSpPr>
          <p:cNvPr id="383" name="package main…"/>
          <p:cNvGrpSpPr/>
          <p:nvPr/>
        </p:nvGrpSpPr>
        <p:grpSpPr>
          <a:xfrm>
            <a:off x="4109262" y="4248150"/>
            <a:ext cx="4548157" cy="3467100"/>
            <a:chOff x="0" y="0"/>
            <a:chExt cx="4548156" cy="3467100"/>
          </a:xfrm>
        </p:grpSpPr>
        <p:sp>
          <p:nvSpPr>
            <p:cNvPr id="382" name="package main…"/>
            <p:cNvSpPr/>
            <p:nvPr/>
          </p:nvSpPr>
          <p:spPr>
            <a:xfrm>
              <a:off x="215900" y="139700"/>
              <a:ext cx="4116357" cy="290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Import ”fmt”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a int = 10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b = a + 10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81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4548158" cy="3467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86" name="14. 使用math/rand生成10个随机整数，10个小于100的随机整数以及10个随机浮点数？"/>
          <p:cNvSpPr/>
          <p:nvPr/>
        </p:nvSpPr>
        <p:spPr>
          <a:xfrm>
            <a:off x="920546" y="3028950"/>
            <a:ext cx="11766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14. </a:t>
            </a:r>
            <a:r>
              <a:rPr dirty="0" err="1"/>
              <a:t>使用math</a:t>
            </a:r>
            <a:r>
              <a:rPr dirty="0"/>
              <a:t>/rand生成10个随机整数，10个小于100的随机整数以及10个随机浮点数？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89" name="字符类型：var a byte"/>
          <p:cNvSpPr/>
          <p:nvPr/>
        </p:nvSpPr>
        <p:spPr>
          <a:xfrm>
            <a:off x="1314314" y="2584450"/>
            <a:ext cx="34167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5"/>
              <a:defRPr sz="2400"/>
            </a:lvl1pPr>
          </a:lstStyle>
          <a:p>
            <a:r>
              <a:rPr dirty="0" err="1"/>
              <a:t>字符类型：var</a:t>
            </a:r>
            <a:r>
              <a:rPr dirty="0"/>
              <a:t> a byte</a:t>
            </a:r>
          </a:p>
        </p:txBody>
      </p:sp>
      <p:sp>
        <p:nvSpPr>
          <p:cNvPr id="390" name="字符串类型： var str string"/>
          <p:cNvSpPr/>
          <p:nvPr/>
        </p:nvSpPr>
        <p:spPr>
          <a:xfrm>
            <a:off x="1314314" y="4457700"/>
            <a:ext cx="4144638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423333" indent="-423333" algn="l">
              <a:buSzPct val="100000"/>
              <a:buAutoNum type="arabicPeriod" startAt="6"/>
              <a:defRPr sz="2400"/>
            </a:lvl1pPr>
          </a:lstStyle>
          <a:p>
            <a:r>
              <a:rPr dirty="0" err="1"/>
              <a:t>字符串类型</a:t>
            </a:r>
            <a:r>
              <a:rPr dirty="0"/>
              <a:t>： 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str</a:t>
            </a:r>
            <a:r>
              <a:rPr dirty="0"/>
              <a:t> string</a:t>
            </a:r>
          </a:p>
        </p:txBody>
      </p:sp>
      <p:grpSp>
        <p:nvGrpSpPr>
          <p:cNvPr id="393" name="package main…"/>
          <p:cNvGrpSpPr/>
          <p:nvPr/>
        </p:nvGrpSpPr>
        <p:grpSpPr>
          <a:xfrm>
            <a:off x="3956862" y="5975350"/>
            <a:ext cx="4007816" cy="3467100"/>
            <a:chOff x="0" y="0"/>
            <a:chExt cx="4007815" cy="3467100"/>
          </a:xfrm>
        </p:grpSpPr>
        <p:sp>
          <p:nvSpPr>
            <p:cNvPr id="392" name="package main…"/>
            <p:cNvSpPr/>
            <p:nvPr/>
          </p:nvSpPr>
          <p:spPr>
            <a:xfrm>
              <a:off x="215900" y="139700"/>
              <a:ext cx="3576016" cy="290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 var str = “hello world”</a:t>
              </a:r>
            </a:p>
            <a:p>
              <a:pPr lvl="2" algn="l">
                <a:spcBef>
                  <a:spcPts val="900"/>
                </a:spcBef>
                <a:defRPr sz="2400"/>
              </a:pPr>
              <a:r>
                <a:t>fmt.Println(“str=“, str)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91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007816" cy="3467101"/>
            </a:xfrm>
            <a:prstGeom prst="rect">
              <a:avLst/>
            </a:prstGeom>
            <a:effectLst/>
          </p:spPr>
        </p:pic>
      </p:grpSp>
      <p:sp>
        <p:nvSpPr>
          <p:cNvPr id="394" name="var a byte = ‘c’"/>
          <p:cNvSpPr/>
          <p:nvPr/>
        </p:nvSpPr>
        <p:spPr>
          <a:xfrm>
            <a:off x="3023311" y="3473449"/>
            <a:ext cx="21448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byte = ‘c’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97" name="字符串表示两种方式： 1）双引号    2）``   （反引号）"/>
          <p:cNvSpPr/>
          <p:nvPr/>
        </p:nvSpPr>
        <p:spPr>
          <a:xfrm>
            <a:off x="1390514" y="2584450"/>
            <a:ext cx="78534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字符串表示两种方式</a:t>
            </a:r>
            <a:r>
              <a:rPr dirty="0"/>
              <a:t>： 1）双引号    2）``   （</a:t>
            </a:r>
            <a:r>
              <a:rPr dirty="0" err="1"/>
              <a:t>反引号</a:t>
            </a:r>
            <a:r>
              <a:rPr dirty="0"/>
              <a:t>）</a:t>
            </a:r>
          </a:p>
        </p:txBody>
      </p:sp>
      <p:grpSp>
        <p:nvGrpSpPr>
          <p:cNvPr id="400" name="package main…"/>
          <p:cNvGrpSpPr/>
          <p:nvPr/>
        </p:nvGrpSpPr>
        <p:grpSpPr>
          <a:xfrm>
            <a:off x="4286655" y="3568700"/>
            <a:ext cx="4431490" cy="5283201"/>
            <a:chOff x="-1" y="0"/>
            <a:chExt cx="4431489" cy="5283201"/>
          </a:xfrm>
        </p:grpSpPr>
        <p:sp>
          <p:nvSpPr>
            <p:cNvPr id="399" name="package main…"/>
            <p:cNvSpPr/>
            <p:nvPr/>
          </p:nvSpPr>
          <p:spPr>
            <a:xfrm>
              <a:off x="215899" y="139700"/>
              <a:ext cx="3999689" cy="472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 var str = “hello world\n\n”</a:t>
              </a:r>
              <a:br/>
              <a:r>
                <a:t>     var str2 = `hello \n \n \n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this is a test string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This is a test string too·`</a:t>
              </a:r>
            </a:p>
            <a:p>
              <a:pPr lvl="2" algn="l">
                <a:spcBef>
                  <a:spcPts val="900"/>
                </a:spcBef>
                <a:defRPr sz="2400"/>
              </a:pPr>
              <a:r>
                <a:t>fmt.Println(“str=“, str)</a:t>
              </a:r>
            </a:p>
            <a:p>
              <a:pPr lvl="2" algn="l">
                <a:spcBef>
                  <a:spcPts val="900"/>
                </a:spcBef>
                <a:defRPr sz="2400"/>
              </a:pPr>
              <a:r>
                <a:t>fmt.Println(“str2=“, str2)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98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4431489" cy="5283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课后作业"/>
          <p:cNvSpPr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课后作业</a:t>
            </a:r>
          </a:p>
        </p:txBody>
      </p:sp>
      <p:sp>
        <p:nvSpPr>
          <p:cNvPr id="403" name="1. 判断 101-200 之间有多少个素数，并输出所有素数。"/>
          <p:cNvSpPr/>
          <p:nvPr/>
        </p:nvSpPr>
        <p:spPr>
          <a:xfrm>
            <a:off x="1390514" y="2584450"/>
            <a:ext cx="76745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/>
              <a:t>1. </a:t>
            </a:r>
            <a:r>
              <a:rPr dirty="0" err="1"/>
              <a:t>判断</a:t>
            </a:r>
            <a:r>
              <a:rPr dirty="0"/>
              <a:t> 101-200 </a:t>
            </a:r>
            <a:r>
              <a:rPr dirty="0" err="1"/>
              <a:t>之间有多少个素数，并输出所有素数</a:t>
            </a:r>
            <a:r>
              <a:rPr dirty="0"/>
              <a:t>。 </a:t>
            </a:r>
          </a:p>
        </p:txBody>
      </p:sp>
      <p:sp>
        <p:nvSpPr>
          <p:cNvPr id="404" name="2. 打印出100-999中所有的“水仙花数”，所谓“水仙花数”是指一个三位数，其各位数字…"/>
          <p:cNvSpPr/>
          <p:nvPr/>
        </p:nvSpPr>
        <p:spPr>
          <a:xfrm>
            <a:off x="1390514" y="4324349"/>
            <a:ext cx="11905184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2. 打印出100-999中所有的“水仙花数”，所谓“水仙花数”是指一个三位数，其各位数字</a:t>
            </a:r>
          </a:p>
          <a:p>
            <a: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立方和等于该数本身。例如：153 是一个“</a:t>
            </a:r>
            <a:r>
              <a:rPr dirty="0" err="1"/>
              <a:t>水仙花数</a:t>
            </a:r>
            <a:r>
              <a:rPr dirty="0"/>
              <a:t>”，</a:t>
            </a:r>
            <a:r>
              <a:rPr dirty="0" err="1"/>
              <a:t>因为</a:t>
            </a:r>
            <a:r>
              <a:rPr dirty="0"/>
              <a:t> 153=1 </a:t>
            </a:r>
            <a:r>
              <a:rPr dirty="0" err="1"/>
              <a:t>的三次</a:t>
            </a:r>
            <a:endParaRPr dirty="0"/>
          </a:p>
          <a:p>
            <a: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方＋5 的三次方＋3 </a:t>
            </a:r>
            <a:r>
              <a:rPr dirty="0" err="1"/>
              <a:t>的三次方</a:t>
            </a:r>
            <a:r>
              <a:rPr dirty="0"/>
              <a:t>。 </a:t>
            </a:r>
          </a:p>
        </p:txBody>
      </p:sp>
      <p:sp>
        <p:nvSpPr>
          <p:cNvPr id="405" name="3. 对于一个数n，求n的阶乘之和，即： 1！ + 2！ + 3！+…n!"/>
          <p:cNvSpPr/>
          <p:nvPr/>
        </p:nvSpPr>
        <p:spPr>
          <a:xfrm>
            <a:off x="1390514" y="6800850"/>
            <a:ext cx="84316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/>
              <a:t>3. </a:t>
            </a:r>
            <a:r>
              <a:rPr dirty="0" err="1"/>
              <a:t>对于一个数n，求n的阶乘之和，即</a:t>
            </a:r>
            <a:r>
              <a:rPr dirty="0"/>
              <a:t>： 1！ + 2！ + 3！+…n!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表格"/>
          <p:cNvGraphicFramePr/>
          <p:nvPr/>
        </p:nvGraphicFramePr>
        <p:xfrm>
          <a:off x="1270000" y="1270000"/>
          <a:ext cx="10452100" cy="72009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2090420"/>
                <a:gridCol w="2090420"/>
                <a:gridCol w="2090420"/>
                <a:gridCol w="2090420"/>
                <a:gridCol w="2090420"/>
              </a:tblGrid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break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default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func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interface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select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case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defer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go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map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struct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chan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else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goto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package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switch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const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fallthough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if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range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type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continue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for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import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return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var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程序的基本结构"/>
          <p:cNvSpPr/>
          <p:nvPr/>
        </p:nvSpPr>
        <p:spPr>
          <a:xfrm>
            <a:off x="4578273" y="914400"/>
            <a:ext cx="38482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go程序的基本结构</a:t>
            </a:r>
          </a:p>
        </p:txBody>
      </p:sp>
      <p:grpSp>
        <p:nvGrpSpPr>
          <p:cNvPr id="147" name="package main…"/>
          <p:cNvGrpSpPr/>
          <p:nvPr/>
        </p:nvGrpSpPr>
        <p:grpSpPr>
          <a:xfrm>
            <a:off x="3663898" y="2400300"/>
            <a:ext cx="5677004" cy="5562600"/>
            <a:chOff x="0" y="0"/>
            <a:chExt cx="5677002" cy="5562600"/>
          </a:xfrm>
        </p:grpSpPr>
        <p:sp>
          <p:nvSpPr>
            <p:cNvPr id="146" name="package main…"/>
            <p:cNvSpPr/>
            <p:nvPr/>
          </p:nvSpPr>
          <p:spPr>
            <a:xfrm>
              <a:off x="215900" y="139700"/>
              <a:ext cx="5245203" cy="500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42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    fmt.Println(“hello, world”)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}</a:t>
              </a:r>
            </a:p>
          </p:txBody>
        </p:sp>
        <p:pic>
          <p:nvPicPr>
            <p:cNvPr id="145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77003" cy="5562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程序的基本结构"/>
          <p:cNvSpPr/>
          <p:nvPr/>
        </p:nvSpPr>
        <p:spPr>
          <a:xfrm>
            <a:off x="4578273" y="914400"/>
            <a:ext cx="38482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go程序的基本结构</a:t>
            </a:r>
          </a:p>
        </p:txBody>
      </p:sp>
      <p:grpSp>
        <p:nvGrpSpPr>
          <p:cNvPr id="152" name="package main…"/>
          <p:cNvGrpSpPr/>
          <p:nvPr/>
        </p:nvGrpSpPr>
        <p:grpSpPr>
          <a:xfrm>
            <a:off x="1111198" y="2819400"/>
            <a:ext cx="5677004" cy="5562600"/>
            <a:chOff x="0" y="0"/>
            <a:chExt cx="5677002" cy="5562600"/>
          </a:xfrm>
        </p:grpSpPr>
        <p:sp>
          <p:nvSpPr>
            <p:cNvPr id="151" name="package main…"/>
            <p:cNvSpPr/>
            <p:nvPr/>
          </p:nvSpPr>
          <p:spPr>
            <a:xfrm>
              <a:off x="215900" y="139700"/>
              <a:ext cx="5245203" cy="500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42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    fmt.Println(“hello, world”)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}</a:t>
              </a:r>
            </a:p>
          </p:txBody>
        </p:sp>
        <p:pic>
          <p:nvPicPr>
            <p:cNvPr id="150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77003" cy="5562601"/>
            </a:xfrm>
            <a:prstGeom prst="rect">
              <a:avLst/>
            </a:prstGeom>
            <a:effectLst/>
          </p:spPr>
        </p:pic>
      </p:grpSp>
      <p:sp>
        <p:nvSpPr>
          <p:cNvPr id="153" name="1. 任何一个代码文件隶属于一个包"/>
          <p:cNvSpPr/>
          <p:nvPr/>
        </p:nvSpPr>
        <p:spPr>
          <a:xfrm>
            <a:off x="7456881" y="3028950"/>
            <a:ext cx="4720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任何一个代码文件隶属于一个包</a:t>
            </a:r>
          </a:p>
        </p:txBody>
      </p:sp>
      <p:sp>
        <p:nvSpPr>
          <p:cNvPr id="154" name="2. import 关键字，引用其他包："/>
          <p:cNvSpPr/>
          <p:nvPr/>
        </p:nvSpPr>
        <p:spPr>
          <a:xfrm>
            <a:off x="7545781" y="3930650"/>
            <a:ext cx="44549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import 关键字，引用其他包：</a:t>
            </a:r>
          </a:p>
        </p:txBody>
      </p:sp>
      <p:sp>
        <p:nvSpPr>
          <p:cNvPr id="155" name="import(“fmt”)"/>
          <p:cNvSpPr/>
          <p:nvPr/>
        </p:nvSpPr>
        <p:spPr>
          <a:xfrm>
            <a:off x="7888681" y="4641849"/>
            <a:ext cx="18467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import(“fmt”)</a:t>
            </a:r>
          </a:p>
        </p:txBody>
      </p:sp>
      <p:sp>
        <p:nvSpPr>
          <p:cNvPr id="156" name="import(“os”)"/>
          <p:cNvSpPr/>
          <p:nvPr/>
        </p:nvSpPr>
        <p:spPr>
          <a:xfrm>
            <a:off x="7888681" y="5137149"/>
            <a:ext cx="174528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import(“os”)</a:t>
            </a:r>
          </a:p>
        </p:txBody>
      </p:sp>
      <p:sp>
        <p:nvSpPr>
          <p:cNvPr id="157" name="通常习惯写成："/>
          <p:cNvSpPr/>
          <p:nvPr/>
        </p:nvSpPr>
        <p:spPr>
          <a:xfrm>
            <a:off x="7888681" y="57721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通常习惯写成：</a:t>
            </a:r>
          </a:p>
        </p:txBody>
      </p:sp>
      <p:sp>
        <p:nvSpPr>
          <p:cNvPr id="158" name="import (…"/>
          <p:cNvSpPr/>
          <p:nvPr/>
        </p:nvSpPr>
        <p:spPr>
          <a:xfrm>
            <a:off x="8077352" y="6457949"/>
            <a:ext cx="187055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  <a:r>
              <a:t>import (</a:t>
            </a:r>
          </a:p>
          <a:p>
            <a:pPr algn="l">
              <a:defRPr sz="2400"/>
            </a:pPr>
            <a:r>
              <a:t>      “fmt”</a:t>
            </a:r>
          </a:p>
          <a:p>
            <a:pPr algn="l">
              <a:defRPr sz="2400"/>
            </a:pPr>
            <a:r>
              <a:t>       “os”</a:t>
            </a:r>
          </a:p>
          <a:p>
            <a:pPr algn="l">
              <a:defRPr sz="2400"/>
            </a:pPr>
            <a:r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程序的基本结构"/>
          <p:cNvSpPr/>
          <p:nvPr/>
        </p:nvSpPr>
        <p:spPr>
          <a:xfrm>
            <a:off x="4578273" y="914400"/>
            <a:ext cx="38482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go程序的基本结构</a:t>
            </a:r>
          </a:p>
        </p:txBody>
      </p:sp>
      <p:grpSp>
        <p:nvGrpSpPr>
          <p:cNvPr id="163" name="package main…"/>
          <p:cNvGrpSpPr/>
          <p:nvPr/>
        </p:nvGrpSpPr>
        <p:grpSpPr>
          <a:xfrm>
            <a:off x="1111198" y="2819400"/>
            <a:ext cx="5677004" cy="5562600"/>
            <a:chOff x="0" y="0"/>
            <a:chExt cx="5677002" cy="5562600"/>
          </a:xfrm>
        </p:grpSpPr>
        <p:sp>
          <p:nvSpPr>
            <p:cNvPr id="162" name="package main…"/>
            <p:cNvSpPr/>
            <p:nvPr/>
          </p:nvSpPr>
          <p:spPr>
            <a:xfrm>
              <a:off x="215900" y="139700"/>
              <a:ext cx="5245203" cy="500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42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    fmt.Println(“hello, world”)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}</a:t>
              </a:r>
            </a:p>
          </p:txBody>
        </p:sp>
        <p:pic>
          <p:nvPicPr>
            <p:cNvPr id="161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77003" cy="5562601"/>
            </a:xfrm>
            <a:prstGeom prst="rect">
              <a:avLst/>
            </a:prstGeom>
            <a:effectLst/>
          </p:spPr>
        </p:pic>
      </p:grpSp>
      <p:sp>
        <p:nvSpPr>
          <p:cNvPr id="164" name="3. golang可执行程序，package main，…"/>
          <p:cNvSpPr/>
          <p:nvPr/>
        </p:nvSpPr>
        <p:spPr>
          <a:xfrm>
            <a:off x="7456881" y="2819399"/>
            <a:ext cx="556808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3. golang可执行程序，package main，</a:t>
            </a:r>
          </a:p>
          <a:p>
            <a:pPr algn="l">
              <a:defRPr sz="2400"/>
            </a:pPr>
            <a:r>
              <a:t>     并且有且只有一个main入口函数</a:t>
            </a:r>
          </a:p>
        </p:txBody>
      </p:sp>
      <p:sp>
        <p:nvSpPr>
          <p:cNvPr id="165" name="4. 包中函数调用："/>
          <p:cNvSpPr/>
          <p:nvPr/>
        </p:nvSpPr>
        <p:spPr>
          <a:xfrm>
            <a:off x="7494981" y="4235450"/>
            <a:ext cx="25868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包中函数调用：</a:t>
            </a:r>
          </a:p>
        </p:txBody>
      </p:sp>
      <p:sp>
        <p:nvSpPr>
          <p:cNvPr id="166" name="a. 同一个包中函数，直接调用"/>
          <p:cNvSpPr/>
          <p:nvPr/>
        </p:nvSpPr>
        <p:spPr>
          <a:xfrm>
            <a:off x="7914081" y="4927600"/>
            <a:ext cx="41108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同一个包中函数，直接调用</a:t>
            </a:r>
          </a:p>
        </p:txBody>
      </p:sp>
      <p:sp>
        <p:nvSpPr>
          <p:cNvPr id="167" name="b. 不同包中函数，通过包名+点+…"/>
          <p:cNvSpPr/>
          <p:nvPr/>
        </p:nvSpPr>
        <p:spPr>
          <a:xfrm>
            <a:off x="7914081" y="5746749"/>
            <a:ext cx="461467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b. 不同包中函数，通过包名+点+</a:t>
            </a:r>
          </a:p>
          <a:p>
            <a:pPr algn="l">
              <a:defRPr sz="2400"/>
            </a:pPr>
            <a:r>
              <a:t>函数名进行调用</a:t>
            </a:r>
          </a:p>
        </p:txBody>
      </p:sp>
      <p:sp>
        <p:nvSpPr>
          <p:cNvPr id="168" name="5. 包访问控制规则："/>
          <p:cNvSpPr/>
          <p:nvPr/>
        </p:nvSpPr>
        <p:spPr>
          <a:xfrm>
            <a:off x="7494981" y="6985000"/>
            <a:ext cx="28916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包访问控制规则：</a:t>
            </a:r>
          </a:p>
        </p:txBody>
      </p:sp>
      <p:sp>
        <p:nvSpPr>
          <p:cNvPr id="169" name="大写意味着这个函数/变量是可导出的…"/>
          <p:cNvSpPr/>
          <p:nvPr/>
        </p:nvSpPr>
        <p:spPr>
          <a:xfrm>
            <a:off x="7888681" y="7677149"/>
            <a:ext cx="5583903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 algn="l">
              <a:buSzPct val="100000"/>
              <a:buAutoNum type="alphaLcPeriod"/>
              <a:defRPr sz="2400"/>
            </a:pPr>
            <a:r>
              <a:t>大写意味着这个函数/变量是可导出的</a:t>
            </a:r>
          </a:p>
          <a:p>
            <a:pPr marL="423333" indent="-423333" algn="l">
              <a:buSzPct val="100000"/>
              <a:buAutoNum type="alphaLcPeriod"/>
              <a:defRPr sz="2400"/>
            </a:pPr>
            <a:r>
              <a:t>小写意味着这个函数/变量是私有的，</a:t>
            </a:r>
          </a:p>
          <a:p>
            <a:pPr algn="l">
              <a:defRPr sz="2400"/>
            </a:pPr>
            <a:r>
              <a:t>     包外部不能访问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172" name="1. 写一个程序，对于给定一个数字n，求出所有两两相加等于n的组合。"/>
          <p:cNvSpPr/>
          <p:nvPr/>
        </p:nvSpPr>
        <p:spPr>
          <a:xfrm>
            <a:off x="920546" y="3028950"/>
            <a:ext cx="963137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写一个程序，对于给定一个数字n，求出所有两两相加等于n的组合。</a:t>
            </a:r>
          </a:p>
        </p:txBody>
      </p:sp>
      <p:sp>
        <p:nvSpPr>
          <p:cNvPr id="173" name="比如： 对于n=5，所有组合如下所示："/>
          <p:cNvSpPr/>
          <p:nvPr/>
        </p:nvSpPr>
        <p:spPr>
          <a:xfrm>
            <a:off x="1212646" y="3778250"/>
            <a:ext cx="53111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比如： 对于n=5，所有组合如下所示：</a:t>
            </a:r>
          </a:p>
        </p:txBody>
      </p:sp>
      <p:sp>
        <p:nvSpPr>
          <p:cNvPr id="174" name="1+4=5"/>
          <p:cNvSpPr/>
          <p:nvPr/>
        </p:nvSpPr>
        <p:spPr>
          <a:xfrm>
            <a:off x="1949246" y="5168899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1+4=5</a:t>
            </a:r>
          </a:p>
        </p:txBody>
      </p:sp>
      <p:sp>
        <p:nvSpPr>
          <p:cNvPr id="175" name="2+3=5"/>
          <p:cNvSpPr/>
          <p:nvPr/>
        </p:nvSpPr>
        <p:spPr>
          <a:xfrm>
            <a:off x="1949246" y="5718174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2+3=5</a:t>
            </a:r>
          </a:p>
        </p:txBody>
      </p:sp>
      <p:sp>
        <p:nvSpPr>
          <p:cNvPr id="176" name="3+2=5"/>
          <p:cNvSpPr/>
          <p:nvPr/>
        </p:nvSpPr>
        <p:spPr>
          <a:xfrm>
            <a:off x="1949246" y="6267449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3+2=5</a:t>
            </a:r>
          </a:p>
        </p:txBody>
      </p:sp>
      <p:sp>
        <p:nvSpPr>
          <p:cNvPr id="177" name="4+1=5"/>
          <p:cNvSpPr/>
          <p:nvPr/>
        </p:nvSpPr>
        <p:spPr>
          <a:xfrm>
            <a:off x="1949246" y="6851649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4+1=5</a:t>
            </a:r>
          </a:p>
        </p:txBody>
      </p:sp>
      <p:sp>
        <p:nvSpPr>
          <p:cNvPr id="178" name="5+0=5"/>
          <p:cNvSpPr/>
          <p:nvPr/>
        </p:nvSpPr>
        <p:spPr>
          <a:xfrm>
            <a:off x="1949246" y="7435849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5+0=5</a:t>
            </a:r>
          </a:p>
        </p:txBody>
      </p:sp>
      <p:sp>
        <p:nvSpPr>
          <p:cNvPr id="179" name="0+5=5"/>
          <p:cNvSpPr/>
          <p:nvPr/>
        </p:nvSpPr>
        <p:spPr>
          <a:xfrm>
            <a:off x="1949246" y="4619624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0+5=5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182" name="2. 一个程序包含两个包add和main，其中add包中有两个变量：Name和age。请问main…"/>
          <p:cNvSpPr/>
          <p:nvPr/>
        </p:nvSpPr>
        <p:spPr>
          <a:xfrm>
            <a:off x="920546" y="2819399"/>
            <a:ext cx="1190091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  <a:lvl2pPr algn="l">
              <a:defRPr sz="2400"/>
            </a:lvl2pPr>
          </a:lstStyle>
          <a:p>
            <a:r>
              <a:rPr dirty="0"/>
              <a:t>2. </a:t>
            </a:r>
            <a:r>
              <a:rPr dirty="0" err="1"/>
              <a:t>一个程序包含两个包add和main，其中add包中有两个变量：Name和age。请问main</a:t>
            </a:r>
            <a:endParaRPr dirty="0"/>
          </a:p>
          <a:p>
            <a:pPr lvl="1"/>
            <a:r>
              <a:rPr dirty="0" err="1"/>
              <a:t>包中如何访问Name和age</a:t>
            </a:r>
            <a:r>
              <a:rPr dirty="0"/>
              <a:t>？</a:t>
            </a:r>
          </a:p>
        </p:txBody>
      </p:sp>
      <p:grpSp>
        <p:nvGrpSpPr>
          <p:cNvPr id="185" name="package main…"/>
          <p:cNvGrpSpPr/>
          <p:nvPr/>
        </p:nvGrpSpPr>
        <p:grpSpPr>
          <a:xfrm>
            <a:off x="3387029" y="4311650"/>
            <a:ext cx="6967952" cy="4737100"/>
            <a:chOff x="0" y="0"/>
            <a:chExt cx="6967951" cy="4737100"/>
          </a:xfrm>
        </p:grpSpPr>
        <p:sp>
          <p:nvSpPr>
            <p:cNvPr id="184" name="package main…"/>
            <p:cNvSpPr/>
            <p:nvPr/>
          </p:nvSpPr>
          <p:spPr>
            <a:xfrm>
              <a:off x="215900" y="139700"/>
              <a:ext cx="6536152" cy="417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package main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import(</a:t>
              </a:r>
            </a:p>
            <a:p>
              <a:pPr algn="l">
                <a:defRPr sz="2400"/>
              </a:pPr>
              <a:r>
                <a:t>     “add”</a:t>
              </a:r>
            </a:p>
            <a:p>
              <a:pPr algn="l">
                <a:defRPr sz="2400"/>
              </a:pPr>
              <a:r>
                <a:t>)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func main () {</a:t>
              </a:r>
            </a:p>
            <a:p>
              <a:pPr algn="l">
                <a:defRPr sz="2400"/>
              </a:pPr>
              <a:endParaRPr/>
            </a:p>
            <a:p>
              <a:pPr lvl="2" algn="l">
                <a:defRPr sz="2400"/>
              </a:pPr>
              <a:r>
                <a:t>fmt.Println(“result:”, add.Name)</a:t>
              </a:r>
            </a:p>
            <a:p>
              <a:pPr lvl="2" algn="l">
                <a:defRPr sz="2400"/>
              </a:pPr>
              <a:r>
                <a:t>fmt.Println(“result:”, add.age)</a:t>
              </a:r>
            </a:p>
            <a:p>
              <a:pPr algn="l">
                <a:defRPr sz="2400"/>
              </a:pPr>
              <a:r>
                <a:t>}</a:t>
              </a:r>
            </a:p>
          </p:txBody>
        </p:sp>
        <p:pic>
          <p:nvPicPr>
            <p:cNvPr id="183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6967952" cy="4737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1342</Words>
  <Application>Microsoft Office PowerPoint</Application>
  <PresentationFormat>自定义</PresentationFormat>
  <Paragraphs>390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Helvetica Light</vt:lpstr>
      <vt:lpstr>Helvetica Neue</vt:lpstr>
      <vt:lpstr>PingFang SC Regular</vt:lpstr>
      <vt:lpstr>Helvetica</vt:lpstr>
      <vt:lpstr>Times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14</cp:revision>
  <dcterms:modified xsi:type="dcterms:W3CDTF">2017-06-10T10:28:15Z</dcterms:modified>
</cp:coreProperties>
</file>