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://www.altheamesh.com" TargetMode="External"/><Relationship Id="rId3" Type="http://schemas.openxmlformats.org/officeDocument/2006/relationships/hyperlink" Target="http://www.github.com/althea-mesh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lthea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Althea</a:t>
            </a:r>
          </a:p>
        </p:txBody>
      </p:sp>
      <p:sp>
        <p:nvSpPr>
          <p:cNvPr id="120" name="Jehan Tremback &amp; Justin Kilpatrick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Jehan Tremback &amp; Justin Kilpatrick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6550" y="4102100"/>
            <a:ext cx="9791700" cy="2184400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User node pays upstream"/>
          <p:cNvSpPr txBox="1"/>
          <p:nvPr/>
        </p:nvSpPr>
        <p:spPr>
          <a:xfrm>
            <a:off x="3794404" y="2813078"/>
            <a:ext cx="541599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User node pays upstream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6550" y="4102100"/>
            <a:ext cx="9791700" cy="2768600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Exit node pays downstream on behalf of user node"/>
          <p:cNvSpPr txBox="1"/>
          <p:nvPr/>
        </p:nvSpPr>
        <p:spPr>
          <a:xfrm>
            <a:off x="1253058" y="2813078"/>
            <a:ext cx="1049868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Exit node pays downstream on behalf of user node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partment building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Apartment buildings</a:t>
            </a:r>
          </a:p>
        </p:txBody>
      </p:sp>
      <p:sp>
        <p:nvSpPr>
          <p:cNvPr id="154" name="Can often access commercial-grade fiber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Can often access commercial-grade fiber.</a:t>
            </a:r>
          </a:p>
          <a:p>
            <a:pPr/>
            <a:r>
              <a:t>Lots of profit margin with 100+ tenants.</a:t>
            </a:r>
          </a:p>
          <a:p>
            <a:pPr/>
            <a:r>
              <a:t>Althea can function here as a sort of “ISP in a box”, allowing the building owner to make profit that otherwise would have gone to an ISP.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Mesh cooperativ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Mesh cooperatives</a:t>
            </a:r>
          </a:p>
        </p:txBody>
      </p:sp>
      <p:sp>
        <p:nvSpPr>
          <p:cNvPr id="157" name="People that live in an area banding together to improve acces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People that live in an area banding together to improve access.</a:t>
            </a:r>
          </a:p>
          <a:p>
            <a:pPr/>
            <a:r>
              <a:t>Not as widespread or successful as wireless ISPs.</a:t>
            </a:r>
          </a:p>
          <a:p>
            <a:pPr/>
            <a:r>
              <a:t>Bring a much-needed community element to help support an incentivized mesh network.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Wireless IS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Wireless ISPs</a:t>
            </a:r>
          </a:p>
        </p:txBody>
      </p:sp>
      <p:sp>
        <p:nvSpPr>
          <p:cNvPr id="160" name="Subscribers usually have line of sight to tower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Subscribers usually have line of sight to tower.</a:t>
            </a:r>
          </a:p>
          <a:p>
            <a:pPr/>
            <a:r>
              <a:t>Subscriber’s neighbors may not, but require ISP to support hardware on someone else’s property.</a:t>
            </a:r>
          </a:p>
          <a:p>
            <a:pPr/>
            <a:r>
              <a:t>Althea allows ISP’s service to be resold without having to invest in or support links between houses.</a:t>
            </a:r>
          </a:p>
          <a:p>
            <a:pPr/>
            <a:r>
              <a:t>Althea allows multiple ISPs to mesh together to fight the big guys.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www.altheamesh.com…"/>
          <p:cNvSpPr txBox="1"/>
          <p:nvPr>
            <p:ph type="body" idx="14"/>
          </p:nvPr>
        </p:nvSpPr>
        <p:spPr>
          <a:xfrm>
            <a:off x="1270000" y="3975100"/>
            <a:ext cx="10464800" cy="1270001"/>
          </a:xfrm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www.altheamesh.com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www.github.com/althea-mesh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a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Goals</a:t>
            </a:r>
          </a:p>
        </p:txBody>
      </p:sp>
      <p:sp>
        <p:nvSpPr>
          <p:cNvPr id="123" name="Allow anyone who has a source of bandwidth and can distribute it to others to make a profi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Allow anyone who has a source of bandwidth and can distribute it to others to make a profit.</a:t>
            </a:r>
          </a:p>
          <a:p>
            <a:pPr/>
            <a:r>
              <a:t>No centralized ISP business required.</a:t>
            </a:r>
          </a:p>
          <a:p>
            <a:pPr/>
            <a:r>
              <a:t>Routers form an “incentivized mesh” network.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What is mes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mesh</a:t>
            </a:r>
          </a:p>
        </p:txBody>
      </p:sp>
      <p:sp>
        <p:nvSpPr>
          <p:cNvPr id="126" name="A network which automatically routes packets along the best path. In Althea, price is taken into consideration as well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network which automatically routes packets along the best path. In Althea, price is taken into consideration as well.</a:t>
            </a:r>
          </a:p>
          <a:p>
            <a:pPr/>
            <a:r>
              <a:t>Not only for radio.</a:t>
            </a:r>
          </a:p>
          <a:p>
            <a:pPr/>
            <a:r>
              <a:t>Not only house-to-house.</a:t>
            </a:r>
          </a:p>
          <a:p>
            <a:pPr/>
            <a:r>
              <a:t>Efficient networks are small world networks.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mall world net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Small world network</a:t>
            </a:r>
          </a:p>
        </p:txBody>
      </p:sp>
      <p:pic>
        <p:nvPicPr>
          <p:cNvPr id="12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36750" y="2628900"/>
            <a:ext cx="9131300" cy="6248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43435" y="3217201"/>
            <a:ext cx="5071798" cy="5071798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Varied physical conne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2412">
              <a:defRPr sz="6880"/>
            </a:lvl1pPr>
          </a:lstStyle>
          <a:p>
            <a:pPr/>
            <a:r>
              <a:t>Varied physical connections</a:t>
            </a:r>
          </a:p>
        </p:txBody>
      </p:sp>
      <p:pic>
        <p:nvPicPr>
          <p:cNvPr id="13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8814" y="3446686"/>
            <a:ext cx="4305713" cy="43057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297209" y="2095500"/>
            <a:ext cx="13004801" cy="7315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35200" y="2438400"/>
            <a:ext cx="8534400" cy="4876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Nodes charge each other for forwarding"/>
          <p:cNvSpPr txBox="1"/>
          <p:nvPr/>
        </p:nvSpPr>
        <p:spPr>
          <a:xfrm>
            <a:off x="2345766" y="6823629"/>
            <a:ext cx="831326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Nodes charge each other for forwarding</a:t>
            </a:r>
          </a:p>
        </p:txBody>
      </p:sp>
      <p:pic>
        <p:nvPicPr>
          <p:cNvPr id="13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6550" y="3467647"/>
            <a:ext cx="9791700" cy="2819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Distance-vector with additional price field"/>
          <p:cNvSpPr txBox="1"/>
          <p:nvPr/>
        </p:nvSpPr>
        <p:spPr>
          <a:xfrm>
            <a:off x="2215006" y="6823629"/>
            <a:ext cx="857478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Distance-vector with additional price field</a:t>
            </a:r>
          </a:p>
        </p:txBody>
      </p:sp>
      <p:pic>
        <p:nvPicPr>
          <p:cNvPr id="14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6550" y="2889250"/>
            <a:ext cx="9791700" cy="3390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Quality estimation with destination to verify…"/>
          <p:cNvSpPr txBox="1"/>
          <p:nvPr/>
        </p:nvSpPr>
        <p:spPr>
          <a:xfrm>
            <a:off x="2049500" y="2619986"/>
            <a:ext cx="5610250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Quality estimation with destination to verify</a:t>
            </a:r>
          </a:p>
          <a:p>
            <a:pPr/>
            <a:r>
              <a:t>neighbor’s accuracy</a:t>
            </a:r>
          </a:p>
        </p:txBody>
      </p:sp>
      <p:pic>
        <p:nvPicPr>
          <p:cNvPr id="14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6550" y="3460750"/>
            <a:ext cx="9791700" cy="3695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