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2" r:id="rId2"/>
    <p:sldMasterId id="2147483950" r:id="rId3"/>
    <p:sldMasterId id="2147484010" r:id="rId4"/>
    <p:sldMasterId id="2147484034" r:id="rId5"/>
  </p:sldMasterIdLst>
  <p:notesMasterIdLst>
    <p:notesMasterId r:id="rId15"/>
  </p:notesMasterIdLst>
  <p:sldIdLst>
    <p:sldId id="257" r:id="rId6"/>
    <p:sldId id="272" r:id="rId7"/>
    <p:sldId id="273" r:id="rId8"/>
    <p:sldId id="274" r:id="rId9"/>
    <p:sldId id="271" r:id="rId10"/>
    <p:sldId id="258" r:id="rId11"/>
    <p:sldId id="266" r:id="rId12"/>
    <p:sldId id="270" r:id="rId13"/>
    <p:sldId id="267" r:id="rId14"/>
  </p:sldIdLst>
  <p:sldSz cx="9144000" cy="5143500" type="screen16x9"/>
  <p:notesSz cx="7010400" cy="9296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A5D"/>
    <a:srgbClr val="57C9E8"/>
    <a:srgbClr val="33B6BD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83797" autoAdjust="0"/>
  </p:normalViewPr>
  <p:slideViewPr>
    <p:cSldViewPr>
      <p:cViewPr>
        <p:scale>
          <a:sx n="115" d="100"/>
          <a:sy n="115" d="100"/>
        </p:scale>
        <p:origin x="96" y="2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21FBF9FD-3E90-4F8F-BD33-EBBDA05245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07988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97D285-306E-4D15-B654-6FFC32D8B5B4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4337" name="Rectangle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01675" y="4416425"/>
            <a:ext cx="5608638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1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What’s </a:t>
            </a:r>
            <a:r>
              <a:rPr lang="en-US" sz="2000" b="1" i="1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your it</a:t>
            </a:r>
            <a:r>
              <a:rPr lang="en-US" sz="2000" b="1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? </a:t>
            </a:r>
            <a:endParaRPr lang="en-US" sz="2000" b="0" i="0" u="none" strike="noStrike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r>
              <a:rPr lang="en-US" sz="2000" b="0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We all have an </a:t>
            </a:r>
            <a:r>
              <a:rPr lang="en-US" sz="2000" b="1" i="1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it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—a business challenge that we’re struggling to move beyond. </a:t>
            </a:r>
          </a:p>
          <a:p>
            <a:r>
              <a:rPr lang="en-US" sz="2000" b="1" i="1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Your it 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may be inhibiting your growth, stunting your productivity or clouding your communication. At Skyline, we’ll work with you to understand your unique situation and help you </a:t>
            </a:r>
            <a:r>
              <a:rPr lang="en-US" sz="2000" b="1" i="1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see beyond your it 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by blending smart business strategy with powerful custom technology solutions.</a:t>
            </a:r>
            <a:endParaRPr lang="en-US" sz="2000" baseline="0" dirty="0" smtClean="0"/>
          </a:p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altLang="en-US" sz="2000" dirty="0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14338" name="Rectangle 2"/>
          <p:cNvSpPr txBox="1">
            <a:spLocks noGrp="1" noRot="1" noChangeAspect="1" noChangeArrowheads="1"/>
          </p:cNvSpPr>
          <p:nvPr>
            <p:ph type="sldImg" idx="1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13773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8A1AE5-060C-4E5A-8268-A8B51F23008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675" y="4416425"/>
            <a:ext cx="5608638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altLang="en-US" sz="2000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3795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303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50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D61978CD-451A-4885-BF85-225F0BD5D67E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1"/>
          <p:cNvSpPr txBox="1">
            <a:spLocks noGrp="1" noChangeArrowheads="1"/>
          </p:cNvSpPr>
          <p:nvPr>
            <p:ph type="body"/>
          </p:nvPr>
        </p:nvSpPr>
        <p:spPr>
          <a:xfrm>
            <a:off x="701675" y="4416425"/>
            <a:ext cx="5608638" cy="41830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altLang="en-US" sz="2000" smtClean="0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16388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406400" y="696913"/>
            <a:ext cx="6197600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63254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6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3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4788"/>
            <a:ext cx="2055813" cy="439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6019800" cy="4391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72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043E604-CBD5-4687-88C4-3B04B60F62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704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6D80E6A-18F6-4735-956E-63A7C08ED1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4846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1DF43F0-9412-4985-BA4F-B6E6536411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0125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2288" y="4025900"/>
            <a:ext cx="2665412" cy="601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4025900"/>
            <a:ext cx="2667000" cy="601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ABA7B5C-AD57-434E-9647-580155C423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444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AC4CF77-6600-4D05-972A-67A9478442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842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D06205D-DBB4-4701-9DC1-57B89C74AC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8759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7810B04-DA38-4928-BD0F-F7B0FF0E04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3647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CC4B771-F7A9-471E-9216-5CC336D94B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237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20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1B5E689-EC40-4919-918C-9C93186D39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77709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B1B3FD2-6C60-4864-B3A6-87A29B428F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67076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07088" y="3600450"/>
            <a:ext cx="1370012" cy="1027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2288" y="3600450"/>
            <a:ext cx="3962400" cy="1027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4968C12-261D-44F6-8399-B2C0C914C3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93203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3398"/>
            <a:ext cx="6858000" cy="17907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421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030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4317"/>
            <a:ext cx="7886700" cy="2138406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14475"/>
            <a:ext cx="78867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57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371600"/>
            <a:ext cx="3886200" cy="32635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1600"/>
            <a:ext cx="3886200" cy="32635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113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261388"/>
            <a:ext cx="3867150" cy="619274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1880663"/>
            <a:ext cx="3867150" cy="27603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388"/>
            <a:ext cx="3886201" cy="61927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80663"/>
            <a:ext cx="3886201" cy="27603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126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800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7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04835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948940" cy="1200148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2950"/>
            <a:ext cx="4629150" cy="36576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43049"/>
            <a:ext cx="2948940" cy="28575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675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948940" cy="120015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742950"/>
            <a:ext cx="4629150" cy="3657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43050"/>
            <a:ext cx="2948940" cy="28575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224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3176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0271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0272"/>
            <a:ext cx="5800725" cy="43588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79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3398"/>
            <a:ext cx="6858000" cy="17907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8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949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4317"/>
            <a:ext cx="7886700" cy="2138406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14475"/>
            <a:ext cx="78867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794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371600"/>
            <a:ext cx="3886200" cy="32635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1600"/>
            <a:ext cx="3886200" cy="32635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009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261388"/>
            <a:ext cx="3867150" cy="619274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1880663"/>
            <a:ext cx="3867150" cy="27603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388"/>
            <a:ext cx="3886201" cy="61927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80663"/>
            <a:ext cx="3886201" cy="27603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208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7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7013" cy="3392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03325"/>
            <a:ext cx="4038600" cy="3392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532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735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948940" cy="1200148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2950"/>
            <a:ext cx="4629150" cy="36576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43049"/>
            <a:ext cx="2948940" cy="28575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938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948940" cy="120015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742950"/>
            <a:ext cx="4629150" cy="3657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43050"/>
            <a:ext cx="2948940" cy="28575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651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9061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0271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0272"/>
            <a:ext cx="5800725" cy="43588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34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724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958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06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189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95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614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503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8745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1043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9438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9EFD-B14F-4D8C-AAA8-3797286B2D78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2637-C925-43D1-B453-F259558D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209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9EFD-B14F-4D8C-AAA8-3797286B2D78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2637-C925-43D1-B453-F259558DD5B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918084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9EFD-B14F-4D8C-AAA8-3797286B2D78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2637-C925-43D1-B453-F259558D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6955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9EFD-B14F-4D8C-AAA8-3797286B2D78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2637-C925-43D1-B453-F259558DD5B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87657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9EFD-B14F-4D8C-AAA8-3797286B2D78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2637-C925-43D1-B453-F259558D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3604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20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8455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34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0"/>
            <a:ext cx="8363938" cy="45704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49"/>
            <a:ext cx="8363938" cy="1500411"/>
          </a:xfrm>
        </p:spPr>
        <p:txBody>
          <a:bodyPr/>
          <a:lstStyle>
            <a:lvl1pPr marL="345281" indent="-345281">
              <a:buFontTx/>
              <a:buBlip>
                <a:blip r:embed="rId2"/>
              </a:buBlip>
              <a:defRPr/>
            </a:lvl1pPr>
            <a:lvl2pPr marL="641747" indent="-296466">
              <a:buFontTx/>
              <a:buBlip>
                <a:blip r:embed="rId2"/>
              </a:buBlip>
              <a:defRPr/>
            </a:lvl2pPr>
            <a:lvl3pPr marL="944166" indent="-302419">
              <a:buFontTx/>
              <a:buBlip>
                <a:blip r:embed="rId2"/>
              </a:buBlip>
              <a:defRPr/>
            </a:lvl3pPr>
            <a:lvl4pPr marL="1203722" indent="-259556">
              <a:buFontTx/>
              <a:buBlip>
                <a:blip r:embed="rId2"/>
              </a:buBlip>
              <a:defRPr/>
            </a:lvl4pPr>
            <a:lvl5pPr marL="1456135" indent="-252413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60971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45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731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998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4788"/>
            <a:ext cx="822801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228013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34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792288" y="3600450"/>
            <a:ext cx="5484812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2288" y="4025900"/>
            <a:ext cx="5484812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57200" y="4767263"/>
            <a:ext cx="2133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124200" y="4767263"/>
            <a:ext cx="2895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4767263"/>
            <a:ext cx="2132013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29F12543-C138-4F77-9AA1-4E9F252C54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274320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371600"/>
            <a:ext cx="788670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3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274320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371600"/>
            <a:ext cx="788670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3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8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  <p:sldLayoutId id="2147484048" r:id="rId14"/>
    <p:sldLayoutId id="2147484049" r:id="rId15"/>
    <p:sldLayoutId id="2147484050" r:id="rId16"/>
    <p:sldLayoutId id="2147484051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kylinetechnologies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windows/apps/Mt204783.aspx" TargetMode="External"/><Relationship Id="rId3" Type="http://schemas.openxmlformats.org/officeDocument/2006/relationships/hyperlink" Target="http://blog.galasoft.ch/posts/2015/04/building-adaptive-layout-in-windows-10-with-relativepanel-and-adaptivetrigger/" TargetMode="External"/><Relationship Id="rId7" Type="http://schemas.openxmlformats.org/officeDocument/2006/relationships/hyperlink" Target="https://msdn.microsoft.com/en-us/library/windows/apps/mt227651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0.xml"/><Relationship Id="rId6" Type="http://schemas.openxmlformats.org/officeDocument/2006/relationships/hyperlink" Target="https://msdn.microsoft.com/en-us/library/windows/apps/Mt243291.aspx" TargetMode="External"/><Relationship Id="rId5" Type="http://schemas.openxmlformats.org/officeDocument/2006/relationships/hyperlink" Target="http://danielhindrikes.se/windows-10/new-controls-in-windows-10-pivot/" TargetMode="External"/><Relationship Id="rId4" Type="http://schemas.openxmlformats.org/officeDocument/2006/relationships/hyperlink" Target="http://blogs.msdn.com/b/tiles_and_toasts/archive/2015/06/30/adaptive-tile-templates-schema-and-documentation.aspx" TargetMode="External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dvertboy.wordpress.com/2015/05/04/modern-compositor-for-xamlc-devs-win10-tp/" TargetMode="External"/><Relationship Id="rId3" Type="http://schemas.openxmlformats.org/officeDocument/2006/relationships/hyperlink" Target="https://msdn.microsoft.com/library/windows/apps/windows.storage.applicationdata.getpublishercachefolder.aspx" TargetMode="External"/><Relationship Id="rId7" Type="http://schemas.openxmlformats.org/officeDocument/2006/relationships/hyperlink" Target="http://blogs.msdn.com/b/tiles_and_toasts/archive/2015/07/02/adaptive-and-interactive-toast-notifications-for-windows-10.asp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0.xml"/><Relationship Id="rId6" Type="http://schemas.openxmlformats.org/officeDocument/2006/relationships/hyperlink" Target="https://msdn.microsoft.com/en-us/library/windows/apps/Dn705792.aspx?f=255&amp;MSPPError=-2147217396" TargetMode="External"/><Relationship Id="rId5" Type="http://schemas.openxmlformats.org/officeDocument/2006/relationships/hyperlink" Target="https://github.com/Microsoft/Windows-universal-samples/tree/master/Samples/BackgroundTask" TargetMode="External"/><Relationship Id="rId10" Type="http://schemas.openxmlformats.org/officeDocument/2006/relationships/image" Target="../media/image20.gif"/><Relationship Id="rId4" Type="http://schemas.openxmlformats.org/officeDocument/2006/relationships/hyperlink" Target="https://channel9.msdn.com/events/Build/2015/3-765" TargetMode="External"/><Relationship Id="rId9" Type="http://schemas.openxmlformats.org/officeDocument/2006/relationships/hyperlink" Target="http://www.umpcportal.com/2015/05/windows-10-pen-and-touch-improvements-presented-at-bui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43488" y="3738563"/>
            <a:ext cx="3690937" cy="833437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en-US" dirty="0">
                <a:solidFill>
                  <a:srgbClr val="83CAFF"/>
                </a:solidFill>
                <a:latin typeface="Avenir" charset="0"/>
              </a:rPr>
              <a:t/>
            </a:r>
            <a:br>
              <a:rPr lang="en-US" altLang="en-US" dirty="0">
                <a:solidFill>
                  <a:srgbClr val="83CAFF"/>
                </a:solidFill>
                <a:latin typeface="Avenir" charset="0"/>
              </a:rPr>
            </a:br>
            <a:r>
              <a:rPr lang="en-US" altLang="en-US" sz="2400" b="1" dirty="0" smtClean="0">
                <a:solidFill>
                  <a:schemeClr val="bg1">
                    <a:lumMod val="50000"/>
                  </a:schemeClr>
                </a:solidFill>
                <a:latin typeface="Avenir" charset="0"/>
              </a:rPr>
              <a:t>Coding for Continuum</a:t>
            </a:r>
            <a:r>
              <a:rPr lang="en-US" altLang="en-US" sz="2400" b="1" dirty="0">
                <a:solidFill>
                  <a:schemeClr val="bg1">
                    <a:lumMod val="50000"/>
                  </a:schemeClr>
                </a:solidFill>
                <a:latin typeface="Avenir" charset="0"/>
              </a:rPr>
              <a:t/>
            </a:r>
            <a:br>
              <a:rPr lang="en-US" altLang="en-US" sz="2400" b="1" dirty="0">
                <a:solidFill>
                  <a:schemeClr val="bg1">
                    <a:lumMod val="50000"/>
                  </a:schemeClr>
                </a:solidFill>
                <a:latin typeface="Avenir" charset="0"/>
              </a:rPr>
            </a:br>
            <a:r>
              <a:rPr lang="en-US" altLang="en-US" sz="2400" dirty="0" smtClean="0">
                <a:solidFill>
                  <a:srgbClr val="83CAFF"/>
                </a:solidFill>
                <a:latin typeface="Avenir" charset="0"/>
              </a:rPr>
              <a:t>Carl Schweitzer</a:t>
            </a:r>
            <a:r>
              <a:rPr lang="en-US" altLang="en-US" sz="800" dirty="0">
                <a:solidFill>
                  <a:srgbClr val="83CAFF"/>
                </a:solidFill>
                <a:latin typeface="Avenir" charset="0"/>
              </a:rPr>
              <a:t/>
            </a:r>
            <a:br>
              <a:rPr lang="en-US" altLang="en-US" sz="800" dirty="0">
                <a:solidFill>
                  <a:srgbClr val="83CAFF"/>
                </a:solidFill>
                <a:latin typeface="Avenir" charset="0"/>
              </a:rPr>
            </a:br>
            <a:r>
              <a:rPr lang="en-US" altLang="en-US" sz="800" dirty="0" smtClean="0">
                <a:solidFill>
                  <a:srgbClr val="83CAFF"/>
                </a:solidFill>
                <a:latin typeface="Avenir" charset="0"/>
              </a:rPr>
              <a:t>@</a:t>
            </a:r>
            <a:r>
              <a:rPr lang="en-US" altLang="en-US" sz="800" dirty="0" err="1" smtClean="0">
                <a:solidFill>
                  <a:srgbClr val="83CAFF"/>
                </a:solidFill>
                <a:latin typeface="Avenir" charset="0"/>
              </a:rPr>
              <a:t>carlschweitzeer</a:t>
            </a:r>
            <a:r>
              <a:rPr lang="en-US" altLang="en-US" dirty="0">
                <a:solidFill>
                  <a:srgbClr val="83CAFF"/>
                </a:solidFill>
                <a:latin typeface="Avenir" charset="0"/>
              </a:rPr>
              <a:t/>
            </a:r>
            <a:br>
              <a:rPr lang="en-US" altLang="en-US" dirty="0">
                <a:solidFill>
                  <a:srgbClr val="83CAFF"/>
                </a:solidFill>
                <a:latin typeface="Avenir" charset="0"/>
              </a:rPr>
            </a:br>
            <a:endParaRPr lang="en-US" altLang="en-US" dirty="0">
              <a:solidFill>
                <a:srgbClr val="83CAFF"/>
              </a:solidFill>
              <a:latin typeface="Avenir" charset="0"/>
            </a:endParaRPr>
          </a:p>
        </p:txBody>
      </p:sp>
      <p:pic>
        <p:nvPicPr>
          <p:cNvPr id="1028" name="Picture 4" descr="world-beard-moustache-championship-photography-austria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5750"/>
            <a:ext cx="5635625" cy="375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740205"/>
            <a:ext cx="4873751" cy="151898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66963" y="1740204"/>
            <a:ext cx="199285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Principal Sponsor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32175" y="4228782"/>
            <a:ext cx="4517712" cy="650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hlinkClick r:id="rId3"/>
              </a:rPr>
              <a:t>http://www.SkylineTechnologies.com</a:t>
            </a:r>
            <a:endParaRPr lang="en-US" sz="2100" dirty="0"/>
          </a:p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66185" y="3672480"/>
            <a:ext cx="2683042" cy="1294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Thank our Principal Sponsor by tweeting and following 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sz="2100" dirty="0" err="1">
                <a:solidFill>
                  <a:schemeClr val="accent1">
                    <a:lumMod val="75000"/>
                  </a:schemeClr>
                </a:solidFill>
              </a:rPr>
              <a:t>SkylineTweets</a:t>
            </a:r>
            <a:endParaRPr lang="en-US" sz="21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1"/>
            <a:ext cx="1317458" cy="131745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021306" y="271001"/>
            <a:ext cx="4860758" cy="478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atin typeface="Proxima Nova Soft" panose="02000506030000020004" pitchFamily="50" charset="0"/>
              </a:rPr>
              <a:t>Milwaukee Code Camp 2015</a:t>
            </a:r>
            <a:endParaRPr lang="en-US" sz="2700" dirty="0">
              <a:latin typeface="Proxima Nova Sof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96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121" y="4251533"/>
            <a:ext cx="1380623" cy="4141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521" y="3155542"/>
            <a:ext cx="824164" cy="7582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122" y="3336768"/>
            <a:ext cx="1380623" cy="3957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290" y="4320563"/>
            <a:ext cx="1380623" cy="3451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661" y="3168446"/>
            <a:ext cx="1193881" cy="5213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377" y="4360091"/>
            <a:ext cx="1380623" cy="3129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6963" y="3017042"/>
            <a:ext cx="18004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Silver Sponsors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304" y="885115"/>
            <a:ext cx="3237454" cy="20315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526" y="1557569"/>
            <a:ext cx="2742569" cy="80905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6962" y="1419069"/>
            <a:ext cx="171072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Gold Sponsors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1"/>
            <a:ext cx="1317458" cy="131745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021306" y="271001"/>
            <a:ext cx="4860758" cy="478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atin typeface="Proxima Nova Soft" panose="02000506030000020004" pitchFamily="50" charset="0"/>
              </a:rPr>
              <a:t>Milwaukee Code Camp 2015</a:t>
            </a:r>
            <a:endParaRPr lang="en-US" sz="2700" dirty="0">
              <a:latin typeface="Proxima Nova Sof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3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" y="671"/>
            <a:ext cx="9142811" cy="5142830"/>
          </a:xfrm>
          <a:prstGeom prst="rect">
            <a:avLst/>
          </a:prstGeom>
        </p:spPr>
      </p:pic>
      <p:pic>
        <p:nvPicPr>
          <p:cNvPr id="8" name="Picture 4" descr="C:\thatConference\ThatConf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130" y="564865"/>
            <a:ext cx="6350217" cy="291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2429" y="3899201"/>
            <a:ext cx="8191625" cy="772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C9572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August </a:t>
            </a:r>
            <a:r>
              <a:rPr lang="en-US" b="1" dirty="0">
                <a:solidFill>
                  <a:srgbClr val="C9572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  <a:r>
              <a:rPr lang="en-US" b="1" baseline="30000" dirty="0">
                <a:solidFill>
                  <a:srgbClr val="C9572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</a:t>
            </a:r>
            <a:r>
              <a:rPr lang="en-US" b="1" dirty="0">
                <a:solidFill>
                  <a:srgbClr val="C9572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>
                <a:solidFill>
                  <a:srgbClr val="C9572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– </a:t>
            </a:r>
            <a:r>
              <a:rPr lang="en-US" b="1" dirty="0">
                <a:solidFill>
                  <a:srgbClr val="C9572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r>
              <a:rPr lang="en-US" b="1" baseline="30000" dirty="0">
                <a:solidFill>
                  <a:srgbClr val="C9572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</a:t>
            </a:r>
            <a:r>
              <a:rPr lang="en-US" b="1" dirty="0">
                <a:solidFill>
                  <a:srgbClr val="C9572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2016</a:t>
            </a:r>
          </a:p>
          <a:p>
            <a:pPr algn="ctr"/>
            <a:r>
              <a:rPr lang="en-US" b="1" dirty="0">
                <a:solidFill>
                  <a:srgbClr val="C9572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Kalahari Resort, Wisconsin Dells</a:t>
            </a:r>
          </a:p>
          <a:p>
            <a:pPr algn="ctr"/>
            <a:r>
              <a:rPr lang="en-US" b="1" dirty="0">
                <a:solidFill>
                  <a:srgbClr val="C9572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http://www.ThatConference.com</a:t>
            </a:r>
            <a:endParaRPr lang="en-US" b="1" dirty="0">
              <a:solidFill>
                <a:srgbClr val="C95728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63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288" y="765969"/>
            <a:ext cx="3384550" cy="338455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396228"/>
            <a:ext cx="2949575" cy="2859088"/>
          </a:xfrm>
        </p:spPr>
        <p:txBody>
          <a:bodyPr anchor="t">
            <a:norm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Senior </a:t>
            </a:r>
            <a:r>
              <a:rPr lang="en-US" sz="1600" dirty="0" smtClean="0"/>
              <a:t>Software Engineer</a:t>
            </a:r>
          </a:p>
          <a:p>
            <a:r>
              <a:rPr lang="en-US" sz="1600" dirty="0" smtClean="0"/>
              <a:t>Microsoft MVP</a:t>
            </a:r>
          </a:p>
          <a:p>
            <a:r>
              <a:rPr lang="en-US" sz="1600" dirty="0" smtClean="0"/>
              <a:t>Podcaster</a:t>
            </a:r>
          </a:p>
          <a:p>
            <a:r>
              <a:rPr lang="en-US" sz="1600" dirty="0" smtClean="0"/>
              <a:t>Five Children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147" y="3436567"/>
            <a:ext cx="2289053" cy="9235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400" y="209550"/>
            <a:ext cx="2691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>
              <a:lnSpc>
                <a:spcPct val="100000"/>
              </a:lnSpc>
              <a:buClrTx/>
              <a:buSzTx/>
            </a:pPr>
            <a:r>
              <a:rPr lang="en-US" altLang="en-US" sz="2400" b="1" dirty="0" smtClean="0">
                <a:solidFill>
                  <a:srgbClr val="00CCFF"/>
                </a:solidFill>
                <a:latin typeface="Avenir" charset="0"/>
                <a:cs typeface="Arial"/>
              </a:rPr>
              <a:t>@</a:t>
            </a:r>
            <a:r>
              <a:rPr lang="en-US" altLang="en-US" sz="2400" b="1" dirty="0" err="1" smtClean="0">
                <a:solidFill>
                  <a:schemeClr val="bg1">
                    <a:lumMod val="50000"/>
                  </a:schemeClr>
                </a:solidFill>
                <a:latin typeface="Avenir" charset="0"/>
                <a:cs typeface="Arial"/>
              </a:rPr>
              <a:t>CarlSchweitzer</a:t>
            </a:r>
            <a:endParaRPr lang="en-US" altLang="en-US" sz="2400" b="1" dirty="0">
              <a:solidFill>
                <a:schemeClr val="bg1">
                  <a:lumMod val="50000"/>
                </a:schemeClr>
              </a:solidFill>
              <a:latin typeface="Avenir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671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4800600" y="1352550"/>
            <a:ext cx="5105400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8636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marL="0" indent="0" defTabSz="457189" eaLnBrk="0">
              <a:spcAft>
                <a:spcPts val="1425"/>
              </a:spcAft>
            </a:pPr>
            <a:r>
              <a:rPr lang="en-US" altLang="en-US" sz="1600" dirty="0">
                <a:latin typeface="+mn-lt"/>
                <a:cs typeface="+mn-cs"/>
              </a:rPr>
              <a:t>Start Menu is back!</a:t>
            </a:r>
          </a:p>
          <a:p>
            <a:pPr marL="0" indent="0" defTabSz="457189" eaLnBrk="0">
              <a:spcAft>
                <a:spcPts val="1425"/>
              </a:spcAft>
            </a:pPr>
            <a:r>
              <a:rPr lang="en-US" altLang="en-US" sz="1600" dirty="0">
                <a:latin typeface="+mn-lt"/>
                <a:cs typeface="+mn-cs"/>
              </a:rPr>
              <a:t>Cortana</a:t>
            </a:r>
          </a:p>
          <a:p>
            <a:pPr marL="0" indent="0" defTabSz="457189" eaLnBrk="0">
              <a:spcAft>
                <a:spcPts val="1425"/>
              </a:spcAft>
            </a:pPr>
            <a:r>
              <a:rPr lang="en-US" altLang="en-US" sz="1600" dirty="0">
                <a:latin typeface="+mn-lt"/>
                <a:cs typeface="+mn-cs"/>
              </a:rPr>
              <a:t>Action Center</a:t>
            </a:r>
          </a:p>
          <a:p>
            <a:pPr marL="0" lvl="1" indent="0" defTabSz="457189" eaLnBrk="0">
              <a:spcAft>
                <a:spcPts val="1425"/>
              </a:spcAft>
            </a:pPr>
            <a:r>
              <a:rPr lang="en-US" altLang="en-US" sz="1600" dirty="0">
                <a:latin typeface="+mn-lt"/>
                <a:cs typeface="+mn-cs"/>
              </a:rPr>
              <a:t>Notifications</a:t>
            </a:r>
          </a:p>
          <a:p>
            <a:pPr marL="0" indent="0" defTabSz="457189" eaLnBrk="0">
              <a:spcAft>
                <a:spcPts val="1425"/>
              </a:spcAft>
            </a:pPr>
            <a:r>
              <a:rPr lang="en-US" altLang="en-US" sz="1600" dirty="0">
                <a:latin typeface="+mn-lt"/>
                <a:cs typeface="+mn-cs"/>
              </a:rPr>
              <a:t>Windowed Universal Apps</a:t>
            </a:r>
          </a:p>
          <a:p>
            <a:pPr marL="0" indent="0" defTabSz="457189" eaLnBrk="0">
              <a:spcAft>
                <a:spcPts val="1425"/>
              </a:spcAft>
            </a:pPr>
            <a:r>
              <a:rPr lang="en-US" altLang="en-US" sz="1600" dirty="0">
                <a:latin typeface="+mn-lt"/>
                <a:cs typeface="+mn-cs"/>
              </a:rPr>
              <a:t>Virtual Desktops</a:t>
            </a:r>
          </a:p>
          <a:p>
            <a:pPr marL="0" indent="0" defTabSz="457189" eaLnBrk="0">
              <a:spcAft>
                <a:spcPts val="1425"/>
              </a:spcAft>
            </a:pPr>
            <a:r>
              <a:rPr lang="en-US" altLang="en-US" sz="1600" dirty="0">
                <a:latin typeface="+mn-lt"/>
                <a:cs typeface="+mn-cs"/>
              </a:rPr>
              <a:t>XAML, XAML Everywhere!</a:t>
            </a: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82563" y="-33338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b="1" dirty="0" smtClean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Welcoming</a:t>
            </a:r>
            <a:r>
              <a:rPr lang="en-US" altLang="en-US" sz="2400" b="1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50000"/>
                  </a:schemeClr>
                </a:solidFill>
                <a:latin typeface="Avenir" charset="0"/>
                <a:cs typeface="Arial" panose="020B0604020202020204" pitchFamily="34" charset="0"/>
              </a:rPr>
              <a:t>Windows 10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  <a:latin typeface="Avenir" charset="0"/>
              <a:cs typeface="Arial" panose="020B0604020202020204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1276350"/>
            <a:ext cx="2291085" cy="299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685800" y="1123950"/>
            <a:ext cx="4479925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marL="0" indent="0" defTabSz="457189" eaLnBrk="0"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+mn-lt"/>
                <a:cs typeface="+mn-cs"/>
                <a:hlinkClick r:id="rId3"/>
              </a:rPr>
              <a:t>New layout options and Continuum</a:t>
            </a:r>
            <a:endParaRPr lang="en-US" altLang="en-US" sz="16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0" indent="0" defTabSz="457189" eaLnBrk="0"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+mn-lt"/>
                <a:cs typeface="+mn-cs"/>
              </a:rPr>
              <a:t>Windowed Universal Apps</a:t>
            </a:r>
          </a:p>
          <a:p>
            <a:pPr marL="0" indent="0" defTabSz="457189" eaLnBrk="0"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+mn-lt"/>
                <a:cs typeface="+mn-cs"/>
                <a:hlinkClick r:id="rId4"/>
              </a:rPr>
              <a:t>Live Tiles</a:t>
            </a:r>
            <a:endParaRPr lang="en-US" altLang="en-US" sz="16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0" indent="0" defTabSz="457189" eaLnBrk="0"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+mn-lt"/>
                <a:cs typeface="+mn-cs"/>
              </a:rPr>
              <a:t>Miscellaneous </a:t>
            </a:r>
            <a:r>
              <a:rPr lang="en-US" altLang="en-US" sz="1600" dirty="0" smtClean="0">
                <a:solidFill>
                  <a:srgbClr val="000000"/>
                </a:solidFill>
                <a:latin typeface="+mn-lt"/>
                <a:cs typeface="+mn-cs"/>
              </a:rPr>
              <a:t>APIs</a:t>
            </a:r>
          </a:p>
          <a:p>
            <a:pPr marL="0" indent="0" defTabSz="457189" eaLnBrk="0"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+mn-lt"/>
                <a:cs typeface="+mn-cs"/>
              </a:rPr>
              <a:t>	</a:t>
            </a:r>
            <a:r>
              <a:rPr lang="en-US" altLang="en-US" sz="1600" dirty="0" smtClean="0">
                <a:solidFill>
                  <a:srgbClr val="000000"/>
                </a:solidFill>
                <a:latin typeface="+mn-lt"/>
                <a:cs typeface="+mn-cs"/>
                <a:hlinkClick r:id="rId5"/>
              </a:rPr>
              <a:t>Pivot</a:t>
            </a:r>
            <a:endParaRPr lang="en-US" altLang="en-US" sz="16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0" indent="0" defTabSz="457189" eaLnBrk="0"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+mn-lt"/>
                <a:cs typeface="+mn-cs"/>
              </a:rPr>
              <a:t>	</a:t>
            </a:r>
            <a:r>
              <a:rPr lang="en-US" altLang="en-US" sz="1600" dirty="0" smtClean="0">
                <a:solidFill>
                  <a:srgbClr val="000000"/>
                </a:solidFill>
                <a:latin typeface="+mn-lt"/>
                <a:cs typeface="+mn-cs"/>
                <a:hlinkClick r:id="rId6"/>
              </a:rPr>
              <a:t>Copy/Paste</a:t>
            </a:r>
            <a:endParaRPr lang="en-US" altLang="en-US" sz="16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0" indent="0" defTabSz="457189" eaLnBrk="0"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+mn-lt"/>
                <a:cs typeface="+mn-cs"/>
              </a:rPr>
              <a:t>	</a:t>
            </a:r>
            <a:r>
              <a:rPr lang="en-US" altLang="en-US" sz="1600" dirty="0" smtClean="0">
                <a:solidFill>
                  <a:srgbClr val="000000"/>
                </a:solidFill>
                <a:latin typeface="+mn-lt"/>
                <a:cs typeface="+mn-cs"/>
                <a:hlinkClick r:id="rId7"/>
              </a:rPr>
              <a:t>Drag n Drop</a:t>
            </a:r>
            <a:endParaRPr lang="en-US" altLang="en-US" sz="16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0" indent="0" defTabSz="457189" eaLnBrk="0"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+mn-lt"/>
                <a:cs typeface="+mn-cs"/>
              </a:rPr>
              <a:t>	</a:t>
            </a:r>
            <a:r>
              <a:rPr lang="en-US" altLang="en-US" sz="1600" dirty="0" smtClean="0">
                <a:solidFill>
                  <a:srgbClr val="000000"/>
                </a:solidFill>
                <a:latin typeface="+mn-lt"/>
                <a:cs typeface="+mn-cs"/>
                <a:hlinkClick r:id="rId8"/>
              </a:rPr>
              <a:t>x:Bind</a:t>
            </a:r>
            <a:endParaRPr lang="en-US" altLang="en-US" sz="16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smtClean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Coding for Continuum</a:t>
            </a:r>
            <a:r>
              <a:rPr lang="en-US" altLang="en-US" sz="2400" b="1" dirty="0" smtClean="0">
                <a:solidFill>
                  <a:schemeClr val="bg1">
                    <a:lumMod val="50000"/>
                  </a:schemeClr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50000"/>
                  </a:schemeClr>
                </a:solidFill>
                <a:latin typeface="Avenir" charset="0"/>
                <a:cs typeface="Arial" panose="020B0604020202020204" pitchFamily="34" charset="0"/>
              </a:rPr>
              <a:t>and W</a:t>
            </a:r>
            <a:r>
              <a:rPr lang="en-US" altLang="en-US" sz="2400" dirty="0" smtClean="0">
                <a:solidFill>
                  <a:schemeClr val="bg1">
                    <a:lumMod val="50000"/>
                  </a:schemeClr>
                </a:solidFill>
                <a:latin typeface="Avenir" charset="0"/>
                <a:cs typeface="Arial" panose="020B0604020202020204" pitchFamily="34" charset="0"/>
              </a:rPr>
              <a:t>indows </a:t>
            </a:r>
            <a:r>
              <a:rPr lang="en-US" altLang="en-US" sz="2400" dirty="0" smtClean="0">
                <a:solidFill>
                  <a:schemeClr val="bg1">
                    <a:lumMod val="50000"/>
                  </a:schemeClr>
                </a:solidFill>
                <a:latin typeface="Avenir" charset="0"/>
                <a:cs typeface="Arial" panose="020B0604020202020204" pitchFamily="34" charset="0"/>
              </a:rPr>
              <a:t>10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  <a:latin typeface="Avenir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ampground-clipart-green-tent-hi.png (600×284)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57350"/>
            <a:ext cx="57150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0415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762000" y="1350962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numCol="2"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marL="0" indent="0" defTabSz="457189" eaLnBrk="0"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1600" dirty="0" smtClean="0">
                <a:solidFill>
                  <a:schemeClr val="accent6"/>
                </a:solidFill>
                <a:latin typeface="+mn-lt"/>
                <a:cs typeface="+mn-cs"/>
                <a:hlinkClick r:id="rId3"/>
              </a:rPr>
              <a:t>Projection Manager</a:t>
            </a:r>
          </a:p>
          <a:p>
            <a:pPr marL="0" indent="0" defTabSz="457189" eaLnBrk="0"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1600" dirty="0" smtClean="0">
                <a:solidFill>
                  <a:schemeClr val="accent6"/>
                </a:solidFill>
                <a:latin typeface="+mn-lt"/>
                <a:cs typeface="+mn-cs"/>
                <a:hlinkClick r:id="rId3"/>
              </a:rPr>
              <a:t>Publisher </a:t>
            </a:r>
            <a:r>
              <a:rPr lang="en-US" altLang="en-US" sz="1600" dirty="0">
                <a:solidFill>
                  <a:schemeClr val="accent6"/>
                </a:solidFill>
                <a:latin typeface="+mn-lt"/>
                <a:cs typeface="+mn-cs"/>
                <a:hlinkClick r:id="rId3"/>
              </a:rPr>
              <a:t>Folders</a:t>
            </a:r>
            <a:endParaRPr lang="en-US" altLang="en-US" sz="1600" dirty="0">
              <a:solidFill>
                <a:schemeClr val="accent6"/>
              </a:solidFill>
              <a:latin typeface="+mn-lt"/>
              <a:cs typeface="+mn-cs"/>
            </a:endParaRPr>
          </a:p>
          <a:p>
            <a:pPr marL="0" indent="0" defTabSz="457189" eaLnBrk="0"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1600" dirty="0">
                <a:solidFill>
                  <a:schemeClr val="accent6"/>
                </a:solidFill>
                <a:latin typeface="+mn-lt"/>
                <a:cs typeface="+mn-cs"/>
                <a:hlinkClick r:id="rId4"/>
              </a:rPr>
              <a:t>App to App Communications</a:t>
            </a:r>
            <a:endParaRPr lang="en-US" altLang="en-US" sz="1600" dirty="0">
              <a:solidFill>
                <a:schemeClr val="accent6"/>
              </a:solidFill>
              <a:latin typeface="+mn-lt"/>
              <a:cs typeface="+mn-cs"/>
            </a:endParaRPr>
          </a:p>
          <a:p>
            <a:pPr marL="0" indent="0" defTabSz="457189" eaLnBrk="0"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1600" dirty="0">
                <a:solidFill>
                  <a:schemeClr val="accent6"/>
                </a:solidFill>
                <a:latin typeface="+mn-lt"/>
                <a:cs typeface="+mn-cs"/>
                <a:hlinkClick r:id="rId5"/>
              </a:rPr>
              <a:t>New Background Task capabilities</a:t>
            </a:r>
            <a:endParaRPr lang="en-US" altLang="en-US" sz="1600" dirty="0">
              <a:solidFill>
                <a:schemeClr val="accent6"/>
              </a:solidFill>
              <a:latin typeface="+mn-lt"/>
              <a:cs typeface="+mn-cs"/>
            </a:endParaRPr>
          </a:p>
          <a:p>
            <a:pPr marL="0" indent="0" defTabSz="457189" eaLnBrk="0"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1600" dirty="0">
                <a:solidFill>
                  <a:schemeClr val="accent6"/>
                </a:solidFill>
                <a:latin typeface="+mn-lt"/>
                <a:cs typeface="+mn-cs"/>
                <a:hlinkClick r:id="rId6"/>
              </a:rPr>
              <a:t>Hosted Web </a:t>
            </a:r>
            <a:r>
              <a:rPr lang="en-US" altLang="en-US" sz="1600" dirty="0" smtClean="0">
                <a:solidFill>
                  <a:schemeClr val="accent6"/>
                </a:solidFill>
                <a:latin typeface="+mn-lt"/>
                <a:cs typeface="+mn-cs"/>
                <a:hlinkClick r:id="rId6"/>
              </a:rPr>
              <a:t>Apps</a:t>
            </a:r>
            <a:endParaRPr lang="en-US" altLang="en-US" sz="1600" dirty="0" smtClean="0">
              <a:solidFill>
                <a:schemeClr val="accent6"/>
              </a:solidFill>
              <a:latin typeface="+mn-lt"/>
              <a:cs typeface="+mn-cs"/>
            </a:endParaRPr>
          </a:p>
          <a:p>
            <a:pPr marL="0" indent="0" defTabSz="457189" eaLnBrk="0"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1600" dirty="0" smtClean="0">
                <a:solidFill>
                  <a:schemeClr val="accent6"/>
                </a:solidFill>
                <a:latin typeface="+mn-lt"/>
                <a:cs typeface="+mn-cs"/>
                <a:hlinkClick r:id="rId7"/>
              </a:rPr>
              <a:t>Interactive Notifications</a:t>
            </a:r>
            <a:endParaRPr lang="en-US" altLang="en-US" sz="1600" dirty="0" smtClean="0">
              <a:solidFill>
                <a:schemeClr val="accent6"/>
              </a:solidFill>
              <a:latin typeface="+mn-lt"/>
              <a:cs typeface="+mn-cs"/>
            </a:endParaRPr>
          </a:p>
          <a:p>
            <a:pPr marL="0" indent="0" defTabSz="457189" eaLnBrk="0"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1600" dirty="0" smtClean="0">
                <a:solidFill>
                  <a:schemeClr val="accent6"/>
                </a:solidFill>
                <a:latin typeface="+mn-lt"/>
                <a:cs typeface="+mn-cs"/>
                <a:hlinkClick r:id="rId8"/>
              </a:rPr>
              <a:t>Compositing</a:t>
            </a:r>
            <a:endParaRPr lang="en-US" altLang="en-US" sz="1600" dirty="0">
              <a:solidFill>
                <a:schemeClr val="accent6"/>
              </a:solidFill>
              <a:latin typeface="+mn-lt"/>
              <a:cs typeface="+mn-cs"/>
            </a:endParaRPr>
          </a:p>
          <a:p>
            <a:pPr marL="0" indent="0" defTabSz="457189" eaLnBrk="0"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1600" dirty="0" err="1" smtClean="0">
                <a:solidFill>
                  <a:schemeClr val="accent6"/>
                </a:solidFill>
                <a:latin typeface="+mn-lt"/>
                <a:cs typeface="+mn-cs"/>
                <a:hlinkClick r:id="rId9"/>
              </a:rPr>
              <a:t>DirectInk</a:t>
            </a:r>
            <a:endParaRPr lang="en-US" altLang="en-US" sz="1600" dirty="0">
              <a:solidFill>
                <a:schemeClr val="accent6"/>
              </a:solidFill>
              <a:latin typeface="+mn-lt"/>
              <a:cs typeface="+mn-cs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smtClean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Investigating</a:t>
            </a:r>
            <a:r>
              <a:rPr lang="en-US" altLang="en-US" sz="2400" b="1" dirty="0" smtClean="0">
                <a:solidFill>
                  <a:schemeClr val="bg1">
                    <a:lumMod val="50000"/>
                  </a:schemeClr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50000"/>
                  </a:schemeClr>
                </a:solidFill>
                <a:latin typeface="Avenir" charset="0"/>
                <a:cs typeface="Arial" panose="020B0604020202020204" pitchFamily="34" charset="0"/>
              </a:rPr>
              <a:t>Windows 10 APIs further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  <a:latin typeface="Avenir" charset="0"/>
              <a:cs typeface="Arial" panose="020B0604020202020204" pitchFamily="34" charset="0"/>
            </a:endParaRPr>
          </a:p>
        </p:txBody>
      </p:sp>
      <p:pic>
        <p:nvPicPr>
          <p:cNvPr id="5" name="Picture 2" descr="AcbjRyaKi.gif (484×588)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666750"/>
            <a:ext cx="3009900" cy="365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1090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914401" y="1"/>
            <a:ext cx="8761413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189"/>
            <a:endParaRPr lang="en-US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223839" y="760414"/>
            <a:ext cx="8005762" cy="520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189"/>
            <a:endParaRPr lang="en-US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730251"/>
            <a:ext cx="4114800" cy="40259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>
              <a:lnSpc>
                <a:spcPct val="100000"/>
              </a:lnSpc>
              <a:tabLst>
                <a:tab pos="723882" algn="l"/>
                <a:tab pos="1447764" algn="l"/>
                <a:tab pos="2171646" algn="l"/>
                <a:tab pos="2895527" algn="l"/>
                <a:tab pos="3619409" algn="l"/>
                <a:tab pos="4343291" algn="l"/>
                <a:tab pos="5067173" algn="l"/>
                <a:tab pos="5791055" algn="l"/>
                <a:tab pos="6514937" algn="l"/>
                <a:tab pos="7238819" algn="l"/>
                <a:tab pos="7962701" algn="l"/>
                <a:tab pos="8686583" algn="l"/>
              </a:tabLst>
            </a:pPr>
            <a:r>
              <a:rPr lang="en-US" altLang="en-US" sz="5400" b="1" dirty="0" smtClean="0">
                <a:latin typeface="Avenir" charset="0"/>
              </a:rPr>
              <a:t>   </a:t>
            </a:r>
            <a:r>
              <a:rPr lang="en-US" altLang="en-US" sz="5400" dirty="0" smtClean="0">
                <a:latin typeface="Avenir" charset="0"/>
              </a:rPr>
              <a:t>Q&amp;A</a:t>
            </a:r>
            <a:endParaRPr lang="en-US" altLang="en-US" sz="5400" dirty="0">
              <a:latin typeface="Avenir" charset="0"/>
            </a:endParaRP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1130300" y="4325938"/>
            <a:ext cx="7239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endParaRPr lang="en-US" altLang="en-US" sz="14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defTabSz="457189">
              <a:lnSpc>
                <a:spcPct val="100000"/>
              </a:lnSpc>
            </a:pPr>
            <a:endParaRPr lang="en-US" altLang="en-US" b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076" name="Picture 4" descr="kids-summer-clipart-clip-art-summer-4.jpg (750×68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158" y="800419"/>
            <a:ext cx="4264025" cy="389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369" y="1975032"/>
            <a:ext cx="2955836" cy="1857757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533899"/>
            <a:ext cx="91440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algn="ctr" defTabSz="457189">
              <a:lnSpc>
                <a:spcPct val="100000"/>
              </a:lnSpc>
            </a:pP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https://</a:t>
            </a:r>
            <a:r>
              <a:rPr lang="en-US" altLang="en-US" sz="2400" b="1" dirty="0" smtClean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github.com/caschw/</a:t>
            </a:r>
            <a:r>
              <a:rPr lang="en-US" altLang="en-US" sz="2400" b="1" dirty="0" smtClean="0">
                <a:solidFill>
                  <a:schemeClr val="bg1">
                    <a:lumMod val="50000"/>
                  </a:schemeClr>
                </a:solidFill>
                <a:latin typeface="Avenir" charset="0"/>
                <a:cs typeface="Arial" panose="020B0604020202020204" pitchFamily="34" charset="0"/>
              </a:rPr>
              <a:t>MkeC</a:t>
            </a:r>
            <a:r>
              <a:rPr lang="en-US" altLang="en-US" sz="2400" b="1" dirty="0" smtClean="0">
                <a:solidFill>
                  <a:schemeClr val="bg1">
                    <a:lumMod val="50000"/>
                  </a:schemeClr>
                </a:solidFill>
                <a:latin typeface="Avenir" charset="0"/>
                <a:cs typeface="Arial" panose="020B0604020202020204" pitchFamily="34" charset="0"/>
              </a:rPr>
              <a:t>ontinuumDemo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9116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188</Words>
  <Application>Microsoft Office PowerPoint</Application>
  <PresentationFormat>On-screen Show (16:9)</PresentationFormat>
  <Paragraphs>53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25" baseType="lpstr">
      <vt:lpstr>Arial Unicode MS</vt:lpstr>
      <vt:lpstr>Arial</vt:lpstr>
      <vt:lpstr>Avenir</vt:lpstr>
      <vt:lpstr>Calibri</vt:lpstr>
      <vt:lpstr>Calibri Light</vt:lpstr>
      <vt:lpstr>Proxima Nova Soft</vt:lpstr>
      <vt:lpstr>Times New Roman</vt:lpstr>
      <vt:lpstr>Trebuchet MS</vt:lpstr>
      <vt:lpstr>Verdana</vt:lpstr>
      <vt:lpstr>Wingdings 2</vt:lpstr>
      <vt:lpstr>Wingdings 3</vt:lpstr>
      <vt:lpstr>Office Theme</vt:lpstr>
      <vt:lpstr>Office Theme</vt:lpstr>
      <vt:lpstr>HDOfficeLightV0</vt:lpstr>
      <vt:lpstr>1_HDOfficeLightV0</vt:lpstr>
      <vt:lpstr>Facet</vt:lpstr>
      <vt:lpstr> Coding for Continuum Carl Schweitzer @carlschweitzeer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Rhoads, Carrie</dc:creator>
  <cp:lastModifiedBy>Carl Schweitzer</cp:lastModifiedBy>
  <cp:revision>42</cp:revision>
  <cp:lastPrinted>1601-01-01T00:00:00Z</cp:lastPrinted>
  <dcterms:created xsi:type="dcterms:W3CDTF">1601-01-01T00:00:00Z</dcterms:created>
  <dcterms:modified xsi:type="dcterms:W3CDTF">2015-10-24T04:08:16Z</dcterms:modified>
</cp:coreProperties>
</file>