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72" r:id="rId4"/>
    <p:sldId id="257" r:id="rId5"/>
    <p:sldId id="258" r:id="rId6"/>
    <p:sldId id="259" r:id="rId7"/>
    <p:sldId id="263" r:id="rId8"/>
    <p:sldId id="262" r:id="rId9"/>
    <p:sldId id="298" r:id="rId10"/>
    <p:sldId id="299" r:id="rId11"/>
    <p:sldId id="30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2" r:id="rId35"/>
    <p:sldId id="303" r:id="rId36"/>
  </p:sldIdLst>
  <p:sldSz cx="12192000" cy="6858000"/>
  <p:notesSz cx="6858000" cy="9144000"/>
  <p:custShowLst>
    <p:custShow name="Apresentação personalizada 1" id="0">
      <p:sldLst>
        <p:sld r:id="rId6"/>
      </p:sldLst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A8BC623-0AF1-40E5-8C78-E1F76BD798FD}">
          <p14:sldIdLst>
            <p14:sldId id="256"/>
            <p14:sldId id="304"/>
            <p14:sldId id="272"/>
            <p14:sldId id="257"/>
            <p14:sldId id="258"/>
            <p14:sldId id="259"/>
            <p14:sldId id="263"/>
            <p14:sldId id="262"/>
            <p14:sldId id="298"/>
            <p14:sldId id="299"/>
            <p14:sldId id="30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Telas do App" id="{000C91ED-A3FE-404C-9E65-90BB72282FC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Seção sem Título" id="{10103643-79B5-42C2-9B57-FC3AA28269B2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77-41F5-BB0D-967B7AAD907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977-41F5-BB0D-967B7AAD907B}"/>
                </c:ext>
                <c:ext xmlns:c15="http://schemas.microsoft.com/office/drawing/2012/chart" uri="{CE6537A1-D6FC-4f65-9D91-7224C49458BB}"/>
              </c:extLst>
            </c:dLbl>
            <c:numFmt formatCode="&quot;R$&quot;\ 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Visual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5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3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5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E68B-F46F-4145-AE94-33FC9CEF2B05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8B9A-BF35-4F25-815C-DB37EDBF2C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4a"/><Relationship Id="rId13" Type="http://schemas.openxmlformats.org/officeDocument/2006/relationships/image" Target="../media/image15.png"/><Relationship Id="rId3" Type="http://schemas.microsoft.com/office/2007/relationships/media" Target="../media/media2.m4a"/><Relationship Id="rId7" Type="http://schemas.microsoft.com/office/2007/relationships/media" Target="../media/media4.m4a"/><Relationship Id="rId12" Type="http://schemas.openxmlformats.org/officeDocument/2006/relationships/image" Target="../media/image1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11" Type="http://schemas.openxmlformats.org/officeDocument/2006/relationships/image" Target="../media/image13.png"/><Relationship Id="rId5" Type="http://schemas.microsoft.com/office/2007/relationships/media" Target="../media/media3.m4a"/><Relationship Id="rId10" Type="http://schemas.openxmlformats.org/officeDocument/2006/relationships/image" Target="../media/image12.png"/><Relationship Id="rId4" Type="http://schemas.openxmlformats.org/officeDocument/2006/relationships/audio" Target="../media/media2.m4a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15" y="239069"/>
            <a:ext cx="1209675" cy="1419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144" y="1658294"/>
            <a:ext cx="8987480" cy="137323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UNIVERSIDADE FEDERAL DO PARÁ</a:t>
            </a:r>
            <a:br>
              <a:rPr lang="pt-BR" sz="1800" dirty="0" smtClean="0"/>
            </a:br>
            <a:r>
              <a:rPr lang="pt-BR" sz="1800" dirty="0" smtClean="0"/>
              <a:t> INSTITUTO DE TECNOLOGIA </a:t>
            </a:r>
            <a:br>
              <a:rPr lang="pt-BR" sz="1800" dirty="0" smtClean="0"/>
            </a:br>
            <a:r>
              <a:rPr lang="pt-BR" sz="1800" dirty="0" smtClean="0"/>
              <a:t>FACULDADE DE ENGENHARIA DA COMPUTAÇÃO E TELECOMUNICAÇÕES</a:t>
            </a:r>
            <a:br>
              <a:rPr lang="pt-BR" sz="1800" dirty="0" smtClean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5144" y="303152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 smtClean="0"/>
              <a:t>APLICATIVO PARA O AUXÍLIO ÀS ROTINAS MEDICAMENTOSAS: UMA IMPLEMENTAÇÃO PARA PESSOAS IDOSAS E PESSOAS COM DEFICIÊNCIA.</a:t>
            </a:r>
          </a:p>
          <a:p>
            <a:endParaRPr lang="pt-BR" sz="1800" dirty="0"/>
          </a:p>
          <a:p>
            <a:r>
              <a:rPr lang="pt-BR" sz="1800" dirty="0" smtClean="0"/>
              <a:t>CARLOS ALBERTO SOARES DE ANDRADE</a:t>
            </a:r>
          </a:p>
          <a:p>
            <a:r>
              <a:rPr lang="pt-BR" sz="1400" dirty="0" smtClean="0"/>
              <a:t>BELÉM - PA </a:t>
            </a:r>
          </a:p>
          <a:p>
            <a:r>
              <a:rPr lang="pt-BR" sz="1400" dirty="0" smtClean="0"/>
              <a:t>2023 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282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Responsability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1450" y="2729706"/>
            <a:ext cx="4229100" cy="25431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8958" y="3590488"/>
            <a:ext cx="2752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Chamadas assíncronas são </a:t>
            </a:r>
          </a:p>
          <a:p>
            <a:r>
              <a:rPr lang="pt-BR" dirty="0" smtClean="0"/>
              <a:t>beneficiadas pela cadeia</a:t>
            </a:r>
          </a:p>
          <a:p>
            <a:r>
              <a:rPr lang="pt-BR" dirty="0" smtClean="0"/>
              <a:t>de execução de uma série</a:t>
            </a:r>
          </a:p>
          <a:p>
            <a:r>
              <a:rPr lang="pt-BR" dirty="0" smtClean="0"/>
              <a:t>de ações.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62450" y="2485949"/>
            <a:ext cx="36509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Ação Verificar Alarme</a:t>
            </a:r>
          </a:p>
          <a:p>
            <a:endParaRPr lang="pt-BR" dirty="0"/>
          </a:p>
          <a:p>
            <a:r>
              <a:rPr lang="pt-BR" dirty="0" smtClean="0"/>
              <a:t>1-Coletar Horários (esperar)</a:t>
            </a:r>
          </a:p>
          <a:p>
            <a:r>
              <a:rPr lang="pt-BR" dirty="0" smtClean="0"/>
              <a:t>Executar ação 2</a:t>
            </a:r>
          </a:p>
          <a:p>
            <a:r>
              <a:rPr lang="pt-BR" dirty="0" smtClean="0"/>
              <a:t>2-Coletar Medicamentos (esperar)</a:t>
            </a:r>
          </a:p>
          <a:p>
            <a:r>
              <a:rPr lang="pt-BR" dirty="0" smtClean="0"/>
              <a:t>Executar ação 3</a:t>
            </a:r>
          </a:p>
          <a:p>
            <a:r>
              <a:rPr lang="pt-BR" dirty="0" smtClean="0"/>
              <a:t>3-Verificar se há atrasos (esperar)</a:t>
            </a:r>
          </a:p>
          <a:p>
            <a:r>
              <a:rPr lang="pt-BR" dirty="0" smtClean="0"/>
              <a:t>Executar ação 4</a:t>
            </a:r>
          </a:p>
          <a:p>
            <a:r>
              <a:rPr lang="pt-BR" dirty="0" smtClean="0"/>
              <a:t>4-Devolver dados para ação principal</a:t>
            </a:r>
          </a:p>
          <a:p>
            <a:r>
              <a:rPr lang="pt-BR" dirty="0" smtClean="0"/>
              <a:t>Chamar recurso de voz para ler </a:t>
            </a:r>
          </a:p>
          <a:p>
            <a:r>
              <a:rPr lang="pt-BR" dirty="0" smtClean="0"/>
              <a:t>Resultado/notificar no dispositivo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63559" y="5625270"/>
            <a:ext cx="441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Firebase é um banco nativamente assíncrono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6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Padrão Proxy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220" y="1825625"/>
            <a:ext cx="5211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Reconhecimento de Voz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28253" y="5591303"/>
            <a:ext cx="619125" cy="428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8756" y="2157540"/>
            <a:ext cx="4124325" cy="36480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858" y="3410375"/>
            <a:ext cx="1771650" cy="16954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60100" y="1416091"/>
            <a:ext cx="310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Interface</a:t>
            </a:r>
          </a:p>
          <a:p>
            <a:pPr algn="ctr"/>
            <a:r>
              <a:rPr lang="pt-BR" dirty="0" smtClean="0"/>
              <a:t>Integração Usuário Perda Visão</a:t>
            </a:r>
            <a:endParaRPr lang="pt-BR" dirty="0"/>
          </a:p>
        </p:txBody>
      </p:sp>
      <p:pic>
        <p:nvPicPr>
          <p:cNvPr id="7" name="falecomand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2398948"/>
            <a:ext cx="609600" cy="6096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46806" y="2519082"/>
            <a:ext cx="166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Fale o comando</a:t>
            </a:r>
            <a:endParaRPr lang="pt-BR" dirty="0"/>
          </a:p>
        </p:txBody>
      </p:sp>
      <p:pic>
        <p:nvPicPr>
          <p:cNvPr id="10" name="capturaencerrad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28600" y="6173260"/>
            <a:ext cx="609600" cy="6096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95539" y="6327031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Captura Encerrada</a:t>
            </a:r>
            <a:endParaRPr lang="pt-BR" dirty="0"/>
          </a:p>
        </p:txBody>
      </p:sp>
      <p:pic>
        <p:nvPicPr>
          <p:cNvPr id="14" name="telaconsultamedicamentoeinstrucao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37816" y="1512191"/>
            <a:ext cx="609600" cy="6096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22093" y="1693090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Instrução Indicando Ação</a:t>
            </a:r>
            <a:endParaRPr lang="pt-BR" dirty="0"/>
          </a:p>
        </p:txBody>
      </p:sp>
      <p:pic>
        <p:nvPicPr>
          <p:cNvPr id="16" name="resultado-pesquisa-voz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396513" y="3371977"/>
            <a:ext cx="609600" cy="6096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155146" y="3612245"/>
            <a:ext cx="23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do comando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416" y="5627786"/>
            <a:ext cx="1819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6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4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191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17" y="2295932"/>
            <a:ext cx="4095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x 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LINT </a:t>
            </a:r>
          </a:p>
          <a:p>
            <a:r>
              <a:rPr lang="pt-BR" dirty="0" smtClean="0"/>
              <a:t>Scanner Acessibilidade</a:t>
            </a:r>
          </a:p>
          <a:p>
            <a:r>
              <a:rPr lang="pt-BR" dirty="0" smtClean="0"/>
              <a:t>Guia de Acessibilidade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2963069"/>
            <a:ext cx="5753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Scanner Acessibilidade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453" y="1825625"/>
            <a:ext cx="5601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 de Acessibilidade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Design Minimalista</a:t>
            </a:r>
          </a:p>
          <a:p>
            <a:r>
              <a:rPr lang="pt-BR" dirty="0" smtClean="0"/>
              <a:t>Fluxo Natural</a:t>
            </a:r>
          </a:p>
          <a:p>
            <a:r>
              <a:rPr lang="pt-BR" dirty="0" smtClean="0"/>
              <a:t>Coerência Externa</a:t>
            </a:r>
          </a:p>
          <a:p>
            <a:r>
              <a:rPr lang="pt-BR" dirty="0" smtClean="0"/>
              <a:t>Coerência Interna</a:t>
            </a:r>
          </a:p>
          <a:p>
            <a:r>
              <a:rPr lang="pt-BR" dirty="0" smtClean="0"/>
              <a:t>Fixação Barra de Ferramenta</a:t>
            </a:r>
          </a:p>
          <a:p>
            <a:r>
              <a:rPr lang="pt-BR" dirty="0" smtClean="0"/>
              <a:t>Tamanho dos Componentes</a:t>
            </a:r>
          </a:p>
          <a:p>
            <a:r>
              <a:rPr lang="pt-BR" dirty="0" smtClean="0"/>
              <a:t>Cores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3064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 Play </a:t>
            </a:r>
            <a:r>
              <a:rPr lang="pt-BR" dirty="0" err="1" smtClean="0"/>
              <a:t>Store</a:t>
            </a:r>
            <a:endParaRPr lang="pt-BR" dirty="0" smtClean="0"/>
          </a:p>
          <a:p>
            <a:r>
              <a:rPr lang="pt-BR" dirty="0" smtClean="0"/>
              <a:t>Case Avaliação</a:t>
            </a:r>
          </a:p>
          <a:p>
            <a:r>
              <a:rPr lang="pt-BR" dirty="0" smtClean="0"/>
              <a:t>Auxilia com ajuda de um cuidador/familiar</a:t>
            </a:r>
          </a:p>
          <a:p>
            <a:r>
              <a:rPr lang="pt-BR" dirty="0" smtClean="0"/>
              <a:t>Melhorias na Interface</a:t>
            </a:r>
          </a:p>
          <a:p>
            <a:r>
              <a:rPr lang="pt-BR" dirty="0" smtClean="0"/>
              <a:t>Divisão de Funcionalidade no Futuro</a:t>
            </a:r>
          </a:p>
          <a:p>
            <a:r>
              <a:rPr lang="pt-BR" dirty="0" smtClean="0"/>
              <a:t>Aprendizado de comandos do usuário sem (IA)</a:t>
            </a:r>
          </a:p>
          <a:p>
            <a:r>
              <a:rPr lang="pt-BR" dirty="0" smtClean="0"/>
              <a:t>Estratégias de perfil flexível para outros cenários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 a 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6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/>
              <a:t>Aplicativo AUM</a:t>
            </a:r>
          </a:p>
          <a:p>
            <a:endParaRPr lang="pt-BR" dirty="0" smtClean="0"/>
          </a:p>
          <a:p>
            <a:r>
              <a:rPr lang="pt-BR" dirty="0" smtClean="0"/>
              <a:t>Arquitetura Utilizada</a:t>
            </a:r>
          </a:p>
          <a:p>
            <a:r>
              <a:rPr lang="pt-BR" dirty="0" smtClean="0"/>
              <a:t>Padrões de Projeto</a:t>
            </a:r>
          </a:p>
          <a:p>
            <a:r>
              <a:rPr lang="pt-BR" dirty="0" smtClean="0"/>
              <a:t>Reconhecimento de Voz</a:t>
            </a:r>
          </a:p>
          <a:p>
            <a:r>
              <a:rPr lang="pt-BR" dirty="0" smtClean="0"/>
              <a:t>Aplicativo AUM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do 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2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975" y="2086769"/>
            <a:ext cx="2686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18" y="1825625"/>
            <a:ext cx="3553163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45" y="2249444"/>
            <a:ext cx="9810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766"/>
            <a:ext cx="3417806" cy="43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60" y="3901559"/>
            <a:ext cx="3452195" cy="1378894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3270423" y="4744995"/>
            <a:ext cx="2718485" cy="3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inicialmente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7" y="1886744"/>
            <a:ext cx="3438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Principal Preenchida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981" y="1825625"/>
            <a:ext cx="32980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ANVISA	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804" y="2227969"/>
            <a:ext cx="4429125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08" y="1653252"/>
            <a:ext cx="2990850" cy="459105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419858" y="3023286"/>
            <a:ext cx="1413946" cy="12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 da Bula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45" y="2254593"/>
            <a:ext cx="3158439" cy="37919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60" y="2254593"/>
            <a:ext cx="3212756" cy="38538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79" y="2254593"/>
            <a:ext cx="3135390" cy="385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do Medicamento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637" y="1901031"/>
            <a:ext cx="3514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Paleta de Cores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337" y="3120231"/>
            <a:ext cx="1457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Nuvem de Palavras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1" y="1825625"/>
            <a:ext cx="4515318" cy="4351338"/>
          </a:xfrm>
        </p:spPr>
      </p:pic>
    </p:spTree>
    <p:extLst>
      <p:ext uri="{BB962C8B-B14F-4D97-AF65-F5344CB8AC3E}">
        <p14:creationId xmlns:p14="http://schemas.microsoft.com/office/powerpoint/2010/main" val="9955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Horários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87" y="2829719"/>
            <a:ext cx="3095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Estoque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8" y="2162197"/>
            <a:ext cx="2181225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03" y="2162197"/>
            <a:ext cx="4438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Utilizações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3053556"/>
            <a:ext cx="328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Theads</a:t>
            </a:r>
            <a:endParaRPr lang="pt-BR" dirty="0" smtClean="0"/>
          </a:p>
          <a:p>
            <a:r>
              <a:rPr lang="pt-BR" dirty="0" err="1" smtClean="0"/>
              <a:t>Callable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4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Threads</a:t>
            </a:r>
            <a:r>
              <a:rPr lang="pt-BR" dirty="0"/>
              <a:t> são, portanto, entidades escalonadas para executarem na CPU, por isso a noção de paralelismo, pois as </a:t>
            </a:r>
            <a:r>
              <a:rPr lang="pt-BR" b="1" dirty="0"/>
              <a:t>threads</a:t>
            </a:r>
            <a:r>
              <a:rPr lang="pt-BR" dirty="0"/>
              <a:t> concorrerão pelo processador juntamente com mais </a:t>
            </a:r>
            <a:r>
              <a:rPr lang="pt-BR" b="1" dirty="0"/>
              <a:t>threads</a:t>
            </a:r>
            <a:r>
              <a:rPr lang="pt-BR" dirty="0"/>
              <a:t> que tiverem no programa, ou concorrerá apenas com o fluxo do programa.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3764691"/>
            <a:ext cx="202187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Callable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Callable</a:t>
            </a:r>
            <a:r>
              <a:rPr lang="pt-BR" dirty="0" smtClean="0"/>
              <a:t> </a:t>
            </a:r>
            <a:r>
              <a:rPr lang="pt-BR" dirty="0"/>
              <a:t>, </a:t>
            </a:r>
            <a:r>
              <a:rPr lang="pt-BR" b="1" dirty="0"/>
              <a:t>representa uma tarefa assíncrona</a:t>
            </a:r>
            <a:r>
              <a:rPr lang="pt-BR" dirty="0"/>
              <a:t> que pode ser executada por um thread separado. Por exemplo, é possível enviar um objeto </a:t>
            </a:r>
            <a:r>
              <a:rPr lang="pt-BR" dirty="0" err="1"/>
              <a:t>Callable</a:t>
            </a:r>
            <a:r>
              <a:rPr lang="pt-BR" dirty="0"/>
              <a:t> para um Java </a:t>
            </a:r>
            <a:r>
              <a:rPr lang="pt-BR" dirty="0" err="1"/>
              <a:t>ExecutorService</a:t>
            </a:r>
            <a:r>
              <a:rPr lang="pt-BR" dirty="0"/>
              <a:t> que o executará de forma assíncrona.</a:t>
            </a:r>
          </a:p>
        </p:txBody>
      </p:sp>
      <p:pic>
        <p:nvPicPr>
          <p:cNvPr id="2050" name="Picture 2" descr="Callable and Future in java and callable interface - JavaG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15" y="2954939"/>
            <a:ext cx="4637559" cy="322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0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608775"/>
            <a:ext cx="4800600" cy="3067050"/>
          </a:xfrm>
          <a:prstGeom prst="rect">
            <a:avLst/>
          </a:prstGeom>
        </p:spPr>
      </p:pic>
      <p:graphicFrame>
        <p:nvGraphicFramePr>
          <p:cNvPr id="5" name="Gráfico 4" title="Gráfico do Financiamento">
            <a:extLst>
              <a:ext uri="{FF2B5EF4-FFF2-40B4-BE49-F238E27FC236}">
                <a16:creationId xmlns=""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049629"/>
              </p:ext>
            </p:extLst>
          </p:nvPr>
        </p:nvGraphicFramePr>
        <p:xfrm>
          <a:off x="9961486" y="3914775"/>
          <a:ext cx="1897139" cy="256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1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Comorbidades</a:t>
            </a:r>
          </a:p>
          <a:p>
            <a:r>
              <a:rPr lang="pt-BR" dirty="0" smtClean="0"/>
              <a:t>Doenças Crônicas</a:t>
            </a:r>
          </a:p>
          <a:p>
            <a:r>
              <a:rPr lang="pt-BR" dirty="0" smtClean="0"/>
              <a:t>Medicamento tem papel importante</a:t>
            </a:r>
          </a:p>
          <a:p>
            <a:r>
              <a:rPr lang="pt-BR" dirty="0" smtClean="0"/>
              <a:t>Tecnologias facilitadoras</a:t>
            </a:r>
          </a:p>
          <a:p>
            <a:r>
              <a:rPr lang="pt-BR" dirty="0" smtClean="0"/>
              <a:t>Estudos apontam problemas</a:t>
            </a:r>
          </a:p>
          <a:p>
            <a:r>
              <a:rPr lang="pt-BR" dirty="0"/>
              <a:t>Baixa Adesão a Rotina </a:t>
            </a:r>
            <a:r>
              <a:rPr lang="pt-BR" dirty="0" smtClean="0"/>
              <a:t>Medicamento</a:t>
            </a:r>
          </a:p>
          <a:p>
            <a:r>
              <a:rPr lang="pt-BR" dirty="0"/>
              <a:t>Importância do tratamento para </a:t>
            </a:r>
            <a:r>
              <a:rPr lang="pt-BR" dirty="0" err="1"/>
              <a:t>PCDs</a:t>
            </a:r>
            <a:r>
              <a:rPr lang="pt-BR" dirty="0"/>
              <a:t> e </a:t>
            </a:r>
            <a:r>
              <a:rPr lang="pt-BR" dirty="0" smtClean="0"/>
              <a:t>idosos</a:t>
            </a:r>
          </a:p>
          <a:p>
            <a:r>
              <a:rPr lang="pt-BR" dirty="0"/>
              <a:t>Barreiras no uso da </a:t>
            </a:r>
            <a:r>
              <a:rPr lang="pt-BR" dirty="0" smtClean="0"/>
              <a:t>Tecnologia</a:t>
            </a:r>
          </a:p>
          <a:p>
            <a:r>
              <a:rPr lang="pt-BR" dirty="0"/>
              <a:t>Alternativas tecnológicas voltadas para inclusão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Aplicativo Mobile</a:t>
            </a:r>
          </a:p>
          <a:p>
            <a:r>
              <a:rPr lang="pt-BR" dirty="0" smtClean="0"/>
              <a:t>Auxiliar Adesão Medicamentos</a:t>
            </a:r>
          </a:p>
          <a:p>
            <a:r>
              <a:rPr lang="pt-BR" dirty="0" smtClean="0"/>
              <a:t>Auxiliar Cuidadores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r>
              <a:rPr lang="pt-BR" dirty="0" smtClean="0"/>
              <a:t>Promover Autonomia de </a:t>
            </a:r>
            <a:r>
              <a:rPr lang="pt-BR" dirty="0" err="1" smtClean="0"/>
              <a:t>PCDs</a:t>
            </a:r>
            <a:r>
              <a:rPr lang="pt-BR" dirty="0" smtClean="0"/>
              <a:t> e Idosos</a:t>
            </a:r>
          </a:p>
          <a:p>
            <a:endParaRPr lang="pt-BR" dirty="0"/>
          </a:p>
        </p:txBody>
      </p:sp>
      <p:pic>
        <p:nvPicPr>
          <p:cNvPr id="3074" name="Picture 2" descr="https://img.freepik.com/fotos-gratis/mao-de-mulher-derrama-as-pilulas-de-medicamento-fora-da-garrafa_1150-14190.jpg?size=626&amp;ext=jpg&amp;ga=GA1.2.279970008.1672371684&amp;semt=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3791753"/>
            <a:ext cx="3222624" cy="215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Primeiro Acesso</a:t>
            </a:r>
          </a:p>
          <a:p>
            <a:r>
              <a:rPr lang="pt-BR" dirty="0" smtClean="0"/>
              <a:t>Acesso</a:t>
            </a:r>
          </a:p>
          <a:p>
            <a:r>
              <a:rPr lang="pt-BR" dirty="0" smtClean="0"/>
              <a:t>Cadastro de Usuário</a:t>
            </a:r>
          </a:p>
          <a:p>
            <a:r>
              <a:rPr lang="pt-BR" dirty="0" smtClean="0"/>
              <a:t>Pesquisa Anvisa</a:t>
            </a:r>
          </a:p>
          <a:p>
            <a:r>
              <a:rPr lang="pt-BR" dirty="0" smtClean="0"/>
              <a:t>Cadastro de Medicamento</a:t>
            </a:r>
          </a:p>
          <a:p>
            <a:r>
              <a:rPr lang="pt-BR" dirty="0" smtClean="0"/>
              <a:t>Detalhe de Medicamento</a:t>
            </a:r>
          </a:p>
          <a:p>
            <a:r>
              <a:rPr lang="pt-BR" dirty="0" smtClean="0"/>
              <a:t>Cadastro de Horário</a:t>
            </a:r>
          </a:p>
          <a:p>
            <a:r>
              <a:rPr lang="pt-BR" dirty="0" smtClean="0"/>
              <a:t>Controle de Estoque</a:t>
            </a:r>
          </a:p>
          <a:p>
            <a:r>
              <a:rPr lang="pt-BR" dirty="0" smtClean="0"/>
              <a:t>Utilizações</a:t>
            </a:r>
          </a:p>
          <a:p>
            <a:r>
              <a:rPr lang="pt-BR" dirty="0" smtClean="0"/>
              <a:t>Alarmes</a:t>
            </a:r>
          </a:p>
        </p:txBody>
      </p:sp>
    </p:spTree>
    <p:extLst>
      <p:ext uri="{BB962C8B-B14F-4D97-AF65-F5344CB8AC3E}">
        <p14:creationId xmlns:p14="http://schemas.microsoft.com/office/powerpoint/2010/main" val="6214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</a:p>
          <a:p>
            <a:pPr lvl="1"/>
            <a:r>
              <a:rPr lang="pt-BR" dirty="0" smtClean="0"/>
              <a:t>Cliente</a:t>
            </a:r>
          </a:p>
          <a:p>
            <a:r>
              <a:rPr lang="pt-BR" dirty="0" smtClean="0"/>
              <a:t>Processos Autônomos</a:t>
            </a:r>
          </a:p>
          <a:p>
            <a:r>
              <a:rPr lang="pt-BR" dirty="0" smtClean="0"/>
              <a:t>Camadas (Integração)</a:t>
            </a:r>
          </a:p>
          <a:p>
            <a:pPr lvl="1"/>
            <a:r>
              <a:rPr lang="pt-BR" dirty="0" smtClean="0"/>
              <a:t>Barramento</a:t>
            </a:r>
          </a:p>
          <a:p>
            <a:pPr lvl="1"/>
            <a:r>
              <a:rPr lang="pt-BR" dirty="0" smtClean="0"/>
              <a:t>Integração Bulário</a:t>
            </a:r>
          </a:p>
          <a:p>
            <a:pPr lvl="1"/>
            <a:r>
              <a:rPr lang="pt-BR" dirty="0" smtClean="0"/>
              <a:t>Integração Usuário</a:t>
            </a:r>
          </a:p>
          <a:p>
            <a:pPr lvl="1"/>
            <a:r>
              <a:rPr lang="pt-BR" dirty="0" smtClean="0"/>
              <a:t>Data </a:t>
            </a:r>
            <a:r>
              <a:rPr lang="pt-BR" dirty="0" err="1" smtClean="0"/>
              <a:t>Acess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357199" y="2213814"/>
            <a:ext cx="4171950" cy="33432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22724" y="2471351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98" y="2915915"/>
            <a:ext cx="800100" cy="295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065" y="3305433"/>
            <a:ext cx="1790700" cy="238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660" y="3637802"/>
            <a:ext cx="561975" cy="247650"/>
          </a:xfrm>
          <a:prstGeom prst="rect">
            <a:avLst/>
          </a:prstGeom>
        </p:spPr>
      </p:pic>
      <p:cxnSp>
        <p:nvCxnSpPr>
          <p:cNvPr id="10" name="Conector de seta reta 9"/>
          <p:cNvCxnSpPr>
            <a:endCxn id="11" idx="1"/>
          </p:cNvCxnSpPr>
          <p:nvPr/>
        </p:nvCxnSpPr>
        <p:spPr>
          <a:xfrm>
            <a:off x="6489324" y="3543558"/>
            <a:ext cx="2333400" cy="85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822724" y="4210822"/>
            <a:ext cx="21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 de Serviços</a:t>
            </a:r>
            <a:endParaRPr lang="pt-BR" dirty="0"/>
          </a:p>
        </p:txBody>
      </p:sp>
      <p:cxnSp>
        <p:nvCxnSpPr>
          <p:cNvPr id="13" name="Conector reto 12"/>
          <p:cNvCxnSpPr>
            <a:endCxn id="14" idx="1"/>
          </p:cNvCxnSpPr>
          <p:nvPr/>
        </p:nvCxnSpPr>
        <p:spPr>
          <a:xfrm>
            <a:off x="5646239" y="4221803"/>
            <a:ext cx="2160438" cy="165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06677" y="5556484"/>
            <a:ext cx="297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 efetua o download </a:t>
            </a:r>
          </a:p>
          <a:p>
            <a:r>
              <a:rPr lang="pt-BR" dirty="0" smtClean="0"/>
              <a:t>e conversão para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7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Strategy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4312" y="2539206"/>
            <a:ext cx="4143375" cy="29241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02595" y="2907957"/>
            <a:ext cx="342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Perfil </a:t>
            </a:r>
          </a:p>
          <a:p>
            <a:r>
              <a:rPr lang="pt-BR" dirty="0" smtClean="0"/>
              <a:t>Integração Usuário Não PCD/Idoso</a:t>
            </a:r>
          </a:p>
          <a:p>
            <a:r>
              <a:rPr lang="pt-BR" dirty="0" smtClean="0"/>
              <a:t>Integração Usuário Perda/Visão</a:t>
            </a:r>
          </a:p>
          <a:p>
            <a:endParaRPr lang="pt-BR" dirty="0"/>
          </a:p>
          <a:p>
            <a:r>
              <a:rPr lang="pt-BR" dirty="0" smtClean="0"/>
              <a:t>Bulário</a:t>
            </a:r>
          </a:p>
          <a:p>
            <a:r>
              <a:rPr lang="pt-BR" dirty="0" smtClean="0"/>
              <a:t>Integração Bulário ANVISA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2763" y="3070371"/>
            <a:ext cx="3563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Encapsula as particularidades</a:t>
            </a:r>
          </a:p>
          <a:p>
            <a:r>
              <a:rPr lang="pt-BR" dirty="0" smtClean="0"/>
              <a:t>E facilita a troca de características</a:t>
            </a:r>
          </a:p>
          <a:p>
            <a:r>
              <a:rPr lang="pt-BR" dirty="0"/>
              <a:t>d</a:t>
            </a:r>
            <a:r>
              <a:rPr lang="pt-BR" dirty="0" smtClean="0"/>
              <a:t>os agentes que executam papeis </a:t>
            </a:r>
          </a:p>
          <a:p>
            <a:r>
              <a:rPr lang="pt-BR" dirty="0"/>
              <a:t>d</a:t>
            </a:r>
            <a:r>
              <a:rPr lang="pt-BR" dirty="0" smtClean="0"/>
              <a:t>entro de um sistema. Propicia um </a:t>
            </a:r>
          </a:p>
          <a:p>
            <a:r>
              <a:rPr lang="pt-BR" dirty="0" smtClean="0"/>
              <a:t>anonimato para o agente das ações.</a:t>
            </a:r>
          </a:p>
        </p:txBody>
      </p:sp>
    </p:spTree>
    <p:extLst>
      <p:ext uri="{BB962C8B-B14F-4D97-AF65-F5344CB8AC3E}">
        <p14:creationId xmlns:p14="http://schemas.microsoft.com/office/powerpoint/2010/main" val="542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410</Words>
  <Application>Microsoft Office PowerPoint</Application>
  <PresentationFormat>Widescreen</PresentationFormat>
  <Paragraphs>150</Paragraphs>
  <Slides>35</Slides>
  <Notes>0</Notes>
  <HiddenSlides>0</HiddenSlides>
  <MMClips>4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  <vt:variant>
        <vt:lpstr>Apresentações personalizadas</vt:lpstr>
      </vt:variant>
      <vt:variant>
        <vt:i4>1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UNIVERSIDADE FEDERAL DO PARÁ  INSTITUTO DE TECNOLOGIA  FACULDADE DE ENGENHARIA DA COMPUTAÇÃO E TELECOMUNICAÇÕES  </vt:lpstr>
      <vt:lpstr>Agenda</vt:lpstr>
      <vt:lpstr>Nuvem de Palavras</vt:lpstr>
      <vt:lpstr>Introdução</vt:lpstr>
      <vt:lpstr>Introdução</vt:lpstr>
      <vt:lpstr>Objetivos</vt:lpstr>
      <vt:lpstr>Aplicativo</vt:lpstr>
      <vt:lpstr>Arquitetura Utilizada</vt:lpstr>
      <vt:lpstr>Strategy</vt:lpstr>
      <vt:lpstr>Chain of Responsability</vt:lpstr>
      <vt:lpstr>Uso do Padrão Proxy</vt:lpstr>
      <vt:lpstr>Reconhecimento de Voz</vt:lpstr>
      <vt:lpstr>Banco de Dados</vt:lpstr>
      <vt:lpstr>Testes x Resultado</vt:lpstr>
      <vt:lpstr>LINT</vt:lpstr>
      <vt:lpstr>Scanner Acessibilidade</vt:lpstr>
      <vt:lpstr>Guia de Acessibilidade</vt:lpstr>
      <vt:lpstr>Conclusão</vt:lpstr>
      <vt:lpstr>FIM</vt:lpstr>
      <vt:lpstr>Telas do APP</vt:lpstr>
      <vt:lpstr>Primeiro Acesso</vt:lpstr>
      <vt:lpstr>Acesso</vt:lpstr>
      <vt:lpstr>Cadastro de Usuário</vt:lpstr>
      <vt:lpstr>Principal inicialmente</vt:lpstr>
      <vt:lpstr>Principal Preenchida</vt:lpstr>
      <vt:lpstr>Pesquisa ANVISA </vt:lpstr>
      <vt:lpstr>Detalhe da Bula</vt:lpstr>
      <vt:lpstr>Cadastro do Medicamento</vt:lpstr>
      <vt:lpstr>Paleta de Cores</vt:lpstr>
      <vt:lpstr>Cadastro de Horários</vt:lpstr>
      <vt:lpstr>Cadastro de Estoque</vt:lpstr>
      <vt:lpstr>Cadastro de Utilizações</vt:lpstr>
      <vt:lpstr>Conceitos</vt:lpstr>
      <vt:lpstr>Thead</vt:lpstr>
      <vt:lpstr>Callable</vt:lpstr>
      <vt:lpstr>Apresentação personalizada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 INSTITUTO DE TECNOLOGIA  FACULDADE DE ENGENHARIA DA COMPUTAÇÃO E TELECOMUNICAÇÕES</dc:title>
  <dc:creator>Conta da Microsoft</dc:creator>
  <cp:lastModifiedBy>Conta da Microsoft</cp:lastModifiedBy>
  <cp:revision>66</cp:revision>
  <dcterms:created xsi:type="dcterms:W3CDTF">2023-03-01T02:54:30Z</dcterms:created>
  <dcterms:modified xsi:type="dcterms:W3CDTF">2023-03-03T01:15:29Z</dcterms:modified>
</cp:coreProperties>
</file>