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474" r:id="rId2"/>
  </p:sldIdLst>
  <p:sldSz cx="9144000" cy="5143500" type="screen16x9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glRLpU1hKec9i/jUS5TpIePCY2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45" Type="http://schemas.openxmlformats.org/officeDocument/2006/relationships/presProps" Target="presProps.xml"/><Relationship Id="rId44" Type="http://customschemas.google.com/relationships/presentationmetadata" Target="meta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>
            <a:spLocks noGrp="1"/>
          </p:cNvSpPr>
          <p:nvPr>
            <p:ph type="title"/>
          </p:nvPr>
        </p:nvSpPr>
        <p:spPr>
          <a:xfrm>
            <a:off x="97277" y="89247"/>
            <a:ext cx="8229600" cy="523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3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sldNum" idx="12"/>
          </p:nvPr>
        </p:nvSpPr>
        <p:spPr>
          <a:xfrm>
            <a:off x="7370121" y="4678751"/>
            <a:ext cx="1744696" cy="189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sldNum" idx="12"/>
          </p:nvPr>
        </p:nvSpPr>
        <p:spPr>
          <a:xfrm>
            <a:off x="7370121" y="4678751"/>
            <a:ext cx="1744696" cy="189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sldNum" idx="12"/>
          </p:nvPr>
        </p:nvSpPr>
        <p:spPr>
          <a:xfrm>
            <a:off x="7370121" y="4678751"/>
            <a:ext cx="1744696" cy="189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97277" y="89247"/>
            <a:ext cx="8229600" cy="523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3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sldNum" idx="12"/>
          </p:nvPr>
        </p:nvSpPr>
        <p:spPr>
          <a:xfrm>
            <a:off x="7370121" y="4678751"/>
            <a:ext cx="1744696" cy="189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7370121" y="4678751"/>
            <a:ext cx="1744696" cy="189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21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7370121" y="4678751"/>
            <a:ext cx="1744696" cy="189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97277" y="89247"/>
            <a:ext cx="8229600" cy="523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3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 rot="5400000">
            <a:off x="2777487" y="-154815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7370121" y="4678751"/>
            <a:ext cx="1744696" cy="189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sldNum" idx="12"/>
          </p:nvPr>
        </p:nvSpPr>
        <p:spPr>
          <a:xfrm>
            <a:off x="7370121" y="4678751"/>
            <a:ext cx="1744696" cy="189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97277" y="89247"/>
            <a:ext cx="8229600" cy="523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359923" y="86941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sldNum" idx="12"/>
          </p:nvPr>
        </p:nvSpPr>
        <p:spPr>
          <a:xfrm>
            <a:off x="7370121" y="4678751"/>
            <a:ext cx="1744696" cy="189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4DA8-02BA-4CE2-8A5C-E332A799D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1E355142-5765-4094-86F3-2BFCE6DB53F7}"/>
              </a:ext>
            </a:extLst>
          </p:cNvPr>
          <p:cNvSpPr txBox="1">
            <a:spLocks/>
          </p:cNvSpPr>
          <p:nvPr/>
        </p:nvSpPr>
        <p:spPr>
          <a:xfrm>
            <a:off x="163481" y="1151992"/>
            <a:ext cx="6523892" cy="31623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20 cylindrical cells, type 21700</a:t>
            </a:r>
          </a:p>
          <a:p>
            <a:pPr lvl="1"/>
            <a:r>
              <a:rPr lang="en-US" sz="1600" dirty="0"/>
              <a:t>21 mm diameter</a:t>
            </a:r>
          </a:p>
          <a:p>
            <a:pPr lvl="1"/>
            <a:r>
              <a:rPr lang="en-US" sz="1600" dirty="0"/>
              <a:t>70 mm height</a:t>
            </a:r>
          </a:p>
          <a:p>
            <a:pPr lvl="1"/>
            <a:r>
              <a:rPr lang="en-US" sz="1600" dirty="0"/>
              <a:t>5s4p configuration (5 serial strings of 4 parallel cells)</a:t>
            </a:r>
          </a:p>
          <a:p>
            <a:r>
              <a:rPr lang="en-US" sz="1600" dirty="0"/>
              <a:t>Offset packaging</a:t>
            </a:r>
          </a:p>
          <a:p>
            <a:r>
              <a:rPr lang="en-US" sz="1600" dirty="0"/>
              <a:t>Plastic holder frames</a:t>
            </a:r>
          </a:p>
          <a:p>
            <a:r>
              <a:rPr lang="en-US" sz="1600" dirty="0"/>
              <a:t>Serial and parallel connectors</a:t>
            </a:r>
          </a:p>
          <a:p>
            <a:r>
              <a:rPr lang="en-US" sz="1600" dirty="0"/>
              <a:t>Thin plastic wrapping around the entire pack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7D50ED-71D3-4143-9D15-8DE3FAB99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177" y="1100803"/>
            <a:ext cx="5138771" cy="36939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0C42849-5AA6-406F-8F2E-640E4E94B405}"/>
              </a:ext>
            </a:extLst>
          </p:cNvPr>
          <p:cNvSpPr/>
          <p:nvPr/>
        </p:nvSpPr>
        <p:spPr>
          <a:xfrm>
            <a:off x="1860115" y="3815852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1000"/>
              </a:spcBef>
              <a:spcAft>
                <a:spcPct val="15000"/>
              </a:spcAft>
            </a:pPr>
            <a:r>
              <a:rPr lang="en-US" dirty="0">
                <a:solidFill>
                  <a:srgbClr val="393A39"/>
                </a:solidFill>
                <a:latin typeface="Lato"/>
              </a:rPr>
              <a:t>Assuming a nominal capacity of 4 Ah for each cell and nominal voltage of 3.7 V, the battery pack has a total nominal capacity of approximately 178 </a:t>
            </a:r>
            <a:r>
              <a:rPr lang="en-US" dirty="0" err="1">
                <a:solidFill>
                  <a:srgbClr val="393A39"/>
                </a:solidFill>
                <a:latin typeface="Lato"/>
              </a:rPr>
              <a:t>Wh</a:t>
            </a:r>
            <a:endParaRPr lang="en-US" dirty="0">
              <a:solidFill>
                <a:srgbClr val="393A39"/>
              </a:solidFill>
              <a:latin typeface="Lato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1C1178-8589-41E1-9CEA-7DE03163A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273475"/>
              </p:ext>
            </p:extLst>
          </p:nvPr>
        </p:nvGraphicFramePr>
        <p:xfrm>
          <a:off x="3335254" y="-29750"/>
          <a:ext cx="5808746" cy="123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373">
                  <a:extLst>
                    <a:ext uri="{9D8B030D-6E8A-4147-A177-3AD203B41FA5}">
                      <a16:colId xmlns:a16="http://schemas.microsoft.com/office/drawing/2014/main" val="3928565134"/>
                    </a:ext>
                  </a:extLst>
                </a:gridCol>
                <a:gridCol w="2904373">
                  <a:extLst>
                    <a:ext uri="{9D8B030D-6E8A-4147-A177-3AD203B41FA5}">
                      <a16:colId xmlns:a16="http://schemas.microsoft.com/office/drawing/2014/main" val="591448226"/>
                    </a:ext>
                  </a:extLst>
                </a:gridCol>
              </a:tblGrid>
              <a:tr h="19806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Component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Material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7901843"/>
                  </a:ext>
                </a:extLst>
              </a:tr>
              <a:tr h="19806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Positive electrode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Li Mn</a:t>
                      </a:r>
                      <a:r>
                        <a:rPr lang="en-US" sz="900" baseline="-25000" dirty="0"/>
                        <a:t>2</a:t>
                      </a:r>
                      <a:r>
                        <a:rPr lang="en-US" sz="900" dirty="0"/>
                        <a:t> O</a:t>
                      </a:r>
                      <a:r>
                        <a:rPr lang="en-US" sz="900" baseline="-250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5990772"/>
                  </a:ext>
                </a:extLst>
              </a:tr>
              <a:tr h="19806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Negative electrode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Li C</a:t>
                      </a:r>
                      <a:r>
                        <a:rPr lang="en-US" sz="900" baseline="-25000" dirty="0"/>
                        <a:t>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34724398"/>
                  </a:ext>
                </a:extLst>
              </a:tr>
              <a:tr h="19806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Electrolyte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Li PF6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40544420"/>
                  </a:ext>
                </a:extLst>
              </a:tr>
              <a:tr h="19806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Positive current collector and terminal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Aluminium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85962923"/>
                  </a:ext>
                </a:extLst>
              </a:tr>
              <a:tr h="19806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Negative current collector and terminal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Copper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11708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11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98</Words>
  <Application>Microsoft Office PowerPoint</Application>
  <PresentationFormat>On-screen Show (16:9)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Lato</vt:lpstr>
      <vt:lpstr>Office Theme</vt:lpstr>
      <vt:lpstr>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ES2 Center for Energy-Smart Electronics Systems  Prof. Kanad Ghose Director</dc:title>
  <dc:creator>Czarnecki, Steven</dc:creator>
  <cp:lastModifiedBy>Srikanth Rangarajan</cp:lastModifiedBy>
  <cp:revision>100</cp:revision>
  <dcterms:created xsi:type="dcterms:W3CDTF">2018-06-12T21:07:32Z</dcterms:created>
  <dcterms:modified xsi:type="dcterms:W3CDTF">2023-10-30T10:38:16Z</dcterms:modified>
</cp:coreProperties>
</file>