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</p:sldMasterIdLst>
  <p:notesMasterIdLst>
    <p:notesMasterId r:id="rId9"/>
  </p:notesMasterIdLst>
  <p:handoutMasterIdLst>
    <p:handoutMasterId r:id="rId10"/>
  </p:handoutMasterIdLst>
  <p:sldIdLst>
    <p:sldId id="268" r:id="rId3"/>
    <p:sldId id="569" r:id="rId4"/>
    <p:sldId id="575" r:id="rId5"/>
    <p:sldId id="581" r:id="rId6"/>
    <p:sldId id="582" r:id="rId7"/>
    <p:sldId id="583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B4EC8DA-C475-497B-A62F-F167A7E88A29}">
          <p14:sldIdLst>
            <p14:sldId id="268"/>
            <p14:sldId id="569"/>
            <p14:sldId id="575"/>
            <p14:sldId id="581"/>
            <p14:sldId id="582"/>
            <p14:sldId id="5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5955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119" userDrawn="1">
          <p15:clr>
            <a:srgbClr val="A4A3A4"/>
          </p15:clr>
        </p15:guide>
        <p15:guide id="9" orient="horz" pos="822" userDrawn="1">
          <p15:clr>
            <a:srgbClr val="A4A3A4"/>
          </p15:clr>
        </p15:guide>
        <p15:guide id="10" orient="horz" pos="2591" userDrawn="1">
          <p15:clr>
            <a:srgbClr val="A4A3A4"/>
          </p15:clr>
        </p15:guide>
        <p15:guide id="12" orient="horz" pos="2165">
          <p15:clr>
            <a:srgbClr val="A4A3A4"/>
          </p15:clr>
        </p15:guide>
        <p15:guide id="14" orient="horz" pos="818">
          <p15:clr>
            <a:srgbClr val="A4A3A4"/>
          </p15:clr>
        </p15:guide>
        <p15:guide id="16" orient="horz" pos="702">
          <p15:clr>
            <a:srgbClr val="A4A3A4"/>
          </p15:clr>
        </p15:guide>
        <p15:guide id="17" pos="6030">
          <p15:clr>
            <a:srgbClr val="A4A3A4"/>
          </p15:clr>
        </p15:guide>
        <p15:guide id="18" pos="220">
          <p15:clr>
            <a:srgbClr val="A4A3A4"/>
          </p15:clr>
        </p15:guide>
        <p15:guide id="19" pos="3528" userDrawn="1">
          <p15:clr>
            <a:srgbClr val="A4A3A4"/>
          </p15:clr>
        </p15:guide>
        <p15:guide id="20" pos="965" userDrawn="1">
          <p15:clr>
            <a:srgbClr val="A4A3A4"/>
          </p15:clr>
        </p15:guide>
        <p15:guide id="21" orient="horz" pos="919">
          <p15:clr>
            <a:srgbClr val="A4A3A4"/>
          </p15:clr>
        </p15:guide>
        <p15:guide id="22" orient="horz" pos="1113">
          <p15:clr>
            <a:srgbClr val="A4A3A4"/>
          </p15:clr>
        </p15:guide>
        <p15:guide id="23" orient="horz" pos="1302">
          <p15:clr>
            <a:srgbClr val="A4A3A4"/>
          </p15:clr>
        </p15:guide>
        <p15:guide id="24" pos="1752">
          <p15:clr>
            <a:srgbClr val="A4A3A4"/>
          </p15:clr>
        </p15:guide>
        <p15:guide id="25" pos="2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2147" autoAdjust="0"/>
  </p:normalViewPr>
  <p:slideViewPr>
    <p:cSldViewPr snapToGrid="0" showGuides="1">
      <p:cViewPr varScale="1">
        <p:scale>
          <a:sx n="112" d="100"/>
          <a:sy n="112" d="100"/>
        </p:scale>
        <p:origin x="-1560" y="-90"/>
      </p:cViewPr>
      <p:guideLst>
        <p:guide orient="horz" pos="2160"/>
        <p:guide orient="horz" pos="3929"/>
        <p:guide orient="horz" pos="119"/>
        <p:guide orient="horz" pos="822"/>
        <p:guide orient="horz" pos="2591"/>
        <p:guide orient="horz" pos="2165"/>
        <p:guide orient="horz" pos="818"/>
        <p:guide orient="horz" pos="702"/>
        <p:guide orient="horz" pos="919"/>
        <p:guide orient="horz" pos="1113"/>
        <p:guide orient="horz" pos="1302"/>
        <p:guide pos="3120"/>
        <p:guide pos="5955"/>
        <p:guide pos="285"/>
        <p:guide pos="6030"/>
        <p:guide pos="220"/>
        <p:guide pos="3528"/>
        <p:guide pos="965"/>
        <p:guide pos="1752"/>
        <p:guide pos="2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114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633D7AA0-D12B-43EB-ADB1-48995AFA1B5F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9E85B78A-56B6-42FF-9282-439E7D3F8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72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E8940D61-8BA3-4266-B486-C030BE119D38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364C9017-8BAC-4F6D-9B93-39E662146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3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Yoon 윤고딕 540_TT" charset="-127"/>
              <a:ea typeface="Yoon 윤고딕 540_TT" charset="-127"/>
            </a:endParaRPr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024F88-A8B3-4F38-A12D-5334E4A4D339}" type="slidenum">
              <a:rPr lang="ko-KR" altLang="en-US" smtClean="0">
                <a:latin typeface="Yoon 윤고딕 540_TT" charset="-127"/>
                <a:ea typeface="Yoon 윤고딕 540_TT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 dirty="0" smtClean="0">
              <a:latin typeface="Yoon 윤고딕 540_TT" charset="-127"/>
              <a:ea typeface="Yoon 윤고딕 540_T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41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9017-8BAC-4F6D-9B93-39E662146F6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4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9017-8BAC-4F6D-9B93-39E662146F6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4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9017-8BAC-4F6D-9B93-39E662146F6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4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9017-8BAC-4F6D-9B93-39E662146F6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9F42-F0BB-4C01-8653-9AABCB5DDEC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F0E8-7C0C-452A-80B2-809087957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8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5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6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50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43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4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3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18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33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x199897376" descr="EMB00000f580d1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6549025"/>
            <a:ext cx="1346200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" y="6585738"/>
            <a:ext cx="942589" cy="2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052888" y="6494637"/>
            <a:ext cx="222885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1435814-3C51-4D5A-BEE7-ABEB556F1E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2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 userDrawn="1"/>
        </p:nvSpPr>
        <p:spPr>
          <a:xfrm>
            <a:off x="179614" y="220437"/>
            <a:ext cx="9601200" cy="597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9614" y="930728"/>
            <a:ext cx="9552214" cy="54463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97742" y="6390208"/>
            <a:ext cx="2228850" cy="365125"/>
          </a:xfrm>
        </p:spPr>
        <p:txBody>
          <a:bodyPr/>
          <a:lstStyle>
            <a:lvl1pPr algn="ctr">
              <a:defRPr sz="105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3F6DF0E8-7C0C-452A-80B2-809087957B05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04275" y="294286"/>
            <a:ext cx="3184525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3" r="44229" b="26682"/>
          <a:stretch/>
        </p:blipFill>
        <p:spPr>
          <a:xfrm>
            <a:off x="179614" y="6468480"/>
            <a:ext cx="1426235" cy="304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3956" y="352425"/>
            <a:ext cx="1202650" cy="3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6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 userDrawn="1"/>
        </p:nvSpPr>
        <p:spPr>
          <a:xfrm>
            <a:off x="179614" y="220437"/>
            <a:ext cx="9601200" cy="597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9614" y="930728"/>
            <a:ext cx="9552214" cy="58129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04275" y="294286"/>
            <a:ext cx="3184525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3" t="12466" r="868" b="2072"/>
          <a:stretch/>
        </p:blipFill>
        <p:spPr>
          <a:xfrm>
            <a:off x="9090967" y="257415"/>
            <a:ext cx="640861" cy="5232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3" r="44229" b="26682"/>
          <a:stretch/>
        </p:blipFill>
        <p:spPr>
          <a:xfrm>
            <a:off x="179614" y="6377040"/>
            <a:ext cx="142623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6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38100">
            <a:solidFill>
              <a:schemeClr val="accent1"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7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x199897376" descr="EMB00000f580d1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6549025"/>
            <a:ext cx="1346200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" y="6585738"/>
            <a:ext cx="942589" cy="2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052888" y="6494637"/>
            <a:ext cx="222885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1435814-3C51-4D5A-BEE7-ABEB556F1E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51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5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yoo\바탕 화면\Untitled-2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499061" y="3913269"/>
            <a:ext cx="4406939" cy="2944732"/>
          </a:xfrm>
          <a:prstGeom prst="rect">
            <a:avLst/>
          </a:prstGeom>
          <a:noFill/>
        </p:spPr>
      </p:pic>
      <p:cxnSp>
        <p:nvCxnSpPr>
          <p:cNvPr id="7" name="직선 연결선 6"/>
          <p:cNvCxnSpPr/>
          <p:nvPr userDrawn="1"/>
        </p:nvCxnSpPr>
        <p:spPr>
          <a:xfrm>
            <a:off x="428498" y="3243848"/>
            <a:ext cx="91105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3" r="44229" b="26682"/>
          <a:stretch/>
        </p:blipFill>
        <p:spPr>
          <a:xfrm>
            <a:off x="179614" y="6468480"/>
            <a:ext cx="142623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9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9F42-F0BB-4C01-8653-9AABCB5DDEC6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F0E8-7C0C-452A-80B2-809087957B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슬라이드 번호 개체 틀 3"/>
          <p:cNvSpPr txBox="1">
            <a:spLocks/>
          </p:cNvSpPr>
          <p:nvPr/>
        </p:nvSpPr>
        <p:spPr>
          <a:xfrm>
            <a:off x="3838575" y="651351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435814-3C51-4D5A-BEE7-ABEB556F1EBF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32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6" r:id="rId4"/>
    <p:sldLayoutId id="2147483675" r:id="rId5"/>
    <p:sldLayoutId id="2147483692" r:id="rId6"/>
    <p:sldLayoutId id="214748370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73BC-5DAA-4EBB-AAAE-3244DD0108D1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A06F-622C-4FAE-ABD8-413591E5E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777365"/>
            <a:ext cx="9906000" cy="165163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900" dirty="0" smtClean="0">
                <a:latin typeface="+mj-ea"/>
              </a:rPr>
              <a:t>NS</a:t>
            </a:r>
            <a:r>
              <a:rPr lang="ko-KR" altLang="ko-KR" sz="2900" dirty="0" smtClean="0">
                <a:latin typeface="+mj-ea"/>
              </a:rPr>
              <a:t>홈쇼핑 제휴시스템 고도화</a:t>
            </a:r>
            <a:r>
              <a:rPr lang="ko-KR" altLang="en-US" sz="2900" dirty="0" smtClean="0">
                <a:latin typeface="+mj-ea"/>
              </a:rPr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4500" b="1" dirty="0" err="1" smtClean="0">
                <a:latin typeface="+mj-ea"/>
              </a:rPr>
              <a:t>신제휴시스템</a:t>
            </a:r>
            <a:r>
              <a:rPr lang="ko-KR" altLang="en-US" sz="4500" b="1" dirty="0" smtClean="0">
                <a:latin typeface="+mj-ea"/>
              </a:rPr>
              <a:t> </a:t>
            </a:r>
            <a:r>
              <a:rPr lang="en-US" altLang="ko-KR" sz="4500" b="1" dirty="0" err="1" smtClean="0">
                <a:latin typeface="+mj-ea"/>
              </a:rPr>
              <a:t>OpenAPI</a:t>
            </a:r>
            <a:r>
              <a:rPr lang="en-US" altLang="ko-KR" sz="4500" b="1" dirty="0" smtClean="0">
                <a:latin typeface="+mj-ea"/>
              </a:rPr>
              <a:t> </a:t>
            </a:r>
            <a:r>
              <a:rPr lang="ko-KR" altLang="en-US" sz="4500" b="1" dirty="0" smtClean="0">
                <a:latin typeface="+mj-ea"/>
              </a:rPr>
              <a:t>변경내용</a:t>
            </a:r>
            <a:endParaRPr lang="ko-KR" altLang="en-US" sz="4500" b="1" u="sng" dirty="0">
              <a:latin typeface="+mj-ea"/>
            </a:endParaRPr>
          </a:p>
        </p:txBody>
      </p:sp>
      <p:pic>
        <p:nvPicPr>
          <p:cNvPr id="5" name="Picture 2" descr="C:\Documents and Settings\yoo\바탕 화면\Untitled-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499061" y="3913269"/>
            <a:ext cx="4406939" cy="2944732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428498" y="3243848"/>
            <a:ext cx="91105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3" r="44229" b="26682"/>
          <a:stretch/>
        </p:blipFill>
        <p:spPr>
          <a:xfrm>
            <a:off x="179614" y="6468480"/>
            <a:ext cx="1426235" cy="304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3956" y="352425"/>
            <a:ext cx="1202650" cy="3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9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275" y="294286"/>
            <a:ext cx="7833792" cy="457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INBOUND </a:t>
            </a:r>
            <a:r>
              <a:rPr lang="ko-KR" altLang="en-US" dirty="0" smtClean="0"/>
              <a:t>데이터 흐름 </a:t>
            </a:r>
            <a:r>
              <a:rPr lang="ko-KR" altLang="en-US" dirty="0" smtClean="0"/>
              <a:t>구조 및 변경 내역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2846" y="975673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/>
              <a:t>1) </a:t>
            </a:r>
            <a:r>
              <a:rPr lang="ko-KR" altLang="en-US" sz="1200" b="1" dirty="0" smtClean="0"/>
              <a:t>상품등록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카탈로그상품 등록 </a:t>
            </a:r>
            <a:r>
              <a:rPr lang="ko-KR" altLang="en-US" sz="1200" b="1" dirty="0" err="1"/>
              <a:t>비동기식</a:t>
            </a:r>
            <a:r>
              <a:rPr lang="ko-KR" altLang="en-US" sz="1200" b="1" dirty="0"/>
              <a:t> </a:t>
            </a:r>
            <a:r>
              <a:rPr lang="en-US" altLang="ko-KR" sz="1200" b="1" dirty="0" smtClean="0"/>
              <a:t>API </a:t>
            </a:r>
            <a:r>
              <a:rPr lang="ko-KR" altLang="en-US" sz="1200" b="1" dirty="0"/>
              <a:t>연동 흐름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A609C69-F199-4284-BCA1-237EF296F2B9}"/>
              </a:ext>
            </a:extLst>
          </p:cNvPr>
          <p:cNvSpPr/>
          <p:nvPr/>
        </p:nvSpPr>
        <p:spPr>
          <a:xfrm>
            <a:off x="309402" y="1383684"/>
            <a:ext cx="1858202" cy="5991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 smtClean="0"/>
              <a:t>Client</a:t>
            </a:r>
          </a:p>
          <a:p>
            <a:pPr algn="ctr"/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제휴몰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8A224C6-03C3-4607-A19C-C1E1E7134F3C}"/>
              </a:ext>
            </a:extLst>
          </p:cNvPr>
          <p:cNvSpPr/>
          <p:nvPr/>
        </p:nvSpPr>
        <p:spPr>
          <a:xfrm>
            <a:off x="3738106" y="1381135"/>
            <a:ext cx="1889697" cy="601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/>
              <a:t>api</a:t>
            </a:r>
            <a:r>
              <a:rPr lang="en-US" altLang="ko-KR" sz="1600" baseline="0" dirty="0"/>
              <a:t> </a:t>
            </a:r>
            <a:r>
              <a:rPr lang="en-US" altLang="ko-KR" sz="1600" baseline="0" dirty="0" smtClean="0"/>
              <a:t>server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중복체크 및 </a:t>
            </a:r>
            <a:r>
              <a:rPr lang="en-US" altLang="ko-KR" dirty="0" smtClean="0"/>
              <a:t>Validation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09921-4EB9-48E8-9901-E9BD3E43A790}"/>
              </a:ext>
            </a:extLst>
          </p:cNvPr>
          <p:cNvCxnSpPr>
            <a:stCxn id="112" idx="3"/>
            <a:endCxn id="113" idx="1"/>
          </p:cNvCxnSpPr>
          <p:nvPr/>
        </p:nvCxnSpPr>
        <p:spPr>
          <a:xfrm flipV="1">
            <a:off x="2167604" y="1681973"/>
            <a:ext cx="1570502" cy="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A83C05AB-FE27-4624-B2A7-CDDF5FD0261A}"/>
              </a:ext>
            </a:extLst>
          </p:cNvPr>
          <p:cNvSpPr/>
          <p:nvPr/>
        </p:nvSpPr>
        <p:spPr>
          <a:xfrm>
            <a:off x="7527338" y="1378585"/>
            <a:ext cx="1858202" cy="6042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/>
              <a:t>MQ</a:t>
            </a:r>
          </a:p>
          <a:p>
            <a:pPr algn="ctr"/>
            <a:r>
              <a:rPr lang="en-US" altLang="ko-KR" sz="1400" dirty="0"/>
              <a:t>(AWS </a:t>
            </a:r>
            <a:r>
              <a:rPr lang="en-US" altLang="ko-KR" sz="1400" dirty="0" smtClean="0"/>
              <a:t>SQS)</a:t>
            </a:r>
            <a:endParaRPr lang="ko-KR" altLang="en-US" sz="14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8BE3F03A-4AF9-4729-A55A-EFC2FA59E11D}"/>
              </a:ext>
            </a:extLst>
          </p:cNvPr>
          <p:cNvCxnSpPr>
            <a:stCxn id="113" idx="3"/>
            <a:endCxn id="115" idx="1"/>
          </p:cNvCxnSpPr>
          <p:nvPr/>
        </p:nvCxnSpPr>
        <p:spPr>
          <a:xfrm flipV="1">
            <a:off x="5627803" y="1680698"/>
            <a:ext cx="1899536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72DD3CA-40DE-48B5-895E-F4A817EFEEFD}"/>
              </a:ext>
            </a:extLst>
          </p:cNvPr>
          <p:cNvSpPr txBox="1"/>
          <p:nvPr/>
        </p:nvSpPr>
        <p:spPr>
          <a:xfrm>
            <a:off x="2213856" y="1340343"/>
            <a:ext cx="1266376" cy="4500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lang="en-US" altLang="ko-KR" sz="1100" dirty="0"/>
              <a:t>request</a:t>
            </a:r>
            <a:endParaRPr lang="ko-KR" altLang="en-US" sz="1100" dirty="0"/>
          </a:p>
        </p:txBody>
      </p:sp>
      <p:sp>
        <p:nvSpPr>
          <p:cNvPr id="118" name="TextBox 1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4C101A8-5801-46F9-93D8-4345C8CC585C}"/>
              </a:ext>
            </a:extLst>
          </p:cNvPr>
          <p:cNvSpPr txBox="1"/>
          <p:nvPr/>
        </p:nvSpPr>
        <p:spPr>
          <a:xfrm>
            <a:off x="5741327" y="1340343"/>
            <a:ext cx="1643342" cy="4500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</a:t>
            </a:r>
            <a:r>
              <a:rPr lang="en-US" altLang="ko-KR" sz="1100" dirty="0"/>
              <a:t>queue send</a:t>
            </a:r>
            <a:endParaRPr lang="ko-KR" altLang="en-US" sz="1100" dirty="0"/>
          </a:p>
        </p:txBody>
      </p:sp>
      <p:sp>
        <p:nvSpPr>
          <p:cNvPr id="119" name="직사각형 11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B940ECB-038E-41A9-8599-A783920B0611}"/>
              </a:ext>
            </a:extLst>
          </p:cNvPr>
          <p:cNvSpPr/>
          <p:nvPr/>
        </p:nvSpPr>
        <p:spPr>
          <a:xfrm>
            <a:off x="7533637" y="3938257"/>
            <a:ext cx="1848754" cy="606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/>
              <a:t>queue listener</a:t>
            </a:r>
            <a:endParaRPr lang="ko-KR" altLang="en-US" sz="1400"/>
          </a:p>
        </p:txBody>
      </p:sp>
      <p:sp>
        <p:nvSpPr>
          <p:cNvPr id="121" name="TextBox 2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5BA04C6-D47E-4717-A5C7-779F3E762A7A}"/>
              </a:ext>
            </a:extLst>
          </p:cNvPr>
          <p:cNvSpPr txBox="1"/>
          <p:nvPr/>
        </p:nvSpPr>
        <p:spPr>
          <a:xfrm>
            <a:off x="2213856" y="1778853"/>
            <a:ext cx="1402387" cy="4500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⑤</a:t>
            </a:r>
            <a:r>
              <a:rPr lang="en-US" altLang="ko-KR" sz="1100" dirty="0"/>
              <a:t>response</a:t>
            </a:r>
            <a:endParaRPr lang="ko-KR" altLang="en-US" sz="11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C8C13841-370C-4825-8DB1-2464E69242A0}"/>
              </a:ext>
            </a:extLst>
          </p:cNvPr>
          <p:cNvCxnSpPr>
            <a:stCxn id="115" idx="2"/>
            <a:endCxn id="119" idx="0"/>
          </p:cNvCxnSpPr>
          <p:nvPr/>
        </p:nvCxnSpPr>
        <p:spPr>
          <a:xfrm>
            <a:off x="8473762" y="1982810"/>
            <a:ext cx="1574" cy="196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41AA9046-6BCA-4F36-88EA-26674AA57713}"/>
              </a:ext>
            </a:extLst>
          </p:cNvPr>
          <p:cNvSpPr/>
          <p:nvPr/>
        </p:nvSpPr>
        <p:spPr>
          <a:xfrm>
            <a:off x="3738106" y="3943356"/>
            <a:ext cx="1889697" cy="601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u="sng" dirty="0"/>
              <a:t>Biz</a:t>
            </a:r>
            <a:r>
              <a:rPr lang="en-US" altLang="ko-KR" sz="1600" u="sng" baseline="0" dirty="0"/>
              <a:t> </a:t>
            </a:r>
            <a:r>
              <a:rPr lang="en-US" altLang="ko-KR" sz="1600" u="sng" baseline="0" dirty="0" smtClean="0"/>
              <a:t>service</a:t>
            </a:r>
          </a:p>
          <a:p>
            <a:pPr algn="ctr"/>
            <a:r>
              <a:rPr lang="en-US" altLang="ko-KR" u="sng" dirty="0" smtClean="0"/>
              <a:t>(</a:t>
            </a:r>
            <a:r>
              <a:rPr lang="ko-KR" altLang="en-US" u="sng" dirty="0" smtClean="0"/>
              <a:t>비즈니스체크</a:t>
            </a:r>
            <a:r>
              <a:rPr lang="en-US" altLang="ko-KR" u="sng" dirty="0" smtClean="0"/>
              <a:t>)</a:t>
            </a:r>
            <a:endParaRPr lang="ko-KR" altLang="en-US" u="sng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31A7D4C-154C-4260-9B7F-F5EE7B806FCB}"/>
              </a:ext>
            </a:extLst>
          </p:cNvPr>
          <p:cNvCxnSpPr>
            <a:stCxn id="119" idx="1"/>
            <a:endCxn id="123" idx="3"/>
          </p:cNvCxnSpPr>
          <p:nvPr/>
        </p:nvCxnSpPr>
        <p:spPr>
          <a:xfrm flipH="1">
            <a:off x="5627803" y="4241645"/>
            <a:ext cx="1905835" cy="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FD40285-6933-4843-A368-3346F11B981F}"/>
              </a:ext>
            </a:extLst>
          </p:cNvPr>
          <p:cNvSpPr/>
          <p:nvPr/>
        </p:nvSpPr>
        <p:spPr>
          <a:xfrm>
            <a:off x="296804" y="3938257"/>
            <a:ext cx="1858202" cy="6042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/>
              <a:t>legacy</a:t>
            </a:r>
            <a:r>
              <a:rPr lang="en-US" altLang="ko-KR" sz="1800" baseline="0" dirty="0"/>
              <a:t> </a:t>
            </a:r>
            <a:r>
              <a:rPr lang="en-US" altLang="ko-KR" sz="1800" baseline="0" dirty="0" smtClean="0"/>
              <a:t>oracle</a:t>
            </a:r>
          </a:p>
          <a:p>
            <a:pPr algn="ctr"/>
            <a:r>
              <a:rPr lang="en-US" altLang="ko-KR" sz="1800" dirty="0" smtClean="0"/>
              <a:t>(RC)</a:t>
            </a:r>
            <a:endParaRPr lang="ko-KR" altLang="en-US" sz="18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9A147E9-E17F-4979-9AB7-1E6D4324DED4}"/>
              </a:ext>
            </a:extLst>
          </p:cNvPr>
          <p:cNvCxnSpPr>
            <a:stCxn id="123" idx="1"/>
            <a:endCxn id="125" idx="3"/>
          </p:cNvCxnSpPr>
          <p:nvPr/>
        </p:nvCxnSpPr>
        <p:spPr>
          <a:xfrm flipH="1" flipV="1">
            <a:off x="2155006" y="4240371"/>
            <a:ext cx="1583100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3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AAA3A866-0968-45A8-8BC7-569F1CC09C8A}"/>
              </a:ext>
            </a:extLst>
          </p:cNvPr>
          <p:cNvSpPr txBox="1"/>
          <p:nvPr/>
        </p:nvSpPr>
        <p:spPr>
          <a:xfrm>
            <a:off x="2453147" y="3894916"/>
            <a:ext cx="995102" cy="4500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⑩</a:t>
            </a:r>
            <a:r>
              <a:rPr lang="en-US" altLang="ko-KR" sz="1100" dirty="0"/>
              <a:t>DTM</a:t>
            </a:r>
            <a:endParaRPr lang="ko-KR" altLang="en-US" sz="1100" dirty="0"/>
          </a:p>
        </p:txBody>
      </p:sp>
      <p:sp>
        <p:nvSpPr>
          <p:cNvPr id="128" name="TextBox 37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4EB75803-5BFF-4979-BBDE-9AFFCB7B085C}"/>
              </a:ext>
            </a:extLst>
          </p:cNvPr>
          <p:cNvSpPr txBox="1"/>
          <p:nvPr/>
        </p:nvSpPr>
        <p:spPr>
          <a:xfrm>
            <a:off x="8560765" y="2339737"/>
            <a:ext cx="107430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⑥</a:t>
            </a:r>
            <a:r>
              <a:rPr lang="en-US" altLang="ko-KR" sz="1100" dirty="0"/>
              <a:t>queue read</a:t>
            </a:r>
            <a:endParaRPr lang="ko-KR" altLang="en-US" sz="1100" dirty="0"/>
          </a:p>
        </p:txBody>
      </p:sp>
      <p:sp>
        <p:nvSpPr>
          <p:cNvPr id="129" name="TextBox 3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2DC56E3-ED45-4C1B-B8E4-E7A8126EBD29}"/>
              </a:ext>
            </a:extLst>
          </p:cNvPr>
          <p:cNvSpPr txBox="1"/>
          <p:nvPr/>
        </p:nvSpPr>
        <p:spPr>
          <a:xfrm>
            <a:off x="5914832" y="3889817"/>
            <a:ext cx="1570727" cy="4500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⑦</a:t>
            </a:r>
            <a:r>
              <a:rPr lang="en-US" altLang="ko-KR" sz="1100" dirty="0"/>
              <a:t>service call</a:t>
            </a:r>
            <a:endParaRPr lang="ko-KR" altLang="en-US" sz="1100" dirty="0"/>
          </a:p>
        </p:txBody>
      </p:sp>
      <p:sp>
        <p:nvSpPr>
          <p:cNvPr id="130" name="직사각형 12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F2495AA-873F-46AC-AB36-1D37A532917F}"/>
              </a:ext>
            </a:extLst>
          </p:cNvPr>
          <p:cNvSpPr/>
          <p:nvPr/>
        </p:nvSpPr>
        <p:spPr>
          <a:xfrm>
            <a:off x="3738106" y="2500354"/>
            <a:ext cx="1895996" cy="609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RDS </a:t>
            </a:r>
            <a:r>
              <a:rPr lang="en-US" altLang="ko-KR" sz="1400" baseline="0" dirty="0" smtClean="0"/>
              <a:t> </a:t>
            </a:r>
            <a:r>
              <a:rPr lang="en-US" altLang="ko-KR" sz="1400" baseline="0" dirty="0" err="1" smtClean="0"/>
              <a:t>postgre</a:t>
            </a:r>
            <a:r>
              <a:rPr lang="en-US" altLang="ko-KR" sz="1400" dirty="0" err="1" smtClean="0"/>
              <a:t>SQL</a:t>
            </a:r>
            <a:endParaRPr lang="ko-KR" altLang="en-US" sz="14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ABB4A403-4F43-47F7-ADB9-6FE358F6C61D}"/>
              </a:ext>
            </a:extLst>
          </p:cNvPr>
          <p:cNvCxnSpPr>
            <a:stCxn id="113" idx="2"/>
            <a:endCxn id="130" idx="0"/>
          </p:cNvCxnSpPr>
          <p:nvPr/>
        </p:nvCxnSpPr>
        <p:spPr>
          <a:xfrm>
            <a:off x="4682954" y="1982810"/>
            <a:ext cx="4725" cy="51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622AA1D-C6F8-40F9-94B9-34916120AF14}"/>
              </a:ext>
            </a:extLst>
          </p:cNvPr>
          <p:cNvSpPr txBox="1"/>
          <p:nvPr/>
        </p:nvSpPr>
        <p:spPr>
          <a:xfrm>
            <a:off x="4682954" y="2028701"/>
            <a:ext cx="1434505" cy="4500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 저장</a:t>
            </a:r>
            <a:endParaRPr lang="ko-KR" altLang="en-US" sz="1000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3AA7FADC-7578-4FC0-9111-3B5C80C0BB59}"/>
              </a:ext>
            </a:extLst>
          </p:cNvPr>
          <p:cNvCxnSpPr>
            <a:stCxn id="123" idx="0"/>
            <a:endCxn id="130" idx="2"/>
          </p:cNvCxnSpPr>
          <p:nvPr/>
        </p:nvCxnSpPr>
        <p:spPr>
          <a:xfrm flipV="1">
            <a:off x="4682954" y="3112228"/>
            <a:ext cx="4725" cy="82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53BDED0-6B4B-4D52-ACA2-08B7CDA9F8DB}"/>
              </a:ext>
            </a:extLst>
          </p:cNvPr>
          <p:cNvCxnSpPr/>
          <p:nvPr/>
        </p:nvCxnSpPr>
        <p:spPr>
          <a:xfrm flipH="1">
            <a:off x="4569572" y="3122425"/>
            <a:ext cx="11024" cy="82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9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7AA0619-AE27-4726-997D-5DD6A0FD4005}"/>
              </a:ext>
            </a:extLst>
          </p:cNvPr>
          <p:cNvSpPr txBox="1"/>
          <p:nvPr/>
        </p:nvSpPr>
        <p:spPr>
          <a:xfrm>
            <a:off x="4711300" y="3326383"/>
            <a:ext cx="1434505" cy="4500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⑧</a:t>
            </a:r>
            <a:r>
              <a:rPr lang="ko-KR" altLang="en-US" sz="1000"/>
              <a:t>전문 조회</a:t>
            </a:r>
          </a:p>
        </p:txBody>
      </p:sp>
      <p:sp>
        <p:nvSpPr>
          <p:cNvPr id="136" name="TextBox 9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27E21-5524-466C-B1D5-FD74C6BCED0C}"/>
              </a:ext>
            </a:extLst>
          </p:cNvPr>
          <p:cNvSpPr txBox="1"/>
          <p:nvPr/>
        </p:nvSpPr>
        <p:spPr>
          <a:xfrm>
            <a:off x="3351320" y="3331482"/>
            <a:ext cx="1314503" cy="4500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⑨⑩</a:t>
            </a:r>
            <a:r>
              <a:rPr lang="en-US" altLang="ko-KR" sz="1100" dirty="0"/>
              <a:t>result</a:t>
            </a:r>
            <a:endParaRPr lang="ko-KR" altLang="en-US" sz="1100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7DBC848-C391-4738-ABC0-C6D9D1D07EC6}"/>
              </a:ext>
            </a:extLst>
          </p:cNvPr>
          <p:cNvCxnSpPr>
            <a:stCxn id="125" idx="0"/>
          </p:cNvCxnSpPr>
          <p:nvPr/>
        </p:nvCxnSpPr>
        <p:spPr>
          <a:xfrm flipV="1">
            <a:off x="1225905" y="1982810"/>
            <a:ext cx="3015895" cy="19554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09921-4EB9-48E8-9901-E9BD3E43A790}"/>
              </a:ext>
            </a:extLst>
          </p:cNvPr>
          <p:cNvCxnSpPr/>
          <p:nvPr/>
        </p:nvCxnSpPr>
        <p:spPr>
          <a:xfrm flipH="1" flipV="1">
            <a:off x="2172582" y="1789121"/>
            <a:ext cx="1570502" cy="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A609C69-F199-4284-BCA1-237EF296F2B9}"/>
              </a:ext>
            </a:extLst>
          </p:cNvPr>
          <p:cNvSpPr/>
          <p:nvPr/>
        </p:nvSpPr>
        <p:spPr>
          <a:xfrm>
            <a:off x="6481450" y="2504101"/>
            <a:ext cx="1858202" cy="5991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/>
              <a:t>모니터링</a:t>
            </a:r>
            <a:r>
              <a:rPr lang="en-US" altLang="ko-KR" sz="1100" dirty="0" smtClean="0"/>
              <a:t>(MQ)</a:t>
            </a:r>
            <a:endParaRPr lang="ko-KR" altLang="en-US" sz="1100" dirty="0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7DBC848-C391-4738-ABC0-C6D9D1D07EC6}"/>
              </a:ext>
            </a:extLst>
          </p:cNvPr>
          <p:cNvCxnSpPr>
            <a:endCxn id="172" idx="0"/>
          </p:cNvCxnSpPr>
          <p:nvPr/>
        </p:nvCxnSpPr>
        <p:spPr>
          <a:xfrm>
            <a:off x="5634102" y="1982810"/>
            <a:ext cx="1776449" cy="52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7DBC848-C391-4738-ABC0-C6D9D1D07EC6}"/>
              </a:ext>
            </a:extLst>
          </p:cNvPr>
          <p:cNvCxnSpPr>
            <a:endCxn id="172" idx="2"/>
          </p:cNvCxnSpPr>
          <p:nvPr/>
        </p:nvCxnSpPr>
        <p:spPr>
          <a:xfrm flipV="1">
            <a:off x="5627803" y="3103227"/>
            <a:ext cx="1782748" cy="84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E037D9-C981-4F05-AADE-7850D2B2D685}"/>
              </a:ext>
            </a:extLst>
          </p:cNvPr>
          <p:cNvSpPr txBox="1"/>
          <p:nvPr/>
        </p:nvSpPr>
        <p:spPr>
          <a:xfrm>
            <a:off x="765758" y="2827741"/>
            <a:ext cx="1715033" cy="41549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100" u="sng" dirty="0">
                <a:solidFill>
                  <a:schemeClr val="tx1"/>
                </a:solidFill>
                <a:effectLst/>
              </a:rPr>
              <a:t>②</a:t>
            </a:r>
            <a:r>
              <a:rPr lang="ko-KR" altLang="en-US" sz="1000" u="sng" dirty="0">
                <a:solidFill>
                  <a:schemeClr val="tx1"/>
                </a:solidFill>
                <a:effectLst/>
              </a:rPr>
              <a:t>상품코드 </a:t>
            </a:r>
            <a:r>
              <a:rPr lang="ko-KR" altLang="en-US" sz="1000" u="sng" dirty="0" err="1" smtClean="0">
                <a:solidFill>
                  <a:schemeClr val="tx1"/>
                </a:solidFill>
                <a:effectLst/>
              </a:rPr>
              <a:t>채번</a:t>
            </a:r>
            <a:endParaRPr lang="en-US" altLang="ko-KR" sz="1000" u="sng" dirty="0" smtClean="0">
              <a:solidFill>
                <a:schemeClr val="tx1"/>
              </a:solidFill>
              <a:effectLst/>
            </a:endParaRPr>
          </a:p>
          <a:p>
            <a:pPr algn="r"/>
            <a:r>
              <a:rPr lang="en-US" altLang="ko-KR" sz="1000" u="sng" dirty="0" smtClean="0"/>
              <a:t>or </a:t>
            </a:r>
            <a:r>
              <a:rPr lang="ko-KR" altLang="en-US" sz="1000" u="sng" dirty="0" smtClean="0"/>
              <a:t>요청상품코드 </a:t>
            </a:r>
            <a:r>
              <a:rPr lang="ko-KR" altLang="en-US" sz="1000" u="sng" dirty="0" err="1" smtClean="0"/>
              <a:t>채번</a:t>
            </a:r>
            <a:endParaRPr lang="ko-KR" altLang="en-US" sz="1000" u="sng" dirty="0"/>
          </a:p>
        </p:txBody>
      </p:sp>
      <p:sp>
        <p:nvSpPr>
          <p:cNvPr id="62" name="TextBox 5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E037D9-C981-4F05-AADE-7850D2B2D685}"/>
              </a:ext>
            </a:extLst>
          </p:cNvPr>
          <p:cNvSpPr txBox="1"/>
          <p:nvPr/>
        </p:nvSpPr>
        <p:spPr>
          <a:xfrm>
            <a:off x="5741327" y="2617634"/>
            <a:ext cx="740123" cy="41549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모니터링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문구저장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241502" y="4776547"/>
            <a:ext cx="9286330" cy="170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자동승인업체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신규상품등록시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상품코드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미제공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상품코드는 상품등록조회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API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통해서 상품코드 확인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2.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전문이 변경되는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API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내역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변경내역은 인터페이스 설계서 참조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1)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전문에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Element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삭제 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    -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API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명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상품등록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상품수정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카탈로그상품등록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    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삭제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Element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명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GOODS_CD,REQ_UNIT_CD,UNIT_TYPE_CD,UNIT_CD,UNIT_NM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2)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전문에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Element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추가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    -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API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명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상품등록조회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상품수정조회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lnSpc>
                <a:spcPts val="14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    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추가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Element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명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FAIL_REASON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에러에 대한 상세 메시지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ABB4A403-4F43-47F7-ADB9-6FE358F6C61D}"/>
              </a:ext>
            </a:extLst>
          </p:cNvPr>
          <p:cNvCxnSpPr>
            <a:stCxn id="172" idx="1"/>
            <a:endCxn id="130" idx="3"/>
          </p:cNvCxnSpPr>
          <p:nvPr/>
        </p:nvCxnSpPr>
        <p:spPr>
          <a:xfrm flipH="1">
            <a:off x="5634102" y="2803664"/>
            <a:ext cx="847348" cy="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275" y="294286"/>
            <a:ext cx="8197858" cy="457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자동승인업체 </a:t>
            </a:r>
            <a:r>
              <a:rPr lang="ko-KR" altLang="en-US" dirty="0" err="1" smtClean="0"/>
              <a:t>신규상품등록시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상품코드 </a:t>
            </a:r>
            <a:r>
              <a:rPr lang="ko-KR" altLang="en-US" dirty="0" err="1" smtClean="0"/>
              <a:t>미제공</a:t>
            </a:r>
            <a:endParaRPr lang="ko-KR" altLang="en-US" dirty="0"/>
          </a:p>
        </p:txBody>
      </p:sp>
      <p:sp>
        <p:nvSpPr>
          <p:cNvPr id="170" name="직사각형 169"/>
          <p:cNvSpPr/>
          <p:nvPr/>
        </p:nvSpPr>
        <p:spPr>
          <a:xfrm>
            <a:off x="0" y="7195268"/>
            <a:ext cx="7653179" cy="2272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상품상태 연동 조회 방안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fontAlgn="ctr"/>
            <a:r>
              <a:rPr lang="en-US" altLang="ko-KR" sz="1000" u="sng" dirty="0" smtClean="0"/>
              <a:t>1) </a:t>
            </a:r>
            <a:r>
              <a:rPr lang="ko-KR" altLang="en-US" sz="1000" u="sng" dirty="0" smtClean="0"/>
              <a:t>신규 </a:t>
            </a:r>
            <a:r>
              <a:rPr lang="en-US" altLang="ko-KR" sz="1000" u="sng" dirty="0" err="1"/>
              <a:t>api</a:t>
            </a:r>
            <a:r>
              <a:rPr lang="en-US" altLang="ko-KR" sz="1000" u="sng" dirty="0"/>
              <a:t> </a:t>
            </a:r>
            <a:r>
              <a:rPr lang="ko-KR" altLang="en-US" sz="1000" u="sng" dirty="0"/>
              <a:t>생성 방안 </a:t>
            </a:r>
            <a:r>
              <a:rPr lang="en-US" altLang="ko-KR" sz="1000" u="sng" dirty="0"/>
              <a:t>: 42.</a:t>
            </a:r>
            <a:r>
              <a:rPr lang="ko-KR" altLang="en-US" sz="1000" u="sng" dirty="0" smtClean="0"/>
              <a:t>상품연동결과조회</a:t>
            </a:r>
            <a:endParaRPr lang="en-US" altLang="ko-KR" sz="1000" u="sng" dirty="0" smtClean="0"/>
          </a:p>
          <a:p>
            <a:pPr fontAlgn="ctr"/>
            <a:r>
              <a:rPr lang="en-US" altLang="ko-KR" sz="1000" dirty="0"/>
              <a:t>2) </a:t>
            </a:r>
            <a:r>
              <a:rPr lang="ko-KR" altLang="en-US" sz="1000" dirty="0"/>
              <a:t>기존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 customize </a:t>
            </a:r>
            <a:r>
              <a:rPr lang="ko-KR" altLang="en-US" sz="1000" dirty="0"/>
              <a:t>활용 방안 </a:t>
            </a:r>
            <a:r>
              <a:rPr lang="en-US" altLang="ko-KR" sz="1000" dirty="0"/>
              <a:t>: 25.</a:t>
            </a:r>
            <a:r>
              <a:rPr lang="ko-KR" altLang="en-US" sz="1000" dirty="0"/>
              <a:t>상품등록결과조회</a:t>
            </a:r>
            <a:r>
              <a:rPr lang="en-US" altLang="ko-KR" sz="1000" dirty="0"/>
              <a:t>, 18.</a:t>
            </a:r>
            <a:r>
              <a:rPr lang="ko-KR" altLang="en-US" sz="1000" dirty="0" smtClean="0"/>
              <a:t>상품수정결과조회</a:t>
            </a:r>
            <a:endParaRPr lang="en-US" altLang="ko-KR" sz="1000" dirty="0"/>
          </a:p>
          <a:p>
            <a:pPr fontAlgn="ctr"/>
            <a:endParaRPr lang="en-US" altLang="ko-KR" sz="1000" dirty="0" smtClean="0"/>
          </a:p>
          <a:p>
            <a:pPr fontAlgn="ctr"/>
            <a:r>
              <a:rPr lang="en-US" altLang="ko-KR" sz="1000" dirty="0" smtClean="0"/>
              <a:t>NS</a:t>
            </a:r>
            <a:r>
              <a:rPr lang="ko-KR" altLang="en-US" sz="1000" dirty="0" smtClean="0"/>
              <a:t>에서는 요청이력테이블을 추가 하면 됨</a:t>
            </a:r>
            <a:endParaRPr lang="en-US" altLang="ko-KR" sz="1000" dirty="0" smtClean="0"/>
          </a:p>
          <a:p>
            <a:pPr fontAlgn="ctr"/>
            <a:r>
              <a:rPr lang="ko-KR" altLang="en-US" sz="1000" dirty="0" err="1" smtClean="0"/>
              <a:t>제휴몰에서는</a:t>
            </a:r>
            <a:r>
              <a:rPr lang="ko-KR" altLang="en-US" sz="1000" dirty="0" smtClean="0"/>
              <a:t>     요청대기이면 대기중과 </a:t>
            </a:r>
            <a:r>
              <a:rPr lang="ko-KR" altLang="en-US" sz="1000" dirty="0" err="1" smtClean="0"/>
              <a:t>실패일때의</a:t>
            </a:r>
            <a:r>
              <a:rPr lang="ko-KR" altLang="en-US" sz="1000" dirty="0" smtClean="0"/>
              <a:t>  후처리 </a:t>
            </a:r>
            <a:r>
              <a:rPr lang="ko-KR" altLang="en-US" sz="1000" dirty="0" err="1" smtClean="0"/>
              <a:t>로직이</a:t>
            </a:r>
            <a:r>
              <a:rPr lang="ko-KR" altLang="en-US" sz="1000" dirty="0" smtClean="0"/>
              <a:t> 필요 함</a:t>
            </a:r>
            <a:endParaRPr lang="en-US" altLang="ko-KR" sz="1000" dirty="0" smtClean="0"/>
          </a:p>
          <a:p>
            <a:pPr fontAlgn="ctr"/>
            <a:endParaRPr lang="en-US" altLang="ko-KR" sz="1000" dirty="0"/>
          </a:p>
          <a:p>
            <a:pPr fontAlgn="ctr"/>
            <a:r>
              <a:rPr lang="ko-KR" altLang="en-US" sz="1000" dirty="0" smtClean="0"/>
              <a:t>상품등록결과조회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상품수정결과조회  이외에 대기상품조회만 별도로 </a:t>
            </a:r>
            <a:r>
              <a:rPr lang="ko-KR" altLang="en-US" sz="1000" dirty="0" err="1" smtClean="0"/>
              <a:t>만들건지</a:t>
            </a:r>
            <a:endParaRPr lang="en-US" altLang="ko-KR" sz="1000" dirty="0" smtClean="0"/>
          </a:p>
          <a:p>
            <a:pPr fontAlgn="ctr"/>
            <a:endParaRPr lang="en-US" altLang="ko-KR" sz="1000" dirty="0" smtClean="0"/>
          </a:p>
          <a:p>
            <a:pPr font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아니면 상품등록결과조회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상품수정결과조회를 별도로 만들어서 상태코드가 나오게 할지</a:t>
            </a:r>
            <a:endParaRPr lang="en-US" altLang="ko-KR" sz="1000" dirty="0" smtClean="0"/>
          </a:p>
          <a:p>
            <a:pPr fontAlgn="ctr"/>
            <a:endParaRPr lang="en-US" altLang="ko-KR" sz="1000" dirty="0"/>
          </a:p>
          <a:p>
            <a:pPr fontAlgn="ctr"/>
            <a:r>
              <a:rPr lang="ko-KR" altLang="en-US" sz="1000" dirty="0" smtClean="0"/>
              <a:t>상품목록조회 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fontAlgn="ctr"/>
            <a:endParaRPr lang="en-US" altLang="ko-KR" sz="1000" dirty="0" smtClean="0"/>
          </a:p>
          <a:p>
            <a:pPr fontAlgn="ctr"/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845" y="975673"/>
            <a:ext cx="9172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1) AS-IS </a:t>
            </a:r>
            <a:r>
              <a:rPr lang="ko-KR" altLang="en-US" sz="1200" b="1" dirty="0" smtClean="0"/>
              <a:t>는 </a:t>
            </a:r>
            <a:r>
              <a:rPr lang="ko-KR" altLang="en-US" sz="1200" b="1" dirty="0" err="1" smtClean="0"/>
              <a:t>신규상품등록시</a:t>
            </a:r>
            <a:r>
              <a:rPr lang="ko-KR" altLang="en-US" sz="1200" b="1" dirty="0" smtClean="0"/>
              <a:t> 상품코드를 바로 제공을 함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2) To-Be </a:t>
            </a:r>
            <a:r>
              <a:rPr lang="ko-KR" altLang="en-US" sz="1200" b="1" dirty="0" smtClean="0"/>
              <a:t>는 </a:t>
            </a:r>
            <a:r>
              <a:rPr lang="ko-KR" altLang="en-US" sz="1200" b="1" dirty="0" err="1" smtClean="0"/>
              <a:t>신규상품등록시</a:t>
            </a:r>
            <a:r>
              <a:rPr lang="ko-KR" altLang="en-US" sz="1200" b="1" dirty="0" smtClean="0"/>
              <a:t> 상품코드를 </a:t>
            </a:r>
            <a:r>
              <a:rPr lang="ko-KR" altLang="en-US" sz="1200" b="1" dirty="0" err="1" smtClean="0"/>
              <a:t>미제공</a:t>
            </a:r>
            <a:r>
              <a:rPr lang="ko-KR" altLang="en-US" sz="1200" b="1" dirty="0" smtClean="0"/>
              <a:t> 하므로 상품등록조회 </a:t>
            </a:r>
            <a:r>
              <a:rPr lang="en-US" altLang="ko-KR" sz="1200" b="1" dirty="0" smtClean="0"/>
              <a:t>API</a:t>
            </a:r>
            <a:r>
              <a:rPr lang="ko-KR" altLang="en-US" sz="1200" b="1" dirty="0" smtClean="0"/>
              <a:t>를 통해서 상품코드를 확인 함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A609C69-F199-4284-BCA1-237EF296F2B9}"/>
              </a:ext>
            </a:extLst>
          </p:cNvPr>
          <p:cNvSpPr/>
          <p:nvPr/>
        </p:nvSpPr>
        <p:spPr>
          <a:xfrm>
            <a:off x="538011" y="1383684"/>
            <a:ext cx="1858202" cy="5991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 smtClean="0"/>
              <a:t>Client</a:t>
            </a:r>
          </a:p>
          <a:p>
            <a:pPr algn="ctr"/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제휴몰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8A224C6-03C3-4607-A19C-C1E1E7134F3C}"/>
              </a:ext>
            </a:extLst>
          </p:cNvPr>
          <p:cNvSpPr/>
          <p:nvPr/>
        </p:nvSpPr>
        <p:spPr>
          <a:xfrm>
            <a:off x="5296034" y="1381135"/>
            <a:ext cx="1889697" cy="601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/>
              <a:t>NSMall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OpenAPI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09921-4EB9-48E8-9901-E9BD3E43A790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396213" y="1681973"/>
            <a:ext cx="2899821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72DD3CA-40DE-48B5-895E-F4A817EFEEFD}"/>
              </a:ext>
            </a:extLst>
          </p:cNvPr>
          <p:cNvSpPr txBox="1"/>
          <p:nvPr/>
        </p:nvSpPr>
        <p:spPr>
          <a:xfrm>
            <a:off x="2442465" y="1340343"/>
            <a:ext cx="2326278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lang="en-US" altLang="ko-KR" sz="1100" dirty="0" smtClean="0"/>
              <a:t>request(</a:t>
            </a:r>
            <a:r>
              <a:rPr lang="ko-KR" altLang="en-US" dirty="0" smtClean="0"/>
              <a:t>신규상품정보 등록 요청</a:t>
            </a:r>
            <a:r>
              <a:rPr lang="en-US" altLang="ko-KR" dirty="0" smtClean="0"/>
              <a:t>)</a:t>
            </a:r>
            <a:endParaRPr lang="ko-KR" altLang="en-US" sz="1100" dirty="0"/>
          </a:p>
        </p:txBody>
      </p:sp>
      <p:sp>
        <p:nvSpPr>
          <p:cNvPr id="41" name="TextBox 2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5BA04C6-D47E-4717-A5C7-779F3E762A7A}"/>
              </a:ext>
            </a:extLst>
          </p:cNvPr>
          <p:cNvSpPr txBox="1"/>
          <p:nvPr/>
        </p:nvSpPr>
        <p:spPr>
          <a:xfrm>
            <a:off x="2442465" y="1778853"/>
            <a:ext cx="254909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②</a:t>
            </a:r>
            <a:r>
              <a:rPr lang="en-US" altLang="ko-KR" sz="1100" dirty="0" smtClean="0"/>
              <a:t>response(</a:t>
            </a:r>
            <a:r>
              <a:rPr lang="ko-KR" altLang="en-US" sz="1100" dirty="0" err="1" smtClean="0"/>
              <a:t>성공일경우</a:t>
            </a:r>
            <a:r>
              <a:rPr lang="ko-KR" altLang="en-US" sz="1100" dirty="0" smtClean="0"/>
              <a:t> 상품코드 리턴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09921-4EB9-48E8-9901-E9BD3E43A790}"/>
              </a:ext>
            </a:extLst>
          </p:cNvPr>
          <p:cNvCxnSpPr/>
          <p:nvPr/>
        </p:nvCxnSpPr>
        <p:spPr>
          <a:xfrm flipH="1" flipV="1">
            <a:off x="2394941" y="1767493"/>
            <a:ext cx="2899821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A609C69-F199-4284-BCA1-237EF296F2B9}"/>
              </a:ext>
            </a:extLst>
          </p:cNvPr>
          <p:cNvSpPr/>
          <p:nvPr/>
        </p:nvSpPr>
        <p:spPr>
          <a:xfrm>
            <a:off x="461811" y="2823017"/>
            <a:ext cx="1858202" cy="5991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 smtClean="0"/>
              <a:t>Client</a:t>
            </a:r>
          </a:p>
          <a:p>
            <a:pPr algn="ctr"/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제휴몰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8A224C6-03C3-4607-A19C-C1E1E7134F3C}"/>
              </a:ext>
            </a:extLst>
          </p:cNvPr>
          <p:cNvSpPr/>
          <p:nvPr/>
        </p:nvSpPr>
        <p:spPr>
          <a:xfrm>
            <a:off x="5219834" y="2820468"/>
            <a:ext cx="1889697" cy="601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/>
              <a:t>NSMall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OpenAPI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09921-4EB9-48E8-9901-E9BD3E43A790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2320013" y="3121306"/>
            <a:ext cx="2899821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72DD3CA-40DE-48B5-895E-F4A817EFEEFD}"/>
              </a:ext>
            </a:extLst>
          </p:cNvPr>
          <p:cNvSpPr txBox="1"/>
          <p:nvPr/>
        </p:nvSpPr>
        <p:spPr>
          <a:xfrm>
            <a:off x="2366265" y="2779676"/>
            <a:ext cx="2326278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lang="en-US" altLang="ko-KR" sz="1100" dirty="0" smtClean="0"/>
              <a:t>request(</a:t>
            </a:r>
            <a:r>
              <a:rPr lang="ko-KR" altLang="en-US" dirty="0" smtClean="0"/>
              <a:t>신규상품정보 등록 요청</a:t>
            </a:r>
            <a:r>
              <a:rPr lang="en-US" altLang="ko-KR" dirty="0" smtClean="0"/>
              <a:t>)</a:t>
            </a:r>
            <a:endParaRPr lang="ko-KR" altLang="en-US" sz="1100" dirty="0"/>
          </a:p>
        </p:txBody>
      </p:sp>
      <p:sp>
        <p:nvSpPr>
          <p:cNvPr id="48" name="TextBox 2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5BA04C6-D47E-4717-A5C7-779F3E762A7A}"/>
              </a:ext>
            </a:extLst>
          </p:cNvPr>
          <p:cNvSpPr txBox="1"/>
          <p:nvPr/>
        </p:nvSpPr>
        <p:spPr>
          <a:xfrm>
            <a:off x="2366265" y="3218186"/>
            <a:ext cx="283122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②</a:t>
            </a:r>
            <a:r>
              <a:rPr lang="en-US" altLang="ko-KR" sz="1100" dirty="0" smtClean="0"/>
              <a:t>response(</a:t>
            </a:r>
            <a:r>
              <a:rPr lang="ko-KR" altLang="en-US" sz="1100" dirty="0" err="1" smtClean="0"/>
              <a:t>성공일경우</a:t>
            </a:r>
            <a:r>
              <a:rPr lang="ko-KR" altLang="en-US" sz="1100" dirty="0" smtClean="0"/>
              <a:t> 요청상품코드 리턴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09921-4EB9-48E8-9901-E9BD3E43A790}"/>
              </a:ext>
            </a:extLst>
          </p:cNvPr>
          <p:cNvCxnSpPr/>
          <p:nvPr/>
        </p:nvCxnSpPr>
        <p:spPr>
          <a:xfrm flipH="1" flipV="1">
            <a:off x="2318741" y="3206826"/>
            <a:ext cx="2899821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A609C69-F199-4284-BCA1-237EF296F2B9}"/>
              </a:ext>
            </a:extLst>
          </p:cNvPr>
          <p:cNvSpPr/>
          <p:nvPr/>
        </p:nvSpPr>
        <p:spPr>
          <a:xfrm>
            <a:off x="460539" y="3915217"/>
            <a:ext cx="1858202" cy="5991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 smtClean="0"/>
              <a:t>Client</a:t>
            </a:r>
          </a:p>
          <a:p>
            <a:pPr algn="ctr"/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제휴몰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58A224C6-03C3-4607-A19C-C1E1E7134F3C}"/>
              </a:ext>
            </a:extLst>
          </p:cNvPr>
          <p:cNvSpPr/>
          <p:nvPr/>
        </p:nvSpPr>
        <p:spPr>
          <a:xfrm>
            <a:off x="5218562" y="3912668"/>
            <a:ext cx="1889697" cy="601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 smtClean="0"/>
              <a:t>NSMall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OpenAPI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09921-4EB9-48E8-9901-E9BD3E43A790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2318741" y="4213506"/>
            <a:ext cx="2899821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72DD3CA-40DE-48B5-895E-F4A817EFEEFD}"/>
              </a:ext>
            </a:extLst>
          </p:cNvPr>
          <p:cNvSpPr txBox="1"/>
          <p:nvPr/>
        </p:nvSpPr>
        <p:spPr>
          <a:xfrm>
            <a:off x="2364993" y="3871876"/>
            <a:ext cx="2844048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③</a:t>
            </a:r>
            <a:r>
              <a:rPr lang="en-US" altLang="ko-KR" sz="1100" b="1" dirty="0" smtClean="0"/>
              <a:t>request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상품등록조회 요청</a:t>
            </a:r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요청상품코드</a:t>
            </a:r>
            <a:r>
              <a:rPr lang="en-US" altLang="ko-KR" sz="1050" b="1" dirty="0" smtClean="0"/>
              <a:t>])</a:t>
            </a:r>
            <a:endParaRPr lang="ko-KR" altLang="en-US" sz="1100" b="1" dirty="0"/>
          </a:p>
        </p:txBody>
      </p:sp>
      <p:sp>
        <p:nvSpPr>
          <p:cNvPr id="54" name="TextBox 2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5BA04C6-D47E-4717-A5C7-779F3E762A7A}"/>
              </a:ext>
            </a:extLst>
          </p:cNvPr>
          <p:cNvSpPr txBox="1"/>
          <p:nvPr/>
        </p:nvSpPr>
        <p:spPr>
          <a:xfrm>
            <a:off x="2364993" y="4310386"/>
            <a:ext cx="2754280" cy="60016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④</a:t>
            </a:r>
            <a:r>
              <a:rPr lang="en-US" altLang="ko-KR" sz="1100" b="1" dirty="0" smtClean="0"/>
              <a:t>response(</a:t>
            </a:r>
            <a:r>
              <a:rPr lang="ko-KR" altLang="en-US" sz="1100" b="1" dirty="0" err="1" smtClean="0"/>
              <a:t>승인일경우</a:t>
            </a:r>
            <a:r>
              <a:rPr lang="ko-KR" altLang="en-US" sz="1100" b="1" dirty="0" smtClean="0"/>
              <a:t> 상품코드 리턴</a:t>
            </a:r>
            <a:endParaRPr lang="en-US" altLang="ko-KR" sz="1100" b="1" dirty="0" smtClean="0"/>
          </a:p>
          <a:p>
            <a:r>
              <a:rPr lang="en-US" altLang="ko-KR" b="1" dirty="0" smtClean="0"/>
              <a:t>                       </a:t>
            </a:r>
            <a:r>
              <a:rPr lang="ko-KR" altLang="en-US" b="1" dirty="0" err="1" smtClean="0"/>
              <a:t>처리중일경우</a:t>
            </a:r>
            <a:r>
              <a:rPr lang="ko-KR" altLang="en-US" b="1" dirty="0" smtClean="0"/>
              <a:t> 상태코드 리턴</a:t>
            </a:r>
            <a:r>
              <a:rPr lang="en-US" altLang="ko-KR" sz="1100" b="1" dirty="0" smtClean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   </a:t>
            </a:r>
            <a:endParaRPr lang="ko-KR" altLang="en-US" sz="1100" b="1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8609921-4EB9-48E8-9901-E9BD3E43A790}"/>
              </a:ext>
            </a:extLst>
          </p:cNvPr>
          <p:cNvCxnSpPr/>
          <p:nvPr/>
        </p:nvCxnSpPr>
        <p:spPr>
          <a:xfrm flipH="1" flipV="1">
            <a:off x="2317469" y="4299026"/>
            <a:ext cx="2899821" cy="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1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275" y="294286"/>
            <a:ext cx="6258992" cy="457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170" name="직사각형 169"/>
          <p:cNvSpPr/>
          <p:nvPr/>
        </p:nvSpPr>
        <p:spPr>
          <a:xfrm>
            <a:off x="0" y="7195268"/>
            <a:ext cx="7653179" cy="2272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상품상태 연동 조회 방안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fontAlgn="ctr"/>
            <a:r>
              <a:rPr lang="en-US" altLang="ko-KR" sz="1000" u="sng" dirty="0" smtClean="0"/>
              <a:t>1) </a:t>
            </a:r>
            <a:r>
              <a:rPr lang="ko-KR" altLang="en-US" sz="1000" u="sng" dirty="0" smtClean="0"/>
              <a:t>신규 </a:t>
            </a:r>
            <a:r>
              <a:rPr lang="en-US" altLang="ko-KR" sz="1000" u="sng" dirty="0" err="1"/>
              <a:t>api</a:t>
            </a:r>
            <a:r>
              <a:rPr lang="en-US" altLang="ko-KR" sz="1000" u="sng" dirty="0"/>
              <a:t> </a:t>
            </a:r>
            <a:r>
              <a:rPr lang="ko-KR" altLang="en-US" sz="1000" u="sng" dirty="0"/>
              <a:t>생성 방안 </a:t>
            </a:r>
            <a:r>
              <a:rPr lang="en-US" altLang="ko-KR" sz="1000" u="sng" dirty="0"/>
              <a:t>: 42.</a:t>
            </a:r>
            <a:r>
              <a:rPr lang="ko-KR" altLang="en-US" sz="1000" u="sng" dirty="0" smtClean="0"/>
              <a:t>상품연동결과조회</a:t>
            </a:r>
            <a:endParaRPr lang="en-US" altLang="ko-KR" sz="1000" u="sng" dirty="0" smtClean="0"/>
          </a:p>
          <a:p>
            <a:pPr fontAlgn="ctr"/>
            <a:r>
              <a:rPr lang="en-US" altLang="ko-KR" sz="1000" dirty="0"/>
              <a:t>2) </a:t>
            </a:r>
            <a:r>
              <a:rPr lang="ko-KR" altLang="en-US" sz="1000" dirty="0"/>
              <a:t>기존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 customize </a:t>
            </a:r>
            <a:r>
              <a:rPr lang="ko-KR" altLang="en-US" sz="1000" dirty="0"/>
              <a:t>활용 방안 </a:t>
            </a:r>
            <a:r>
              <a:rPr lang="en-US" altLang="ko-KR" sz="1000" dirty="0"/>
              <a:t>: 25.</a:t>
            </a:r>
            <a:r>
              <a:rPr lang="ko-KR" altLang="en-US" sz="1000" dirty="0"/>
              <a:t>상품등록결과조회</a:t>
            </a:r>
            <a:r>
              <a:rPr lang="en-US" altLang="ko-KR" sz="1000" dirty="0"/>
              <a:t>, 18.</a:t>
            </a:r>
            <a:r>
              <a:rPr lang="ko-KR" altLang="en-US" sz="1000" dirty="0" smtClean="0"/>
              <a:t>상품수정결과조회</a:t>
            </a:r>
            <a:endParaRPr lang="en-US" altLang="ko-KR" sz="1000" dirty="0"/>
          </a:p>
          <a:p>
            <a:pPr fontAlgn="ctr"/>
            <a:endParaRPr lang="en-US" altLang="ko-KR" sz="1000" dirty="0" smtClean="0"/>
          </a:p>
          <a:p>
            <a:pPr fontAlgn="ctr"/>
            <a:r>
              <a:rPr lang="en-US" altLang="ko-KR" sz="1000" dirty="0" smtClean="0"/>
              <a:t>NS</a:t>
            </a:r>
            <a:r>
              <a:rPr lang="ko-KR" altLang="en-US" sz="1000" dirty="0" smtClean="0"/>
              <a:t>에서는 요청이력테이블을 추가 하면 됨</a:t>
            </a:r>
            <a:endParaRPr lang="en-US" altLang="ko-KR" sz="1000" dirty="0" smtClean="0"/>
          </a:p>
          <a:p>
            <a:pPr fontAlgn="ctr"/>
            <a:r>
              <a:rPr lang="ko-KR" altLang="en-US" sz="1000" dirty="0" err="1" smtClean="0"/>
              <a:t>제휴몰에서는</a:t>
            </a:r>
            <a:r>
              <a:rPr lang="ko-KR" altLang="en-US" sz="1000" dirty="0" smtClean="0"/>
              <a:t>     요청대기이면 대기중과 </a:t>
            </a:r>
            <a:r>
              <a:rPr lang="ko-KR" altLang="en-US" sz="1000" dirty="0" err="1" smtClean="0"/>
              <a:t>실패일때의</a:t>
            </a:r>
            <a:r>
              <a:rPr lang="ko-KR" altLang="en-US" sz="1000" dirty="0" smtClean="0"/>
              <a:t>  후처리 </a:t>
            </a:r>
            <a:r>
              <a:rPr lang="ko-KR" altLang="en-US" sz="1000" dirty="0" err="1" smtClean="0"/>
              <a:t>로직이</a:t>
            </a:r>
            <a:r>
              <a:rPr lang="ko-KR" altLang="en-US" sz="1000" dirty="0" smtClean="0"/>
              <a:t> 필요 함</a:t>
            </a:r>
            <a:endParaRPr lang="en-US" altLang="ko-KR" sz="1000" dirty="0" smtClean="0"/>
          </a:p>
          <a:p>
            <a:pPr fontAlgn="ctr"/>
            <a:endParaRPr lang="en-US" altLang="ko-KR" sz="1000" dirty="0"/>
          </a:p>
          <a:p>
            <a:pPr fontAlgn="ctr"/>
            <a:r>
              <a:rPr lang="ko-KR" altLang="en-US" sz="1000" dirty="0" smtClean="0"/>
              <a:t>상품등록결과조회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상품수정결과조회  이외에 대기상품조회만 별도로 </a:t>
            </a:r>
            <a:r>
              <a:rPr lang="ko-KR" altLang="en-US" sz="1000" dirty="0" err="1" smtClean="0"/>
              <a:t>만들건지</a:t>
            </a:r>
            <a:endParaRPr lang="en-US" altLang="ko-KR" sz="1000" dirty="0" smtClean="0"/>
          </a:p>
          <a:p>
            <a:pPr fontAlgn="ctr"/>
            <a:endParaRPr lang="en-US" altLang="ko-KR" sz="1000" dirty="0" smtClean="0"/>
          </a:p>
          <a:p>
            <a:pPr font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아니면 상품등록결과조회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상품수정결과조회를 별도로 만들어서 상태코드가 나오게 할지</a:t>
            </a:r>
            <a:endParaRPr lang="en-US" altLang="ko-KR" sz="1000" dirty="0" smtClean="0"/>
          </a:p>
          <a:p>
            <a:pPr fontAlgn="ctr"/>
            <a:endParaRPr lang="en-US" altLang="ko-KR" sz="1000" dirty="0"/>
          </a:p>
          <a:p>
            <a:pPr fontAlgn="ctr"/>
            <a:r>
              <a:rPr lang="ko-KR" altLang="en-US" sz="1000" dirty="0" smtClean="0"/>
              <a:t>상품목록조회 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fontAlgn="ctr"/>
            <a:endParaRPr lang="en-US" altLang="ko-KR" sz="1000" dirty="0" smtClean="0"/>
          </a:p>
          <a:p>
            <a:pPr fontAlgn="ctr"/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846" y="975673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/>
              <a:t>1) </a:t>
            </a:r>
            <a:r>
              <a:rPr lang="ko-KR" altLang="en-US" sz="1200" b="1" dirty="0" smtClean="0"/>
              <a:t>상품등록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/</a:t>
            </a:r>
            <a:r>
              <a:rPr lang="ko-KR" altLang="en-US" sz="1200" b="1" dirty="0" smtClean="0"/>
              <a:t>카탈로그상품</a:t>
            </a:r>
            <a:endParaRPr lang="ko-KR" altLang="en-US" sz="12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9938"/>
              </p:ext>
            </p:extLst>
          </p:nvPr>
        </p:nvGraphicFramePr>
        <p:xfrm>
          <a:off x="367771" y="1521884"/>
          <a:ext cx="3679295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295"/>
              </a:tblGrid>
              <a:tr h="247911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 smtClean="0">
                          <a:effectLst/>
                        </a:rPr>
                        <a:t>&lt;RTN_ROOT&gt;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&lt;RTN_MESSAGE&gt;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&lt;RTN_MSG_CODE&gt;M001&lt;/RTN_MSG_CODE&gt;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&lt;RTN_MSG_TEXT&gt;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정상적으로 처리가 완료되었습니다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.&lt;/</a:t>
                      </a:r>
                      <a:r>
                        <a:rPr lang="en-US" sz="800" u="none" strike="noStrike" dirty="0" smtClean="0">
                          <a:effectLst/>
                        </a:rPr>
                        <a:t>RTN_MSG_TEXT&gt;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&lt;/RTN_MESSAGE&gt;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&lt;RTN_DATA&gt;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&lt;GOODS&gt;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&lt;ALLI_MALL_GOODS_CD&gt;106131&lt;/ALLI_MALL_GOODS_CD&gt;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&lt;REQ_GOODS_CD&gt;401637&lt;/REQ_GOODS_CD&gt;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&lt;GOODS_CD&gt;20154754&lt;/GOODS_CD&gt;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&lt;REQ_UNIT_CD&gt;2287920,2287921,2287922,2287923&lt;/REQ_UNIT_CD&gt;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&lt;UNIT_TYPE_CD&gt;</a:t>
                      </a:r>
                      <a:r>
                        <a:rPr lang="ko-KR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색상</a:t>
                      </a:r>
                      <a:r>
                        <a:rPr lang="en-US" altLang="ko-KR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||</a:t>
                      </a:r>
                      <a:r>
                        <a:rPr lang="ko-KR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사이즈</a:t>
                      </a:r>
                      <a:r>
                        <a:rPr lang="en-US" altLang="ko-KR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&lt;/</a:t>
                      </a:r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UNIT_TYPE_CD&gt;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&lt;UNIT_ATTR_NM&gt;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   &lt;ATTR_NM&gt;</a:t>
                      </a:r>
                      <a:r>
                        <a:rPr lang="ko-KR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빨강</a:t>
                      </a:r>
                      <a:r>
                        <a:rPr lang="en-US" altLang="ko-KR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||</a:t>
                      </a:r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XL&lt;/ATTR_NM&gt;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   &lt;ATTR_NM&gt;</a:t>
                      </a:r>
                      <a:r>
                        <a:rPr lang="ko-KR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검정</a:t>
                      </a:r>
                      <a:r>
                        <a:rPr lang="en-US" altLang="ko-KR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||</a:t>
                      </a:r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L&lt;/ATTR_NM&gt;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   &lt;ATTR_NM&gt;</a:t>
                      </a:r>
                      <a:r>
                        <a:rPr lang="ko-KR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파랑</a:t>
                      </a:r>
                      <a:r>
                        <a:rPr lang="en-US" altLang="ko-KR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||</a:t>
                      </a:r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M&lt;/ATTR_NM&gt;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   &lt;ATTR_NM&gt;</a:t>
                      </a:r>
                      <a:r>
                        <a:rPr lang="ko-KR" alt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노랑</a:t>
                      </a:r>
                      <a:r>
                        <a:rPr lang="en-US" altLang="ko-KR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||</a:t>
                      </a:r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S&lt;/ATTR_NM&gt;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&lt;/UNIT_ATTR_NM&gt;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&lt;/GOODS&gt;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&lt;/RTN_DATA&gt;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&lt;/RTN_ROOT&gt;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93724"/>
              </p:ext>
            </p:extLst>
          </p:nvPr>
        </p:nvGraphicFramePr>
        <p:xfrm>
          <a:off x="5566304" y="1521884"/>
          <a:ext cx="3679295" cy="2479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295"/>
              </a:tblGrid>
              <a:tr h="247911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/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&lt;RTN_ROOT&gt;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&lt;RTN_MESSAGE&gt;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&lt;RTN_MSG_CODE&gt;M001&lt;/RTN_MSG_CODE&gt;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&lt;RTN_MSG_TEXT&gt;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정상적으로 처리가 완료되었습니다</a:t>
                      </a:r>
                      <a:r>
                        <a:rPr lang="en-US" altLang="ko-KR" sz="800" u="none" strike="noStrike" dirty="0">
                          <a:effectLst/>
                        </a:rPr>
                        <a:t>.&lt;/</a:t>
                      </a:r>
                      <a:r>
                        <a:rPr lang="en-US" sz="800" u="none" strike="noStrike" dirty="0">
                          <a:effectLst/>
                        </a:rPr>
                        <a:t>RTN_MSG_TEXT&gt;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&lt;/RTN_MESSAGE&gt;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&lt;RTN_DATA&gt;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&lt;GOODS&gt;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   &lt;ALLI_MALL_GOODS_CD&gt;106131&lt;/ALLI_MALL_GOODS_CD&gt;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   &lt;REQ_GOODS_CD&gt;401637&lt;/REQ_GOODS_CD&gt;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   &lt;/GOODS&gt;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   &lt;/RTN_DATA&gt;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&lt;/RTN_ROOT&gt;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4343400" y="2556933"/>
            <a:ext cx="973667" cy="57573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5245" y="1291577"/>
            <a:ext cx="91220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AS-IS					                 TO-BE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11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04275" y="294286"/>
            <a:ext cx="6258992" cy="457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170" name="직사각형 169"/>
          <p:cNvSpPr/>
          <p:nvPr/>
        </p:nvSpPr>
        <p:spPr>
          <a:xfrm>
            <a:off x="0" y="7195268"/>
            <a:ext cx="7653179" cy="2272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상품상태 연동 조회 방안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fontAlgn="ctr"/>
            <a:r>
              <a:rPr lang="en-US" altLang="ko-KR" sz="1000" u="sng" dirty="0" smtClean="0"/>
              <a:t>1) </a:t>
            </a:r>
            <a:r>
              <a:rPr lang="ko-KR" altLang="en-US" sz="1000" u="sng" dirty="0" smtClean="0"/>
              <a:t>신규 </a:t>
            </a:r>
            <a:r>
              <a:rPr lang="en-US" altLang="ko-KR" sz="1000" u="sng" dirty="0" err="1"/>
              <a:t>api</a:t>
            </a:r>
            <a:r>
              <a:rPr lang="en-US" altLang="ko-KR" sz="1000" u="sng" dirty="0"/>
              <a:t> </a:t>
            </a:r>
            <a:r>
              <a:rPr lang="ko-KR" altLang="en-US" sz="1000" u="sng" dirty="0"/>
              <a:t>생성 방안 </a:t>
            </a:r>
            <a:r>
              <a:rPr lang="en-US" altLang="ko-KR" sz="1000" u="sng" dirty="0"/>
              <a:t>: 42.</a:t>
            </a:r>
            <a:r>
              <a:rPr lang="ko-KR" altLang="en-US" sz="1000" u="sng" dirty="0" smtClean="0"/>
              <a:t>상품연동결과조회</a:t>
            </a:r>
            <a:endParaRPr lang="en-US" altLang="ko-KR" sz="1000" u="sng" dirty="0" smtClean="0"/>
          </a:p>
          <a:p>
            <a:pPr fontAlgn="ctr"/>
            <a:r>
              <a:rPr lang="en-US" altLang="ko-KR" sz="1000" dirty="0"/>
              <a:t>2) </a:t>
            </a:r>
            <a:r>
              <a:rPr lang="ko-KR" altLang="en-US" sz="1000" dirty="0"/>
              <a:t>기존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 customize </a:t>
            </a:r>
            <a:r>
              <a:rPr lang="ko-KR" altLang="en-US" sz="1000" dirty="0"/>
              <a:t>활용 방안 </a:t>
            </a:r>
            <a:r>
              <a:rPr lang="en-US" altLang="ko-KR" sz="1000" dirty="0"/>
              <a:t>: 25.</a:t>
            </a:r>
            <a:r>
              <a:rPr lang="ko-KR" altLang="en-US" sz="1000" dirty="0"/>
              <a:t>상품등록결과조회</a:t>
            </a:r>
            <a:r>
              <a:rPr lang="en-US" altLang="ko-KR" sz="1000" dirty="0"/>
              <a:t>, 18.</a:t>
            </a:r>
            <a:r>
              <a:rPr lang="ko-KR" altLang="en-US" sz="1000" dirty="0" smtClean="0"/>
              <a:t>상품수정결과조회</a:t>
            </a:r>
            <a:endParaRPr lang="en-US" altLang="ko-KR" sz="1000" dirty="0"/>
          </a:p>
          <a:p>
            <a:pPr fontAlgn="ctr"/>
            <a:endParaRPr lang="en-US" altLang="ko-KR" sz="1000" dirty="0" smtClean="0"/>
          </a:p>
          <a:p>
            <a:pPr fontAlgn="ctr"/>
            <a:r>
              <a:rPr lang="en-US" altLang="ko-KR" sz="1000" dirty="0" smtClean="0"/>
              <a:t>NS</a:t>
            </a:r>
            <a:r>
              <a:rPr lang="ko-KR" altLang="en-US" sz="1000" dirty="0" smtClean="0"/>
              <a:t>에서는 요청이력테이블을 추가 하면 됨</a:t>
            </a:r>
            <a:endParaRPr lang="en-US" altLang="ko-KR" sz="1000" dirty="0" smtClean="0"/>
          </a:p>
          <a:p>
            <a:pPr fontAlgn="ctr"/>
            <a:r>
              <a:rPr lang="ko-KR" altLang="en-US" sz="1000" dirty="0" err="1" smtClean="0"/>
              <a:t>제휴몰에서는</a:t>
            </a:r>
            <a:r>
              <a:rPr lang="ko-KR" altLang="en-US" sz="1000" dirty="0" smtClean="0"/>
              <a:t>     요청대기이면 대기중과 </a:t>
            </a:r>
            <a:r>
              <a:rPr lang="ko-KR" altLang="en-US" sz="1000" dirty="0" err="1" smtClean="0"/>
              <a:t>실패일때의</a:t>
            </a:r>
            <a:r>
              <a:rPr lang="ko-KR" altLang="en-US" sz="1000" dirty="0" smtClean="0"/>
              <a:t>  후처리 </a:t>
            </a:r>
            <a:r>
              <a:rPr lang="ko-KR" altLang="en-US" sz="1000" dirty="0" err="1" smtClean="0"/>
              <a:t>로직이</a:t>
            </a:r>
            <a:r>
              <a:rPr lang="ko-KR" altLang="en-US" sz="1000" dirty="0" smtClean="0"/>
              <a:t> 필요 함</a:t>
            </a:r>
            <a:endParaRPr lang="en-US" altLang="ko-KR" sz="1000" dirty="0" smtClean="0"/>
          </a:p>
          <a:p>
            <a:pPr fontAlgn="ctr"/>
            <a:endParaRPr lang="en-US" altLang="ko-KR" sz="1000" dirty="0"/>
          </a:p>
          <a:p>
            <a:pPr fontAlgn="ctr"/>
            <a:r>
              <a:rPr lang="ko-KR" altLang="en-US" sz="1000" dirty="0" smtClean="0"/>
              <a:t>상품등록결과조회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상품수정결과조회  이외에 대기상품조회만 별도로 </a:t>
            </a:r>
            <a:r>
              <a:rPr lang="ko-KR" altLang="en-US" sz="1000" dirty="0" err="1" smtClean="0"/>
              <a:t>만들건지</a:t>
            </a:r>
            <a:endParaRPr lang="en-US" altLang="ko-KR" sz="1000" dirty="0" smtClean="0"/>
          </a:p>
          <a:p>
            <a:pPr fontAlgn="ctr"/>
            <a:endParaRPr lang="en-US" altLang="ko-KR" sz="1000" dirty="0" smtClean="0"/>
          </a:p>
          <a:p>
            <a:pPr font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아니면 상품등록결과조회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상품수정결과조회를 별도로 만들어서 상태코드가 나오게 할지</a:t>
            </a:r>
            <a:endParaRPr lang="en-US" altLang="ko-KR" sz="1000" dirty="0" smtClean="0"/>
          </a:p>
          <a:p>
            <a:pPr fontAlgn="ctr"/>
            <a:endParaRPr lang="en-US" altLang="ko-KR" sz="1000" dirty="0"/>
          </a:p>
          <a:p>
            <a:pPr fontAlgn="ctr"/>
            <a:r>
              <a:rPr lang="ko-KR" altLang="en-US" sz="1000" dirty="0" smtClean="0"/>
              <a:t>상품목록조회 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fontAlgn="ctr"/>
            <a:endParaRPr lang="en-US" altLang="ko-KR" sz="1000" dirty="0" smtClean="0"/>
          </a:p>
          <a:p>
            <a:pPr fontAlgn="ctr"/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846" y="975673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/>
              <a:t>1) </a:t>
            </a:r>
            <a:r>
              <a:rPr lang="ko-KR" altLang="en-US" sz="1200" b="1" dirty="0" smtClean="0"/>
              <a:t>상품등록조회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수정조회</a:t>
            </a:r>
            <a:endParaRPr lang="ko-KR" altLang="en-US" sz="12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38533"/>
              </p:ext>
            </p:extLst>
          </p:nvPr>
        </p:nvGraphicFramePr>
        <p:xfrm>
          <a:off x="367771" y="1564219"/>
          <a:ext cx="3679295" cy="2479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295"/>
              </a:tblGrid>
              <a:tr h="247911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&lt;RTN_ROOT&gt;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&lt;RTN_MESSAGE&gt;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&lt;RTN_MSG_CODE&gt;M001&lt;/RTN_MSG_CODE&gt;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&lt;RTN_MSG_TEXT&gt;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정상적으로 처리가 완료 되었습니다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.&lt;/</a:t>
                      </a:r>
                      <a:r>
                        <a:rPr lang="en-US" sz="800" u="none" strike="noStrike" dirty="0" smtClean="0">
                          <a:effectLst/>
                        </a:rPr>
                        <a:t>RTN_MSG_TEXT&gt;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&lt;/RTN_MESSAGE&gt;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&lt;RTN_DATA&gt;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&lt;GOODS&gt;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&lt;GOOD&gt;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&lt;ALLI_MALL_GOODS_CD&gt;106131&lt;/ALLI_MALL_GOODS_CD&gt;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&lt;REQ_GOODS_CD&gt;401637&lt;/REQ_GOODS_CD&gt;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&lt;GOODS_CD&gt;20154754&lt;/GOODS_CD&gt;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&lt;REQ_UNIT_CD&gt;2287923&lt;/REQ_UNIT_CD&gt;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&lt;UNIT_CD&gt;10024041084&lt;/UNIT_CD&gt;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&lt;UNIT_NM&gt;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노랑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||</a:t>
                      </a:r>
                      <a:r>
                        <a:rPr lang="en-US" sz="800" u="none" strike="noStrike" dirty="0" smtClean="0">
                          <a:effectLst/>
                        </a:rPr>
                        <a:t>S&lt;/UNIT_NM&gt;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&lt;PRGRS_STAT_CD&gt;MDA&lt;/PRGRS_STAT_CD&gt;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&lt;FINAL_APPR_YN&gt;Y&lt;/FINAL_APPR_YN&gt;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&lt;/GOOD&gt;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&lt;/GOODS&gt;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&lt;/RTN_DATA&gt;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&lt;/RTN_ROOT&gt;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30074"/>
              </p:ext>
            </p:extLst>
          </p:nvPr>
        </p:nvGraphicFramePr>
        <p:xfrm>
          <a:off x="5566304" y="1564219"/>
          <a:ext cx="3890963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0963"/>
              </a:tblGrid>
              <a:tr h="247911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&lt;RTN_ROOT&gt;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&lt;RTN_MESSAGE&gt;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&lt;RTN_MSG_CODE&gt;M001&lt;/RTN_MSG_CODE&gt;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&lt;RTN_MSG_TEXT&gt;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정상적으로 처리가 완료 되었습니다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.&lt;/</a:t>
                      </a:r>
                      <a:r>
                        <a:rPr lang="en-US" sz="800" u="none" strike="noStrike" dirty="0" smtClean="0">
                          <a:effectLst/>
                        </a:rPr>
                        <a:t>RTN_MSG_TEXT&gt;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&lt;/RTN_MESSAGE&gt;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&lt;RTN_DATA&gt;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&lt;GOODS&gt;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&lt;GOOD&gt;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&lt;ALLI_MALL_GOODS_CD&gt;106131&lt;/ALLI_MALL_GOODS_CD&gt;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&lt;REQ_GOODS_CD&gt;401637&lt;/REQ_GOODS_CD&gt;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&lt;GOODS_CD&gt;20154754&lt;/GOODS_CD&gt;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&lt;REQ_UNIT_CD&gt;2287920&lt;/REQ_UNIT_CD&gt;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&lt;UNIT_CD&gt;10024041081&lt;/UNIT_CD&gt;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&lt;UNIT_NM&gt;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빨강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||</a:t>
                      </a:r>
                      <a:r>
                        <a:rPr lang="en-US" sz="800" u="none" strike="noStrike" dirty="0" smtClean="0">
                          <a:effectLst/>
                        </a:rPr>
                        <a:t>XL&lt;/UNIT_NM&gt;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&lt;PRGRS_STAT_CD&gt;1002&lt;/PRGRS_STAT_CD&gt;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   &lt;FINAL_APPR_YN&gt;&lt;/FINAL_APPR_YN&gt;</a:t>
                      </a:r>
                    </a:p>
                    <a:p>
                      <a:pPr algn="l" fontAlgn="t"/>
                      <a:r>
                        <a:rPr lang="en-US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   &lt;FAIL_REASON&gt;</a:t>
                      </a:r>
                      <a:r>
                        <a:rPr lang="ko-KR" altLang="en-US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제조국가코드의 </a:t>
                      </a:r>
                      <a:r>
                        <a:rPr lang="ko-KR" altLang="en-US" sz="800" b="1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입력값이</a:t>
                      </a:r>
                      <a:r>
                        <a:rPr lang="ko-KR" altLang="en-US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올바르지 않습니다</a:t>
                      </a:r>
                      <a:r>
                        <a:rPr lang="en-US" altLang="ko-KR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.&lt;/</a:t>
                      </a:r>
                      <a:r>
                        <a:rPr lang="en-US" sz="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FAIL_REASON&gt;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   &lt;/GOOD&gt;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   &lt;/GOODS&gt;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   &lt;/RTN_DATA&gt;</a:t>
                      </a:r>
                    </a:p>
                    <a:p>
                      <a:pPr algn="l" fontAlgn="t"/>
                      <a:r>
                        <a:rPr lang="en-US" sz="800" u="none" strike="noStrike" dirty="0" smtClean="0">
                          <a:effectLst/>
                        </a:rPr>
                        <a:t>&lt;/RTN_ROOT&gt;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343400" y="2556933"/>
            <a:ext cx="973667" cy="57573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5245" y="1291577"/>
            <a:ext cx="91220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AS-IS					                 TO-BE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125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문의사항 연락처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69313" y="2415007"/>
            <a:ext cx="4953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/>
              <a:t>itcs@nsmall.com</a:t>
            </a:r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1969313" y="3083874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200" b="1" dirty="0" smtClean="0"/>
              <a:t>문의 제목에는 </a:t>
            </a:r>
            <a:r>
              <a:rPr lang="en-US" altLang="ko-KR" sz="1200" b="1" dirty="0" smtClean="0"/>
              <a:t>[</a:t>
            </a:r>
            <a:r>
              <a:rPr lang="ko-KR" altLang="en-US" sz="1200" b="1" dirty="0" err="1" smtClean="0"/>
              <a:t>신제휴문의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를 </a:t>
            </a:r>
            <a:r>
              <a:rPr lang="ko-KR" altLang="en-US" sz="1200" b="1" dirty="0" err="1" smtClean="0"/>
              <a:t>맨앞에</a:t>
            </a:r>
            <a:r>
              <a:rPr lang="ko-KR" altLang="en-US" sz="1200" b="1" dirty="0" smtClean="0"/>
              <a:t> 넣어주세요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5630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52041</TotalTime>
  <Words>721</Words>
  <Application>Microsoft Office PowerPoint</Application>
  <PresentationFormat>A4 용지(210x297mm)</PresentationFormat>
  <Paragraphs>178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</dc:creator>
  <cp:lastModifiedBy>leejh920</cp:lastModifiedBy>
  <cp:revision>2067</cp:revision>
  <cp:lastPrinted>2017-01-31T08:29:00Z</cp:lastPrinted>
  <dcterms:created xsi:type="dcterms:W3CDTF">2016-05-31T06:14:27Z</dcterms:created>
  <dcterms:modified xsi:type="dcterms:W3CDTF">2019-07-12T07:49:17Z</dcterms:modified>
</cp:coreProperties>
</file>