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5" r:id="rId10"/>
    <p:sldId id="26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2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7ca0449a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d7ca0449a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ce518f877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ce518f877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yourself : (Name, Educational background, Work/course name, Country)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7ca0449a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d7ca0449a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d7ca0449a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d7ca0449a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d7ca0449a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d7ca0449a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e518f877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e518f877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covid inspired us and how?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issue we are trying to solve?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d7ca0449a_1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d7ca0449a_1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e518f877_2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e518f877_2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d7ca0449a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d7ca0449a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4294967295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550" y="274250"/>
            <a:ext cx="427752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title" idx="4294967295"/>
          </p:nvPr>
        </p:nvSpPr>
        <p:spPr>
          <a:xfrm>
            <a:off x="3952875" y="2571750"/>
            <a:ext cx="357900" cy="1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7425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       </a:t>
            </a: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you very much for your attention ! :D</a:t>
            </a:r>
            <a:endParaRPr sz="5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Any Questions?</a:t>
            </a:r>
            <a:endParaRPr sz="51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251" y="3497400"/>
            <a:ext cx="1642749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68750" y="4303725"/>
            <a:ext cx="1773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D85C6"/>
                </a:solidFill>
                <a:highlight>
                  <a:schemeClr val="dk1"/>
                </a:highlight>
              </a:rPr>
              <a:t>Ruba Aburub</a:t>
            </a:r>
            <a:endParaRPr sz="1800" b="1">
              <a:solidFill>
                <a:srgbClr val="3D85C6"/>
              </a:solidFill>
              <a:highlight>
                <a:schemeClr val="dk1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0" y="2751675"/>
            <a:ext cx="1630500" cy="163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850" y="2765767"/>
            <a:ext cx="1630500" cy="161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075" y="863875"/>
            <a:ext cx="1678800" cy="167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6825" y="886600"/>
            <a:ext cx="1678800" cy="167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6950" y="2673213"/>
            <a:ext cx="1630500" cy="1630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 flipH="1">
            <a:off x="1996825" y="2542675"/>
            <a:ext cx="19134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Angela Distratis</a:t>
            </a:r>
            <a:endParaRPr b="1">
              <a:solidFill>
                <a:srgbClr val="3D85C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732600" y="4412925"/>
            <a:ext cx="1678800" cy="24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Farah Fahhoum</a:t>
            </a:r>
            <a:endParaRPr sz="18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200575" y="2621150"/>
            <a:ext cx="1507800" cy="24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David Barmaz</a:t>
            </a:r>
            <a:endParaRPr sz="18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320350" y="4303725"/>
            <a:ext cx="2298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rPr lang="en" sz="1800" b="1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Harout Mardirossian</a:t>
            </a:r>
            <a:endParaRPr sz="1800" b="1">
              <a:solidFill>
                <a:srgbClr val="3D85C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82175" y="19200"/>
            <a:ext cx="6968400" cy="7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Meet The Team </a:t>
            </a:r>
            <a:endParaRPr sz="44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81192" y="1551713"/>
            <a:ext cx="4227077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700" dirty="0">
                <a:latin typeface="+mn-lt"/>
                <a:ea typeface="Calibri"/>
                <a:cs typeface="Calibri"/>
                <a:sym typeface="Calibri"/>
              </a:rPr>
              <a:t>Volunteerism is an important component of any strategy aimed at poverty reduction, sustainable development and social integration </a:t>
            </a:r>
            <a:br>
              <a:rPr lang="en-US" sz="1700" dirty="0">
                <a:latin typeface="+mn-lt"/>
                <a:ea typeface="Calibri"/>
                <a:cs typeface="Calibri"/>
                <a:sym typeface="Calibri"/>
              </a:rPr>
            </a:br>
            <a:br>
              <a:rPr lang="en-US" sz="1700" dirty="0">
                <a:latin typeface="+mn-lt"/>
                <a:ea typeface="Calibri"/>
                <a:cs typeface="Calibri"/>
                <a:sym typeface="Calibri"/>
              </a:rPr>
            </a:br>
            <a:r>
              <a:rPr lang="en-US" sz="1700" dirty="0">
                <a:latin typeface="+mn-lt"/>
                <a:ea typeface="Calibri"/>
                <a:cs typeface="Calibri"/>
                <a:sym typeface="Calibri"/>
              </a:rPr>
              <a:t>[United Nations]</a:t>
            </a:r>
          </a:p>
        </p:txBody>
      </p:sp>
      <p:sp>
        <p:nvSpPr>
          <p:cNvPr id="86" name="Google Shape;86;p16"/>
          <p:cNvSpPr txBox="1"/>
          <p:nvPr/>
        </p:nvSpPr>
        <p:spPr>
          <a:xfrm>
            <a:off x="734775" y="17145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Why </a:t>
            </a:r>
            <a:r>
              <a:rPr lang="en-US" sz="3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Volunteerism</a:t>
            </a:r>
            <a:r>
              <a:rPr lang="en-US" sz="27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is important</a:t>
            </a:r>
            <a:endParaRPr sz="27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786" y="3497400"/>
            <a:ext cx="1781214" cy="16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-989"/>
          <a:stretch/>
        </p:blipFill>
        <p:spPr>
          <a:xfrm>
            <a:off x="135731" y="1137375"/>
            <a:ext cx="4397463" cy="3356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01798" y="273807"/>
            <a:ext cx="8790039" cy="10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</a:rPr>
              <a:t>Voluntourism is gaining momentum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445825" y="1608134"/>
            <a:ext cx="4398551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en" sz="17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articipa</a:t>
            </a:r>
            <a:r>
              <a:rPr lang="en-US" sz="17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nts</a:t>
            </a:r>
            <a:r>
              <a:rPr lang="en" sz="17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 volunteer activities </a:t>
            </a: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are</a:t>
            </a:r>
            <a:r>
              <a:rPr lang="en" sz="17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increasing.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7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7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84% of millennials said that they would travel </a:t>
            </a:r>
            <a:r>
              <a:rPr lang="en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abroad to participate in volunteer activities, </a:t>
            </a: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and 87% said </a:t>
            </a: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wanted to travel sustainably.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7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7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400" y="3505550"/>
            <a:ext cx="1634599" cy="16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100" y="3579863"/>
            <a:ext cx="274986600" cy="274985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49" y="1408463"/>
            <a:ext cx="4025502" cy="302210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AECD08F0-C33B-4D85-84F1-FAF085F309A1}"/>
              </a:ext>
            </a:extLst>
          </p:cNvPr>
          <p:cNvSpPr txBox="1"/>
          <p:nvPr/>
        </p:nvSpPr>
        <p:spPr>
          <a:xfrm>
            <a:off x="357804" y="3328951"/>
            <a:ext cx="7097506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7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7;p15">
            <a:extLst>
              <a:ext uri="{FF2B5EF4-FFF2-40B4-BE49-F238E27FC236}">
                <a16:creationId xmlns:a16="http://schemas.microsoft.com/office/drawing/2014/main" id="{EEA559A0-7B2A-4DD7-875C-906D8555752E}"/>
              </a:ext>
            </a:extLst>
          </p:cNvPr>
          <p:cNvSpPr txBox="1"/>
          <p:nvPr/>
        </p:nvSpPr>
        <p:spPr>
          <a:xfrm>
            <a:off x="357804" y="4556022"/>
            <a:ext cx="7097506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9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r>
              <a:rPr lang="en-US" sz="900" dirty="0">
                <a:solidFill>
                  <a:schemeClr val="dk1"/>
                </a:solidFill>
                <a:latin typeface="+mn-lt"/>
                <a:cs typeface="Calibri"/>
              </a:rPr>
              <a:t>Source: Chase 2015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9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9508" y="277275"/>
            <a:ext cx="872252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dirty="0"/>
              <a:t>S</a:t>
            </a:r>
            <a:r>
              <a:rPr lang="en-US" sz="3400" b="1" dirty="0" err="1"/>
              <a:t>ustainable</a:t>
            </a:r>
            <a:r>
              <a:rPr lang="en-US" sz="3400" b="1" dirty="0"/>
              <a:t> tourism is a big business opportunity</a:t>
            </a:r>
            <a:endParaRPr sz="3400" b="1" dirty="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881145" y="1242550"/>
            <a:ext cx="3998537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dirty="0">
                <a:solidFill>
                  <a:schemeClr val="dk1"/>
                </a:solidFill>
                <a:cs typeface="Calibri"/>
              </a:rPr>
              <a:t>70% of global travelers would be more likely to book an accommodation knowing it was eco-friendly &amp; </a:t>
            </a:r>
            <a:r>
              <a:rPr lang="en" sz="1700" dirty="0">
                <a:solidFill>
                  <a:schemeClr val="dk1"/>
                </a:solidFill>
              </a:rPr>
              <a:t>71% of global travellers think companies should offer more sustainable travel choices.</a:t>
            </a:r>
            <a:endParaRPr lang="en-US" sz="1700" dirty="0">
              <a:solidFill>
                <a:schemeClr val="dk1"/>
              </a:solidFill>
              <a:cs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251" y="3497400"/>
            <a:ext cx="1642749" cy="16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400" y="3505550"/>
            <a:ext cx="1634700" cy="16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18" y="1242550"/>
            <a:ext cx="4416450" cy="327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6281972D-2554-4B99-884E-1A2E933D34A6}"/>
              </a:ext>
            </a:extLst>
          </p:cNvPr>
          <p:cNvSpPr txBox="1"/>
          <p:nvPr/>
        </p:nvSpPr>
        <p:spPr>
          <a:xfrm>
            <a:off x="357804" y="4556022"/>
            <a:ext cx="7097506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9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r>
              <a:rPr lang="en-US" sz="900" dirty="0">
                <a:solidFill>
                  <a:schemeClr val="dk1"/>
                </a:solidFill>
                <a:latin typeface="+mj-lt"/>
                <a:cs typeface="Calibri"/>
              </a:rPr>
              <a:t>Source: </a:t>
            </a:r>
            <a:r>
              <a:rPr lang="en" sz="900" dirty="0">
                <a:solidFill>
                  <a:schemeClr val="dk1"/>
                </a:solidFill>
                <a:latin typeface="+mj-lt"/>
              </a:rPr>
              <a:t>Traveles.org / </a:t>
            </a:r>
            <a:r>
              <a:rPr lang="en" sz="900" dirty="0">
                <a:solidFill>
                  <a:schemeClr val="dk1"/>
                </a:solidFill>
              </a:rPr>
              <a:t>Booking.com 2019</a:t>
            </a:r>
            <a:r>
              <a:rPr lang="en" sz="900" dirty="0">
                <a:solidFill>
                  <a:schemeClr val="dk1"/>
                </a:solidFill>
                <a:latin typeface="+mj-lt"/>
              </a:rPr>
              <a:t> </a:t>
            </a:r>
            <a:endParaRPr lang="en-US" sz="900" dirty="0">
              <a:solidFill>
                <a:schemeClr val="dk1"/>
              </a:solidFill>
              <a:latin typeface="+mj-lt"/>
              <a:cs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9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4;p17">
            <a:extLst>
              <a:ext uri="{FF2B5EF4-FFF2-40B4-BE49-F238E27FC236}">
                <a16:creationId xmlns:a16="http://schemas.microsoft.com/office/drawing/2014/main" id="{DAE2C041-D36E-43E3-A3D2-F7E8806FAB33}"/>
              </a:ext>
            </a:extLst>
          </p:cNvPr>
          <p:cNvSpPr txBox="1"/>
          <p:nvPr/>
        </p:nvSpPr>
        <p:spPr>
          <a:xfrm>
            <a:off x="4881145" y="2768688"/>
            <a:ext cx="2574165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73% of global travellers intending to stay at least once in an eco-friendly or green accommodation when looking at the year ahead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.</a:t>
            </a: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330112" y="447387"/>
            <a:ext cx="4454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+mn-lt"/>
                <a:ea typeface="Nunito"/>
                <a:cs typeface="Nunito"/>
                <a:sym typeface="Nunito"/>
              </a:rPr>
              <a:t>W</a:t>
            </a:r>
            <a:r>
              <a:rPr lang="en" sz="3200" b="1" dirty="0">
                <a:solidFill>
                  <a:schemeClr val="dk1"/>
                </a:solidFill>
                <a:latin typeface="+mn-lt"/>
                <a:ea typeface="Nunito"/>
                <a:cs typeface="Nunito"/>
                <a:sym typeface="Nunito"/>
              </a:rPr>
              <a:t>hat </a:t>
            </a:r>
            <a:r>
              <a:rPr lang="en-GB" sz="3200" b="1" dirty="0">
                <a:solidFill>
                  <a:schemeClr val="dk1"/>
                </a:solidFill>
                <a:latin typeface="+mn-lt"/>
                <a:ea typeface="Nunito"/>
                <a:cs typeface="Nunito"/>
                <a:sym typeface="Nunito"/>
              </a:rPr>
              <a:t>is </a:t>
            </a:r>
            <a:r>
              <a:rPr lang="en-GB" sz="3200" b="1" dirty="0" err="1">
                <a:solidFill>
                  <a:schemeClr val="dk1"/>
                </a:solidFill>
                <a:latin typeface="+mn-lt"/>
                <a:ea typeface="Nunito"/>
                <a:cs typeface="Nunito"/>
                <a:sym typeface="Nunito"/>
              </a:rPr>
              <a:t>VolunTopia</a:t>
            </a:r>
            <a:r>
              <a:rPr lang="en-GB" sz="3200" b="1" dirty="0">
                <a:solidFill>
                  <a:schemeClr val="dk1"/>
                </a:solidFill>
                <a:latin typeface="+mn-lt"/>
                <a:ea typeface="Nunito"/>
                <a:cs typeface="Nunito"/>
                <a:sym typeface="Nunito"/>
              </a:rPr>
              <a:t>?</a:t>
            </a:r>
            <a:endParaRPr sz="3200" b="1" dirty="0">
              <a:solidFill>
                <a:schemeClr val="dk1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solidFill>
                <a:schemeClr val="dk1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94713" y="1478756"/>
            <a:ext cx="3962987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VolunTopia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platform allowing travellers to easily find simple volunteering and Eco-friendly activities they can do while travelling.</a:t>
            </a:r>
          </a:p>
          <a:p>
            <a:pPr marL="285750" indent="-285750">
              <a:buFontTx/>
              <a:buChar char="-"/>
            </a:pPr>
            <a:endParaRPr lang="en"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Tx/>
              <a:buChar char="-"/>
            </a:pPr>
            <a:endParaRPr lang="en"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GB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 lang="en-US" sz="1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Allowing travelers to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volunteer at the same time - giv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back,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protecting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environment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benefiting local communities</a:t>
            </a:r>
            <a:endParaRPr lang="en"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"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AC54D-F4AB-42B8-BFED-1065DCF0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549" y="167431"/>
            <a:ext cx="4016088" cy="48086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 rot="-166841">
            <a:off x="3910251" y="1911270"/>
            <a:ext cx="1323358" cy="1320946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21"/>
          <p:cNvGrpSpPr/>
          <p:nvPr/>
        </p:nvGrpSpPr>
        <p:grpSpPr>
          <a:xfrm>
            <a:off x="4184863" y="1520198"/>
            <a:ext cx="2958454" cy="3298347"/>
            <a:chOff x="4184863" y="1520198"/>
            <a:chExt cx="2958454" cy="3298347"/>
          </a:xfrm>
        </p:grpSpPr>
        <p:sp>
          <p:nvSpPr>
            <p:cNvPr id="130" name="Google Shape;130;p21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1C3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B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Sustainability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21"/>
          <p:cNvGrpSpPr/>
          <p:nvPr/>
        </p:nvGrpSpPr>
        <p:grpSpPr>
          <a:xfrm>
            <a:off x="2857731" y="-71332"/>
            <a:ext cx="3293577" cy="3222916"/>
            <a:chOff x="2857731" y="-71332"/>
            <a:chExt cx="3293577" cy="3222916"/>
          </a:xfrm>
        </p:grpSpPr>
        <p:sp>
          <p:nvSpPr>
            <p:cNvPr id="134" name="Google Shape;134;p21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DDF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Volunteering 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21"/>
          <p:cNvGrpSpPr/>
          <p:nvPr/>
        </p:nvGrpSpPr>
        <p:grpSpPr>
          <a:xfrm>
            <a:off x="1959887" y="1684671"/>
            <a:ext cx="3424433" cy="3122279"/>
            <a:chOff x="1959887" y="1684671"/>
            <a:chExt cx="3424433" cy="3122279"/>
          </a:xfrm>
        </p:grpSpPr>
        <p:sp>
          <p:nvSpPr>
            <p:cNvPr id="138" name="Google Shape;138;p21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3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4A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Travel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" name="Google Shape;141;p21"/>
          <p:cNvSpPr txBox="1"/>
          <p:nvPr/>
        </p:nvSpPr>
        <p:spPr>
          <a:xfrm>
            <a:off x="4032150" y="2326875"/>
            <a:ext cx="1699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VolunTopia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07175" y="28407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What we are all about!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251" y="3497400"/>
            <a:ext cx="1642749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68972" y="354588"/>
            <a:ext cx="7606056" cy="7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3F3F3"/>
                </a:solidFill>
              </a:rPr>
              <a:t>Gamification to increase Impact</a:t>
            </a:r>
            <a:endParaRPr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3F3F3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251" y="3497400"/>
            <a:ext cx="1642749" cy="16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734800" y="101032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Voluntopia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that allows locals to advertise volunteering for Eco- friendly activities that would benefit their communities and the local environment, that involves </a:t>
            </a:r>
            <a:r>
              <a:rPr lang="e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ratings and rewards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34800" y="206502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system that rewards volunteers, that incentivise them to volunteer more, and getting their family and friends engaged with the activity they are doing.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0;p20">
            <a:extLst>
              <a:ext uri="{FF2B5EF4-FFF2-40B4-BE49-F238E27FC236}">
                <a16:creationId xmlns:a16="http://schemas.microsoft.com/office/drawing/2014/main" id="{FEAA5B28-D82E-4F0D-A04F-746DB8AF4913}"/>
              </a:ext>
            </a:extLst>
          </p:cNvPr>
          <p:cNvSpPr txBox="1">
            <a:spLocks/>
          </p:cNvSpPr>
          <p:nvPr/>
        </p:nvSpPr>
        <p:spPr>
          <a:xfrm>
            <a:off x="-1129962" y="3291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And now, time for the DEMO!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035075" y="1033150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As a seamlessly integrated combination of 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Eco-friendly voluntary service in 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a destination and the best, traditional elements 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of travel – arts, culture, geography, and 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history – in your travel ..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We invite you to join us on our journey, and 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make VolunTopia, the future of 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sustainable travel.</a:t>
            </a:r>
            <a:endParaRPr sz="2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251" y="3497400"/>
            <a:ext cx="1642749" cy="16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400" y="3505550"/>
            <a:ext cx="1634599" cy="16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75" y="591100"/>
            <a:ext cx="2875500" cy="400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391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Arial</vt:lpstr>
      <vt:lpstr>Calibri</vt:lpstr>
      <vt:lpstr>Simple Dark</vt:lpstr>
      <vt:lpstr> </vt:lpstr>
      <vt:lpstr>PowerPoint Presentation</vt:lpstr>
      <vt:lpstr>Volunteerism is an important component of any strategy aimed at poverty reduction, sustainable development and social integration   [United Nations]</vt:lpstr>
      <vt:lpstr>Voluntourism is gaining momentum</vt:lpstr>
      <vt:lpstr>Sustainable tourism is a big business opportunity</vt:lpstr>
      <vt:lpstr>PowerPoint Presentation</vt:lpstr>
      <vt:lpstr>PowerPoint Presentation</vt:lpstr>
      <vt:lpstr>Gamification to increase Impact </vt:lpstr>
      <vt:lpstr>PowerPoint Presentation</vt:lpstr>
      <vt:lpstr>           Thank you very much for your attention ! :D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David Barmaz</cp:lastModifiedBy>
  <cp:revision>8</cp:revision>
  <dcterms:modified xsi:type="dcterms:W3CDTF">2020-10-01T08:26:44Z</dcterms:modified>
</cp:coreProperties>
</file>