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7840" y="2936880"/>
            <a:ext cx="4157640" cy="162936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311760" y="2936880"/>
            <a:ext cx="4157640" cy="162936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311760" y="1152360"/>
            <a:ext cx="8520120" cy="341604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311760" y="1152360"/>
            <a:ext cx="8520120" cy="341604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430720" y="1152000"/>
            <a:ext cx="4281480" cy="3416040"/>
          </a:xfrm>
          <a:prstGeom prst="rect">
            <a:avLst/>
          </a:prstGeom>
          <a:ln>
            <a:noFill/>
          </a:ln>
        </p:spPr>
      </p:pic>
      <p:pic>
        <p:nvPicPr>
          <p:cNvPr id="36" name="" descr=""/>
          <p:cNvPicPr/>
          <p:nvPr/>
        </p:nvPicPr>
        <p:blipFill>
          <a:blip r:embed="rId3"/>
          <a:stretch/>
        </p:blipFill>
        <p:spPr>
          <a:xfrm>
            <a:off x="2430720" y="1152000"/>
            <a:ext cx="4281480" cy="34160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311760" y="1152360"/>
            <a:ext cx="8520120" cy="341604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311760" y="1152360"/>
            <a:ext cx="4157640" cy="341604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7840" y="1152360"/>
            <a:ext cx="4157640" cy="341604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311760" y="1152360"/>
            <a:ext cx="4157640" cy="162936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311760" y="2936880"/>
            <a:ext cx="4157640" cy="162936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7840" y="1152360"/>
            <a:ext cx="4157640" cy="341604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311760" y="1152360"/>
            <a:ext cx="4157640" cy="341604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7840" y="1152360"/>
            <a:ext cx="4157640" cy="162936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7840" y="2936880"/>
            <a:ext cx="4157640" cy="162936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311760" y="1152360"/>
            <a:ext cx="4157640" cy="162936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7840" y="1152360"/>
            <a:ext cx="4157640" cy="162936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311760" y="2936880"/>
            <a:ext cx="8520120" cy="162936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311760" y="1152360"/>
            <a:ext cx="8520120" cy="162936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311760" y="2936880"/>
            <a:ext cx="8520120" cy="162936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311760" y="1152360"/>
            <a:ext cx="4157640" cy="162936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7840" y="1152360"/>
            <a:ext cx="4157640" cy="162936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7840" y="2936880"/>
            <a:ext cx="4157640" cy="162936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311760" y="2936880"/>
            <a:ext cx="4157640" cy="162936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311760" y="1152360"/>
            <a:ext cx="8520120" cy="341604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311760" y="1152360"/>
            <a:ext cx="8520120" cy="341604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430720" y="1152000"/>
            <a:ext cx="4281480" cy="3416040"/>
          </a:xfrm>
          <a:prstGeom prst="rect">
            <a:avLst/>
          </a:prstGeom>
          <a:ln>
            <a:noFill/>
          </a:ln>
        </p:spPr>
      </p:pic>
      <p:pic>
        <p:nvPicPr>
          <p:cNvPr id="73" name="" descr=""/>
          <p:cNvPicPr/>
          <p:nvPr/>
        </p:nvPicPr>
        <p:blipFill>
          <a:blip r:embed="rId3"/>
          <a:stretch/>
        </p:blipFill>
        <p:spPr>
          <a:xfrm>
            <a:off x="2430720" y="1152000"/>
            <a:ext cx="4281480" cy="34160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311760" y="2936880"/>
            <a:ext cx="4157640" cy="162936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7840" y="1152360"/>
            <a:ext cx="4157640" cy="341604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p>
            <a:endParaRPr b="0" lang="en-AU"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endParaRPr b="0" lang="en-AU" sz="1400" spc="-1" strike="noStrike">
              <a:solidFill>
                <a:srgbClr val="000000"/>
              </a:solidFill>
              <a:uFill>
                <a:solidFill>
                  <a:srgbClr val="ffffff"/>
                </a:solidFill>
              </a:u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nSpc>
                <a:spcPct val="100000"/>
              </a:lnSpc>
            </a:pPr>
            <a:fld id="{AA9EC78E-ECAE-45D6-8FA7-5B856CB8EDC0}" type="slidenum">
              <a:rPr b="0" lang="en-AU" sz="1400" spc="-1" strike="noStrike">
                <a:solidFill>
                  <a:srgbClr val="000000"/>
                </a:solidFill>
                <a:uFill>
                  <a:solidFill>
                    <a:srgbClr val="ffffff"/>
                  </a:solidFill>
                </a:uFill>
                <a:latin typeface="Arial"/>
                <a:ea typeface="Arial"/>
              </a:rPr>
              <a:t>&lt;number&gt;</a:t>
            </a:fld>
            <a:endParaRPr b="0" lang="en-AU" sz="1400" spc="-1" strike="noStrike">
              <a:solidFill>
                <a:srgbClr val="000000"/>
              </a:solidFill>
              <a:uFill>
                <a:solidFill>
                  <a:srgbClr val="ffffff"/>
                </a:solidFill>
              </a:uFill>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AU" sz="1400" spc="-1" strike="noStrike">
                <a:solidFill>
                  <a:srgbClr val="000000"/>
                </a:solidFill>
                <a:uFill>
                  <a:solidFill>
                    <a:srgbClr val="ffffff"/>
                  </a:solidFill>
                </a:uFill>
                <a:latin typeface="Arial"/>
              </a:rPr>
              <a:t>Click to edit the outline text format</a:t>
            </a:r>
            <a:endParaRPr b="0" lang="en-AU"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AU" sz="1400" spc="-1" strike="noStrike">
                <a:solidFill>
                  <a:srgbClr val="000000"/>
                </a:solidFill>
                <a:uFill>
                  <a:solidFill>
                    <a:srgbClr val="ffffff"/>
                  </a:solidFill>
                </a:uFill>
                <a:latin typeface="Arial"/>
              </a:rPr>
              <a:t>Second Outline Level</a:t>
            </a:r>
            <a:endParaRPr b="0" lang="en-AU"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AU" sz="1400" spc="-1" strike="noStrike">
                <a:solidFill>
                  <a:srgbClr val="000000"/>
                </a:solidFill>
                <a:uFill>
                  <a:solidFill>
                    <a:srgbClr val="ffffff"/>
                  </a:solidFill>
                </a:uFill>
                <a:latin typeface="Arial"/>
              </a:rPr>
              <a:t>Third Outline Level</a:t>
            </a:r>
            <a:endParaRPr b="0" lang="en-AU"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AU" sz="1400" spc="-1" strike="noStrike">
                <a:solidFill>
                  <a:srgbClr val="000000"/>
                </a:solidFill>
                <a:uFill>
                  <a:solidFill>
                    <a:srgbClr val="ffffff"/>
                  </a:solidFill>
                </a:uFill>
                <a:latin typeface="Arial"/>
              </a:rPr>
              <a:t>Fourth Outline Level</a:t>
            </a:r>
            <a:endParaRPr b="0" lang="en-AU"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AU" sz="2000" spc="-1" strike="noStrike">
                <a:solidFill>
                  <a:srgbClr val="000000"/>
                </a:solidFill>
                <a:uFill>
                  <a:solidFill>
                    <a:srgbClr val="ffffff"/>
                  </a:solidFill>
                </a:uFill>
                <a:latin typeface="Arial"/>
              </a:rPr>
              <a:t>Fifth Outline Level</a:t>
            </a:r>
            <a:endParaRPr b="0" lang="en-AU"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AU" sz="2000" spc="-1" strike="noStrike">
                <a:solidFill>
                  <a:srgbClr val="000000"/>
                </a:solidFill>
                <a:uFill>
                  <a:solidFill>
                    <a:srgbClr val="ffffff"/>
                  </a:solidFill>
                </a:uFill>
                <a:latin typeface="Arial"/>
              </a:rPr>
              <a:t>Sixth Outline Level</a:t>
            </a:r>
            <a:endParaRPr b="0" lang="en-AU"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AU" sz="2000" spc="-1" strike="noStrike">
                <a:solidFill>
                  <a:srgbClr val="000000"/>
                </a:solidFill>
                <a:uFill>
                  <a:solidFill>
                    <a:srgbClr val="ffffff"/>
                  </a:solidFill>
                </a:uFill>
                <a:latin typeface="Arial"/>
              </a:rPr>
              <a:t>Seventh Outline Level</a:t>
            </a:r>
            <a:endParaRPr b="0" lang="en-AU"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444960"/>
            <a:ext cx="8520120" cy="572400"/>
          </a:xfrm>
          <a:prstGeom prst="rect">
            <a:avLst/>
          </a:prstGeom>
        </p:spPr>
        <p:txBody>
          <a:bodyPr tIns="91440" bIns="91440"/>
          <a:p>
            <a:endParaRPr b="0" lang="en-AU" sz="1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311760" y="1152360"/>
            <a:ext cx="8520120" cy="3416040"/>
          </a:xfrm>
          <a:prstGeom prst="rect">
            <a:avLst/>
          </a:prstGeom>
        </p:spPr>
        <p:txBody>
          <a:bodyPr tIns="91440" bIns="91440"/>
          <a:p>
            <a:pPr marL="432000" indent="-324000">
              <a:buClr>
                <a:srgbClr val="000000"/>
              </a:buClr>
              <a:buSzPct val="45000"/>
              <a:buFont typeface="Wingdings" charset="2"/>
              <a:buChar char=""/>
            </a:pPr>
            <a:r>
              <a:rPr b="0" lang="en-AU" sz="1800" spc="-1" strike="noStrike">
                <a:solidFill>
                  <a:srgbClr val="000000"/>
                </a:solidFill>
                <a:uFill>
                  <a:solidFill>
                    <a:srgbClr val="ffffff"/>
                  </a:solidFill>
                </a:uFill>
                <a:latin typeface="Arial"/>
              </a:rPr>
              <a:t>Click to edit the outline text format</a:t>
            </a:r>
            <a:endParaRPr b="0" lang="en-AU"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AU" sz="1800" spc="-1" strike="noStrike">
                <a:solidFill>
                  <a:srgbClr val="000000"/>
                </a:solidFill>
                <a:uFill>
                  <a:solidFill>
                    <a:srgbClr val="ffffff"/>
                  </a:solidFill>
                </a:uFill>
                <a:latin typeface="Arial"/>
              </a:rPr>
              <a:t>Second Outline Level</a:t>
            </a:r>
            <a:endParaRPr b="0" lang="en-AU"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AU" sz="1800" spc="-1" strike="noStrike">
                <a:solidFill>
                  <a:srgbClr val="000000"/>
                </a:solidFill>
                <a:uFill>
                  <a:solidFill>
                    <a:srgbClr val="ffffff"/>
                  </a:solidFill>
                </a:uFill>
                <a:latin typeface="Arial"/>
              </a:rPr>
              <a:t>Third Outline Level</a:t>
            </a:r>
            <a:endParaRPr b="0" lang="en-AU"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AU" sz="1800" spc="-1" strike="noStrike">
                <a:solidFill>
                  <a:srgbClr val="000000"/>
                </a:solidFill>
                <a:uFill>
                  <a:solidFill>
                    <a:srgbClr val="ffffff"/>
                  </a:solidFill>
                </a:uFill>
                <a:latin typeface="Arial"/>
              </a:rPr>
              <a:t>Fourth Outline Level</a:t>
            </a:r>
            <a:endParaRPr b="0" lang="en-AU"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AU" sz="1800" spc="-1" strike="noStrike">
                <a:solidFill>
                  <a:srgbClr val="000000"/>
                </a:solidFill>
                <a:uFill>
                  <a:solidFill>
                    <a:srgbClr val="ffffff"/>
                  </a:solidFill>
                </a:uFill>
                <a:latin typeface="Arial"/>
              </a:rPr>
              <a:t>Fifth Outline Level</a:t>
            </a:r>
            <a:endParaRPr b="0" lang="en-AU"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AU" sz="1800" spc="-1" strike="noStrike">
                <a:solidFill>
                  <a:srgbClr val="000000"/>
                </a:solidFill>
                <a:uFill>
                  <a:solidFill>
                    <a:srgbClr val="ffffff"/>
                  </a:solidFill>
                </a:uFill>
                <a:latin typeface="Arial"/>
              </a:rPr>
              <a:t>Sixth Outline Level</a:t>
            </a:r>
            <a:endParaRPr b="0" lang="en-AU"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AU" sz="1800" spc="-1" strike="noStrike">
                <a:solidFill>
                  <a:srgbClr val="000000"/>
                </a:solidFill>
                <a:uFill>
                  <a:solidFill>
                    <a:srgbClr val="ffffff"/>
                  </a:solidFill>
                </a:uFill>
                <a:latin typeface="Arial"/>
              </a:rPr>
              <a:t>Seventh Outline Level</a:t>
            </a:r>
            <a:endParaRPr b="0" lang="en-AU" sz="1800" spc="-1" strike="noStrike">
              <a:solidFill>
                <a:srgbClr val="000000"/>
              </a:solidFill>
              <a:uFill>
                <a:solidFill>
                  <a:srgbClr val="ffffff"/>
                </a:solidFill>
              </a:uFill>
              <a:latin typeface="Arial"/>
            </a:endParaRPr>
          </a:p>
        </p:txBody>
      </p:sp>
      <p:sp>
        <p:nvSpPr>
          <p:cNvPr id="39" name="PlaceHolder 3"/>
          <p:cNvSpPr>
            <a:spLocks noGrp="1"/>
          </p:cNvSpPr>
          <p:nvPr>
            <p:ph type="sldNum"/>
          </p:nvPr>
        </p:nvSpPr>
        <p:spPr>
          <a:xfrm>
            <a:off x="8472600" y="4663080"/>
            <a:ext cx="548280" cy="393120"/>
          </a:xfrm>
          <a:prstGeom prst="rect">
            <a:avLst/>
          </a:prstGeom>
        </p:spPr>
        <p:txBody>
          <a:bodyPr tIns="91440" bIns="91440" anchor="ctr"/>
          <a:p>
            <a:pPr>
              <a:lnSpc>
                <a:spcPct val="100000"/>
              </a:lnSpc>
            </a:pPr>
            <a:fld id="{28C50C0E-9B73-4A97-8E2B-A5CE0FAF7DEB}" type="slidenum">
              <a:rPr b="0" lang="en-AU" sz="1400" spc="-1" strike="noStrike">
                <a:solidFill>
                  <a:srgbClr val="000000"/>
                </a:solidFill>
                <a:uFill>
                  <a:solidFill>
                    <a:srgbClr val="ffffff"/>
                  </a:solidFill>
                </a:uFill>
                <a:latin typeface="Arial"/>
                <a:ea typeface="Arial"/>
              </a:rPr>
              <a:t>&lt;number&gt;</a:t>
            </a:fld>
            <a:endParaRPr b="0" lang="en-AU"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1680480" y="1677600"/>
            <a:ext cx="5783040" cy="2050920"/>
          </a:xfrm>
          <a:prstGeom prst="rect">
            <a:avLst/>
          </a:prstGeom>
          <a:noFill/>
          <a:ln>
            <a:noFill/>
          </a:ln>
        </p:spPr>
        <p:txBody>
          <a:bodyPr tIns="91440" bIns="91440" anchor="b"/>
          <a:p>
            <a:pPr algn="ctr">
              <a:lnSpc>
                <a:spcPct val="156000"/>
              </a:lnSpc>
            </a:pPr>
            <a:r>
              <a:rPr b="1" lang="en-AU" sz="2400" spc="-1" strike="noStrike">
                <a:solidFill>
                  <a:srgbClr val="000000"/>
                </a:solidFill>
                <a:uFill>
                  <a:solidFill>
                    <a:srgbClr val="ffffff"/>
                  </a:solidFill>
                </a:uFill>
                <a:latin typeface="Arial"/>
                <a:ea typeface="Arial"/>
              </a:rPr>
              <a:t>Brand Building on Social Media: A Case Study of Australis Cosmetics’ Facebook Page</a:t>
            </a:r>
            <a:r>
              <a:rPr b="1" lang="en-AU" sz="2400" spc="-1" strike="noStrike">
                <a:solidFill>
                  <a:srgbClr val="000000"/>
                </a:solidFill>
                <a:uFill>
                  <a:solidFill>
                    <a:srgbClr val="ffffff"/>
                  </a:solidFill>
                </a:uFill>
                <a:latin typeface="Arial"/>
                <a:ea typeface="Arial"/>
              </a:rPr>
              <a:t>
</a:t>
            </a:r>
            <a:endParaRPr b="0" lang="en-AU" sz="1400" spc="-1" strike="noStrike">
              <a:solidFill>
                <a:srgbClr val="000000"/>
              </a:solidFill>
              <a:uFill>
                <a:solidFill>
                  <a:srgbClr val="ffffff"/>
                </a:solidFill>
              </a:uFill>
              <a:latin typeface="Arial"/>
            </a:endParaRPr>
          </a:p>
        </p:txBody>
      </p:sp>
      <p:sp>
        <p:nvSpPr>
          <p:cNvPr id="75" name="TextShape 2"/>
          <p:cNvSpPr txBox="1"/>
          <p:nvPr/>
        </p:nvSpPr>
        <p:spPr>
          <a:xfrm>
            <a:off x="311760" y="3786840"/>
            <a:ext cx="8520120" cy="789480"/>
          </a:xfrm>
          <a:prstGeom prst="rect">
            <a:avLst/>
          </a:prstGeom>
          <a:noFill/>
          <a:ln>
            <a:noFill/>
          </a:ln>
        </p:spPr>
        <p:txBody>
          <a:bodyPr tIns="91440" bIns="91440"/>
          <a:p>
            <a:pPr algn="ctr">
              <a:lnSpc>
                <a:spcPct val="100000"/>
              </a:lnSpc>
            </a:pPr>
            <a:r>
              <a:rPr b="0" lang="en-AU" sz="2800" spc="-1" strike="noStrike">
                <a:solidFill>
                  <a:srgbClr val="595959"/>
                </a:solidFill>
                <a:uFill>
                  <a:solidFill>
                    <a:srgbClr val="ffffff"/>
                  </a:solidFill>
                </a:uFill>
                <a:latin typeface="Arial"/>
                <a:ea typeface="Arial"/>
              </a:rPr>
              <a:t>by Nikola Kucerova</a:t>
            </a:r>
            <a:endParaRPr b="0" lang="en-AU"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311760" y="444960"/>
            <a:ext cx="8520120" cy="572400"/>
          </a:xfrm>
          <a:prstGeom prst="rect">
            <a:avLst/>
          </a:prstGeom>
          <a:noFill/>
          <a:ln>
            <a:noFill/>
          </a:ln>
        </p:spPr>
        <p:txBody>
          <a:bodyPr tIns="91440" bIns="91440"/>
          <a:p>
            <a:pPr>
              <a:lnSpc>
                <a:spcPct val="100000"/>
              </a:lnSpc>
            </a:pPr>
            <a:r>
              <a:rPr b="0" lang="en-AU" sz="2800" spc="-1" strike="noStrike">
                <a:solidFill>
                  <a:srgbClr val="000000"/>
                </a:solidFill>
                <a:uFill>
                  <a:solidFill>
                    <a:srgbClr val="ffffff"/>
                  </a:solidFill>
                </a:uFill>
                <a:latin typeface="Arial"/>
                <a:ea typeface="Arial"/>
              </a:rPr>
              <a:t>Sentiment Analysis - </a:t>
            </a:r>
            <a:r>
              <a:rPr b="0" lang="en-AU" sz="1800" spc="-1" strike="noStrike">
                <a:solidFill>
                  <a:srgbClr val="595959"/>
                </a:solidFill>
                <a:uFill>
                  <a:solidFill>
                    <a:srgbClr val="ffffff"/>
                  </a:solidFill>
                </a:uFill>
                <a:latin typeface="Arial"/>
                <a:ea typeface="Arial"/>
              </a:rPr>
              <a:t>Word clouds for comments and posts</a:t>
            </a:r>
            <a:r>
              <a:rPr b="0" lang="en-AU" sz="1800" spc="-1" strike="noStrike">
                <a:solidFill>
                  <a:srgbClr val="595959"/>
                </a:solidFill>
                <a:uFill>
                  <a:solidFill>
                    <a:srgbClr val="ffffff"/>
                  </a:solidFill>
                </a:uFill>
                <a:latin typeface="Arial"/>
                <a:ea typeface="Arial"/>
              </a:rPr>
              <a:t>
</a:t>
            </a:r>
            <a:endParaRPr b="0" lang="en-AU" sz="1400" spc="-1" strike="noStrike">
              <a:solidFill>
                <a:srgbClr val="000000"/>
              </a:solidFill>
              <a:uFill>
                <a:solidFill>
                  <a:srgbClr val="ffffff"/>
                </a:solidFill>
              </a:uFill>
              <a:latin typeface="Arial"/>
            </a:endParaRPr>
          </a:p>
        </p:txBody>
      </p:sp>
      <p:sp>
        <p:nvSpPr>
          <p:cNvPr id="104" name="TextShape 2"/>
          <p:cNvSpPr txBox="1"/>
          <p:nvPr/>
        </p:nvSpPr>
        <p:spPr>
          <a:xfrm>
            <a:off x="311760" y="1152360"/>
            <a:ext cx="8520120" cy="3416040"/>
          </a:xfrm>
          <a:prstGeom prst="rect">
            <a:avLst/>
          </a:prstGeom>
          <a:noFill/>
          <a:ln>
            <a:noFill/>
          </a:ln>
        </p:spPr>
        <p:txBody>
          <a:bodyPr tIns="91440" bIns="91440"/>
          <a:p>
            <a:endParaRPr b="0" lang="en-AU" sz="1400" spc="-1" strike="noStrike">
              <a:solidFill>
                <a:srgbClr val="000000"/>
              </a:solidFill>
              <a:uFill>
                <a:solidFill>
                  <a:srgbClr val="ffffff"/>
                </a:solidFill>
              </a:uFill>
              <a:latin typeface="Arial"/>
            </a:endParaRPr>
          </a:p>
        </p:txBody>
      </p:sp>
      <p:pic>
        <p:nvPicPr>
          <p:cNvPr id="105" name="Shape 121" descr=""/>
          <p:cNvPicPr/>
          <p:nvPr/>
        </p:nvPicPr>
        <p:blipFill>
          <a:blip r:embed="rId1"/>
          <a:srcRect l="20607" t="0" r="21147" b="0"/>
          <a:stretch/>
        </p:blipFill>
        <p:spPr>
          <a:xfrm>
            <a:off x="4736520" y="925200"/>
            <a:ext cx="3330720" cy="4218120"/>
          </a:xfrm>
          <a:prstGeom prst="rect">
            <a:avLst/>
          </a:prstGeom>
          <a:ln>
            <a:noFill/>
          </a:ln>
        </p:spPr>
      </p:pic>
      <p:pic>
        <p:nvPicPr>
          <p:cNvPr id="106" name="Shape 122" descr=""/>
          <p:cNvPicPr/>
          <p:nvPr/>
        </p:nvPicPr>
        <p:blipFill>
          <a:blip r:embed="rId2"/>
          <a:srcRect l="23425" t="0" r="22278" b="0"/>
          <a:stretch/>
        </p:blipFill>
        <p:spPr>
          <a:xfrm>
            <a:off x="1110240" y="941400"/>
            <a:ext cx="3194280" cy="42181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311760" y="444960"/>
            <a:ext cx="8520120" cy="572400"/>
          </a:xfrm>
          <a:prstGeom prst="rect">
            <a:avLst/>
          </a:prstGeom>
          <a:noFill/>
          <a:ln>
            <a:noFill/>
          </a:ln>
        </p:spPr>
        <p:txBody>
          <a:bodyPr tIns="91440" bIns="91440"/>
          <a:p>
            <a:pPr>
              <a:lnSpc>
                <a:spcPct val="100000"/>
              </a:lnSpc>
            </a:pPr>
            <a:r>
              <a:rPr b="0" lang="en-AU" sz="2800" spc="-1" strike="noStrike">
                <a:solidFill>
                  <a:srgbClr val="000000"/>
                </a:solidFill>
                <a:uFill>
                  <a:solidFill>
                    <a:srgbClr val="ffffff"/>
                  </a:solidFill>
                </a:uFill>
                <a:latin typeface="Arial"/>
                <a:ea typeface="Arial"/>
              </a:rPr>
              <a:t>Sentiment </a:t>
            </a:r>
            <a:r>
              <a:rPr b="0" lang="en-AU" sz="2800" spc="-1" strike="noStrike">
                <a:solidFill>
                  <a:srgbClr val="000000"/>
                </a:solidFill>
                <a:uFill>
                  <a:solidFill>
                    <a:srgbClr val="ffffff"/>
                  </a:solidFill>
                </a:uFill>
                <a:latin typeface="Arial"/>
                <a:ea typeface="Arial"/>
              </a:rPr>
              <a:t>
</a:t>
            </a:r>
            <a:r>
              <a:rPr b="0" lang="en-AU" sz="2800" spc="-1" strike="noStrike">
                <a:solidFill>
                  <a:srgbClr val="000000"/>
                </a:solidFill>
                <a:uFill>
                  <a:solidFill>
                    <a:srgbClr val="ffffff"/>
                  </a:solidFill>
                </a:uFill>
                <a:latin typeface="Arial"/>
                <a:ea typeface="Arial"/>
              </a:rPr>
              <a:t>Analysis</a:t>
            </a:r>
            <a:endParaRPr b="0" lang="en-AU" sz="1400" spc="-1" strike="noStrike">
              <a:solidFill>
                <a:srgbClr val="000000"/>
              </a:solidFill>
              <a:uFill>
                <a:solidFill>
                  <a:srgbClr val="ffffff"/>
                </a:solidFill>
              </a:uFill>
              <a:latin typeface="Arial"/>
            </a:endParaRPr>
          </a:p>
        </p:txBody>
      </p:sp>
      <p:sp>
        <p:nvSpPr>
          <p:cNvPr id="108" name="TextShape 2"/>
          <p:cNvSpPr txBox="1"/>
          <p:nvPr/>
        </p:nvSpPr>
        <p:spPr>
          <a:xfrm>
            <a:off x="311760" y="1152360"/>
            <a:ext cx="8520120" cy="3416040"/>
          </a:xfrm>
          <a:prstGeom prst="rect">
            <a:avLst/>
          </a:prstGeom>
          <a:noFill/>
          <a:ln>
            <a:noFill/>
          </a:ln>
        </p:spPr>
        <p:txBody>
          <a:bodyPr tIns="91440" bIns="91440"/>
          <a:p>
            <a:endParaRPr b="0" lang="en-AU" sz="1400" spc="-1" strike="noStrike">
              <a:solidFill>
                <a:srgbClr val="000000"/>
              </a:solidFill>
              <a:uFill>
                <a:solidFill>
                  <a:srgbClr val="ffffff"/>
                </a:solidFill>
              </a:uFill>
              <a:latin typeface="Arial"/>
            </a:endParaRPr>
          </a:p>
        </p:txBody>
      </p:sp>
      <p:pic>
        <p:nvPicPr>
          <p:cNvPr id="109" name="Shape 129" descr=""/>
          <p:cNvPicPr/>
          <p:nvPr/>
        </p:nvPicPr>
        <p:blipFill>
          <a:blip r:embed="rId1"/>
          <a:stretch/>
        </p:blipFill>
        <p:spPr>
          <a:xfrm>
            <a:off x="2066400" y="61560"/>
            <a:ext cx="7027920" cy="50198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311760" y="444960"/>
            <a:ext cx="8520120" cy="572400"/>
          </a:xfrm>
          <a:prstGeom prst="rect">
            <a:avLst/>
          </a:prstGeom>
          <a:noFill/>
          <a:ln>
            <a:noFill/>
          </a:ln>
        </p:spPr>
        <p:txBody>
          <a:bodyPr tIns="91440" bIns="91440"/>
          <a:p>
            <a:pPr>
              <a:lnSpc>
                <a:spcPct val="100000"/>
              </a:lnSpc>
            </a:pPr>
            <a:r>
              <a:rPr b="0" lang="en-AU" sz="2800" spc="-1" strike="noStrike">
                <a:solidFill>
                  <a:srgbClr val="000000"/>
                </a:solidFill>
                <a:uFill>
                  <a:solidFill>
                    <a:srgbClr val="ffffff"/>
                  </a:solidFill>
                </a:uFill>
                <a:latin typeface="Arial"/>
                <a:ea typeface="Arial"/>
              </a:rPr>
              <a:t>Prediction of Engagement</a:t>
            </a:r>
            <a:endParaRPr b="0" lang="en-AU" sz="1400" spc="-1" strike="noStrike">
              <a:solidFill>
                <a:srgbClr val="000000"/>
              </a:solidFill>
              <a:uFill>
                <a:solidFill>
                  <a:srgbClr val="ffffff"/>
                </a:solidFill>
              </a:uFill>
              <a:latin typeface="Arial"/>
            </a:endParaRPr>
          </a:p>
        </p:txBody>
      </p:sp>
      <p:sp>
        <p:nvSpPr>
          <p:cNvPr id="111" name="TextShape 2"/>
          <p:cNvSpPr txBox="1"/>
          <p:nvPr/>
        </p:nvSpPr>
        <p:spPr>
          <a:xfrm>
            <a:off x="311760" y="1152360"/>
            <a:ext cx="8520120" cy="3416040"/>
          </a:xfrm>
          <a:prstGeom prst="rect">
            <a:avLst/>
          </a:prstGeom>
          <a:noFill/>
          <a:ln>
            <a:noFill/>
          </a:ln>
        </p:spPr>
        <p:txBody>
          <a:bodyPr tIns="91440" bIns="91440"/>
          <a:p>
            <a:pPr marL="457200" indent="-228240">
              <a:lnSpc>
                <a:spcPct val="100000"/>
              </a:lnSpc>
            </a:pPr>
            <a:r>
              <a:rPr b="0" lang="en-AU" sz="1800" spc="-1" strike="noStrike">
                <a:solidFill>
                  <a:srgbClr val="595959"/>
                </a:solidFill>
                <a:uFill>
                  <a:solidFill>
                    <a:srgbClr val="ffffff"/>
                  </a:solidFill>
                </a:uFill>
                <a:latin typeface="Arial"/>
                <a:ea typeface="Arial"/>
              </a:rPr>
              <a:t>randonForest package - regression model</a:t>
            </a:r>
            <a:endParaRPr b="0" lang="en-AU" sz="1400" spc="-1" strike="noStrike">
              <a:solidFill>
                <a:srgbClr val="000000"/>
              </a:solidFill>
              <a:uFill>
                <a:solidFill>
                  <a:srgbClr val="ffffff"/>
                </a:solidFill>
              </a:uFill>
              <a:latin typeface="Arial"/>
            </a:endParaRPr>
          </a:p>
          <a:p>
            <a:pPr marL="457200" indent="-228240">
              <a:lnSpc>
                <a:spcPct val="100000"/>
              </a:lnSpc>
            </a:pPr>
            <a:r>
              <a:rPr b="0" lang="en-AU" sz="1800" spc="-1" strike="noStrike">
                <a:solidFill>
                  <a:srgbClr val="595959"/>
                </a:solidFill>
                <a:uFill>
                  <a:solidFill>
                    <a:srgbClr val="ffffff"/>
                  </a:solidFill>
                </a:uFill>
                <a:latin typeface="Arial"/>
                <a:ea typeface="Arial"/>
              </a:rPr>
              <a:t>randomForest(likes_count ~ comments_count + shares_count + comlen + afinncom + weekday + hour</a:t>
            </a:r>
            <a:endParaRPr b="0" lang="en-AU" sz="1400" spc="-1" strike="noStrike">
              <a:solidFill>
                <a:srgbClr val="000000"/>
              </a:solidFill>
              <a:uFill>
                <a:solidFill>
                  <a:srgbClr val="ffffff"/>
                </a:solidFill>
              </a:uFill>
              <a:latin typeface="Arial"/>
            </a:endParaRPr>
          </a:p>
          <a:p>
            <a:pPr marL="457200" indent="-228240">
              <a:lnSpc>
                <a:spcPct val="100000"/>
              </a:lnSpc>
            </a:pPr>
            <a:r>
              <a:rPr b="0" lang="en-AU" sz="1800" spc="-1" strike="noStrike">
                <a:solidFill>
                  <a:srgbClr val="595959"/>
                </a:solidFill>
                <a:uFill>
                  <a:solidFill>
                    <a:srgbClr val="ffffff"/>
                  </a:solidFill>
                </a:uFill>
                <a:latin typeface="Arial"/>
                <a:ea typeface="Arial"/>
              </a:rPr>
              <a:t>The highest achieved value of explained variance was 46.74%.</a:t>
            </a:r>
            <a:endParaRPr b="0" lang="en-AU" sz="1400" spc="-1" strike="noStrike">
              <a:solidFill>
                <a:srgbClr val="000000"/>
              </a:solidFill>
              <a:uFill>
                <a:solidFill>
                  <a:srgbClr val="ffffff"/>
                </a:solidFill>
              </a:uFill>
              <a:latin typeface="Arial"/>
            </a:endParaRPr>
          </a:p>
          <a:p>
            <a:pPr marL="457200" indent="-228240">
              <a:lnSpc>
                <a:spcPct val="100000"/>
              </a:lnSpc>
            </a:pPr>
            <a:endParaRPr b="0" lang="en-AU" sz="1400" spc="-1" strike="noStrike">
              <a:solidFill>
                <a:srgbClr val="000000"/>
              </a:solidFill>
              <a:uFill>
                <a:solidFill>
                  <a:srgbClr val="ffffff"/>
                </a:solidFill>
              </a:uFill>
              <a:latin typeface="Arial"/>
            </a:endParaRPr>
          </a:p>
        </p:txBody>
      </p:sp>
      <p:pic>
        <p:nvPicPr>
          <p:cNvPr id="112" name="Shape 136" descr=""/>
          <p:cNvPicPr/>
          <p:nvPr/>
        </p:nvPicPr>
        <p:blipFill>
          <a:blip r:embed="rId1"/>
          <a:srcRect l="0" t="19575" r="0" b="0"/>
          <a:stretch/>
        </p:blipFill>
        <p:spPr>
          <a:xfrm>
            <a:off x="1008000" y="2779560"/>
            <a:ext cx="3809880" cy="218844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311760" y="444960"/>
            <a:ext cx="8520120" cy="572400"/>
          </a:xfrm>
          <a:prstGeom prst="rect">
            <a:avLst/>
          </a:prstGeom>
          <a:noFill/>
          <a:ln>
            <a:noFill/>
          </a:ln>
        </p:spPr>
        <p:txBody>
          <a:bodyPr tIns="91440" bIns="91440"/>
          <a:p>
            <a:pPr>
              <a:lnSpc>
                <a:spcPct val="100000"/>
              </a:lnSpc>
            </a:pPr>
            <a:r>
              <a:rPr b="0" lang="en-AU" sz="2800" spc="-1" strike="noStrike">
                <a:solidFill>
                  <a:srgbClr val="000000"/>
                </a:solidFill>
                <a:uFill>
                  <a:solidFill>
                    <a:srgbClr val="ffffff"/>
                  </a:solidFill>
                </a:uFill>
                <a:latin typeface="Arial"/>
                <a:ea typeface="Arial"/>
              </a:rPr>
              <a:t>Recommendations</a:t>
            </a:r>
            <a:endParaRPr b="0" lang="en-AU" sz="1400" spc="-1" strike="noStrike">
              <a:solidFill>
                <a:srgbClr val="000000"/>
              </a:solidFill>
              <a:uFill>
                <a:solidFill>
                  <a:srgbClr val="ffffff"/>
                </a:solidFill>
              </a:uFill>
              <a:latin typeface="Arial"/>
            </a:endParaRPr>
          </a:p>
        </p:txBody>
      </p:sp>
      <p:sp>
        <p:nvSpPr>
          <p:cNvPr id="114" name="TextShape 2"/>
          <p:cNvSpPr txBox="1"/>
          <p:nvPr/>
        </p:nvSpPr>
        <p:spPr>
          <a:xfrm>
            <a:off x="311760" y="1152360"/>
            <a:ext cx="8520120" cy="3416040"/>
          </a:xfrm>
          <a:prstGeom prst="rect">
            <a:avLst/>
          </a:prstGeom>
          <a:noFill/>
          <a:ln>
            <a:noFill/>
          </a:ln>
        </p:spPr>
        <p:txBody>
          <a:bodyPr tIns="91440" bIns="91440"/>
          <a:p>
            <a:pPr marL="457200" indent="-228240">
              <a:lnSpc>
                <a:spcPct val="100000"/>
              </a:lnSpc>
            </a:pPr>
            <a:r>
              <a:rPr b="0" lang="en-AU" sz="1800" spc="-1" strike="noStrike">
                <a:solidFill>
                  <a:srgbClr val="595959"/>
                </a:solidFill>
                <a:uFill>
                  <a:solidFill>
                    <a:srgbClr val="ffffff"/>
                  </a:solidFill>
                </a:uFill>
                <a:latin typeface="Arial"/>
                <a:ea typeface="Arial"/>
              </a:rPr>
              <a:t>Even though sentiment in the comments is generally very positive, it might be worth examining the comments with negative feedback more closely in order to provide better customer service.</a:t>
            </a:r>
            <a:endParaRPr b="0" lang="en-AU" sz="1400" spc="-1" strike="noStrike">
              <a:solidFill>
                <a:srgbClr val="000000"/>
              </a:solidFill>
              <a:uFill>
                <a:solidFill>
                  <a:srgbClr val="ffffff"/>
                </a:solidFill>
              </a:uFill>
              <a:latin typeface="Arial"/>
            </a:endParaRPr>
          </a:p>
          <a:p>
            <a:pPr marL="457200" indent="-228240">
              <a:lnSpc>
                <a:spcPct val="100000"/>
              </a:lnSpc>
            </a:pPr>
            <a:r>
              <a:rPr b="0" lang="en-AU" sz="1800" spc="-1" strike="noStrike">
                <a:solidFill>
                  <a:srgbClr val="595959"/>
                </a:solidFill>
                <a:uFill>
                  <a:solidFill>
                    <a:srgbClr val="ffffff"/>
                  </a:solidFill>
                </a:uFill>
                <a:latin typeface="Arial"/>
                <a:ea typeface="Arial"/>
              </a:rPr>
              <a:t>Based on exploratory analysis, if the company decides to post a post where it asks users for feedback in the comments section, it might be useful to take into account the time of the day and the day of the week when users are more likely to respond.</a:t>
            </a:r>
            <a:endParaRPr b="0" lang="en-AU" sz="1400" spc="-1" strike="noStrike">
              <a:solidFill>
                <a:srgbClr val="000000"/>
              </a:solidFill>
              <a:uFill>
                <a:solidFill>
                  <a:srgbClr val="ffffff"/>
                </a:solidFill>
              </a:uFill>
              <a:latin typeface="Arial"/>
            </a:endParaRPr>
          </a:p>
          <a:p>
            <a:pPr marL="457200" indent="-228240">
              <a:lnSpc>
                <a:spcPct val="100000"/>
              </a:lnSpc>
            </a:pPr>
            <a:r>
              <a:rPr b="0" lang="en-AU" sz="1800" spc="-1" strike="noStrike">
                <a:solidFill>
                  <a:srgbClr val="595959"/>
                </a:solidFill>
                <a:uFill>
                  <a:solidFill>
                    <a:srgbClr val="ffffff"/>
                  </a:solidFill>
                </a:uFill>
                <a:latin typeface="Arial"/>
                <a:ea typeface="Arial"/>
              </a:rPr>
              <a:t>In sentiment analysis, some comments received much higher positive score than others. These posts should also be examined more closely to reveal what evokes such a positive reaction. This finding can be helpful when creating other posts.</a:t>
            </a:r>
            <a:endParaRPr b="0" lang="en-AU" sz="14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txBox="1"/>
          <p:nvPr/>
        </p:nvSpPr>
        <p:spPr>
          <a:xfrm>
            <a:off x="311760" y="444960"/>
            <a:ext cx="8520120" cy="572400"/>
          </a:xfrm>
          <a:prstGeom prst="rect">
            <a:avLst/>
          </a:prstGeom>
          <a:noFill/>
          <a:ln>
            <a:noFill/>
          </a:ln>
        </p:spPr>
        <p:txBody>
          <a:bodyPr tIns="91440" bIns="91440"/>
          <a:p>
            <a:pPr>
              <a:lnSpc>
                <a:spcPct val="100000"/>
              </a:lnSpc>
            </a:pPr>
            <a:r>
              <a:rPr b="0" lang="en-AU" sz="2800" spc="-1" strike="noStrike">
                <a:solidFill>
                  <a:srgbClr val="000000"/>
                </a:solidFill>
                <a:uFill>
                  <a:solidFill>
                    <a:srgbClr val="ffffff"/>
                  </a:solidFill>
                </a:uFill>
                <a:latin typeface="Arial"/>
                <a:ea typeface="Arial"/>
              </a:rPr>
              <a:t>Overview</a:t>
            </a:r>
            <a:endParaRPr b="0" lang="en-AU" sz="1400" spc="-1" strike="noStrike">
              <a:solidFill>
                <a:srgbClr val="000000"/>
              </a:solidFill>
              <a:uFill>
                <a:solidFill>
                  <a:srgbClr val="ffffff"/>
                </a:solidFill>
              </a:uFill>
              <a:latin typeface="Arial"/>
            </a:endParaRPr>
          </a:p>
        </p:txBody>
      </p:sp>
      <p:sp>
        <p:nvSpPr>
          <p:cNvPr id="77" name="TextShape 2"/>
          <p:cNvSpPr txBox="1"/>
          <p:nvPr/>
        </p:nvSpPr>
        <p:spPr>
          <a:xfrm>
            <a:off x="311760" y="1152360"/>
            <a:ext cx="8520120" cy="3416040"/>
          </a:xfrm>
          <a:prstGeom prst="rect">
            <a:avLst/>
          </a:prstGeom>
          <a:noFill/>
          <a:ln>
            <a:noFill/>
          </a:ln>
        </p:spPr>
        <p:txBody>
          <a:bodyPr tIns="91440" bIns="91440"/>
          <a:p>
            <a:pPr marL="457200" indent="-380520">
              <a:lnSpc>
                <a:spcPct val="100000"/>
              </a:lnSpc>
            </a:pPr>
            <a:r>
              <a:rPr b="0" lang="en-AU" sz="2400" spc="-1" strike="noStrike">
                <a:solidFill>
                  <a:srgbClr val="595959"/>
                </a:solidFill>
                <a:uFill>
                  <a:solidFill>
                    <a:srgbClr val="ffffff"/>
                  </a:solidFill>
                </a:uFill>
                <a:latin typeface="Arial"/>
                <a:ea typeface="Arial"/>
              </a:rPr>
              <a:t>Exploratory Analysis</a:t>
            </a:r>
            <a:endParaRPr b="0" lang="en-AU" sz="1400" spc="-1" strike="noStrike">
              <a:solidFill>
                <a:srgbClr val="000000"/>
              </a:solidFill>
              <a:uFill>
                <a:solidFill>
                  <a:srgbClr val="ffffff"/>
                </a:solidFill>
              </a:uFill>
              <a:latin typeface="Arial"/>
            </a:endParaRPr>
          </a:p>
          <a:p>
            <a:pPr marL="457200" indent="-380520">
              <a:lnSpc>
                <a:spcPct val="100000"/>
              </a:lnSpc>
            </a:pPr>
            <a:r>
              <a:rPr b="0" lang="en-AU" sz="2400" spc="-1" strike="noStrike">
                <a:solidFill>
                  <a:srgbClr val="595959"/>
                </a:solidFill>
                <a:uFill>
                  <a:solidFill>
                    <a:srgbClr val="ffffff"/>
                  </a:solidFill>
                </a:uFill>
                <a:latin typeface="Arial"/>
                <a:ea typeface="Arial"/>
              </a:rPr>
              <a:t>Sentiment Analysis</a:t>
            </a:r>
            <a:endParaRPr b="0" lang="en-AU" sz="1400" spc="-1" strike="noStrike">
              <a:solidFill>
                <a:srgbClr val="000000"/>
              </a:solidFill>
              <a:uFill>
                <a:solidFill>
                  <a:srgbClr val="ffffff"/>
                </a:solidFill>
              </a:uFill>
              <a:latin typeface="Arial"/>
            </a:endParaRPr>
          </a:p>
          <a:p>
            <a:pPr marL="457200" indent="-380520">
              <a:lnSpc>
                <a:spcPct val="100000"/>
              </a:lnSpc>
            </a:pPr>
            <a:r>
              <a:rPr b="0" lang="en-AU" sz="2400" spc="-1" strike="noStrike">
                <a:solidFill>
                  <a:srgbClr val="595959"/>
                </a:solidFill>
                <a:uFill>
                  <a:solidFill>
                    <a:srgbClr val="ffffff"/>
                  </a:solidFill>
                </a:uFill>
                <a:latin typeface="Arial"/>
                <a:ea typeface="Arial"/>
              </a:rPr>
              <a:t>Prediction of Engagement</a:t>
            </a:r>
            <a:endParaRPr b="0" lang="en-AU" sz="1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311760" y="444960"/>
            <a:ext cx="8520120" cy="572400"/>
          </a:xfrm>
          <a:prstGeom prst="rect">
            <a:avLst/>
          </a:prstGeom>
          <a:noFill/>
          <a:ln>
            <a:noFill/>
          </a:ln>
        </p:spPr>
        <p:txBody>
          <a:bodyPr tIns="91440" bIns="91440"/>
          <a:p>
            <a:pPr>
              <a:lnSpc>
                <a:spcPct val="100000"/>
              </a:lnSpc>
            </a:pPr>
            <a:r>
              <a:rPr b="0" lang="en-AU" sz="2800" spc="-1" strike="noStrike">
                <a:solidFill>
                  <a:srgbClr val="000000"/>
                </a:solidFill>
                <a:uFill>
                  <a:solidFill>
                    <a:srgbClr val="ffffff"/>
                  </a:solidFill>
                </a:uFill>
                <a:latin typeface="Arial"/>
                <a:ea typeface="Arial"/>
              </a:rPr>
              <a:t>Introduction</a:t>
            </a:r>
            <a:endParaRPr b="0" lang="en-AU" sz="1400" spc="-1" strike="noStrike">
              <a:solidFill>
                <a:srgbClr val="000000"/>
              </a:solidFill>
              <a:uFill>
                <a:solidFill>
                  <a:srgbClr val="ffffff"/>
                </a:solidFill>
              </a:uFill>
              <a:latin typeface="Arial"/>
            </a:endParaRPr>
          </a:p>
        </p:txBody>
      </p:sp>
      <p:sp>
        <p:nvSpPr>
          <p:cNvPr id="79" name="TextShape 2"/>
          <p:cNvSpPr txBox="1"/>
          <p:nvPr/>
        </p:nvSpPr>
        <p:spPr>
          <a:xfrm>
            <a:off x="311760" y="1152360"/>
            <a:ext cx="8520120" cy="3416040"/>
          </a:xfrm>
          <a:prstGeom prst="rect">
            <a:avLst/>
          </a:prstGeom>
          <a:noFill/>
          <a:ln>
            <a:noFill/>
          </a:ln>
        </p:spPr>
        <p:txBody>
          <a:bodyPr tIns="91440" bIns="91440"/>
          <a:p>
            <a:pPr marL="457200" indent="-228240">
              <a:lnSpc>
                <a:spcPct val="100000"/>
              </a:lnSpc>
            </a:pPr>
            <a:r>
              <a:rPr b="0" lang="en-AU" sz="1800" spc="-1" strike="noStrike">
                <a:solidFill>
                  <a:srgbClr val="595959"/>
                </a:solidFill>
                <a:uFill>
                  <a:solidFill>
                    <a:srgbClr val="ffffff"/>
                  </a:solidFill>
                </a:uFill>
                <a:latin typeface="Arial"/>
                <a:ea typeface="Arial"/>
              </a:rPr>
              <a:t>The aim of the project is to analyse the data set containing Facebook data, interpret the results and provide recommendations.</a:t>
            </a:r>
            <a:endParaRPr b="0" lang="en-AU" sz="1400" spc="-1" strike="noStrike">
              <a:solidFill>
                <a:srgbClr val="000000"/>
              </a:solidFill>
              <a:uFill>
                <a:solidFill>
                  <a:srgbClr val="ffffff"/>
                </a:solidFill>
              </a:uFill>
              <a:latin typeface="Arial"/>
            </a:endParaRPr>
          </a:p>
          <a:p>
            <a:pPr marL="457200" indent="-228240">
              <a:lnSpc>
                <a:spcPct val="100000"/>
              </a:lnSpc>
            </a:pPr>
            <a:endParaRPr b="0" lang="en-AU" sz="1400" spc="-1" strike="noStrike">
              <a:solidFill>
                <a:srgbClr val="000000"/>
              </a:solidFill>
              <a:uFill>
                <a:solidFill>
                  <a:srgbClr val="ffffff"/>
                </a:solidFill>
              </a:uFill>
              <a:latin typeface="Arial"/>
            </a:endParaRPr>
          </a:p>
          <a:p>
            <a:pPr marL="457200" indent="-228240">
              <a:lnSpc>
                <a:spcPct val="100000"/>
              </a:lnSpc>
            </a:pPr>
            <a:r>
              <a:rPr b="0" lang="en-AU" sz="1800" spc="-1" strike="noStrike">
                <a:solidFill>
                  <a:srgbClr val="595959"/>
                </a:solidFill>
                <a:uFill>
                  <a:solidFill>
                    <a:srgbClr val="ffffff"/>
                  </a:solidFill>
                </a:uFill>
                <a:latin typeface="Arial"/>
                <a:ea typeface="Arial"/>
              </a:rPr>
              <a:t>The data set was acquired using Rfacebook package and it contains information about the posts and comments on Australis Cosmetics Facebook Page.</a:t>
            </a:r>
            <a:endParaRPr b="0" lang="en-AU" sz="1400" spc="-1" strike="noStrike">
              <a:solidFill>
                <a:srgbClr val="000000"/>
              </a:solidFill>
              <a:uFill>
                <a:solidFill>
                  <a:srgbClr val="ffffff"/>
                </a:solidFill>
              </a:uFill>
              <a:latin typeface="Arial"/>
            </a:endParaRPr>
          </a:p>
          <a:p>
            <a:pPr marL="457200" indent="-228240">
              <a:lnSpc>
                <a:spcPct val="100000"/>
              </a:lnSpc>
            </a:pPr>
            <a:endParaRPr b="0" lang="en-AU" sz="1400" spc="-1" strike="noStrike">
              <a:solidFill>
                <a:srgbClr val="000000"/>
              </a:solidFill>
              <a:uFill>
                <a:solidFill>
                  <a:srgbClr val="ffffff"/>
                </a:solidFill>
              </a:uFill>
              <a:latin typeface="Arial"/>
            </a:endParaRPr>
          </a:p>
          <a:p>
            <a:pPr marL="457200" indent="-228240">
              <a:lnSpc>
                <a:spcPct val="100000"/>
              </a:lnSpc>
            </a:pPr>
            <a:endParaRPr b="0" lang="en-AU"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311760" y="444960"/>
            <a:ext cx="8520120" cy="572400"/>
          </a:xfrm>
          <a:prstGeom prst="rect">
            <a:avLst/>
          </a:prstGeom>
          <a:noFill/>
          <a:ln>
            <a:noFill/>
          </a:ln>
        </p:spPr>
        <p:txBody>
          <a:bodyPr tIns="91440" bIns="91440"/>
          <a:p>
            <a:pPr>
              <a:lnSpc>
                <a:spcPct val="100000"/>
              </a:lnSpc>
            </a:pPr>
            <a:r>
              <a:rPr b="0" lang="en-AU" sz="2800" spc="-1" strike="noStrike">
                <a:solidFill>
                  <a:srgbClr val="000000"/>
                </a:solidFill>
                <a:uFill>
                  <a:solidFill>
                    <a:srgbClr val="ffffff"/>
                  </a:solidFill>
                </a:uFill>
                <a:latin typeface="Arial"/>
                <a:ea typeface="Arial"/>
              </a:rPr>
              <a:t>Exploratory Analysis</a:t>
            </a:r>
            <a:endParaRPr b="0" lang="en-AU" sz="1400" spc="-1" strike="noStrike">
              <a:solidFill>
                <a:srgbClr val="000000"/>
              </a:solidFill>
              <a:uFill>
                <a:solidFill>
                  <a:srgbClr val="ffffff"/>
                </a:solidFill>
              </a:uFill>
              <a:latin typeface="Arial"/>
            </a:endParaRPr>
          </a:p>
        </p:txBody>
      </p:sp>
      <p:sp>
        <p:nvSpPr>
          <p:cNvPr id="81" name="TextShape 2"/>
          <p:cNvSpPr txBox="1"/>
          <p:nvPr/>
        </p:nvSpPr>
        <p:spPr>
          <a:xfrm>
            <a:off x="311760" y="1152360"/>
            <a:ext cx="8520120" cy="3416040"/>
          </a:xfrm>
          <a:prstGeom prst="rect">
            <a:avLst/>
          </a:prstGeom>
          <a:noFill/>
          <a:ln>
            <a:noFill/>
          </a:ln>
        </p:spPr>
        <p:txBody>
          <a:bodyPr tIns="91440" bIns="91440"/>
          <a:p>
            <a:endParaRPr b="0" lang="en-AU" sz="1400" spc="-1" strike="noStrike">
              <a:solidFill>
                <a:srgbClr val="000000"/>
              </a:solidFill>
              <a:uFill>
                <a:solidFill>
                  <a:srgbClr val="ffffff"/>
                </a:solidFill>
              </a:uFill>
              <a:latin typeface="Arial"/>
            </a:endParaRPr>
          </a:p>
        </p:txBody>
      </p:sp>
      <p:pic>
        <p:nvPicPr>
          <p:cNvPr id="82" name="Shape 74" descr=""/>
          <p:cNvPicPr/>
          <p:nvPr/>
        </p:nvPicPr>
        <p:blipFill>
          <a:blip r:embed="rId1"/>
          <a:stretch/>
        </p:blipFill>
        <p:spPr>
          <a:xfrm>
            <a:off x="3657600" y="0"/>
            <a:ext cx="5486040" cy="1788120"/>
          </a:xfrm>
          <a:prstGeom prst="rect">
            <a:avLst/>
          </a:prstGeom>
          <a:ln>
            <a:noFill/>
          </a:ln>
        </p:spPr>
      </p:pic>
      <p:pic>
        <p:nvPicPr>
          <p:cNvPr id="83" name="Shape 75" descr=""/>
          <p:cNvPicPr/>
          <p:nvPr/>
        </p:nvPicPr>
        <p:blipFill>
          <a:blip r:embed="rId2"/>
          <a:stretch/>
        </p:blipFill>
        <p:spPr>
          <a:xfrm>
            <a:off x="3659760" y="1776240"/>
            <a:ext cx="5486040" cy="1677240"/>
          </a:xfrm>
          <a:prstGeom prst="rect">
            <a:avLst/>
          </a:prstGeom>
          <a:ln>
            <a:noFill/>
          </a:ln>
        </p:spPr>
      </p:pic>
      <p:pic>
        <p:nvPicPr>
          <p:cNvPr id="84" name="Shape 76" descr=""/>
          <p:cNvPicPr/>
          <p:nvPr/>
        </p:nvPicPr>
        <p:blipFill>
          <a:blip r:embed="rId3"/>
          <a:stretch/>
        </p:blipFill>
        <p:spPr>
          <a:xfrm>
            <a:off x="3657600" y="3443400"/>
            <a:ext cx="5486040" cy="16772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311760" y="444960"/>
            <a:ext cx="8520120" cy="572400"/>
          </a:xfrm>
          <a:prstGeom prst="rect">
            <a:avLst/>
          </a:prstGeom>
          <a:noFill/>
          <a:ln>
            <a:noFill/>
          </a:ln>
        </p:spPr>
        <p:txBody>
          <a:bodyPr tIns="91440" bIns="91440"/>
          <a:p>
            <a:pPr>
              <a:lnSpc>
                <a:spcPct val="100000"/>
              </a:lnSpc>
            </a:pPr>
            <a:r>
              <a:rPr b="0" lang="en-AU" sz="2800" spc="-1" strike="noStrike">
                <a:solidFill>
                  <a:srgbClr val="000000"/>
                </a:solidFill>
                <a:uFill>
                  <a:solidFill>
                    <a:srgbClr val="ffffff"/>
                  </a:solidFill>
                </a:uFill>
                <a:latin typeface="Arial"/>
                <a:ea typeface="Arial"/>
              </a:rPr>
              <a:t>Exploratory Analysis</a:t>
            </a:r>
            <a:endParaRPr b="0" lang="en-AU" sz="1400" spc="-1" strike="noStrike">
              <a:solidFill>
                <a:srgbClr val="000000"/>
              </a:solidFill>
              <a:uFill>
                <a:solidFill>
                  <a:srgbClr val="ffffff"/>
                </a:solidFill>
              </a:uFill>
              <a:latin typeface="Arial"/>
            </a:endParaRPr>
          </a:p>
        </p:txBody>
      </p:sp>
      <p:sp>
        <p:nvSpPr>
          <p:cNvPr id="86" name="TextShape 2"/>
          <p:cNvSpPr txBox="1"/>
          <p:nvPr/>
        </p:nvSpPr>
        <p:spPr>
          <a:xfrm>
            <a:off x="311760" y="1152360"/>
            <a:ext cx="8520120" cy="3416040"/>
          </a:xfrm>
          <a:prstGeom prst="rect">
            <a:avLst/>
          </a:prstGeom>
          <a:noFill/>
          <a:ln>
            <a:noFill/>
          </a:ln>
        </p:spPr>
        <p:txBody>
          <a:bodyPr tIns="91440" bIns="91440"/>
          <a:p>
            <a:endParaRPr b="0" lang="en-AU" sz="1400" spc="-1" strike="noStrike">
              <a:solidFill>
                <a:srgbClr val="000000"/>
              </a:solidFill>
              <a:uFill>
                <a:solidFill>
                  <a:srgbClr val="ffffff"/>
                </a:solidFill>
              </a:uFill>
              <a:latin typeface="Arial"/>
            </a:endParaRPr>
          </a:p>
        </p:txBody>
      </p:sp>
      <p:pic>
        <p:nvPicPr>
          <p:cNvPr id="87" name="Shape 83" descr=""/>
          <p:cNvPicPr/>
          <p:nvPr/>
        </p:nvPicPr>
        <p:blipFill>
          <a:blip r:embed="rId1"/>
          <a:srcRect l="13975" t="0" r="0" b="0"/>
          <a:stretch/>
        </p:blipFill>
        <p:spPr>
          <a:xfrm>
            <a:off x="235440" y="1523520"/>
            <a:ext cx="3833640" cy="2673720"/>
          </a:xfrm>
          <a:prstGeom prst="rect">
            <a:avLst/>
          </a:prstGeom>
          <a:ln>
            <a:noFill/>
          </a:ln>
        </p:spPr>
      </p:pic>
      <p:pic>
        <p:nvPicPr>
          <p:cNvPr id="88" name="Shape 84" descr=""/>
          <p:cNvPicPr/>
          <p:nvPr/>
        </p:nvPicPr>
        <p:blipFill>
          <a:blip r:embed="rId2"/>
          <a:stretch/>
        </p:blipFill>
        <p:spPr>
          <a:xfrm>
            <a:off x="4069440" y="645120"/>
            <a:ext cx="5074200" cy="42282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11760" y="444960"/>
            <a:ext cx="8520120" cy="572400"/>
          </a:xfrm>
          <a:prstGeom prst="rect">
            <a:avLst/>
          </a:prstGeom>
          <a:noFill/>
          <a:ln>
            <a:noFill/>
          </a:ln>
        </p:spPr>
        <p:txBody>
          <a:bodyPr tIns="91440" bIns="91440"/>
          <a:p>
            <a:pPr>
              <a:lnSpc>
                <a:spcPct val="100000"/>
              </a:lnSpc>
            </a:pPr>
            <a:r>
              <a:rPr b="0" lang="en-AU" sz="2800" spc="-1" strike="noStrike">
                <a:solidFill>
                  <a:srgbClr val="000000"/>
                </a:solidFill>
                <a:uFill>
                  <a:solidFill>
                    <a:srgbClr val="ffffff"/>
                  </a:solidFill>
                </a:uFill>
                <a:latin typeface="Arial"/>
                <a:ea typeface="Arial"/>
              </a:rPr>
              <a:t>Exploratory </a:t>
            </a:r>
            <a:r>
              <a:rPr b="0" lang="en-AU" sz="2800" spc="-1" strike="noStrike">
                <a:solidFill>
                  <a:srgbClr val="000000"/>
                </a:solidFill>
                <a:uFill>
                  <a:solidFill>
                    <a:srgbClr val="ffffff"/>
                  </a:solidFill>
                </a:uFill>
                <a:latin typeface="Arial"/>
                <a:ea typeface="Arial"/>
              </a:rPr>
              <a:t>
</a:t>
            </a:r>
            <a:r>
              <a:rPr b="0" lang="en-AU" sz="2800" spc="-1" strike="noStrike">
                <a:solidFill>
                  <a:srgbClr val="000000"/>
                </a:solidFill>
                <a:uFill>
                  <a:solidFill>
                    <a:srgbClr val="ffffff"/>
                  </a:solidFill>
                </a:uFill>
                <a:latin typeface="Arial"/>
                <a:ea typeface="Arial"/>
              </a:rPr>
              <a:t>Analysis</a:t>
            </a:r>
            <a:endParaRPr b="0" lang="en-AU" sz="1400" spc="-1" strike="noStrike">
              <a:solidFill>
                <a:srgbClr val="000000"/>
              </a:solidFill>
              <a:uFill>
                <a:solidFill>
                  <a:srgbClr val="ffffff"/>
                </a:solidFill>
              </a:uFill>
              <a:latin typeface="Arial"/>
            </a:endParaRPr>
          </a:p>
        </p:txBody>
      </p:sp>
      <p:sp>
        <p:nvSpPr>
          <p:cNvPr id="90" name="TextShape 2"/>
          <p:cNvSpPr txBox="1"/>
          <p:nvPr/>
        </p:nvSpPr>
        <p:spPr>
          <a:xfrm>
            <a:off x="311760" y="1152360"/>
            <a:ext cx="8520120" cy="3416040"/>
          </a:xfrm>
          <a:prstGeom prst="rect">
            <a:avLst/>
          </a:prstGeom>
          <a:noFill/>
          <a:ln>
            <a:noFill/>
          </a:ln>
        </p:spPr>
        <p:txBody>
          <a:bodyPr tIns="91440" bIns="91440"/>
          <a:p>
            <a:endParaRPr b="0" lang="en-AU" sz="1400" spc="-1" strike="noStrike">
              <a:solidFill>
                <a:srgbClr val="000000"/>
              </a:solidFill>
              <a:uFill>
                <a:solidFill>
                  <a:srgbClr val="ffffff"/>
                </a:solidFill>
              </a:uFill>
              <a:latin typeface="Arial"/>
            </a:endParaRPr>
          </a:p>
        </p:txBody>
      </p:sp>
      <p:pic>
        <p:nvPicPr>
          <p:cNvPr id="91" name="Shape 91" descr=""/>
          <p:cNvPicPr/>
          <p:nvPr/>
        </p:nvPicPr>
        <p:blipFill>
          <a:blip r:embed="rId1"/>
          <a:srcRect l="21083" t="0" r="9594" b="0"/>
          <a:stretch/>
        </p:blipFill>
        <p:spPr>
          <a:xfrm>
            <a:off x="4544640" y="0"/>
            <a:ext cx="4218120" cy="2607480"/>
          </a:xfrm>
          <a:prstGeom prst="rect">
            <a:avLst/>
          </a:prstGeom>
          <a:ln>
            <a:noFill/>
          </a:ln>
        </p:spPr>
      </p:pic>
      <p:pic>
        <p:nvPicPr>
          <p:cNvPr id="92" name="Shape 92" descr=""/>
          <p:cNvPicPr/>
          <p:nvPr/>
        </p:nvPicPr>
        <p:blipFill>
          <a:blip r:embed="rId2"/>
          <a:srcRect l="21887" t="0" r="2907" b="0"/>
          <a:stretch/>
        </p:blipFill>
        <p:spPr>
          <a:xfrm>
            <a:off x="0" y="2461680"/>
            <a:ext cx="4575600" cy="2607480"/>
          </a:xfrm>
          <a:prstGeom prst="rect">
            <a:avLst/>
          </a:prstGeom>
          <a:ln>
            <a:noFill/>
          </a:ln>
        </p:spPr>
      </p:pic>
      <p:pic>
        <p:nvPicPr>
          <p:cNvPr id="93" name="Shape 93" descr=""/>
          <p:cNvPicPr/>
          <p:nvPr/>
        </p:nvPicPr>
        <p:blipFill>
          <a:blip r:embed="rId3"/>
          <a:srcRect l="21482" t="0" r="7030" b="0"/>
          <a:stretch/>
        </p:blipFill>
        <p:spPr>
          <a:xfrm>
            <a:off x="4482000" y="2464560"/>
            <a:ext cx="4349880" cy="26575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11760" y="444960"/>
            <a:ext cx="8520120" cy="572400"/>
          </a:xfrm>
          <a:prstGeom prst="rect">
            <a:avLst/>
          </a:prstGeom>
          <a:noFill/>
          <a:ln>
            <a:noFill/>
          </a:ln>
        </p:spPr>
        <p:txBody>
          <a:bodyPr tIns="91440" bIns="91440"/>
          <a:p>
            <a:pPr>
              <a:lnSpc>
                <a:spcPct val="100000"/>
              </a:lnSpc>
            </a:pPr>
            <a:r>
              <a:rPr b="0" lang="en-AU" sz="2800" spc="-1" strike="noStrike">
                <a:solidFill>
                  <a:srgbClr val="000000"/>
                </a:solidFill>
                <a:uFill>
                  <a:solidFill>
                    <a:srgbClr val="ffffff"/>
                  </a:solidFill>
                </a:uFill>
                <a:latin typeface="Arial"/>
                <a:ea typeface="Arial"/>
              </a:rPr>
              <a:t>Sentiment Analysis</a:t>
            </a:r>
            <a:endParaRPr b="0" lang="en-AU" sz="1400" spc="-1" strike="noStrike">
              <a:solidFill>
                <a:srgbClr val="000000"/>
              </a:solidFill>
              <a:uFill>
                <a:solidFill>
                  <a:srgbClr val="ffffff"/>
                </a:solidFill>
              </a:uFill>
              <a:latin typeface="Arial"/>
            </a:endParaRPr>
          </a:p>
        </p:txBody>
      </p:sp>
      <p:sp>
        <p:nvSpPr>
          <p:cNvPr id="95" name="TextShape 2"/>
          <p:cNvSpPr txBox="1"/>
          <p:nvPr/>
        </p:nvSpPr>
        <p:spPr>
          <a:xfrm>
            <a:off x="311760" y="1152360"/>
            <a:ext cx="8520120" cy="3416040"/>
          </a:xfrm>
          <a:prstGeom prst="rect">
            <a:avLst/>
          </a:prstGeom>
          <a:noFill/>
          <a:ln>
            <a:noFill/>
          </a:ln>
        </p:spPr>
        <p:txBody>
          <a:bodyPr tIns="91440" bIns="91440"/>
          <a:p>
            <a:pPr marL="457200" indent="-228240">
              <a:lnSpc>
                <a:spcPct val="100000"/>
              </a:lnSpc>
            </a:pPr>
            <a:r>
              <a:rPr b="0" lang="en-AU" sz="1800" spc="-1" strike="noStrike">
                <a:solidFill>
                  <a:srgbClr val="595959"/>
                </a:solidFill>
                <a:uFill>
                  <a:solidFill>
                    <a:srgbClr val="ffffff"/>
                  </a:solidFill>
                </a:uFill>
                <a:latin typeface="Arial"/>
                <a:ea typeface="Arial"/>
              </a:rPr>
              <a:t>Tidytext package</a:t>
            </a:r>
            <a:endParaRPr b="0" lang="en-AU" sz="1400" spc="-1" strike="noStrike">
              <a:solidFill>
                <a:srgbClr val="000000"/>
              </a:solidFill>
              <a:uFill>
                <a:solidFill>
                  <a:srgbClr val="ffffff"/>
                </a:solidFill>
              </a:uFill>
              <a:latin typeface="Arial"/>
            </a:endParaRPr>
          </a:p>
          <a:p>
            <a:pPr marL="457200" indent="-228240">
              <a:lnSpc>
                <a:spcPct val="100000"/>
              </a:lnSpc>
            </a:pPr>
            <a:r>
              <a:rPr b="0" lang="en-AU" sz="1800" spc="-1" strike="noStrike">
                <a:solidFill>
                  <a:srgbClr val="595959"/>
                </a:solidFill>
                <a:uFill>
                  <a:solidFill>
                    <a:srgbClr val="ffffff"/>
                  </a:solidFill>
                </a:uFill>
                <a:latin typeface="Arial"/>
                <a:ea typeface="Arial"/>
              </a:rPr>
              <a:t>Lexicons:</a:t>
            </a:r>
            <a:endParaRPr b="0" lang="en-AU" sz="1400" spc="-1" strike="noStrike">
              <a:solidFill>
                <a:srgbClr val="000000"/>
              </a:solidFill>
              <a:uFill>
                <a:solidFill>
                  <a:srgbClr val="ffffff"/>
                </a:solidFill>
              </a:uFill>
              <a:latin typeface="Arial"/>
            </a:endParaRPr>
          </a:p>
          <a:p>
            <a:pPr marL="457200" indent="457200">
              <a:lnSpc>
                <a:spcPct val="100000"/>
              </a:lnSpc>
            </a:pPr>
            <a:r>
              <a:rPr b="0" lang="en-AU" sz="1800" spc="-1" strike="noStrike">
                <a:solidFill>
                  <a:srgbClr val="595959"/>
                </a:solidFill>
                <a:uFill>
                  <a:solidFill>
                    <a:srgbClr val="ffffff"/>
                  </a:solidFill>
                </a:uFill>
                <a:latin typeface="Arial"/>
                <a:ea typeface="Arial"/>
              </a:rPr>
              <a:t>AFINN</a:t>
            </a:r>
            <a:endParaRPr b="0" lang="en-AU" sz="1400" spc="-1" strike="noStrike">
              <a:solidFill>
                <a:srgbClr val="000000"/>
              </a:solidFill>
              <a:uFill>
                <a:solidFill>
                  <a:srgbClr val="ffffff"/>
                </a:solidFill>
              </a:uFill>
              <a:latin typeface="Arial"/>
            </a:endParaRPr>
          </a:p>
          <a:p>
            <a:pPr marL="457200" indent="457200">
              <a:lnSpc>
                <a:spcPct val="100000"/>
              </a:lnSpc>
            </a:pPr>
            <a:r>
              <a:rPr b="0" lang="en-AU" sz="1800" spc="-1" strike="noStrike">
                <a:solidFill>
                  <a:srgbClr val="595959"/>
                </a:solidFill>
                <a:uFill>
                  <a:solidFill>
                    <a:srgbClr val="ffffff"/>
                  </a:solidFill>
                </a:uFill>
                <a:latin typeface="Arial"/>
                <a:ea typeface="Arial"/>
              </a:rPr>
              <a:t>bing</a:t>
            </a:r>
            <a:endParaRPr b="0" lang="en-AU" sz="1400" spc="-1" strike="noStrike">
              <a:solidFill>
                <a:srgbClr val="000000"/>
              </a:solidFill>
              <a:uFill>
                <a:solidFill>
                  <a:srgbClr val="ffffff"/>
                </a:solidFill>
              </a:uFill>
              <a:latin typeface="Arial"/>
            </a:endParaRPr>
          </a:p>
          <a:p>
            <a:pPr marL="457200" indent="457200">
              <a:lnSpc>
                <a:spcPct val="100000"/>
              </a:lnSpc>
            </a:pPr>
            <a:r>
              <a:rPr b="0" lang="en-AU" sz="1800" spc="-1" strike="noStrike">
                <a:solidFill>
                  <a:srgbClr val="595959"/>
                </a:solidFill>
                <a:uFill>
                  <a:solidFill>
                    <a:srgbClr val="ffffff"/>
                  </a:solidFill>
                </a:uFill>
                <a:latin typeface="Arial"/>
                <a:ea typeface="Arial"/>
              </a:rPr>
              <a:t>nrc</a:t>
            </a:r>
            <a:endParaRPr b="0" lang="en-AU" sz="1400" spc="-1" strike="noStrike">
              <a:solidFill>
                <a:srgbClr val="000000"/>
              </a:solidFill>
              <a:uFill>
                <a:solidFill>
                  <a:srgbClr val="ffffff"/>
                </a:solidFill>
              </a:uFill>
              <a:latin typeface="Arial"/>
            </a:endParaRPr>
          </a:p>
          <a:p>
            <a:pPr marL="457200" indent="457200">
              <a:lnSpc>
                <a:spcPct val="100000"/>
              </a:lnSpc>
            </a:pPr>
            <a:endParaRPr b="0" lang="en-AU" sz="1400" spc="-1" strike="noStrike">
              <a:solidFill>
                <a:srgbClr val="000000"/>
              </a:solidFill>
              <a:uFill>
                <a:solidFill>
                  <a:srgbClr val="ffffff"/>
                </a:solidFill>
              </a:uFill>
              <a:latin typeface="Arial"/>
            </a:endParaRPr>
          </a:p>
          <a:p>
            <a:pPr marL="457200" indent="457200">
              <a:lnSpc>
                <a:spcPct val="100000"/>
              </a:lnSpc>
            </a:pPr>
            <a:r>
              <a:rPr b="0" lang="en-AU" sz="1800" spc="-1" strike="noStrike">
                <a:solidFill>
                  <a:srgbClr val="595959"/>
                </a:solidFill>
                <a:uFill>
                  <a:solidFill>
                    <a:srgbClr val="ffffff"/>
                  </a:solidFill>
                </a:uFill>
                <a:latin typeface="Arial"/>
                <a:ea typeface="Arial"/>
              </a:rPr>
              <a:t>Sentiment of posts:</a:t>
            </a:r>
            <a:endParaRPr b="0" lang="en-AU" sz="1400" spc="-1" strike="noStrike">
              <a:solidFill>
                <a:srgbClr val="000000"/>
              </a:solidFill>
              <a:uFill>
                <a:solidFill>
                  <a:srgbClr val="ffffff"/>
                </a:solidFill>
              </a:uFill>
              <a:latin typeface="Arial"/>
            </a:endParaRPr>
          </a:p>
          <a:p>
            <a:pPr marL="457200" indent="457200">
              <a:lnSpc>
                <a:spcPct val="100000"/>
              </a:lnSpc>
            </a:pPr>
            <a:endParaRPr b="0" lang="en-AU" sz="1400" spc="-1" strike="noStrike">
              <a:solidFill>
                <a:srgbClr val="000000"/>
              </a:solidFill>
              <a:uFill>
                <a:solidFill>
                  <a:srgbClr val="ffffff"/>
                </a:solidFill>
              </a:uFill>
              <a:latin typeface="Arial"/>
            </a:endParaRPr>
          </a:p>
        </p:txBody>
      </p:sp>
      <p:pic>
        <p:nvPicPr>
          <p:cNvPr id="96" name="Shape 100" descr=""/>
          <p:cNvPicPr/>
          <p:nvPr/>
        </p:nvPicPr>
        <p:blipFill>
          <a:blip r:embed="rId1"/>
          <a:stretch/>
        </p:blipFill>
        <p:spPr>
          <a:xfrm>
            <a:off x="2743200" y="1486080"/>
            <a:ext cx="6400440" cy="36572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11760" y="444960"/>
            <a:ext cx="8520120" cy="572400"/>
          </a:xfrm>
          <a:prstGeom prst="rect">
            <a:avLst/>
          </a:prstGeom>
          <a:noFill/>
          <a:ln>
            <a:noFill/>
          </a:ln>
        </p:spPr>
        <p:txBody>
          <a:bodyPr tIns="91440" bIns="91440"/>
          <a:p>
            <a:pPr>
              <a:lnSpc>
                <a:spcPct val="100000"/>
              </a:lnSpc>
            </a:pPr>
            <a:r>
              <a:rPr b="0" lang="en-AU" sz="2800" spc="-1" strike="noStrike">
                <a:solidFill>
                  <a:srgbClr val="000000"/>
                </a:solidFill>
                <a:uFill>
                  <a:solidFill>
                    <a:srgbClr val="ffffff"/>
                  </a:solidFill>
                </a:uFill>
                <a:latin typeface="Arial"/>
                <a:ea typeface="Arial"/>
              </a:rPr>
              <a:t>Sentiment </a:t>
            </a:r>
            <a:r>
              <a:rPr b="0" lang="en-AU" sz="2800" spc="-1" strike="noStrike">
                <a:solidFill>
                  <a:srgbClr val="000000"/>
                </a:solidFill>
                <a:uFill>
                  <a:solidFill>
                    <a:srgbClr val="ffffff"/>
                  </a:solidFill>
                </a:uFill>
                <a:latin typeface="Arial"/>
                <a:ea typeface="Arial"/>
              </a:rPr>
              <a:t>
</a:t>
            </a:r>
            <a:r>
              <a:rPr b="0" lang="en-AU" sz="2800" spc="-1" strike="noStrike">
                <a:solidFill>
                  <a:srgbClr val="000000"/>
                </a:solidFill>
                <a:uFill>
                  <a:solidFill>
                    <a:srgbClr val="ffffff"/>
                  </a:solidFill>
                </a:uFill>
                <a:latin typeface="Arial"/>
                <a:ea typeface="Arial"/>
              </a:rPr>
              <a:t>Analysis</a:t>
            </a:r>
            <a:endParaRPr b="0" lang="en-AU" sz="1400" spc="-1" strike="noStrike">
              <a:solidFill>
                <a:srgbClr val="000000"/>
              </a:solidFill>
              <a:uFill>
                <a:solidFill>
                  <a:srgbClr val="ffffff"/>
                </a:solidFill>
              </a:uFill>
              <a:latin typeface="Arial"/>
            </a:endParaRPr>
          </a:p>
        </p:txBody>
      </p:sp>
      <p:sp>
        <p:nvSpPr>
          <p:cNvPr id="98" name="TextShape 2"/>
          <p:cNvSpPr txBox="1"/>
          <p:nvPr/>
        </p:nvSpPr>
        <p:spPr>
          <a:xfrm>
            <a:off x="311760" y="1152360"/>
            <a:ext cx="8520120" cy="3416040"/>
          </a:xfrm>
          <a:prstGeom prst="rect">
            <a:avLst/>
          </a:prstGeom>
          <a:noFill/>
          <a:ln>
            <a:noFill/>
          </a:ln>
        </p:spPr>
        <p:txBody>
          <a:bodyPr tIns="91440" bIns="91440"/>
          <a:p>
            <a:endParaRPr b="0" lang="en-AU" sz="1400" spc="-1" strike="noStrike">
              <a:solidFill>
                <a:srgbClr val="000000"/>
              </a:solidFill>
              <a:uFill>
                <a:solidFill>
                  <a:srgbClr val="ffffff"/>
                </a:solidFill>
              </a:uFill>
              <a:latin typeface="Arial"/>
            </a:endParaRPr>
          </a:p>
        </p:txBody>
      </p:sp>
      <p:pic>
        <p:nvPicPr>
          <p:cNvPr id="99" name="Shape 107" descr=""/>
          <p:cNvPicPr/>
          <p:nvPr/>
        </p:nvPicPr>
        <p:blipFill>
          <a:blip r:embed="rId1"/>
          <a:stretch/>
        </p:blipFill>
        <p:spPr>
          <a:xfrm>
            <a:off x="2325600" y="285840"/>
            <a:ext cx="6400440" cy="45716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11760" y="444960"/>
            <a:ext cx="8520120" cy="572400"/>
          </a:xfrm>
          <a:prstGeom prst="rect">
            <a:avLst/>
          </a:prstGeom>
          <a:noFill/>
          <a:ln>
            <a:noFill/>
          </a:ln>
        </p:spPr>
        <p:txBody>
          <a:bodyPr tIns="91440" bIns="91440"/>
          <a:p>
            <a:pPr>
              <a:lnSpc>
                <a:spcPct val="100000"/>
              </a:lnSpc>
            </a:pPr>
            <a:r>
              <a:rPr b="0" lang="en-AU" sz="2800" spc="-1" strike="noStrike">
                <a:solidFill>
                  <a:srgbClr val="000000"/>
                </a:solidFill>
                <a:uFill>
                  <a:solidFill>
                    <a:srgbClr val="ffffff"/>
                  </a:solidFill>
                </a:uFill>
                <a:latin typeface="Arial"/>
                <a:ea typeface="Arial"/>
              </a:rPr>
              <a:t>Sentiment </a:t>
            </a:r>
            <a:r>
              <a:rPr b="0" lang="en-AU" sz="2800" spc="-1" strike="noStrike">
                <a:solidFill>
                  <a:srgbClr val="000000"/>
                </a:solidFill>
                <a:uFill>
                  <a:solidFill>
                    <a:srgbClr val="ffffff"/>
                  </a:solidFill>
                </a:uFill>
                <a:latin typeface="Arial"/>
                <a:ea typeface="Arial"/>
              </a:rPr>
              <a:t>
</a:t>
            </a:r>
            <a:r>
              <a:rPr b="0" lang="en-AU" sz="2800" spc="-1" strike="noStrike">
                <a:solidFill>
                  <a:srgbClr val="000000"/>
                </a:solidFill>
                <a:uFill>
                  <a:solidFill>
                    <a:srgbClr val="ffffff"/>
                  </a:solidFill>
                </a:uFill>
                <a:latin typeface="Arial"/>
                <a:ea typeface="Arial"/>
              </a:rPr>
              <a:t>Analysis</a:t>
            </a:r>
            <a:endParaRPr b="0" lang="en-AU" sz="1400" spc="-1" strike="noStrike">
              <a:solidFill>
                <a:srgbClr val="000000"/>
              </a:solidFill>
              <a:uFill>
                <a:solidFill>
                  <a:srgbClr val="ffffff"/>
                </a:solidFill>
              </a:uFill>
              <a:latin typeface="Arial"/>
            </a:endParaRPr>
          </a:p>
        </p:txBody>
      </p:sp>
      <p:sp>
        <p:nvSpPr>
          <p:cNvPr id="101" name="TextShape 2"/>
          <p:cNvSpPr txBox="1"/>
          <p:nvPr/>
        </p:nvSpPr>
        <p:spPr>
          <a:xfrm>
            <a:off x="311760" y="1152360"/>
            <a:ext cx="8520120" cy="3416040"/>
          </a:xfrm>
          <a:prstGeom prst="rect">
            <a:avLst/>
          </a:prstGeom>
          <a:noFill/>
          <a:ln>
            <a:noFill/>
          </a:ln>
        </p:spPr>
        <p:txBody>
          <a:bodyPr tIns="91440" bIns="91440"/>
          <a:p>
            <a:endParaRPr b="0" lang="en-AU" sz="1400" spc="-1" strike="noStrike">
              <a:solidFill>
                <a:srgbClr val="000000"/>
              </a:solidFill>
              <a:uFill>
                <a:solidFill>
                  <a:srgbClr val="ffffff"/>
                </a:solidFill>
              </a:uFill>
              <a:latin typeface="Arial"/>
            </a:endParaRPr>
          </a:p>
        </p:txBody>
      </p:sp>
      <p:pic>
        <p:nvPicPr>
          <p:cNvPr id="102" name="Shape 114" descr=""/>
          <p:cNvPicPr/>
          <p:nvPr/>
        </p:nvPicPr>
        <p:blipFill>
          <a:blip r:embed="rId1"/>
          <a:stretch/>
        </p:blipFill>
        <p:spPr>
          <a:xfrm>
            <a:off x="2350080" y="285840"/>
            <a:ext cx="6400440" cy="45716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LibreOffice/5.1.0.3$Windows_x86 LibreOffice_project/5e3e00a007d9b3b6efb6797a8b8e57b51ab1f737</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en-AU</dc:language>
  <cp:lastModifiedBy/>
  <dcterms:modified xsi:type="dcterms:W3CDTF">2017-02-12T15:57:08Z</dcterms:modified>
  <cp:revision>1</cp:revision>
  <dc:subject/>
  <dc:title/>
</cp:coreProperties>
</file>