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32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71960" y="3334320"/>
            <a:ext cx="822132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84680" y="3334320"/>
            <a:ext cx="401184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71960" y="3334320"/>
            <a:ext cx="401184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264708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51880" y="1919160"/>
            <a:ext cx="264708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31440" y="1919160"/>
            <a:ext cx="264708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31440" y="3334320"/>
            <a:ext cx="264708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51880" y="3334320"/>
            <a:ext cx="264708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471960" y="3334320"/>
            <a:ext cx="264708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71960" y="1919160"/>
            <a:ext cx="8221320" cy="2709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320" cy="270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270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270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71960" y="738720"/>
            <a:ext cx="8221320" cy="35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71960" y="3334320"/>
            <a:ext cx="401184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270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71960" y="1919160"/>
            <a:ext cx="8221320" cy="2709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270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84680" y="3334320"/>
            <a:ext cx="401184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71960" y="3334320"/>
            <a:ext cx="822132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32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71960" y="3334320"/>
            <a:ext cx="822132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84680" y="3334320"/>
            <a:ext cx="401184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71960" y="3334320"/>
            <a:ext cx="401184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264708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51880" y="1919160"/>
            <a:ext cx="264708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31440" y="1919160"/>
            <a:ext cx="264708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31440" y="3334320"/>
            <a:ext cx="264708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51880" y="3334320"/>
            <a:ext cx="264708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471960" y="3334320"/>
            <a:ext cx="264708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71960" y="1919160"/>
            <a:ext cx="8221320" cy="2709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320" cy="270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270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270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320" cy="270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71960" y="738720"/>
            <a:ext cx="8221320" cy="35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71960" y="3334320"/>
            <a:ext cx="401184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270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270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84680" y="3334320"/>
            <a:ext cx="401184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71960" y="3334320"/>
            <a:ext cx="822132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32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71960" y="3334320"/>
            <a:ext cx="822132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684680" y="3334320"/>
            <a:ext cx="401184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71960" y="3334320"/>
            <a:ext cx="401184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264708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251880" y="1919160"/>
            <a:ext cx="264708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31440" y="1919160"/>
            <a:ext cx="264708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31440" y="3334320"/>
            <a:ext cx="264708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251880" y="3334320"/>
            <a:ext cx="264708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471960" y="3334320"/>
            <a:ext cx="264708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270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270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71960" y="738720"/>
            <a:ext cx="8221320" cy="35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71960" y="3334320"/>
            <a:ext cx="401184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270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270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84680" y="3334320"/>
            <a:ext cx="401184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71960" y="3334320"/>
            <a:ext cx="8221320" cy="129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flipH="1">
            <a:off x="8245800" y="4245840"/>
            <a:ext cx="896760" cy="89676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flipH="1">
            <a:off x="8245800" y="4245840"/>
            <a:ext cx="896760" cy="89676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 flipH="1" rot="10800000">
            <a:off x="0" y="8600760"/>
            <a:ext cx="9143280" cy="34567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2"/>
          <p:cNvSpPr/>
          <p:nvPr/>
        </p:nvSpPr>
        <p:spPr>
          <a:xfrm>
            <a:off x="0" y="1685880"/>
            <a:ext cx="9143280" cy="1080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320" cy="270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 flipH="1" rot="10800000">
            <a:off x="0" y="9630360"/>
            <a:ext cx="9143280" cy="4486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2"/>
          <p:cNvSpPr/>
          <p:nvPr/>
        </p:nvSpPr>
        <p:spPr>
          <a:xfrm>
            <a:off x="0" y="656280"/>
            <a:ext cx="9143280" cy="1080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PlaceHolder 3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71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2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://androidaplikace.cz/wp-content/uploads/2015/03/Dormi-.png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lh3.googleusercontent.com/jxOQAOnSJsNZZG_N8KKBRNNzHcqAiBp9Vr3cm-lsdRsHnUDMq-YTkZmZYYGkl8pCLZqM=w2560-h1136" TargetMode="Externa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lh3.googleusercontent.com/NkeXEqvJjJSWYaGSCjNUN-y9dy3hap66K_pMhDYp_tfOY39sVc27kdvA98XhUwNBujQ=w2560-h1136" TargetMode="Externa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90600" y="1819440"/>
            <a:ext cx="8221320" cy="93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Roboto"/>
                <a:ea typeface="Roboto"/>
              </a:rPr>
              <a:t>Dětská chůvička s adaptabilnı́m ovládánı́m hlasitosti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460800" y="4437000"/>
            <a:ext cx="8221320" cy="43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Jan Cach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98280" y="16200"/>
            <a:ext cx="882576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Aplikace - návod na nastavení hudebního serveru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5" name="Shape 128" descr=""/>
          <p:cNvPicPr/>
          <p:nvPr/>
        </p:nvPicPr>
        <p:blipFill>
          <a:blip r:embed="rId1"/>
          <a:stretch/>
        </p:blipFill>
        <p:spPr>
          <a:xfrm>
            <a:off x="6530400" y="619200"/>
            <a:ext cx="2549160" cy="4532760"/>
          </a:xfrm>
          <a:prstGeom prst="rect">
            <a:avLst/>
          </a:prstGeom>
          <a:ln w="19080">
            <a:solidFill>
              <a:schemeClr val="dk2"/>
            </a:solidFill>
            <a:round/>
          </a:ln>
        </p:spPr>
      </p:pic>
      <p:pic>
        <p:nvPicPr>
          <p:cNvPr id="146" name="Shape 129" descr=""/>
          <p:cNvPicPr/>
          <p:nvPr/>
        </p:nvPicPr>
        <p:blipFill>
          <a:blip r:embed="rId2"/>
          <a:stretch/>
        </p:blipFill>
        <p:spPr>
          <a:xfrm>
            <a:off x="3273480" y="619200"/>
            <a:ext cx="2549160" cy="4532760"/>
          </a:xfrm>
          <a:prstGeom prst="rect">
            <a:avLst/>
          </a:prstGeom>
          <a:ln w="19080">
            <a:solidFill>
              <a:schemeClr val="dk2"/>
            </a:solidFill>
            <a:round/>
          </a:ln>
        </p:spPr>
      </p:pic>
      <p:pic>
        <p:nvPicPr>
          <p:cNvPr id="147" name="Shape 130" descr=""/>
          <p:cNvPicPr/>
          <p:nvPr/>
        </p:nvPicPr>
        <p:blipFill>
          <a:blip r:embed="rId3"/>
          <a:stretch/>
        </p:blipFill>
        <p:spPr>
          <a:xfrm>
            <a:off x="42840" y="619200"/>
            <a:ext cx="2549160" cy="4532760"/>
          </a:xfrm>
          <a:prstGeom prst="rect">
            <a:avLst/>
          </a:prstGeom>
          <a:ln w="19080">
            <a:solidFill>
              <a:schemeClr val="dk2"/>
            </a:solidFill>
            <a:round/>
          </a:ln>
        </p:spPr>
      </p:pic>
      <p:sp>
        <p:nvSpPr>
          <p:cNvPr id="148" name="CustomShape 2"/>
          <p:cNvSpPr/>
          <p:nvPr/>
        </p:nvSpPr>
        <p:spPr>
          <a:xfrm>
            <a:off x="2637720" y="2410920"/>
            <a:ext cx="565920" cy="32076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3"/>
          <p:cNvSpPr/>
          <p:nvPr/>
        </p:nvSpPr>
        <p:spPr>
          <a:xfrm>
            <a:off x="5893200" y="2410920"/>
            <a:ext cx="565920" cy="32076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Roboto"/>
                <a:ea typeface="Roboto"/>
              </a:rPr>
              <a:t>Testování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471960" y="1919160"/>
            <a:ext cx="8221320" cy="270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80160">
              <a:lnSpc>
                <a:spcPct val="200000"/>
              </a:lnSpc>
              <a:buClr>
                <a:srgbClr val="737373"/>
              </a:buClr>
              <a:buFont typeface="Roboto"/>
              <a:buChar char="●"/>
            </a:pPr>
            <a:r>
              <a:rPr b="0" lang="en-US" sz="2400" spc="-1" strike="noStrike">
                <a:solidFill>
                  <a:srgbClr val="737373"/>
                </a:solidFill>
                <a:latin typeface="Roboto"/>
                <a:ea typeface="Roboto"/>
              </a:rPr>
              <a:t>Nastavení zvukového serveru</a:t>
            </a:r>
            <a:endParaRPr b="0" lang="en-US" sz="2400" spc="-1" strike="noStrike">
              <a:latin typeface="Arial"/>
            </a:endParaRPr>
          </a:p>
          <a:p>
            <a:pPr marL="457200" indent="-380160">
              <a:lnSpc>
                <a:spcPct val="200000"/>
              </a:lnSpc>
              <a:buClr>
                <a:srgbClr val="737373"/>
              </a:buClr>
              <a:buFont typeface="Roboto"/>
              <a:buChar char="●"/>
            </a:pPr>
            <a:r>
              <a:rPr b="0" lang="en-US" sz="2400" spc="-1" strike="noStrike">
                <a:solidFill>
                  <a:srgbClr val="737373"/>
                </a:solidFill>
                <a:latin typeface="Roboto"/>
                <a:ea typeface="Roboto"/>
              </a:rPr>
              <a:t>Funkčnost na různých mobilních telefonech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Roboto"/>
                <a:ea typeface="Roboto"/>
              </a:rPr>
              <a:t>Děkuji za pozornost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471960" y="1919160"/>
            <a:ext cx="8221320" cy="270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TextShape 3"/>
          <p:cNvSpPr txBox="1"/>
          <p:nvPr/>
        </p:nvSpPr>
        <p:spPr>
          <a:xfrm>
            <a:off x="91440" y="2305080"/>
            <a:ext cx="9052560" cy="71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200" spc="-1" strike="noStrike">
                <a:latin typeface="Arial"/>
              </a:rPr>
              <a:t>https://github.com/casek14/Adaptive_volume_control_AndroidApp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Roboto"/>
                <a:ea typeface="Roboto"/>
              </a:rPr>
              <a:t>Osnova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471960" y="1919160"/>
            <a:ext cx="8221320" cy="270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360">
              <a:lnSpc>
                <a:spcPct val="100000"/>
              </a:lnSpc>
              <a:buClr>
                <a:srgbClr val="737373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737373"/>
                </a:solidFill>
                <a:latin typeface="Roboto"/>
                <a:ea typeface="Roboto"/>
              </a:rPr>
              <a:t>Existující řešení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737373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737373"/>
                </a:solidFill>
                <a:latin typeface="Roboto"/>
                <a:ea typeface="Roboto"/>
              </a:rPr>
              <a:t>Požadavky na aplikaci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737373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737373"/>
                </a:solidFill>
                <a:latin typeface="Roboto"/>
                <a:ea typeface="Roboto"/>
              </a:rPr>
              <a:t>Představení řešení</a:t>
            </a:r>
            <a:endParaRPr b="0" lang="en-US" sz="1800" spc="-1" strike="noStrike">
              <a:latin typeface="Arial"/>
            </a:endParaRPr>
          </a:p>
          <a:p>
            <a:pPr lvl="1" marL="914400" indent="-316800">
              <a:lnSpc>
                <a:spcPct val="100000"/>
              </a:lnSpc>
              <a:buClr>
                <a:srgbClr val="737373"/>
              </a:buClr>
              <a:buFont typeface="Roboto"/>
              <a:buChar char="○"/>
            </a:pPr>
            <a:r>
              <a:rPr b="0" lang="en-US" sz="1400" spc="-1" strike="noStrike">
                <a:solidFill>
                  <a:srgbClr val="737373"/>
                </a:solidFill>
                <a:latin typeface="Roboto"/>
                <a:ea typeface="Roboto"/>
              </a:rPr>
              <a:t>Hudební server</a:t>
            </a:r>
            <a:endParaRPr b="0" lang="en-US" sz="1400" spc="-1" strike="noStrike">
              <a:latin typeface="Arial"/>
            </a:endParaRPr>
          </a:p>
          <a:p>
            <a:pPr lvl="1" marL="914400" indent="-316800">
              <a:lnSpc>
                <a:spcPct val="100000"/>
              </a:lnSpc>
              <a:buClr>
                <a:srgbClr val="737373"/>
              </a:buClr>
              <a:buFont typeface="Roboto"/>
              <a:buChar char="○"/>
            </a:pPr>
            <a:r>
              <a:rPr b="0" lang="en-US" sz="1400" spc="-1" strike="noStrike">
                <a:solidFill>
                  <a:srgbClr val="737373"/>
                </a:solidFill>
                <a:latin typeface="Roboto"/>
                <a:ea typeface="Roboto"/>
              </a:rPr>
              <a:t>Mobilní aplikace</a:t>
            </a:r>
            <a:endParaRPr b="0" lang="en-US" sz="14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737373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737373"/>
                </a:solidFill>
                <a:latin typeface="Roboto"/>
                <a:ea typeface="Roboto"/>
              </a:rPr>
              <a:t>Testování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737373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737373"/>
                </a:solidFill>
                <a:latin typeface="Roboto"/>
                <a:ea typeface="Roboto"/>
              </a:rPr>
              <a:t>Závěr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60800" y="394560"/>
            <a:ext cx="8221320" cy="76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Roboto"/>
                <a:ea typeface="Roboto"/>
              </a:rPr>
              <a:t>Existující řešení - Dormi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460800" y="4776840"/>
            <a:ext cx="8221320" cy="21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737373"/>
                </a:solidFill>
                <a:latin typeface="Roboto"/>
                <a:ea typeface="Roboto"/>
              </a:rPr>
              <a:t>Zdroj obrazku: </a:t>
            </a:r>
            <a:r>
              <a:rPr b="0" lang="en-US" sz="1000" spc="-1" strike="noStrike" u="sng">
                <a:solidFill>
                  <a:srgbClr val="4fc3f7"/>
                </a:solidFill>
                <a:uFillTx/>
                <a:latin typeface="Roboto"/>
                <a:ea typeface="Roboto"/>
                <a:hlinkClick r:id="rId1"/>
              </a:rPr>
              <a:t>http://androidaplikace.cz/wp-content/uploads/2015/03/Dormi-.png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000" spc="-1" strike="noStrike">
              <a:latin typeface="Arial"/>
            </a:endParaRPr>
          </a:p>
        </p:txBody>
      </p:sp>
      <p:pic>
        <p:nvPicPr>
          <p:cNvPr id="126" name="Shape 81" descr=""/>
          <p:cNvPicPr/>
          <p:nvPr/>
        </p:nvPicPr>
        <p:blipFill>
          <a:blip r:embed="rId2"/>
          <a:stretch/>
        </p:blipFill>
        <p:spPr>
          <a:xfrm>
            <a:off x="5389920" y="114840"/>
            <a:ext cx="3187800" cy="4912920"/>
          </a:xfrm>
          <a:prstGeom prst="rect">
            <a:avLst/>
          </a:prstGeom>
          <a:ln w="19080">
            <a:solidFill>
              <a:schemeClr val="dk2"/>
            </a:solidFill>
            <a:round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60800" y="612000"/>
            <a:ext cx="8221320" cy="76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Roboto"/>
                <a:ea typeface="Roboto"/>
              </a:rPr>
              <a:t>Existující řešení -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Roboto"/>
                <a:ea typeface="Roboto"/>
              </a:rPr>
              <a:t>Wifi Baby monitor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460800" y="4776840"/>
            <a:ext cx="8221320" cy="21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737373"/>
                </a:solidFill>
                <a:latin typeface="Roboto"/>
                <a:ea typeface="Roboto"/>
              </a:rPr>
              <a:t>Zdroj obrazku: </a:t>
            </a:r>
            <a:r>
              <a:rPr b="0" lang="en-US" sz="800" spc="-1" strike="noStrike" u="sng">
                <a:solidFill>
                  <a:srgbClr val="4fc3f7"/>
                </a:solidFill>
                <a:uFillTx/>
                <a:latin typeface="Roboto"/>
                <a:ea typeface="Roboto"/>
                <a:hlinkClick r:id="rId1"/>
              </a:rPr>
              <a:t>https://lh3.googleusercontent.com/jxOQAOnSJsNZZG_N8KKBRNNzHcqAiBp9Vr3cm-lsdRsHnUDMq-YTkZmZYYGkl8pCLZqM=w2560-h1136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800" spc="-1" strike="noStrike">
              <a:latin typeface="Arial"/>
            </a:endParaRPr>
          </a:p>
        </p:txBody>
      </p:sp>
      <p:pic>
        <p:nvPicPr>
          <p:cNvPr id="129" name="Shape 88" descr=""/>
          <p:cNvPicPr/>
          <p:nvPr/>
        </p:nvPicPr>
        <p:blipFill>
          <a:blip r:embed="rId2"/>
          <a:stretch/>
        </p:blipFill>
        <p:spPr>
          <a:xfrm>
            <a:off x="6124680" y="90720"/>
            <a:ext cx="2668320" cy="4744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60800" y="612000"/>
            <a:ext cx="8221320" cy="76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Roboto"/>
                <a:ea typeface="Roboto"/>
              </a:rPr>
              <a:t>Existující řešení -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Roboto"/>
                <a:ea typeface="Roboto"/>
              </a:rPr>
              <a:t>Wifi Baby monitor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460800" y="4776840"/>
            <a:ext cx="8221320" cy="21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737373"/>
                </a:solidFill>
                <a:latin typeface="Roboto"/>
                <a:ea typeface="Roboto"/>
              </a:rPr>
              <a:t>Zdroj obrazku: </a:t>
            </a:r>
            <a:r>
              <a:rPr b="0" lang="en-US" sz="800" spc="-1" strike="noStrike" u="sng">
                <a:solidFill>
                  <a:srgbClr val="4fc3f7"/>
                </a:solidFill>
                <a:uFillTx/>
                <a:latin typeface="Roboto"/>
                <a:ea typeface="Roboto"/>
                <a:hlinkClick r:id="rId1"/>
              </a:rPr>
              <a:t>https://lh3.googleusercontent.com/NkeXEqvJjJSWYaGSCjNUN-y9dy3hap66K_pMhDYp_tfOY39sVc27kdvA98XhUwNBujQ=w2560-h1136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800" spc="-1" strike="noStrike">
              <a:latin typeface="Arial"/>
            </a:endParaRPr>
          </a:p>
        </p:txBody>
      </p:sp>
      <p:pic>
        <p:nvPicPr>
          <p:cNvPr id="132" name="Shape 95" descr=""/>
          <p:cNvPicPr/>
          <p:nvPr/>
        </p:nvPicPr>
        <p:blipFill>
          <a:blip r:embed="rId2"/>
          <a:srcRect l="17732" t="27099" r="17998" b="3357"/>
          <a:stretch/>
        </p:blipFill>
        <p:spPr>
          <a:xfrm>
            <a:off x="6199560" y="0"/>
            <a:ext cx="2482920" cy="4776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Roboto"/>
                <a:ea typeface="Roboto"/>
              </a:rPr>
              <a:t>Požadavky na aplikaci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471960" y="1919160"/>
            <a:ext cx="8221320" cy="270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360">
              <a:lnSpc>
                <a:spcPct val="150000"/>
              </a:lnSpc>
              <a:buClr>
                <a:srgbClr val="737373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737373"/>
                </a:solidFill>
                <a:latin typeface="Roboto"/>
                <a:ea typeface="Roboto"/>
              </a:rPr>
              <a:t>Adaptabilní ovládání hlasitosti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50000"/>
              </a:lnSpc>
              <a:buClr>
                <a:srgbClr val="737373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737373"/>
                </a:solidFill>
                <a:latin typeface="Roboto"/>
                <a:ea typeface="Roboto"/>
              </a:rPr>
              <a:t>Připojení více zařízení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50000"/>
              </a:lnSpc>
              <a:buClr>
                <a:srgbClr val="737373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737373"/>
                </a:solidFill>
                <a:latin typeface="Roboto"/>
                <a:ea typeface="Roboto"/>
              </a:rPr>
              <a:t>Přívětivý vzhled aplikace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50000"/>
              </a:lnSpc>
              <a:buClr>
                <a:srgbClr val="737373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737373"/>
                </a:solidFill>
                <a:latin typeface="Roboto"/>
                <a:ea typeface="Roboto"/>
              </a:rPr>
              <a:t>Uložení nastavení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71960" y="738720"/>
            <a:ext cx="8221320" cy="76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Roboto"/>
                <a:ea typeface="Roboto"/>
              </a:rPr>
              <a:t>Zvukový server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471960" y="1919160"/>
            <a:ext cx="8221320" cy="270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360">
              <a:lnSpc>
                <a:spcPct val="150000"/>
              </a:lnSpc>
              <a:buClr>
                <a:srgbClr val="737373"/>
              </a:buClr>
              <a:buFont typeface="Roboto"/>
              <a:buChar char="●"/>
            </a:pPr>
            <a:r>
              <a:rPr b="1" lang="en-US" sz="1800" spc="-1" strike="noStrike">
                <a:solidFill>
                  <a:srgbClr val="737373"/>
                </a:solidFill>
                <a:latin typeface="Roboto"/>
                <a:ea typeface="Roboto"/>
              </a:rPr>
              <a:t>Raspbian, Debian, Ubuntu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50000"/>
              </a:lnSpc>
              <a:buClr>
                <a:srgbClr val="737373"/>
              </a:buClr>
              <a:buFont typeface="Roboto"/>
              <a:buChar char="●"/>
            </a:pPr>
            <a:r>
              <a:rPr b="1" lang="en-US" sz="1800" spc="-1" strike="noStrike">
                <a:solidFill>
                  <a:srgbClr val="737373"/>
                </a:solidFill>
                <a:latin typeface="Roboto"/>
                <a:ea typeface="Roboto"/>
              </a:rPr>
              <a:t>PulseAudio sound server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50000"/>
              </a:lnSpc>
              <a:buClr>
                <a:srgbClr val="737373"/>
              </a:buClr>
              <a:buFont typeface="Roboto"/>
              <a:buChar char="●"/>
            </a:pPr>
            <a:r>
              <a:rPr b="1" lang="en-US" sz="1800" spc="-1" strike="noStrike">
                <a:solidFill>
                  <a:srgbClr val="737373"/>
                </a:solidFill>
                <a:latin typeface="Roboto"/>
                <a:ea typeface="Roboto"/>
              </a:rPr>
              <a:t>pactl load-module module-simple-protocol-tcp rate=48000 format=s16le channels=2 source=0 record=true port=8000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50000"/>
              </a:lnSpc>
              <a:buClr>
                <a:srgbClr val="737373"/>
              </a:buClr>
              <a:buFont typeface="Roboto"/>
              <a:buChar char="●"/>
            </a:pPr>
            <a:r>
              <a:rPr b="1" lang="en-US" sz="1800" spc="-1" strike="noStrike">
                <a:solidFill>
                  <a:srgbClr val="737373"/>
                </a:solidFill>
                <a:latin typeface="Roboto"/>
                <a:ea typeface="Roboto"/>
              </a:rPr>
              <a:t>pactl load-module module-loopback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0" y="798480"/>
            <a:ext cx="8221320" cy="76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Roboto"/>
                <a:ea typeface="Roboto"/>
              </a:rPr>
              <a:t>Aplikace - napojení na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Roboto"/>
                <a:ea typeface="Roboto"/>
              </a:rPr>
              <a:t>zvukový server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471960" y="1919160"/>
            <a:ext cx="8221320" cy="270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360">
              <a:lnSpc>
                <a:spcPct val="100000"/>
              </a:lnSpc>
              <a:buClr>
                <a:srgbClr val="737373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737373"/>
                </a:solidFill>
                <a:latin typeface="Roboto"/>
                <a:ea typeface="Roboto"/>
              </a:rPr>
              <a:t>Ip adresa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737373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737373"/>
                </a:solidFill>
                <a:latin typeface="Roboto"/>
                <a:ea typeface="Roboto"/>
              </a:rPr>
              <a:t>Port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737373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737373"/>
                </a:solidFill>
                <a:latin typeface="Roboto"/>
                <a:ea typeface="Roboto"/>
              </a:rPr>
              <a:t>Uložení nastavení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737373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737373"/>
                </a:solidFill>
                <a:latin typeface="Roboto"/>
                <a:ea typeface="Roboto"/>
              </a:rPr>
              <a:t>Načtení uloženého nastavení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737373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737373"/>
                </a:solidFill>
                <a:latin typeface="Roboto"/>
                <a:ea typeface="Roboto"/>
              </a:rPr>
              <a:t>JSON formát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9" name="Shape 114" descr=""/>
          <p:cNvPicPr/>
          <p:nvPr/>
        </p:nvPicPr>
        <p:blipFill>
          <a:blip r:embed="rId1"/>
          <a:stretch/>
        </p:blipFill>
        <p:spPr>
          <a:xfrm>
            <a:off x="5800680" y="48960"/>
            <a:ext cx="2892600" cy="5044680"/>
          </a:xfrm>
          <a:prstGeom prst="rect">
            <a:avLst/>
          </a:prstGeom>
          <a:ln w="19080">
            <a:solidFill>
              <a:schemeClr val="dk2"/>
            </a:solidFill>
            <a:round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0" y="738720"/>
            <a:ext cx="8221320" cy="76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Roboto"/>
                <a:ea typeface="Roboto"/>
              </a:rPr>
              <a:t>Aplikace - přehrávání </a:t>
            </a:r>
            <a:br/>
            <a:r>
              <a:rPr b="0" lang="en-US" sz="2800" spc="-1" strike="noStrike">
                <a:solidFill>
                  <a:srgbClr val="ffffff"/>
                </a:solidFill>
                <a:latin typeface="Roboto"/>
                <a:ea typeface="Roboto"/>
              </a:rPr>
              <a:t>zvuku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238680" y="1919160"/>
            <a:ext cx="8221320" cy="270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360">
              <a:lnSpc>
                <a:spcPct val="100000"/>
              </a:lnSpc>
              <a:buClr>
                <a:srgbClr val="737373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737373"/>
                </a:solidFill>
                <a:latin typeface="Roboto"/>
                <a:ea typeface="Roboto"/>
              </a:rPr>
              <a:t>Příjem zvuku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737373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737373"/>
                </a:solidFill>
                <a:latin typeface="Roboto"/>
                <a:ea typeface="Roboto"/>
              </a:rPr>
              <a:t>Zpracování zvuku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737373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737373"/>
                </a:solidFill>
                <a:latin typeface="Roboto"/>
                <a:ea typeface="Roboto"/>
              </a:rPr>
              <a:t>Přehrání zvuku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737373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737373"/>
                </a:solidFill>
                <a:latin typeface="Roboto"/>
                <a:ea typeface="Roboto"/>
              </a:rPr>
              <a:t>Adaptabilní ovládání                                                                                                hlasitosti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737373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737373"/>
                </a:solidFill>
                <a:latin typeface="Roboto"/>
                <a:ea typeface="Roboto"/>
              </a:rPr>
              <a:t>Klouzavý průměr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737373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737373"/>
                </a:solidFill>
                <a:latin typeface="Roboto"/>
                <a:ea typeface="Roboto"/>
              </a:rPr>
              <a:t>Vykreslení do grafu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2" name="Shape 121" descr=""/>
          <p:cNvPicPr/>
          <p:nvPr/>
        </p:nvPicPr>
        <p:blipFill>
          <a:blip r:embed="rId1"/>
          <a:srcRect l="0" t="11657" r="0" b="0"/>
          <a:stretch/>
        </p:blipFill>
        <p:spPr>
          <a:xfrm>
            <a:off x="3976920" y="229680"/>
            <a:ext cx="2588760" cy="4453920"/>
          </a:xfrm>
          <a:prstGeom prst="rect">
            <a:avLst/>
          </a:prstGeom>
          <a:ln w="19080">
            <a:solidFill>
              <a:schemeClr val="dk2"/>
            </a:solidFill>
            <a:round/>
          </a:ln>
        </p:spPr>
      </p:pic>
      <p:pic>
        <p:nvPicPr>
          <p:cNvPr id="143" name="Shape 122" descr=""/>
          <p:cNvPicPr/>
          <p:nvPr/>
        </p:nvPicPr>
        <p:blipFill>
          <a:blip r:embed="rId2"/>
          <a:srcRect l="0" t="8264" r="0" b="0"/>
          <a:stretch/>
        </p:blipFill>
        <p:spPr>
          <a:xfrm>
            <a:off x="6637320" y="229680"/>
            <a:ext cx="2505960" cy="4453920"/>
          </a:xfrm>
          <a:prstGeom prst="rect">
            <a:avLst/>
          </a:prstGeom>
          <a:ln w="19080">
            <a:solidFill>
              <a:schemeClr val="dk2"/>
            </a:solidFill>
            <a:round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LibreOffice/5.4.6.2$Linux_X86_64 LibreOffice_project/40m0$Build-2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2018-05-13T11:28:31Z</dcterms:modified>
  <cp:revision>2</cp:revision>
  <dc:subject/>
  <dc:title/>
</cp:coreProperties>
</file>