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9"/>
  </p:notesMasterIdLst>
  <p:sldIdLst>
    <p:sldId id="257" r:id="rId2"/>
    <p:sldId id="288" r:id="rId3"/>
    <p:sldId id="258" r:id="rId4"/>
    <p:sldId id="264" r:id="rId5"/>
    <p:sldId id="279" r:id="rId6"/>
    <p:sldId id="272" r:id="rId7"/>
    <p:sldId id="274" r:id="rId8"/>
    <p:sldId id="275" r:id="rId9"/>
    <p:sldId id="280" r:id="rId10"/>
    <p:sldId id="276" r:id="rId11"/>
    <p:sldId id="287" r:id="rId12"/>
    <p:sldId id="281" r:id="rId13"/>
    <p:sldId id="282" r:id="rId14"/>
    <p:sldId id="283" r:id="rId15"/>
    <p:sldId id="286" r:id="rId16"/>
    <p:sldId id="262" r:id="rId17"/>
    <p:sldId id="263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4F3D-6DC7-4D86-A20D-ED511CD32F44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DA963-9DB4-497D-8009-88BCBDF5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C59188-19B5-469D-A018-153E984A4EC0}" type="slidenum">
              <a:rPr lang="en-US"/>
              <a:pPr/>
              <a:t>9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7692" y="8831287"/>
            <a:ext cx="3041276" cy="46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F4B124E7-7D15-470E-A662-F9D22EA68DD4}" type="slidenum">
              <a:rPr lang="en-US" sz="1300">
                <a:latin typeface="Times New Roman" pitchFamily="16" charset="0"/>
                <a:cs typeface="Arial Unicode MS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9</a:t>
            </a:fld>
            <a:endParaRPr lang="en-US" sz="1300">
              <a:latin typeface="Times New Roman" pitchFamily="16" charset="0"/>
              <a:cs typeface="Arial Unicode MS" charset="0"/>
            </a:endParaRPr>
          </a:p>
        </p:txBody>
      </p:sp>
      <p:sp>
        <p:nvSpPr>
          <p:cNvPr id="53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182" y="4414910"/>
            <a:ext cx="5608606" cy="418308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12"/>
              </a:spcBef>
            </a:pPr>
            <a:endParaRPr lang="en-US">
              <a:ea typeface="SimSun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12/16/2012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12/16/2012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5438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Why Quantified Self Matters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6614160" cy="259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Seth Roberts</a:t>
            </a:r>
          </a:p>
          <a:p>
            <a:r>
              <a:rPr lang="en-US" sz="2800" dirty="0" smtClean="0"/>
              <a:t>Tsinghua University &amp; UC Berkeley</a:t>
            </a:r>
          </a:p>
          <a:p>
            <a:r>
              <a:rPr lang="en-US" sz="2800" dirty="0" smtClean="0"/>
              <a:t>Beijing Quantified Self Conference </a:t>
            </a:r>
          </a:p>
          <a:p>
            <a:r>
              <a:rPr lang="en-US" sz="2800" dirty="0" smtClean="0"/>
              <a:t>13 December 2012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7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Flaxseed Oil &amp; Balance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2" t="10002" r="9906" b="3998"/>
          <a:stretch/>
        </p:blipFill>
        <p:spPr>
          <a:xfrm>
            <a:off x="457200" y="1752600"/>
            <a:ext cx="7399552" cy="4679128"/>
          </a:xfrm>
        </p:spPr>
      </p:pic>
    </p:spTree>
    <p:extLst>
      <p:ext uri="{BB962C8B-B14F-4D97-AF65-F5344CB8AC3E}">
        <p14:creationId xmlns:p14="http://schemas.microsoft.com/office/powerpoint/2010/main" val="16977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848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Flaxseed Oil &amp; Arithmetic Speed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2" y="1674162"/>
            <a:ext cx="8395342" cy="4259311"/>
          </a:xfrm>
        </p:spPr>
      </p:pic>
    </p:spTree>
    <p:extLst>
      <p:ext uri="{BB962C8B-B14F-4D97-AF65-F5344CB8AC3E}">
        <p14:creationId xmlns:p14="http://schemas.microsoft.com/office/powerpoint/2010/main" val="27576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Butter &amp; Arithmetic Speed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52600"/>
            <a:ext cx="8377588" cy="4419600"/>
          </a:xfrm>
        </p:spPr>
      </p:pic>
    </p:spTree>
    <p:extLst>
      <p:ext uri="{BB962C8B-B14F-4D97-AF65-F5344CB8AC3E}">
        <p14:creationId xmlns:p14="http://schemas.microsoft.com/office/powerpoint/2010/main" val="21329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Butter &amp; Arithmetic Speed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1" y="2067526"/>
            <a:ext cx="8240739" cy="4180874"/>
          </a:xfrm>
        </p:spPr>
      </p:pic>
    </p:spTree>
    <p:extLst>
      <p:ext uri="{BB962C8B-B14F-4D97-AF65-F5344CB8AC3E}">
        <p14:creationId xmlns:p14="http://schemas.microsoft.com/office/powerpoint/2010/main" val="37820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Morning Faces &amp; Mood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29" y="1169641"/>
            <a:ext cx="4391571" cy="5688359"/>
          </a:xfrm>
        </p:spPr>
      </p:pic>
    </p:spTree>
    <p:extLst>
      <p:ext uri="{BB962C8B-B14F-4D97-AF65-F5344CB8AC3E}">
        <p14:creationId xmlns:p14="http://schemas.microsoft.com/office/powerpoint/2010/main" val="15231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Morning Faces &amp; Mood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Not as crazy as it sounds  </a:t>
            </a:r>
          </a:p>
          <a:p>
            <a:r>
              <a:rPr lang="en-US" sz="4000" dirty="0" smtClean="0">
                <a:latin typeface="+mj-lt"/>
              </a:rPr>
              <a:t>Strong correlation between depression and insomnia </a:t>
            </a:r>
          </a:p>
          <a:p>
            <a:r>
              <a:rPr lang="en-US" sz="4000" dirty="0" smtClean="0">
                <a:latin typeface="+mj-lt"/>
              </a:rPr>
              <a:t>Effect of faces (happy, eager, serene) opposite to main symptoms of depression (unhappy, reluctant, irritable)</a:t>
            </a:r>
          </a:p>
          <a:p>
            <a:pPr marL="114300" indent="0">
              <a:buNone/>
            </a:pPr>
            <a:endParaRPr lang="en-US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87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Personal Science (my method) versus Professional Science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4000" dirty="0" smtClean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74706"/>
              </p:ext>
            </p:extLst>
          </p:nvPr>
        </p:nvGraphicFramePr>
        <p:xfrm>
          <a:off x="304800" y="1600200"/>
          <a:ext cx="7924800" cy="463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315"/>
                <a:gridCol w="1804657"/>
                <a:gridCol w="2510828"/>
              </a:tblGrid>
              <a:tr h="1099726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Personal Science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Professional Science</a:t>
                      </a:r>
                      <a:endParaRPr lang="en-US" sz="3200" dirty="0"/>
                    </a:p>
                  </a:txBody>
                  <a:tcPr/>
                </a:tc>
              </a:tr>
              <a:tr h="59699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Fast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  <a:tr h="59699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Cheap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  <a:tr h="596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Surprises helpful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Often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Rarely</a:t>
                      </a:r>
                      <a:endParaRPr lang="en-US" sz="3200" dirty="0"/>
                    </a:p>
                  </a:txBody>
                  <a:tcPr/>
                </a:tc>
              </a:tr>
              <a:tr h="10997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Scientist</a:t>
                      </a:r>
                      <a:r>
                        <a:rPr lang="en-US" sz="3200" baseline="0" dirty="0" smtClean="0"/>
                        <a:t>’s health at stake  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r>
                        <a:rPr lang="en-US" sz="3200" baseline="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Freedom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5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QS Matters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S</a:t>
            </a:r>
            <a:r>
              <a:rPr lang="en-US" sz="4000" dirty="0" smtClean="0">
                <a:latin typeface="+mj-lt"/>
              </a:rPr>
              <a:t>upports personal science</a:t>
            </a:r>
          </a:p>
          <a:p>
            <a:r>
              <a:rPr lang="en-US" sz="4000" dirty="0" smtClean="0">
                <a:latin typeface="+mj-lt"/>
              </a:rPr>
              <a:t>Encourages learning from data rather than trusting experts</a:t>
            </a:r>
          </a:p>
          <a:p>
            <a:r>
              <a:rPr lang="en-US" sz="4000" dirty="0" smtClean="0">
                <a:latin typeface="+mj-lt"/>
              </a:rPr>
              <a:t>what I did = Advanced QS. Examples show what a difference it can make</a:t>
            </a:r>
          </a:p>
        </p:txBody>
      </p:sp>
    </p:spTree>
    <p:extLst>
      <p:ext uri="{BB962C8B-B14F-4D97-AF65-F5344CB8AC3E}">
        <p14:creationId xmlns:p14="http://schemas.microsoft.com/office/powerpoint/2010/main" val="26680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My Acne Experiment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latin typeface="+mj-lt"/>
              </a:rPr>
              <a:t>Counted number of pimples each morning</a:t>
            </a:r>
          </a:p>
          <a:p>
            <a:r>
              <a:rPr lang="en-US" sz="4000" dirty="0" smtClean="0">
                <a:latin typeface="+mj-lt"/>
              </a:rPr>
              <a:t>Doctor had prescribed tetracycline.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smtClean="0">
                <a:latin typeface="+mj-lt"/>
              </a:rPr>
              <a:t>Took tetracycline but still had acne </a:t>
            </a:r>
          </a:p>
          <a:p>
            <a:r>
              <a:rPr lang="en-US" sz="4000" dirty="0" smtClean="0">
                <a:latin typeface="+mj-lt"/>
              </a:rPr>
              <a:t>Varied amount (pills/day) of tetracycline, eventually went to zero/day </a:t>
            </a:r>
          </a:p>
          <a:p>
            <a:r>
              <a:rPr lang="en-US" sz="4000" dirty="0" smtClean="0">
                <a:latin typeface="+mj-lt"/>
              </a:rPr>
              <a:t>Number of pimples didn’t change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1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Acne Lessons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Basic: tetracycline didn’t work</a:t>
            </a:r>
          </a:p>
          <a:p>
            <a:r>
              <a:rPr lang="en-US" sz="4000" dirty="0" smtClean="0">
                <a:latin typeface="+mj-lt"/>
              </a:rPr>
              <a:t>Bigger: my doctor was wrong</a:t>
            </a:r>
          </a:p>
          <a:p>
            <a:r>
              <a:rPr lang="en-US" sz="4000" dirty="0" smtClean="0">
                <a:latin typeface="+mj-lt"/>
              </a:rPr>
              <a:t>Even bigger: Can self-experiment improve on expert advice?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79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Examples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morning Vitamin D &amp; </a:t>
            </a:r>
            <a:r>
              <a:rPr lang="en-US" sz="4000" dirty="0">
                <a:latin typeface="+mj-lt"/>
              </a:rPr>
              <a:t>sleep </a:t>
            </a:r>
            <a:endParaRPr lang="en-US" sz="4000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Shangri-La Diet</a:t>
            </a:r>
          </a:p>
          <a:p>
            <a:r>
              <a:rPr lang="en-US" sz="4000" dirty="0">
                <a:latin typeface="+mj-lt"/>
              </a:rPr>
              <a:t>f</a:t>
            </a:r>
            <a:r>
              <a:rPr lang="en-US" sz="4000" dirty="0" smtClean="0">
                <a:latin typeface="+mj-lt"/>
              </a:rPr>
              <a:t>laxseed oil &amp; balance</a:t>
            </a:r>
          </a:p>
          <a:p>
            <a:r>
              <a:rPr lang="en-US" sz="4000" dirty="0">
                <a:latin typeface="+mj-lt"/>
              </a:rPr>
              <a:t>f</a:t>
            </a:r>
            <a:r>
              <a:rPr lang="en-US" sz="4000" dirty="0" smtClean="0">
                <a:latin typeface="+mj-lt"/>
              </a:rPr>
              <a:t>laxseed oil &amp; arithmetic speed</a:t>
            </a:r>
          </a:p>
          <a:p>
            <a:r>
              <a:rPr lang="en-US" sz="4000" dirty="0" smtClean="0">
                <a:latin typeface="+mj-lt"/>
              </a:rPr>
              <a:t>butter &amp; arithmetic speed</a:t>
            </a:r>
          </a:p>
          <a:p>
            <a:r>
              <a:rPr lang="en-US" sz="4000" dirty="0" smtClean="0">
                <a:latin typeface="+mj-lt"/>
              </a:rPr>
              <a:t>morning faces &amp; mood</a:t>
            </a:r>
          </a:p>
          <a:p>
            <a:pPr marL="114300" indent="0">
              <a:buNone/>
            </a:pPr>
            <a:endParaRPr lang="en-US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6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Morning Vitamin D &amp; Sleep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smtClean="0">
                <a:latin typeface="+mj-lt"/>
              </a:rPr>
              <a:t>Tara Grant had poor sleep </a:t>
            </a:r>
          </a:p>
          <a:p>
            <a:r>
              <a:rPr lang="en-US" sz="4000" dirty="0" smtClean="0">
                <a:latin typeface="+mj-lt"/>
              </a:rPr>
              <a:t>I told her sleep controlled by sunlight exposure. Sunlight at night bad</a:t>
            </a:r>
          </a:p>
          <a:p>
            <a:r>
              <a:rPr lang="en-US" sz="4000" dirty="0" smtClean="0">
                <a:latin typeface="+mj-lt"/>
              </a:rPr>
              <a:t>Sunlight creates Vitamin D. She was taking Vitamin D at night. Is Vitamin D at night like sunlight at night?</a:t>
            </a:r>
          </a:p>
          <a:p>
            <a:r>
              <a:rPr lang="en-US" sz="4000" dirty="0" smtClean="0">
                <a:latin typeface="+mj-lt"/>
              </a:rPr>
              <a:t>She started taking Vitamin D only in morning. Her sleep suddenly got much better </a:t>
            </a:r>
          </a:p>
          <a:p>
            <a:pPr marL="114300" indent="0">
              <a:buNone/>
            </a:pPr>
            <a:endParaRPr lang="en-US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99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Morning Vitamin D &amp; Sleep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" y="1371600"/>
            <a:ext cx="8395343" cy="4561873"/>
          </a:xfrm>
        </p:spPr>
      </p:pic>
    </p:spTree>
    <p:extLst>
      <p:ext uri="{BB962C8B-B14F-4D97-AF65-F5344CB8AC3E}">
        <p14:creationId xmlns:p14="http://schemas.microsoft.com/office/powerpoint/2010/main" val="16977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Shangri-La Diet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5638799" cy="5486400"/>
          </a:xfrm>
        </p:spPr>
      </p:pic>
    </p:spTree>
    <p:extLst>
      <p:ext uri="{BB962C8B-B14F-4D97-AF65-F5344CB8AC3E}">
        <p14:creationId xmlns:p14="http://schemas.microsoft.com/office/powerpoint/2010/main" val="16977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Shangri-La Diet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8382000" cy="4495800"/>
          </a:xfrm>
        </p:spPr>
      </p:pic>
    </p:spTree>
    <p:extLst>
      <p:ext uri="{BB962C8B-B14F-4D97-AF65-F5344CB8AC3E}">
        <p14:creationId xmlns:p14="http://schemas.microsoft.com/office/powerpoint/2010/main" val="16977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6480" y="273629"/>
            <a:ext cx="822960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4600" spc="-100" dirty="0">
                <a:solidFill>
                  <a:srgbClr val="7030A0"/>
                </a:solidFill>
                <a:latin typeface="Cambria"/>
                <a:ea typeface="+mj-ea"/>
                <a:cs typeface="+mj-cs"/>
              </a:rPr>
              <a:t>Flaxseed Oil &amp; Balance</a:t>
            </a:r>
            <a:endParaRPr lang="en-US" sz="4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81" y="1180924"/>
            <a:ext cx="3504960" cy="262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81" y="3810640"/>
            <a:ext cx="3677760" cy="275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21" y="3810640"/>
            <a:ext cx="3428640" cy="274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00" y="1162203"/>
            <a:ext cx="3504960" cy="262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97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3070</TotalTime>
  <Words>300</Words>
  <Application>Microsoft Office PowerPoint</Application>
  <PresentationFormat>On-screen Show (4:3)</PresentationFormat>
  <Paragraphs>63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Why Quantified Self Matters</vt:lpstr>
      <vt:lpstr>My Acne Experiment</vt:lpstr>
      <vt:lpstr>Acne Lessons</vt:lpstr>
      <vt:lpstr>Examples</vt:lpstr>
      <vt:lpstr>Morning Vitamin D &amp; Sleep</vt:lpstr>
      <vt:lpstr>Morning Vitamin D &amp; Sleep</vt:lpstr>
      <vt:lpstr>Shangri-La Diet</vt:lpstr>
      <vt:lpstr>Shangri-La Diet</vt:lpstr>
      <vt:lpstr>PowerPoint Presentation</vt:lpstr>
      <vt:lpstr>Flaxseed Oil &amp; Balance</vt:lpstr>
      <vt:lpstr>Flaxseed Oil &amp; Arithmetic Speed</vt:lpstr>
      <vt:lpstr>Butter &amp; Arithmetic Speed</vt:lpstr>
      <vt:lpstr>Butter &amp; Arithmetic Speed</vt:lpstr>
      <vt:lpstr>Morning Faces &amp; Mood</vt:lpstr>
      <vt:lpstr>Morning Faces &amp; Mood</vt:lpstr>
      <vt:lpstr>Personal Science (my method) versus Professional Science</vt:lpstr>
      <vt:lpstr>Why QS Matters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</dc:creator>
  <cp:lastModifiedBy>Seth</cp:lastModifiedBy>
  <cp:revision>55</cp:revision>
  <dcterms:created xsi:type="dcterms:W3CDTF">2012-12-10T00:09:11Z</dcterms:created>
  <dcterms:modified xsi:type="dcterms:W3CDTF">2012-12-16T02:51:22Z</dcterms:modified>
</cp:coreProperties>
</file>