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81" r:id="rId15"/>
    <p:sldId id="275" r:id="rId16"/>
    <p:sldId id="282" r:id="rId17"/>
    <p:sldId id="280" r:id="rId18"/>
    <p:sldId id="273" r:id="rId19"/>
    <p:sldId id="274" r:id="rId20"/>
    <p:sldId id="272" r:id="rId21"/>
    <p:sldId id="259" r:id="rId22"/>
    <p:sldId id="260" r:id="rId23"/>
    <p:sldId id="261" r:id="rId24"/>
    <p:sldId id="264" r:id="rId25"/>
    <p:sldId id="2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7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412E1-C633-4AB8-BFC9-EDD0CAF6EEC8}" type="datetimeFigureOut">
              <a:rPr lang="en-US" smtClean="0"/>
              <a:t>5/28/2012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74CDE-7DBE-4A5B-8042-B54592DC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1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39399-5AC2-4D39-95D2-666FB8CF45F6}" type="slidenum">
              <a:rPr lang="en-US"/>
              <a:pPr/>
              <a:t>13</a:t>
            </a:fld>
            <a:endParaRPr 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6481" y="273629"/>
            <a:ext cx="8210880" cy="1127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80" y="1604328"/>
            <a:ext cx="4036320" cy="218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1041" y="1604328"/>
            <a:ext cx="4036320" cy="218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480" y="3927293"/>
            <a:ext cx="4036320" cy="21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041" y="3927293"/>
            <a:ext cx="4036320" cy="21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>
          <a:xfrm>
            <a:off x="456480" y="6247376"/>
            <a:ext cx="2112480" cy="4550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81440" cy="4550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6556320" y="6247376"/>
            <a:ext cx="2112480" cy="455088"/>
          </a:xfrm>
        </p:spPr>
        <p:txBody>
          <a:bodyPr/>
          <a:lstStyle>
            <a:lvl1pPr>
              <a:defRPr/>
            </a:lvl1pPr>
          </a:lstStyle>
          <a:p>
            <a:fld id="{5E47749B-963B-41B4-B4D5-98FFCA8E5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469863B-FF58-4E01-B4EA-00FC992B4462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B57215-C9BE-442D-81DA-1E2E66E02E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Rise of Personal Science:</a:t>
            </a:r>
            <a:br>
              <a:rPr lang="en-US" dirty="0" smtClean="0"/>
            </a:br>
            <a:r>
              <a:rPr lang="en-US" dirty="0" smtClean="0"/>
              <a:t>Discoveries about Acne, Blood Sugar, Mood, </a:t>
            </a:r>
            <a:r>
              <a:rPr lang="en-US" dirty="0" smtClean="0"/>
              <a:t>Weight Loss, Sleep, </a:t>
            </a:r>
            <a:r>
              <a:rPr lang="en-US" dirty="0" smtClean="0"/>
              <a:t>and </a:t>
            </a:r>
            <a:r>
              <a:rPr lang="en-US" dirty="0" smtClean="0"/>
              <a:t>Brain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Seth Roberts</a:t>
            </a:r>
          </a:p>
          <a:p>
            <a:r>
              <a:rPr lang="en-US" dirty="0" smtClean="0"/>
              <a:t>Tsinghua University, UC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9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One-Leg Standing and Sleep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" y="1371600"/>
            <a:ext cx="8992047" cy="5089525"/>
          </a:xfrm>
        </p:spPr>
      </p:pic>
    </p:spTree>
    <p:extLst>
      <p:ext uri="{BB962C8B-B14F-4D97-AF65-F5344CB8AC3E}">
        <p14:creationId xmlns:p14="http://schemas.microsoft.com/office/powerpoint/2010/main" val="11064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Pork Fat and Sleep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" y="1295400"/>
            <a:ext cx="9135557" cy="5131614"/>
          </a:xfrm>
        </p:spPr>
      </p:pic>
    </p:spTree>
    <p:extLst>
      <p:ext uri="{BB962C8B-B14F-4D97-AF65-F5344CB8AC3E}">
        <p14:creationId xmlns:p14="http://schemas.microsoft.com/office/powerpoint/2010/main" val="25663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Vitamin D3 and Sleep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5" t="-1" r="3893" b="5850"/>
          <a:stretch/>
        </p:blipFill>
        <p:spPr>
          <a:xfrm>
            <a:off x="914400" y="1481077"/>
            <a:ext cx="7680960" cy="5373511"/>
          </a:xfrm>
        </p:spPr>
      </p:pic>
    </p:spTree>
    <p:extLst>
      <p:ext uri="{BB962C8B-B14F-4D97-AF65-F5344CB8AC3E}">
        <p14:creationId xmlns:p14="http://schemas.microsoft.com/office/powerpoint/2010/main" val="661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"/>
          <a:stretch>
            <a:fillRect/>
          </a:stretch>
        </p:blipFill>
        <p:spPr bwMode="auto">
          <a:xfrm>
            <a:off x="1278630" y="1329568"/>
            <a:ext cx="3504960" cy="262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1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93" y="3962400"/>
            <a:ext cx="3677760" cy="275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53" y="3978242"/>
            <a:ext cx="3428640" cy="274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26" y="1334125"/>
            <a:ext cx="3504960" cy="262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19680" y="152400"/>
            <a:ext cx="7086119" cy="118172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Flaxseed</a:t>
            </a:r>
            <a:r>
              <a:rPr lang="en-US" dirty="0" smtClean="0"/>
              <a:t> Oil and Brain Function (1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13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924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Flaxseed Oil and Brain Function (2 of 5)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3" b="2782"/>
          <a:stretch>
            <a:fillRect/>
          </a:stretch>
        </p:blipFill>
        <p:spPr bwMode="auto">
          <a:xfrm>
            <a:off x="1447800" y="1470143"/>
            <a:ext cx="6477000" cy="538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3913" b="2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3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4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Flaxseed Oil and Brain Function (3 of 5)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>
            <a:fillRect/>
          </a:stretch>
        </p:blipFill>
        <p:spPr bwMode="auto">
          <a:xfrm>
            <a:off x="1676400" y="1799230"/>
            <a:ext cx="557957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973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8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4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Flaxseed Oil and Brain Function (4 of 5)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3"/>
          <a:stretch>
            <a:fillRect/>
          </a:stretch>
        </p:blipFill>
        <p:spPr bwMode="auto">
          <a:xfrm>
            <a:off x="1488553" y="1447800"/>
            <a:ext cx="6121485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391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4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924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Flaxseed Oil and Brain Function (5 of 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8" b="6735"/>
          <a:stretch/>
        </p:blipFill>
        <p:spPr>
          <a:xfrm>
            <a:off x="152400" y="1447800"/>
            <a:ext cx="8839200" cy="4974077"/>
          </a:xfrm>
        </p:spPr>
      </p:pic>
    </p:spTree>
    <p:extLst>
      <p:ext uri="{BB962C8B-B14F-4D97-AF65-F5344CB8AC3E}">
        <p14:creationId xmlns:p14="http://schemas.microsoft.com/office/powerpoint/2010/main" val="40881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1"/>
            <a:ext cx="79248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Butter and Brain Function (1 of 3)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804791" cy="4945817"/>
          </a:xfrm>
        </p:spPr>
      </p:pic>
    </p:spTree>
    <p:extLst>
      <p:ext uri="{BB962C8B-B14F-4D97-AF65-F5344CB8AC3E}">
        <p14:creationId xmlns:p14="http://schemas.microsoft.com/office/powerpoint/2010/main" val="3833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1"/>
            <a:ext cx="79248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Butter and Brain Function (2 of 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-17741" r="5163" b="18297"/>
          <a:stretch/>
        </p:blipFill>
        <p:spPr>
          <a:xfrm>
            <a:off x="304800" y="533400"/>
            <a:ext cx="8503920" cy="5410342"/>
          </a:xfrm>
        </p:spPr>
      </p:pic>
    </p:spTree>
    <p:extLst>
      <p:ext uri="{BB962C8B-B14F-4D97-AF65-F5344CB8AC3E}">
        <p14:creationId xmlns:p14="http://schemas.microsoft.com/office/powerpoint/2010/main" val="229743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90601"/>
            <a:ext cx="7315200" cy="761999"/>
          </a:xfrm>
        </p:spPr>
        <p:txBody>
          <a:bodyPr>
            <a:noAutofit/>
          </a:bodyPr>
          <a:lstStyle/>
          <a:p>
            <a:r>
              <a:rPr lang="en-US" sz="4400" dirty="0" smtClean="0"/>
              <a:t>A is for Acne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Seth Roberts: Some medicines don’t work</a:t>
            </a:r>
          </a:p>
          <a:p>
            <a:r>
              <a:rPr lang="en-US" sz="3600" dirty="0" smtClean="0"/>
              <a:t>Martha Rotter: Everyone’s different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91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1"/>
            <a:ext cx="79248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Butter and Brain Function (3 of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" y="1371600"/>
            <a:ext cx="8957191" cy="5029200"/>
          </a:xfrm>
        </p:spPr>
      </p:pic>
    </p:spTree>
    <p:extLst>
      <p:ext uri="{BB962C8B-B14F-4D97-AF65-F5344CB8AC3E}">
        <p14:creationId xmlns:p14="http://schemas.microsoft.com/office/powerpoint/2010/main" val="4267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29539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Why is Personal Science Powerful? (1 of 3)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12037" r="18293" b="10173"/>
          <a:stretch/>
        </p:blipFill>
        <p:spPr>
          <a:xfrm>
            <a:off x="543065" y="1905000"/>
            <a:ext cx="8052295" cy="4800600"/>
          </a:xfrm>
        </p:spPr>
      </p:pic>
    </p:spTree>
    <p:extLst>
      <p:ext uri="{BB962C8B-B14F-4D97-AF65-F5344CB8AC3E}">
        <p14:creationId xmlns:p14="http://schemas.microsoft.com/office/powerpoint/2010/main" val="39082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5239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Why is Personal Science Powerful? (2 of 3)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3525" r="8332" b="21003"/>
          <a:stretch/>
        </p:blipFill>
        <p:spPr>
          <a:xfrm>
            <a:off x="1066800" y="1981200"/>
            <a:ext cx="6615249" cy="4709160"/>
          </a:xfrm>
        </p:spPr>
      </p:pic>
    </p:spTree>
    <p:extLst>
      <p:ext uri="{BB962C8B-B14F-4D97-AF65-F5344CB8AC3E}">
        <p14:creationId xmlns:p14="http://schemas.microsoft.com/office/powerpoint/2010/main" val="16638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5239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Why is Personal Science Powerful? (3 of 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315200" cy="409956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Personal scientists are more free than professional scientists</a:t>
            </a:r>
          </a:p>
          <a:p>
            <a:r>
              <a:rPr lang="en-US" sz="3600" dirty="0" smtClean="0"/>
              <a:t>Professional scientists want to publish, keep job, get raise, win awards, please colleagues, get grants, follow institutional rules</a:t>
            </a:r>
          </a:p>
          <a:p>
            <a:r>
              <a:rPr lang="en-US" sz="3600" dirty="0" smtClean="0"/>
              <a:t>Personal scientists only want better health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39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7315200" cy="838199"/>
          </a:xfrm>
        </p:spPr>
        <p:txBody>
          <a:bodyPr/>
          <a:lstStyle/>
          <a:p>
            <a:r>
              <a:rPr lang="en-US" dirty="0" smtClean="0"/>
              <a:t>What Will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1"/>
            <a:ext cx="7315200" cy="4785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Non-scientists are gaining ability to do science (= knowledge x skill x novelty) </a:t>
            </a:r>
            <a:endParaRPr lang="en-US" dirty="0" smtClean="0"/>
          </a:p>
          <a:p>
            <a:r>
              <a:rPr lang="en-US" dirty="0" smtClean="0"/>
              <a:t>Literacy </a:t>
            </a:r>
            <a:r>
              <a:rPr lang="en-US" dirty="0" smtClean="0"/>
              <a:t>alone useless. Must have (a) </a:t>
            </a:r>
            <a:r>
              <a:rPr lang="en-US" dirty="0" smtClean="0"/>
              <a:t>stuff </a:t>
            </a:r>
            <a:r>
              <a:rPr lang="en-US" dirty="0" smtClean="0"/>
              <a:t>worth</a:t>
            </a:r>
            <a:r>
              <a:rPr lang="en-US" dirty="0" smtClean="0"/>
              <a:t> reading </a:t>
            </a:r>
            <a:r>
              <a:rPr lang="en-US" dirty="0" smtClean="0"/>
              <a:t>that (b) ordinary people can </a:t>
            </a:r>
            <a:r>
              <a:rPr lang="en-US" dirty="0" smtClean="0"/>
              <a:t>get</a:t>
            </a:r>
            <a:endParaRPr lang="en-US" dirty="0" smtClean="0"/>
          </a:p>
          <a:p>
            <a:r>
              <a:rPr lang="en-US" dirty="0" smtClean="0"/>
              <a:t>Personal science will spread </a:t>
            </a:r>
            <a:r>
              <a:rPr lang="en-US" dirty="0" smtClean="0"/>
              <a:t>because </a:t>
            </a:r>
            <a:r>
              <a:rPr lang="en-US" dirty="0" smtClean="0"/>
              <a:t>science </a:t>
            </a:r>
            <a:r>
              <a:rPr lang="en-US" dirty="0" smtClean="0"/>
              <a:t>is becoming easier AND </a:t>
            </a:r>
            <a:r>
              <a:rPr lang="en-US" dirty="0" smtClean="0"/>
              <a:t>because (a) </a:t>
            </a:r>
            <a:r>
              <a:rPr lang="en-US" dirty="0" smtClean="0"/>
              <a:t>there is </a:t>
            </a:r>
            <a:r>
              <a:rPr lang="en-US" dirty="0" smtClean="0"/>
              <a:t>stuff </a:t>
            </a:r>
            <a:r>
              <a:rPr lang="en-US" dirty="0" smtClean="0"/>
              <a:t>worth</a:t>
            </a:r>
            <a:r>
              <a:rPr lang="en-US" dirty="0" smtClean="0"/>
              <a:t> learning </a:t>
            </a:r>
            <a:r>
              <a:rPr lang="en-US" dirty="0" smtClean="0"/>
              <a:t>that (b) ordinary people can </a:t>
            </a:r>
            <a:r>
              <a:rPr lang="en-US" dirty="0" smtClean="0"/>
              <a:t>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50139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Personal science can improve on expert advice and professional science </a:t>
            </a:r>
            <a:endParaRPr lang="en-US" dirty="0" smtClean="0"/>
          </a:p>
          <a:p>
            <a:r>
              <a:rPr lang="en-US" dirty="0" smtClean="0"/>
              <a:t>… partly because </a:t>
            </a:r>
            <a:r>
              <a:rPr lang="en-US" dirty="0" smtClean="0"/>
              <a:t>personal </a:t>
            </a:r>
            <a:r>
              <a:rPr lang="en-US" dirty="0" smtClean="0"/>
              <a:t>scientists have </a:t>
            </a:r>
            <a:r>
              <a:rPr lang="en-US" dirty="0" smtClean="0"/>
              <a:t>more freedom than </a:t>
            </a:r>
            <a:r>
              <a:rPr lang="en-US" dirty="0" smtClean="0"/>
              <a:t>professional scientists</a:t>
            </a:r>
          </a:p>
          <a:p>
            <a:r>
              <a:rPr lang="en-US" dirty="0" smtClean="0"/>
              <a:t>Personal science will spread because there is </a:t>
            </a:r>
            <a:r>
              <a:rPr lang="en-US" dirty="0" smtClean="0"/>
              <a:t>stuff </a:t>
            </a:r>
            <a:r>
              <a:rPr lang="en-US" dirty="0" smtClean="0"/>
              <a:t>worth</a:t>
            </a:r>
            <a:r>
              <a:rPr lang="en-US" dirty="0" smtClean="0"/>
              <a:t> learning </a:t>
            </a:r>
            <a:r>
              <a:rPr lang="en-US" dirty="0" smtClean="0"/>
              <a:t>that ordinary people can 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400" dirty="0" smtClean="0"/>
              <a:t>Personal Science = Science Done to Help Yourself</a:t>
            </a:r>
          </a:p>
          <a:p>
            <a:pPr marL="45720" indent="0">
              <a:buNone/>
            </a:pPr>
            <a:endParaRPr lang="en-US" sz="4400" dirty="0" smtClean="0"/>
          </a:p>
          <a:p>
            <a:pPr marL="45720" indent="0">
              <a:buNone/>
            </a:pPr>
            <a:r>
              <a:rPr lang="en-US" sz="4400" dirty="0" smtClean="0"/>
              <a:t>Main point: Can improve on expert advice and professional </a:t>
            </a:r>
            <a:r>
              <a:rPr lang="en-US" sz="4400" dirty="0" smtClean="0"/>
              <a:t>science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68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990600"/>
          </a:xfrm>
        </p:spPr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315200" cy="4328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Examples of Personal </a:t>
            </a:r>
            <a:r>
              <a:rPr lang="en-US" dirty="0" smtClean="0"/>
              <a:t>Science</a:t>
            </a:r>
          </a:p>
          <a:p>
            <a:pPr lvl="1"/>
            <a:r>
              <a:rPr lang="en-US" sz="2800" dirty="0" smtClean="0"/>
              <a:t>Blood Sugar</a:t>
            </a:r>
          </a:p>
          <a:p>
            <a:pPr lvl="1"/>
            <a:r>
              <a:rPr lang="en-US" sz="2800" dirty="0" smtClean="0"/>
              <a:t>Mood</a:t>
            </a:r>
            <a:endParaRPr lang="en-US" sz="2800" dirty="0"/>
          </a:p>
          <a:p>
            <a:pPr lvl="1"/>
            <a:r>
              <a:rPr lang="en-US" sz="2800" dirty="0" smtClean="0"/>
              <a:t>Weight Loss</a:t>
            </a:r>
          </a:p>
          <a:p>
            <a:pPr lvl="1"/>
            <a:r>
              <a:rPr lang="en-US" sz="2800" dirty="0" smtClean="0"/>
              <a:t>Sleep</a:t>
            </a:r>
          </a:p>
          <a:p>
            <a:pPr lvl="1"/>
            <a:r>
              <a:rPr lang="en-US" sz="2800" dirty="0" smtClean="0"/>
              <a:t>Brain Function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sz="3200" dirty="0" smtClean="0"/>
              <a:t>Why is Personal Science Powerful?</a:t>
            </a:r>
          </a:p>
          <a:p>
            <a:pPr lvl="1"/>
            <a:r>
              <a:rPr lang="en-US" sz="3200" dirty="0" smtClean="0"/>
              <a:t>What Will Happen?</a:t>
            </a:r>
            <a:endParaRPr lang="en-US" sz="3500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Blood Sugar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10" b="-14569"/>
          <a:stretch/>
        </p:blipFill>
        <p:spPr>
          <a:xfrm>
            <a:off x="152400" y="1371600"/>
            <a:ext cx="8763000" cy="5486400"/>
          </a:xfrm>
        </p:spPr>
      </p:pic>
    </p:spTree>
    <p:extLst>
      <p:ext uri="{BB962C8B-B14F-4D97-AF65-F5344CB8AC3E}">
        <p14:creationId xmlns:p14="http://schemas.microsoft.com/office/powerpoint/2010/main" val="36751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142999"/>
          </a:xfrm>
        </p:spPr>
        <p:txBody>
          <a:bodyPr>
            <a:normAutofit/>
          </a:bodyPr>
          <a:lstStyle/>
          <a:p>
            <a:r>
              <a:rPr lang="en-US" dirty="0" smtClean="0"/>
              <a:t>Mood Sharing and Mood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37073" cy="4724400"/>
          </a:xfrm>
        </p:spPr>
      </p:pic>
    </p:spTree>
    <p:extLst>
      <p:ext uri="{BB962C8B-B14F-4D97-AF65-F5344CB8AC3E}">
        <p14:creationId xmlns:p14="http://schemas.microsoft.com/office/powerpoint/2010/main" val="21990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914399"/>
          </a:xfrm>
        </p:spPr>
        <p:txBody>
          <a:bodyPr/>
          <a:lstStyle/>
          <a:p>
            <a:r>
              <a:rPr lang="en-US" dirty="0" smtClean="0"/>
              <a:t>Morning Faces and Mood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29155"/>
            <a:ext cx="4419600" cy="5728845"/>
          </a:xfrm>
        </p:spPr>
      </p:pic>
    </p:spTree>
    <p:extLst>
      <p:ext uri="{BB962C8B-B14F-4D97-AF65-F5344CB8AC3E}">
        <p14:creationId xmlns:p14="http://schemas.microsoft.com/office/powerpoint/2010/main" val="20091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Sugar Water and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086600" cy="5486400"/>
          </a:xfrm>
        </p:spPr>
      </p:pic>
    </p:spTree>
    <p:extLst>
      <p:ext uri="{BB962C8B-B14F-4D97-AF65-F5344CB8AC3E}">
        <p14:creationId xmlns:p14="http://schemas.microsoft.com/office/powerpoint/2010/main" val="18303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Standing and Sleep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80343"/>
            <a:ext cx="4267200" cy="5877657"/>
          </a:xfrm>
        </p:spPr>
      </p:pic>
    </p:spTree>
    <p:extLst>
      <p:ext uri="{BB962C8B-B14F-4D97-AF65-F5344CB8AC3E}">
        <p14:creationId xmlns:p14="http://schemas.microsoft.com/office/powerpoint/2010/main" val="20019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2174</TotalTime>
  <Words>354</Words>
  <Application>Microsoft Office PowerPoint</Application>
  <PresentationFormat>On-screen Show (4:3)</PresentationFormat>
  <Paragraphs>52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The Rise of Personal Science: Discoveries about Acne, Blood Sugar, Mood, Weight Loss, Sleep, and Brain Function</vt:lpstr>
      <vt:lpstr>A is for Acne</vt:lpstr>
      <vt:lpstr>PowerPoint Presentation</vt:lpstr>
      <vt:lpstr>Outline of Talk</vt:lpstr>
      <vt:lpstr>Blood Sugar</vt:lpstr>
      <vt:lpstr>Mood Sharing and Mood</vt:lpstr>
      <vt:lpstr>Morning Faces and Mood</vt:lpstr>
      <vt:lpstr>Sugar Water and Weight</vt:lpstr>
      <vt:lpstr>Standing and Sleep</vt:lpstr>
      <vt:lpstr>One-Leg Standing and Sleep</vt:lpstr>
      <vt:lpstr>Pork Fat and Sleep</vt:lpstr>
      <vt:lpstr>Vitamin D3 and Sleep</vt:lpstr>
      <vt:lpstr>Flaxseed Oil and Brain Function (1 of 5)</vt:lpstr>
      <vt:lpstr>Flaxseed Oil and Brain Function (2 of 5)</vt:lpstr>
      <vt:lpstr>Flaxseed Oil and Brain Function (3 of 5)</vt:lpstr>
      <vt:lpstr>Flaxseed Oil and Brain Function (4 of 5)</vt:lpstr>
      <vt:lpstr>Flaxseed Oil and Brain Function (5 of 5)</vt:lpstr>
      <vt:lpstr>Butter and Brain Function (1 of 3)</vt:lpstr>
      <vt:lpstr>Butter and Brain Function (2 of 3)</vt:lpstr>
      <vt:lpstr>Butter and Brain Function (3 of 3)</vt:lpstr>
      <vt:lpstr>Why is Personal Science Powerful? (1 of 3)</vt:lpstr>
      <vt:lpstr>Why is Personal Science Powerful? (2 of 3)</vt:lpstr>
      <vt:lpstr>Why is Personal Science Powerful? (3 of 3)</vt:lpstr>
      <vt:lpstr>What Will Happen?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Rise of Personal Science: Discoveries about Acne, Blood Sugar, Mood, Sleep, Weight Loss, and More</dc:title>
  <dc:creator>Seth</dc:creator>
  <cp:lastModifiedBy>Seth</cp:lastModifiedBy>
  <cp:revision>34</cp:revision>
  <dcterms:created xsi:type="dcterms:W3CDTF">2012-05-25T23:52:30Z</dcterms:created>
  <dcterms:modified xsi:type="dcterms:W3CDTF">2012-05-27T22:22:07Z</dcterms:modified>
</cp:coreProperties>
</file>