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8" r:id="rId2"/>
    <p:sldId id="259" r:id="rId3"/>
  </p:sldIdLst>
  <p:sldSz cx="40233600" cy="310896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31" autoAdjust="0"/>
  </p:normalViewPr>
  <p:slideViewPr>
    <p:cSldViewPr>
      <p:cViewPr>
        <p:scale>
          <a:sx n="50" d="100"/>
          <a:sy n="50" d="100"/>
        </p:scale>
        <p:origin x="5538" y="3414"/>
      </p:cViewPr>
      <p:guideLst>
        <p:guide orient="horz" pos="979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9657938"/>
            <a:ext cx="34198560" cy="6664113"/>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17617440"/>
            <a:ext cx="28163520" cy="7945120"/>
          </a:xfrm>
        </p:spPr>
        <p:txBody>
          <a:bodyPr/>
          <a:lstStyle>
            <a:lvl1pPr marL="0" indent="0" algn="ctr">
              <a:buNone/>
              <a:defRPr>
                <a:solidFill>
                  <a:schemeClr val="tx1">
                    <a:tint val="75000"/>
                  </a:schemeClr>
                </a:solidFill>
              </a:defRPr>
            </a:lvl1pPr>
            <a:lvl2pPr marL="2036672" indent="0" algn="ctr">
              <a:buNone/>
              <a:defRPr>
                <a:solidFill>
                  <a:schemeClr val="tx1">
                    <a:tint val="75000"/>
                  </a:schemeClr>
                </a:solidFill>
              </a:defRPr>
            </a:lvl2pPr>
            <a:lvl3pPr marL="4073353" indent="0" algn="ctr">
              <a:buNone/>
              <a:defRPr>
                <a:solidFill>
                  <a:schemeClr val="tx1">
                    <a:tint val="75000"/>
                  </a:schemeClr>
                </a:solidFill>
              </a:defRPr>
            </a:lvl3pPr>
            <a:lvl4pPr marL="6110024" indent="0" algn="ctr">
              <a:buNone/>
              <a:defRPr>
                <a:solidFill>
                  <a:schemeClr val="tx1">
                    <a:tint val="75000"/>
                  </a:schemeClr>
                </a:solidFill>
              </a:defRPr>
            </a:lvl4pPr>
            <a:lvl5pPr marL="8146705" indent="0" algn="ctr">
              <a:buNone/>
              <a:defRPr>
                <a:solidFill>
                  <a:schemeClr val="tx1">
                    <a:tint val="75000"/>
                  </a:schemeClr>
                </a:solidFill>
              </a:defRPr>
            </a:lvl5pPr>
            <a:lvl6pPr marL="10183377" indent="0" algn="ctr">
              <a:buNone/>
              <a:defRPr>
                <a:solidFill>
                  <a:schemeClr val="tx1">
                    <a:tint val="75000"/>
                  </a:schemeClr>
                </a:solidFill>
              </a:defRPr>
            </a:lvl6pPr>
            <a:lvl7pPr marL="12220058" indent="0" algn="ctr">
              <a:buNone/>
              <a:defRPr>
                <a:solidFill>
                  <a:schemeClr val="tx1">
                    <a:tint val="75000"/>
                  </a:schemeClr>
                </a:solidFill>
              </a:defRPr>
            </a:lvl7pPr>
            <a:lvl8pPr marL="14256730" indent="0" algn="ctr">
              <a:buNone/>
              <a:defRPr>
                <a:solidFill>
                  <a:schemeClr val="tx1">
                    <a:tint val="75000"/>
                  </a:schemeClr>
                </a:solidFill>
              </a:defRPr>
            </a:lvl8pPr>
            <a:lvl9pPr marL="1629340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B623C8-5F77-4A5E-A238-58CC41C10881}"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32680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23C8-5F77-4A5E-A238-58CC41C10881}"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203584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349379" y="5642193"/>
            <a:ext cx="39828470" cy="120256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849997" y="5642193"/>
            <a:ext cx="118828820" cy="120256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23C8-5F77-4A5E-A238-58CC41C10881}"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28287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23C8-5F77-4A5E-A238-58CC41C10881}"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170507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7" y="19977953"/>
            <a:ext cx="34198560" cy="617474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7" y="13177101"/>
            <a:ext cx="34198560" cy="6800848"/>
          </a:xfrm>
        </p:spPr>
        <p:txBody>
          <a:bodyPr anchor="b"/>
          <a:lstStyle>
            <a:lvl1pPr marL="0" indent="0">
              <a:buNone/>
              <a:defRPr sz="8900">
                <a:solidFill>
                  <a:schemeClr val="tx1">
                    <a:tint val="75000"/>
                  </a:schemeClr>
                </a:solidFill>
              </a:defRPr>
            </a:lvl1pPr>
            <a:lvl2pPr marL="2036672" indent="0">
              <a:buNone/>
              <a:defRPr sz="8000">
                <a:solidFill>
                  <a:schemeClr val="tx1">
                    <a:tint val="75000"/>
                  </a:schemeClr>
                </a:solidFill>
              </a:defRPr>
            </a:lvl2pPr>
            <a:lvl3pPr marL="4073353" indent="0">
              <a:buNone/>
              <a:defRPr sz="7100">
                <a:solidFill>
                  <a:schemeClr val="tx1">
                    <a:tint val="75000"/>
                  </a:schemeClr>
                </a:solidFill>
              </a:defRPr>
            </a:lvl3pPr>
            <a:lvl4pPr marL="6110024" indent="0">
              <a:buNone/>
              <a:defRPr sz="6200">
                <a:solidFill>
                  <a:schemeClr val="tx1">
                    <a:tint val="75000"/>
                  </a:schemeClr>
                </a:solidFill>
              </a:defRPr>
            </a:lvl4pPr>
            <a:lvl5pPr marL="8146705" indent="0">
              <a:buNone/>
              <a:defRPr sz="6200">
                <a:solidFill>
                  <a:schemeClr val="tx1">
                    <a:tint val="75000"/>
                  </a:schemeClr>
                </a:solidFill>
              </a:defRPr>
            </a:lvl5pPr>
            <a:lvl6pPr marL="10183377" indent="0">
              <a:buNone/>
              <a:defRPr sz="6200">
                <a:solidFill>
                  <a:schemeClr val="tx1">
                    <a:tint val="75000"/>
                  </a:schemeClr>
                </a:solidFill>
              </a:defRPr>
            </a:lvl6pPr>
            <a:lvl7pPr marL="12220058" indent="0">
              <a:buNone/>
              <a:defRPr sz="6200">
                <a:solidFill>
                  <a:schemeClr val="tx1">
                    <a:tint val="75000"/>
                  </a:schemeClr>
                </a:solidFill>
              </a:defRPr>
            </a:lvl7pPr>
            <a:lvl8pPr marL="14256730" indent="0">
              <a:buNone/>
              <a:defRPr sz="6200">
                <a:solidFill>
                  <a:schemeClr val="tx1">
                    <a:tint val="75000"/>
                  </a:schemeClr>
                </a:solidFill>
              </a:defRPr>
            </a:lvl8pPr>
            <a:lvl9pPr marL="16293406"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623C8-5F77-4A5E-A238-58CC41C10881}"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299000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850008" y="32888767"/>
            <a:ext cx="79328643" cy="93009720"/>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8849200" y="32888767"/>
            <a:ext cx="79328647" cy="93009720"/>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B623C8-5F77-4A5E-A238-58CC41C10881}" type="datetimeFigureOut">
              <a:rPr lang="en-US" smtClean="0"/>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79402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680" y="1245026"/>
            <a:ext cx="3621024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0" y="6959179"/>
            <a:ext cx="17776827" cy="2900254"/>
          </a:xfrm>
        </p:spPr>
        <p:txBody>
          <a:bodyPr anchor="b"/>
          <a:lstStyle>
            <a:lvl1pPr marL="0" indent="0">
              <a:buNone/>
              <a:defRPr sz="10700" b="1"/>
            </a:lvl1pPr>
            <a:lvl2pPr marL="2036672" indent="0">
              <a:buNone/>
              <a:defRPr sz="8900" b="1"/>
            </a:lvl2pPr>
            <a:lvl3pPr marL="4073353" indent="0">
              <a:buNone/>
              <a:defRPr sz="8000" b="1"/>
            </a:lvl3pPr>
            <a:lvl4pPr marL="6110024" indent="0">
              <a:buNone/>
              <a:defRPr sz="7100" b="1"/>
            </a:lvl4pPr>
            <a:lvl5pPr marL="8146705" indent="0">
              <a:buNone/>
              <a:defRPr sz="7100" b="1"/>
            </a:lvl5pPr>
            <a:lvl6pPr marL="10183377" indent="0">
              <a:buNone/>
              <a:defRPr sz="7100" b="1"/>
            </a:lvl6pPr>
            <a:lvl7pPr marL="12220058" indent="0">
              <a:buNone/>
              <a:defRPr sz="7100" b="1"/>
            </a:lvl7pPr>
            <a:lvl8pPr marL="14256730" indent="0">
              <a:buNone/>
              <a:defRPr sz="7100" b="1"/>
            </a:lvl8pPr>
            <a:lvl9pPr marL="16293406"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2011680" y="9859433"/>
            <a:ext cx="17776827" cy="17912506"/>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2" y="6959179"/>
            <a:ext cx="17783810" cy="2900254"/>
          </a:xfrm>
        </p:spPr>
        <p:txBody>
          <a:bodyPr anchor="b"/>
          <a:lstStyle>
            <a:lvl1pPr marL="0" indent="0">
              <a:buNone/>
              <a:defRPr sz="10700" b="1"/>
            </a:lvl1pPr>
            <a:lvl2pPr marL="2036672" indent="0">
              <a:buNone/>
              <a:defRPr sz="8900" b="1"/>
            </a:lvl2pPr>
            <a:lvl3pPr marL="4073353" indent="0">
              <a:buNone/>
              <a:defRPr sz="8000" b="1"/>
            </a:lvl3pPr>
            <a:lvl4pPr marL="6110024" indent="0">
              <a:buNone/>
              <a:defRPr sz="7100" b="1"/>
            </a:lvl4pPr>
            <a:lvl5pPr marL="8146705" indent="0">
              <a:buNone/>
              <a:defRPr sz="7100" b="1"/>
            </a:lvl5pPr>
            <a:lvl6pPr marL="10183377" indent="0">
              <a:buNone/>
              <a:defRPr sz="7100" b="1"/>
            </a:lvl6pPr>
            <a:lvl7pPr marL="12220058" indent="0">
              <a:buNone/>
              <a:defRPr sz="7100" b="1"/>
            </a:lvl7pPr>
            <a:lvl8pPr marL="14256730" indent="0">
              <a:buNone/>
              <a:defRPr sz="7100" b="1"/>
            </a:lvl8pPr>
            <a:lvl9pPr marL="16293406"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20438112" y="9859433"/>
            <a:ext cx="17783810" cy="17912506"/>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623C8-5F77-4A5E-A238-58CC41C10881}" type="datetimeFigureOut">
              <a:rPr lang="en-US" smtClean="0"/>
              <a:t>3/12/2013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286565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B623C8-5F77-4A5E-A238-58CC41C10881}" type="datetimeFigureOut">
              <a:rPr lang="en-US" smtClean="0"/>
              <a:t>3/12/2013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376455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23C8-5F77-4A5E-A238-58CC41C10881}" type="datetimeFigureOut">
              <a:rPr lang="en-US" smtClean="0"/>
              <a:t>3/12/2013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360564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91" y="1237827"/>
            <a:ext cx="13236577" cy="526796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730220" y="1237829"/>
            <a:ext cx="22491700" cy="2653411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91" y="6505789"/>
            <a:ext cx="13236577" cy="21266152"/>
          </a:xfrm>
        </p:spPr>
        <p:txBody>
          <a:bodyPr/>
          <a:lstStyle>
            <a:lvl1pPr marL="0" indent="0">
              <a:buNone/>
              <a:defRPr sz="6200"/>
            </a:lvl1pPr>
            <a:lvl2pPr marL="2036672" indent="0">
              <a:buNone/>
              <a:defRPr sz="5300"/>
            </a:lvl2pPr>
            <a:lvl3pPr marL="4073353" indent="0">
              <a:buNone/>
              <a:defRPr sz="4500"/>
            </a:lvl3pPr>
            <a:lvl4pPr marL="6110024" indent="0">
              <a:buNone/>
              <a:defRPr sz="4000"/>
            </a:lvl4pPr>
            <a:lvl5pPr marL="8146705" indent="0">
              <a:buNone/>
              <a:defRPr sz="4000"/>
            </a:lvl5pPr>
            <a:lvl6pPr marL="10183377" indent="0">
              <a:buNone/>
              <a:defRPr sz="4000"/>
            </a:lvl6pPr>
            <a:lvl7pPr marL="12220058" indent="0">
              <a:buNone/>
              <a:defRPr sz="4000"/>
            </a:lvl7pPr>
            <a:lvl8pPr marL="14256730" indent="0">
              <a:buNone/>
              <a:defRPr sz="4000"/>
            </a:lvl8pPr>
            <a:lvl9pPr marL="16293406"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623C8-5F77-4A5E-A238-58CC41C10881}" type="datetimeFigureOut">
              <a:rPr lang="en-US" smtClean="0"/>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315545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7" y="21762720"/>
            <a:ext cx="24140160" cy="256921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886067" y="2777913"/>
            <a:ext cx="24140160" cy="18653760"/>
          </a:xfrm>
        </p:spPr>
        <p:txBody>
          <a:bodyPr/>
          <a:lstStyle>
            <a:lvl1pPr marL="0" indent="0">
              <a:buNone/>
              <a:defRPr sz="14300"/>
            </a:lvl1pPr>
            <a:lvl2pPr marL="2036672" indent="0">
              <a:buNone/>
              <a:defRPr sz="12500"/>
            </a:lvl2pPr>
            <a:lvl3pPr marL="4073353" indent="0">
              <a:buNone/>
              <a:defRPr sz="10700"/>
            </a:lvl3pPr>
            <a:lvl4pPr marL="6110024" indent="0">
              <a:buNone/>
              <a:defRPr sz="8900"/>
            </a:lvl4pPr>
            <a:lvl5pPr marL="8146705" indent="0">
              <a:buNone/>
              <a:defRPr sz="8900"/>
            </a:lvl5pPr>
            <a:lvl6pPr marL="10183377" indent="0">
              <a:buNone/>
              <a:defRPr sz="8900"/>
            </a:lvl6pPr>
            <a:lvl7pPr marL="12220058" indent="0">
              <a:buNone/>
              <a:defRPr sz="8900"/>
            </a:lvl7pPr>
            <a:lvl8pPr marL="14256730" indent="0">
              <a:buNone/>
              <a:defRPr sz="8900"/>
            </a:lvl8pPr>
            <a:lvl9pPr marL="16293406" indent="0">
              <a:buNone/>
              <a:defRPr sz="8900"/>
            </a:lvl9pPr>
          </a:lstStyle>
          <a:p>
            <a:endParaRPr lang="en-US"/>
          </a:p>
        </p:txBody>
      </p:sp>
      <p:sp>
        <p:nvSpPr>
          <p:cNvPr id="4" name="Text Placeholder 3"/>
          <p:cNvSpPr>
            <a:spLocks noGrp="1"/>
          </p:cNvSpPr>
          <p:nvPr>
            <p:ph type="body" sz="half" idx="2"/>
          </p:nvPr>
        </p:nvSpPr>
        <p:spPr>
          <a:xfrm>
            <a:off x="7886067" y="24331932"/>
            <a:ext cx="24140160" cy="3648708"/>
          </a:xfrm>
        </p:spPr>
        <p:txBody>
          <a:bodyPr/>
          <a:lstStyle>
            <a:lvl1pPr marL="0" indent="0">
              <a:buNone/>
              <a:defRPr sz="6200"/>
            </a:lvl1pPr>
            <a:lvl2pPr marL="2036672" indent="0">
              <a:buNone/>
              <a:defRPr sz="5300"/>
            </a:lvl2pPr>
            <a:lvl3pPr marL="4073353" indent="0">
              <a:buNone/>
              <a:defRPr sz="4500"/>
            </a:lvl3pPr>
            <a:lvl4pPr marL="6110024" indent="0">
              <a:buNone/>
              <a:defRPr sz="4000"/>
            </a:lvl4pPr>
            <a:lvl5pPr marL="8146705" indent="0">
              <a:buNone/>
              <a:defRPr sz="4000"/>
            </a:lvl5pPr>
            <a:lvl6pPr marL="10183377" indent="0">
              <a:buNone/>
              <a:defRPr sz="4000"/>
            </a:lvl6pPr>
            <a:lvl7pPr marL="12220058" indent="0">
              <a:buNone/>
              <a:defRPr sz="4000"/>
            </a:lvl7pPr>
            <a:lvl8pPr marL="14256730" indent="0">
              <a:buNone/>
              <a:defRPr sz="4000"/>
            </a:lvl8pPr>
            <a:lvl9pPr marL="16293406"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623C8-5F77-4A5E-A238-58CC41C10881}" type="datetimeFigureOut">
              <a:rPr lang="en-US" smtClean="0"/>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E4FC-6884-4F88-AD03-9B732DA8D31D}" type="slidenum">
              <a:rPr lang="en-US" smtClean="0"/>
              <a:t>‹#›</a:t>
            </a:fld>
            <a:endParaRPr lang="en-US"/>
          </a:p>
        </p:txBody>
      </p:sp>
    </p:spTree>
    <p:extLst>
      <p:ext uri="{BB962C8B-B14F-4D97-AF65-F5344CB8AC3E}">
        <p14:creationId xmlns:p14="http://schemas.microsoft.com/office/powerpoint/2010/main" val="255466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245026"/>
            <a:ext cx="36210240" cy="5181600"/>
          </a:xfrm>
          <a:prstGeom prst="rect">
            <a:avLst/>
          </a:prstGeom>
        </p:spPr>
        <p:txBody>
          <a:bodyPr vert="horz" lIns="407334" tIns="203672" rIns="407334" bIns="20367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7254251"/>
            <a:ext cx="36210240" cy="20517699"/>
          </a:xfrm>
          <a:prstGeom prst="rect">
            <a:avLst/>
          </a:prstGeom>
        </p:spPr>
        <p:txBody>
          <a:bodyPr vert="horz" lIns="407334" tIns="203672" rIns="407334" bIns="20367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28815465"/>
            <a:ext cx="9387840" cy="1655233"/>
          </a:xfrm>
          <a:prstGeom prst="rect">
            <a:avLst/>
          </a:prstGeom>
        </p:spPr>
        <p:txBody>
          <a:bodyPr vert="horz" lIns="407334" tIns="203672" rIns="407334" bIns="203672" rtlCol="0" anchor="ctr"/>
          <a:lstStyle>
            <a:lvl1pPr algn="l">
              <a:defRPr sz="5300">
                <a:solidFill>
                  <a:schemeClr val="tx1">
                    <a:tint val="75000"/>
                  </a:schemeClr>
                </a:solidFill>
              </a:defRPr>
            </a:lvl1pPr>
          </a:lstStyle>
          <a:p>
            <a:fld id="{8EB623C8-5F77-4A5E-A238-58CC41C10881}" type="datetimeFigureOut">
              <a:rPr lang="en-US" smtClean="0"/>
              <a:t>3/12/2013</a:t>
            </a:fld>
            <a:endParaRPr lang="en-US"/>
          </a:p>
        </p:txBody>
      </p:sp>
      <p:sp>
        <p:nvSpPr>
          <p:cNvPr id="5" name="Footer Placeholder 4"/>
          <p:cNvSpPr>
            <a:spLocks noGrp="1"/>
          </p:cNvSpPr>
          <p:nvPr>
            <p:ph type="ftr" sz="quarter" idx="3"/>
          </p:nvPr>
        </p:nvSpPr>
        <p:spPr>
          <a:xfrm>
            <a:off x="13746480" y="28815465"/>
            <a:ext cx="12740640" cy="1655233"/>
          </a:xfrm>
          <a:prstGeom prst="rect">
            <a:avLst/>
          </a:prstGeom>
        </p:spPr>
        <p:txBody>
          <a:bodyPr vert="horz" lIns="407334" tIns="203672" rIns="407334" bIns="203672"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834080" y="28815465"/>
            <a:ext cx="9387840" cy="1655233"/>
          </a:xfrm>
          <a:prstGeom prst="rect">
            <a:avLst/>
          </a:prstGeom>
        </p:spPr>
        <p:txBody>
          <a:bodyPr vert="horz" lIns="407334" tIns="203672" rIns="407334" bIns="203672" rtlCol="0" anchor="ctr"/>
          <a:lstStyle>
            <a:lvl1pPr algn="r">
              <a:defRPr sz="5300">
                <a:solidFill>
                  <a:schemeClr val="tx1">
                    <a:tint val="75000"/>
                  </a:schemeClr>
                </a:solidFill>
              </a:defRPr>
            </a:lvl1pPr>
          </a:lstStyle>
          <a:p>
            <a:fld id="{D507E4FC-6884-4F88-AD03-9B732DA8D31D}" type="slidenum">
              <a:rPr lang="en-US" smtClean="0"/>
              <a:t>‹#›</a:t>
            </a:fld>
            <a:endParaRPr lang="en-US"/>
          </a:p>
        </p:txBody>
      </p:sp>
    </p:spTree>
    <p:extLst>
      <p:ext uri="{BB962C8B-B14F-4D97-AF65-F5344CB8AC3E}">
        <p14:creationId xmlns:p14="http://schemas.microsoft.com/office/powerpoint/2010/main" val="18038967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4073353" rtl="0" eaLnBrk="1" latinLnBrk="0" hangingPunct="1">
        <a:spcBef>
          <a:spcPct val="0"/>
        </a:spcBef>
        <a:buNone/>
        <a:defRPr sz="19600" kern="1200">
          <a:solidFill>
            <a:schemeClr val="tx1"/>
          </a:solidFill>
          <a:latin typeface="+mj-lt"/>
          <a:ea typeface="+mj-ea"/>
          <a:cs typeface="+mj-cs"/>
        </a:defRPr>
      </a:lvl1pPr>
    </p:titleStyle>
    <p:bodyStyle>
      <a:lvl1pPr marL="1527511" indent="-1527511" algn="l" defTabSz="4073353"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09597" indent="-1272921" algn="l" defTabSz="4073353"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1689" indent="-1018340" algn="l" defTabSz="4073353"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28365" indent="-1018340" algn="l" defTabSz="4073353"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65046" indent="-1018340" algn="l" defTabSz="4073353"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1717" indent="-1018340" algn="l" defTabSz="4073353"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38394" indent="-1018340" algn="l" defTabSz="4073353"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75070" indent="-1018340" algn="l" defTabSz="4073353"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11742" indent="-1018340" algn="l" defTabSz="4073353"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3353" rtl="0" eaLnBrk="1" latinLnBrk="0" hangingPunct="1">
        <a:defRPr sz="8000" kern="1200">
          <a:solidFill>
            <a:schemeClr val="tx1"/>
          </a:solidFill>
          <a:latin typeface="+mn-lt"/>
          <a:ea typeface="+mn-ea"/>
          <a:cs typeface="+mn-cs"/>
        </a:defRPr>
      </a:lvl1pPr>
      <a:lvl2pPr marL="2036672" algn="l" defTabSz="4073353" rtl="0" eaLnBrk="1" latinLnBrk="0" hangingPunct="1">
        <a:defRPr sz="8000" kern="1200">
          <a:solidFill>
            <a:schemeClr val="tx1"/>
          </a:solidFill>
          <a:latin typeface="+mn-lt"/>
          <a:ea typeface="+mn-ea"/>
          <a:cs typeface="+mn-cs"/>
        </a:defRPr>
      </a:lvl2pPr>
      <a:lvl3pPr marL="4073353" algn="l" defTabSz="4073353" rtl="0" eaLnBrk="1" latinLnBrk="0" hangingPunct="1">
        <a:defRPr sz="8000" kern="1200">
          <a:solidFill>
            <a:schemeClr val="tx1"/>
          </a:solidFill>
          <a:latin typeface="+mn-lt"/>
          <a:ea typeface="+mn-ea"/>
          <a:cs typeface="+mn-cs"/>
        </a:defRPr>
      </a:lvl3pPr>
      <a:lvl4pPr marL="6110024" algn="l" defTabSz="4073353" rtl="0" eaLnBrk="1" latinLnBrk="0" hangingPunct="1">
        <a:defRPr sz="8000" kern="1200">
          <a:solidFill>
            <a:schemeClr val="tx1"/>
          </a:solidFill>
          <a:latin typeface="+mn-lt"/>
          <a:ea typeface="+mn-ea"/>
          <a:cs typeface="+mn-cs"/>
        </a:defRPr>
      </a:lvl4pPr>
      <a:lvl5pPr marL="8146705" algn="l" defTabSz="4073353" rtl="0" eaLnBrk="1" latinLnBrk="0" hangingPunct="1">
        <a:defRPr sz="8000" kern="1200">
          <a:solidFill>
            <a:schemeClr val="tx1"/>
          </a:solidFill>
          <a:latin typeface="+mn-lt"/>
          <a:ea typeface="+mn-ea"/>
          <a:cs typeface="+mn-cs"/>
        </a:defRPr>
      </a:lvl5pPr>
      <a:lvl6pPr marL="10183377" algn="l" defTabSz="4073353" rtl="0" eaLnBrk="1" latinLnBrk="0" hangingPunct="1">
        <a:defRPr sz="8000" kern="1200">
          <a:solidFill>
            <a:schemeClr val="tx1"/>
          </a:solidFill>
          <a:latin typeface="+mn-lt"/>
          <a:ea typeface="+mn-ea"/>
          <a:cs typeface="+mn-cs"/>
        </a:defRPr>
      </a:lvl6pPr>
      <a:lvl7pPr marL="12220058" algn="l" defTabSz="4073353" rtl="0" eaLnBrk="1" latinLnBrk="0" hangingPunct="1">
        <a:defRPr sz="8000" kern="1200">
          <a:solidFill>
            <a:schemeClr val="tx1"/>
          </a:solidFill>
          <a:latin typeface="+mn-lt"/>
          <a:ea typeface="+mn-ea"/>
          <a:cs typeface="+mn-cs"/>
        </a:defRPr>
      </a:lvl7pPr>
      <a:lvl8pPr marL="14256730" algn="l" defTabSz="4073353" rtl="0" eaLnBrk="1" latinLnBrk="0" hangingPunct="1">
        <a:defRPr sz="8000" kern="1200">
          <a:solidFill>
            <a:schemeClr val="tx1"/>
          </a:solidFill>
          <a:latin typeface="+mn-lt"/>
          <a:ea typeface="+mn-ea"/>
          <a:cs typeface="+mn-cs"/>
        </a:defRPr>
      </a:lvl8pPr>
      <a:lvl9pPr marL="16293406" algn="l" defTabSz="4073353"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38100" y="-55841"/>
            <a:ext cx="40271700" cy="3114544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091379" y="19135476"/>
            <a:ext cx="10126981" cy="1126832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p:cNvSpPr/>
          <p:nvPr/>
        </p:nvSpPr>
        <p:spPr>
          <a:xfrm>
            <a:off x="13563600" y="19060636"/>
            <a:ext cx="13639800" cy="1073628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p:cNvSpPr/>
          <p:nvPr/>
        </p:nvSpPr>
        <p:spPr>
          <a:xfrm>
            <a:off x="0" y="-55840"/>
            <a:ext cx="40218360" cy="28752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3566160" y="-55841"/>
            <a:ext cx="32461200" cy="2092881"/>
          </a:xfrm>
          <a:prstGeom prst="rect">
            <a:avLst/>
          </a:prstGeom>
          <a:noFill/>
        </p:spPr>
        <p:txBody>
          <a:bodyPr wrap="square" rtlCol="0">
            <a:spAutoFit/>
          </a:bodyPr>
          <a:lstStyle/>
          <a:p>
            <a:pPr algn="ctr"/>
            <a:r>
              <a:rPr lang="en-US" sz="13000" b="1" dirty="0" smtClean="0">
                <a:ln w="3175">
                  <a:solidFill>
                    <a:schemeClr val="accent1"/>
                  </a:solidFill>
                  <a:prstDash val="solid"/>
                </a:ln>
                <a:solidFill>
                  <a:schemeClr val="bg1"/>
                </a:solidFill>
                <a:effectLst>
                  <a:reflection blurRad="6350" stA="55000" endA="300" endPos="45500" dir="5400000" sy="-100000" algn="bl" rotWithShape="0"/>
                </a:effectLst>
              </a:rPr>
              <a:t>CLIP: An Introduction to Programming</a:t>
            </a:r>
            <a:endParaRPr lang="en-US" sz="13000" b="1" dirty="0">
              <a:ln w="3175">
                <a:solidFill>
                  <a:schemeClr val="accent1"/>
                </a:solidFill>
                <a:prstDash val="solid"/>
              </a:ln>
              <a:solidFill>
                <a:schemeClr val="bg1"/>
              </a:solidFill>
              <a:effectLst>
                <a:reflection blurRad="6350" stA="55000" endA="300" endPos="45500" dir="5400000" sy="-100000" algn="bl" rotWithShape="0"/>
              </a:effectLst>
            </a:endParaRPr>
          </a:p>
        </p:txBody>
      </p:sp>
      <p:grpSp>
        <p:nvGrpSpPr>
          <p:cNvPr id="7" name="Group 6"/>
          <p:cNvGrpSpPr/>
          <p:nvPr/>
        </p:nvGrpSpPr>
        <p:grpSpPr>
          <a:xfrm>
            <a:off x="-38100" y="4076700"/>
            <a:ext cx="10058400" cy="1905000"/>
            <a:chOff x="15240" y="5029200"/>
            <a:chExt cx="13335000" cy="1905000"/>
          </a:xfrm>
          <a:scene3d>
            <a:camera prst="orthographicFront">
              <a:rot lat="0" lon="0" rev="0"/>
            </a:camera>
            <a:lightRig rig="balanced" dir="t">
              <a:rot lat="0" lon="0" rev="8700000"/>
            </a:lightRig>
          </a:scene3d>
        </p:grpSpPr>
        <p:sp>
          <p:nvSpPr>
            <p:cNvPr id="5" name="Rectangle 4"/>
            <p:cNvSpPr/>
            <p:nvPr/>
          </p:nvSpPr>
          <p:spPr>
            <a:xfrm>
              <a:off x="15240" y="5029200"/>
              <a:ext cx="13335000" cy="1905000"/>
            </a:xfrm>
            <a:prstGeom prst="rect">
              <a:avLst/>
            </a:prstGeom>
            <a:ln>
              <a:noFill/>
            </a:ln>
            <a:effectLst>
              <a:outerShdw blurRad="44450" dist="27940" dir="5400000" algn="ctr">
                <a:srgbClr val="000000">
                  <a:alpha val="32000"/>
                </a:srgbClr>
              </a:outerShdw>
            </a:effectLst>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2263140" y="5319980"/>
              <a:ext cx="8839200" cy="1323439"/>
            </a:xfrm>
            <a:prstGeom prst="rect">
              <a:avLst/>
            </a:prstGeom>
            <a:ln>
              <a:noFill/>
            </a:ln>
            <a:effectLst>
              <a:outerShdw blurRad="44450" dist="27940" dir="5400000" algn="ctr">
                <a:srgbClr val="000000">
                  <a:alpha val="32000"/>
                </a:srgbClr>
              </a:outerShdw>
            </a:effectLst>
            <a:sp3d>
              <a:bevelT w="190500" h="381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ln w="3175">
                    <a:solidFill>
                      <a:schemeClr val="accent1"/>
                    </a:solidFill>
                  </a:ln>
                  <a:solidFill>
                    <a:schemeClr val="bg1"/>
                  </a:solidFill>
                </a:rPr>
                <a:t>Abstract</a:t>
              </a:r>
              <a:endParaRPr lang="en-US" dirty="0">
                <a:ln w="3175">
                  <a:solidFill>
                    <a:schemeClr val="accent1"/>
                  </a:solidFill>
                </a:ln>
                <a:solidFill>
                  <a:schemeClr val="bg1"/>
                </a:solidFill>
              </a:endParaRPr>
            </a:p>
          </p:txBody>
        </p:sp>
      </p:grpSp>
      <p:sp>
        <p:nvSpPr>
          <p:cNvPr id="9" name="Rectangle 8"/>
          <p:cNvSpPr/>
          <p:nvPr/>
        </p:nvSpPr>
        <p:spPr>
          <a:xfrm>
            <a:off x="1104900" y="6506375"/>
            <a:ext cx="7772400" cy="4832092"/>
          </a:xfrm>
          <a:prstGeom prst="rect">
            <a:avLst/>
          </a:prstGeom>
        </p:spPr>
        <p:txBody>
          <a:bodyPr wrap="square">
            <a:spAutoFit/>
          </a:bodyPr>
          <a:lstStyle/>
          <a:p>
            <a:r>
              <a:rPr lang="en-US" sz="2800" dirty="0">
                <a:latin typeface="+mj-lt"/>
              </a:rPr>
              <a:t>The purpose of this project is to bridge the learning gap in learning programming tools by providing an easy to learn, English-like language that allows a sense of accomplishment one would find in making a program in a more conventional language, such as Java or C++. In order to achieve this goal, three classes were written in order to create the language with it's syntax. The language was then taught to a group of students who were then given a survey about the language and about computer science in general.</a:t>
            </a:r>
            <a:endParaRPr lang="en-US" dirty="0">
              <a:latin typeface="+mj-lt"/>
            </a:endParaRPr>
          </a:p>
        </p:txBody>
      </p:sp>
      <p:grpSp>
        <p:nvGrpSpPr>
          <p:cNvPr id="10" name="Group 9"/>
          <p:cNvGrpSpPr/>
          <p:nvPr/>
        </p:nvGrpSpPr>
        <p:grpSpPr>
          <a:xfrm>
            <a:off x="1910196" y="11213178"/>
            <a:ext cx="6553200" cy="5421223"/>
            <a:chOff x="13792200" y="26476667"/>
            <a:chExt cx="6553200" cy="5421223"/>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200" y="26476667"/>
              <a:ext cx="5618712" cy="4832092"/>
            </a:xfrm>
            <a:prstGeom prst="rect">
              <a:avLst/>
            </a:prstGeom>
          </p:spPr>
        </p:pic>
        <p:sp>
          <p:nvSpPr>
            <p:cNvPr id="12" name="TextBox 11"/>
            <p:cNvSpPr txBox="1"/>
            <p:nvPr/>
          </p:nvSpPr>
          <p:spPr>
            <a:xfrm>
              <a:off x="13792200" y="31374670"/>
              <a:ext cx="6553200" cy="523220"/>
            </a:xfrm>
            <a:prstGeom prst="rect">
              <a:avLst/>
            </a:prstGeom>
            <a:noFill/>
          </p:spPr>
          <p:txBody>
            <a:bodyPr wrap="square" rtlCol="0">
              <a:spAutoFit/>
            </a:bodyPr>
            <a:lstStyle/>
            <a:p>
              <a:r>
                <a:rPr lang="en-US" sz="2800" dirty="0">
                  <a:latin typeface="+mj-lt"/>
                  <a:cs typeface="Arial" pitchFamily="34" charset="0"/>
                </a:rPr>
                <a:t>Source</a:t>
              </a:r>
              <a:r>
                <a:rPr lang="en-US" sz="2800" dirty="0" smtClean="0">
                  <a:latin typeface="+mj-lt"/>
                  <a:cs typeface="Arial" pitchFamily="34" charset="0"/>
                </a:rPr>
                <a:t>: www.clipartguide.com</a:t>
              </a:r>
              <a:endParaRPr lang="en-US" sz="2800" dirty="0">
                <a:latin typeface="+mj-lt"/>
                <a:cs typeface="Arial" pitchFamily="34" charset="0"/>
              </a:endParaRPr>
            </a:p>
          </p:txBody>
        </p:sp>
      </p:grpSp>
      <p:sp>
        <p:nvSpPr>
          <p:cNvPr id="13" name="Rectangle 12"/>
          <p:cNvSpPr/>
          <p:nvPr/>
        </p:nvSpPr>
        <p:spPr>
          <a:xfrm>
            <a:off x="-38100" y="16916399"/>
            <a:ext cx="10058400" cy="19019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1576875" y="17205655"/>
            <a:ext cx="6285353"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Purpose</a:t>
            </a:r>
            <a:endParaRPr lang="en-US" dirty="0">
              <a:ln w="3175">
                <a:solidFill>
                  <a:schemeClr val="accent1"/>
                </a:solidFill>
              </a:ln>
              <a:solidFill>
                <a:schemeClr val="bg1"/>
              </a:solidFill>
            </a:endParaRPr>
          </a:p>
        </p:txBody>
      </p:sp>
      <p:sp>
        <p:nvSpPr>
          <p:cNvPr id="16" name="Rectangle 15"/>
          <p:cNvSpPr/>
          <p:nvPr/>
        </p:nvSpPr>
        <p:spPr>
          <a:xfrm>
            <a:off x="833351" y="19210318"/>
            <a:ext cx="7772400" cy="4832092"/>
          </a:xfrm>
          <a:prstGeom prst="rect">
            <a:avLst/>
          </a:prstGeom>
        </p:spPr>
        <p:txBody>
          <a:bodyPr wrap="square">
            <a:spAutoFit/>
          </a:bodyPr>
          <a:lstStyle/>
          <a:p>
            <a:pPr lvl="0" algn="just" defTabSz="4389120"/>
            <a:r>
              <a:rPr lang="en-US" sz="2800" dirty="0">
                <a:latin typeface="+mj-lt"/>
                <a:cs typeface="Arial" pitchFamily="34" charset="0"/>
              </a:rPr>
              <a:t>The purpose of this project is to teach younger children about programming concepts while providing a simple, yet fulfilling language. The language is intended to be easy to learn, but still allow the programmer to create useful programs that could be created in a language such as Java or Python. It will be English-like in its syntax. Each command, one line in the program, will be formatted similarly to a sentence. The language is a prototype with many more commands that could be added in the future.</a:t>
            </a:r>
          </a:p>
        </p:txBody>
      </p:sp>
      <p:sp>
        <p:nvSpPr>
          <p:cNvPr id="17" name="Rectangle 16"/>
          <p:cNvSpPr/>
          <p:nvPr/>
        </p:nvSpPr>
        <p:spPr>
          <a:xfrm>
            <a:off x="-38100" y="25258776"/>
            <a:ext cx="10058400" cy="19019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1064550" y="25548032"/>
            <a:ext cx="7310004"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Materials</a:t>
            </a:r>
            <a:endParaRPr lang="en-US" dirty="0">
              <a:ln w="3175">
                <a:solidFill>
                  <a:schemeClr val="accent1"/>
                </a:solidFill>
              </a:ln>
              <a:solidFill>
                <a:schemeClr val="bg1"/>
              </a:solidFill>
            </a:endParaRPr>
          </a:p>
        </p:txBody>
      </p:sp>
      <p:sp>
        <p:nvSpPr>
          <p:cNvPr id="23" name="Rectangle 22"/>
          <p:cNvSpPr/>
          <p:nvPr/>
        </p:nvSpPr>
        <p:spPr>
          <a:xfrm>
            <a:off x="1300596" y="27660599"/>
            <a:ext cx="7772400" cy="1384995"/>
          </a:xfrm>
          <a:prstGeom prst="rect">
            <a:avLst/>
          </a:prstGeom>
        </p:spPr>
        <p:txBody>
          <a:bodyPr wrap="square">
            <a:spAutoFit/>
          </a:bodyPr>
          <a:lstStyle/>
          <a:p>
            <a:pPr marL="457200" lvl="0" indent="-457200" defTabSz="4389120">
              <a:buFont typeface="Arial" pitchFamily="34" charset="0"/>
              <a:buChar char="•"/>
            </a:pPr>
            <a:r>
              <a:rPr lang="en-US" sz="2800" dirty="0">
                <a:latin typeface="+mj-lt"/>
                <a:cs typeface="Arial" pitchFamily="34" charset="0"/>
              </a:rPr>
              <a:t>Oracle’s Java Development Kit</a:t>
            </a:r>
          </a:p>
          <a:p>
            <a:pPr marL="457200" lvl="0" indent="-457200" defTabSz="4389120">
              <a:buFont typeface="Arial" pitchFamily="34" charset="0"/>
              <a:buChar char="•"/>
            </a:pPr>
            <a:r>
              <a:rPr lang="en-US" sz="2800" dirty="0">
                <a:latin typeface="+mj-lt"/>
                <a:cs typeface="Arial" pitchFamily="34" charset="0"/>
              </a:rPr>
              <a:t>Eclipse</a:t>
            </a:r>
          </a:p>
          <a:p>
            <a:pPr marL="457200" lvl="0" indent="-457200" defTabSz="4389120">
              <a:buFont typeface="Arial" pitchFamily="34" charset="0"/>
              <a:buChar char="•"/>
            </a:pPr>
            <a:r>
              <a:rPr lang="en-US" sz="2800" dirty="0" err="1">
                <a:latin typeface="+mj-lt"/>
                <a:cs typeface="Arial" pitchFamily="34" charset="0"/>
              </a:rPr>
              <a:t>TextAreaOutputStream</a:t>
            </a:r>
            <a:r>
              <a:rPr lang="en-US" sz="2800" dirty="0">
                <a:latin typeface="+mj-lt"/>
                <a:cs typeface="Arial" pitchFamily="34" charset="0"/>
              </a:rPr>
              <a:t> </a:t>
            </a:r>
            <a:r>
              <a:rPr lang="en-US" sz="2800" dirty="0">
                <a:solidFill>
                  <a:prstClr val="white"/>
                </a:solidFill>
                <a:latin typeface="Arial" pitchFamily="34" charset="0"/>
                <a:cs typeface="Arial" pitchFamily="34" charset="0"/>
              </a:rPr>
              <a:t>class </a:t>
            </a:r>
          </a:p>
        </p:txBody>
      </p:sp>
      <p:sp>
        <p:nvSpPr>
          <p:cNvPr id="24" name="Rectangle 23"/>
          <p:cNvSpPr/>
          <p:nvPr/>
        </p:nvSpPr>
        <p:spPr>
          <a:xfrm>
            <a:off x="12184380" y="4076700"/>
            <a:ext cx="15849600" cy="1905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p:cNvSpPr txBox="1"/>
          <p:nvPr/>
        </p:nvSpPr>
        <p:spPr>
          <a:xfrm>
            <a:off x="15089772" y="4367480"/>
            <a:ext cx="10363200"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EBNF Grammar</a:t>
            </a:r>
            <a:endParaRPr lang="en-US" dirty="0">
              <a:ln w="3175">
                <a:solidFill>
                  <a:schemeClr val="accent1"/>
                </a:solidFill>
              </a:ln>
              <a:solidFill>
                <a:schemeClr val="bg1"/>
              </a:solidFill>
            </a:endParaRPr>
          </a:p>
        </p:txBody>
      </p:sp>
      <p:sp>
        <p:nvSpPr>
          <p:cNvPr id="27" name="Rectangle 26"/>
          <p:cNvSpPr/>
          <p:nvPr/>
        </p:nvSpPr>
        <p:spPr>
          <a:xfrm>
            <a:off x="12184380" y="6506375"/>
            <a:ext cx="15849600" cy="7417415"/>
          </a:xfrm>
          <a:prstGeom prst="rect">
            <a:avLst/>
          </a:prstGeom>
        </p:spPr>
        <p:txBody>
          <a:bodyPr wrap="square">
            <a:spAutoFit/>
          </a:bodyPr>
          <a:lstStyle/>
          <a:p>
            <a:pPr marL="457200" lvl="0" indent="-457200" defTabSz="4389120">
              <a:buFont typeface="Arial" pitchFamily="34" charset="0"/>
              <a:buChar char="•"/>
            </a:pPr>
            <a:r>
              <a:rPr lang="en-US" sz="2800" dirty="0">
                <a:latin typeface="+mj-lt"/>
                <a:cs typeface="Arial" pitchFamily="34" charset="0"/>
              </a:rPr>
              <a:t>statement:  </a:t>
            </a:r>
            <a:r>
              <a:rPr lang="en-US" sz="2800" dirty="0" err="1">
                <a:latin typeface="+mj-lt"/>
                <a:cs typeface="Arial" pitchFamily="34" charset="0"/>
              </a:rPr>
              <a:t>iteration_statement</a:t>
            </a:r>
            <a:r>
              <a:rPr lang="en-US" sz="2800" dirty="0">
                <a:latin typeface="+mj-lt"/>
                <a:cs typeface="Arial" pitchFamily="34" charset="0"/>
              </a:rPr>
              <a:t> | </a:t>
            </a:r>
            <a:r>
              <a:rPr lang="en-US" sz="2800" dirty="0" err="1">
                <a:latin typeface="+mj-lt"/>
                <a:cs typeface="Arial" pitchFamily="34" charset="0"/>
              </a:rPr>
              <a:t>if_statement</a:t>
            </a:r>
            <a:r>
              <a:rPr lang="en-US" sz="2800" dirty="0">
                <a:latin typeface="+mj-lt"/>
                <a:cs typeface="Arial" pitchFamily="34" charset="0"/>
              </a:rPr>
              <a:t> | </a:t>
            </a:r>
            <a:r>
              <a:rPr lang="en-US" sz="2800" dirty="0" err="1">
                <a:latin typeface="+mj-lt"/>
                <a:cs typeface="Arial" pitchFamily="34" charset="0"/>
              </a:rPr>
              <a:t>output_statement</a:t>
            </a:r>
            <a:r>
              <a:rPr lang="en-US" sz="2800" dirty="0">
                <a:latin typeface="+mj-lt"/>
                <a:cs typeface="Arial" pitchFamily="34" charset="0"/>
              </a:rPr>
              <a:t> | assignment ;</a:t>
            </a:r>
          </a:p>
          <a:p>
            <a:pPr marL="457200" lvl="0" indent="-457200" defTabSz="4389120">
              <a:buFont typeface="Arial" pitchFamily="34" charset="0"/>
              <a:buChar char="•"/>
            </a:pPr>
            <a:r>
              <a:rPr lang="en-US" sz="2800" dirty="0" err="1">
                <a:latin typeface="+mj-lt"/>
                <a:cs typeface="Arial" pitchFamily="34" charset="0"/>
              </a:rPr>
              <a:t>statement_block</a:t>
            </a:r>
            <a:r>
              <a:rPr lang="en-US" sz="2800" dirty="0">
                <a:latin typeface="+mj-lt"/>
                <a:cs typeface="Arial" pitchFamily="34" charset="0"/>
              </a:rPr>
              <a:t>: statement </a:t>
            </a:r>
            <a:r>
              <a:rPr lang="en-US" sz="2800" dirty="0" err="1">
                <a:latin typeface="+mj-lt"/>
                <a:cs typeface="Arial" pitchFamily="34" charset="0"/>
              </a:rPr>
              <a:t>statement_block</a:t>
            </a:r>
            <a:r>
              <a:rPr lang="en-US" sz="2800" dirty="0">
                <a:latin typeface="+mj-lt"/>
                <a:cs typeface="Arial" pitchFamily="34" charset="0"/>
              </a:rPr>
              <a:t> | statement ;</a:t>
            </a:r>
          </a:p>
          <a:p>
            <a:pPr marL="457200" lvl="0" indent="-457200" defTabSz="4389120">
              <a:buFont typeface="Arial" pitchFamily="34" charset="0"/>
              <a:buChar char="•"/>
            </a:pPr>
            <a:r>
              <a:rPr lang="en-US" sz="2800" dirty="0">
                <a:latin typeface="+mj-lt"/>
                <a:cs typeface="Arial" pitchFamily="34" charset="0"/>
              </a:rPr>
              <a:t>assignment:  </a:t>
            </a:r>
            <a:r>
              <a:rPr lang="en-US" sz="2800" dirty="0" err="1">
                <a:latin typeface="+mj-lt"/>
                <a:cs typeface="Arial" pitchFamily="34" charset="0"/>
              </a:rPr>
              <a:t>math_expression</a:t>
            </a:r>
            <a:r>
              <a:rPr lang="en-US" sz="2800" dirty="0">
                <a:latin typeface="+mj-lt"/>
                <a:cs typeface="Arial" pitchFamily="34" charset="0"/>
              </a:rPr>
              <a:t> | </a:t>
            </a:r>
            <a:r>
              <a:rPr lang="en-US" sz="2800" dirty="0" err="1">
                <a:latin typeface="+mj-lt"/>
                <a:cs typeface="Arial" pitchFamily="34" charset="0"/>
              </a:rPr>
              <a:t>string_expression</a:t>
            </a:r>
            <a:r>
              <a:rPr lang="en-US" sz="2800" dirty="0">
                <a:latin typeface="+mj-lt"/>
                <a:cs typeface="Arial" pitchFamily="34" charset="0"/>
              </a:rPr>
              <a:t> ;</a:t>
            </a:r>
          </a:p>
          <a:p>
            <a:pPr marL="457200" lvl="0" indent="-457200" defTabSz="4389120">
              <a:buFont typeface="Arial" pitchFamily="34" charset="0"/>
              <a:buChar char="•"/>
            </a:pPr>
            <a:r>
              <a:rPr lang="en-US" sz="2800" dirty="0" err="1">
                <a:latin typeface="+mj-lt"/>
                <a:cs typeface="Arial" pitchFamily="34" charset="0"/>
              </a:rPr>
              <a:t>math_expression</a:t>
            </a:r>
            <a:r>
              <a:rPr lang="en-US" sz="2800" dirty="0">
                <a:latin typeface="+mj-lt"/>
                <a:cs typeface="Arial" pitchFamily="34" charset="0"/>
              </a:rPr>
              <a:t>:  number operator number | number operator </a:t>
            </a:r>
            <a:r>
              <a:rPr lang="en-US" sz="2800" dirty="0" err="1">
                <a:latin typeface="+mj-lt"/>
                <a:cs typeface="Arial" pitchFamily="34" charset="0"/>
              </a:rPr>
              <a:t>math_expression</a:t>
            </a:r>
            <a:r>
              <a:rPr lang="en-US" sz="2800" dirty="0">
                <a:latin typeface="+mj-lt"/>
                <a:cs typeface="Arial" pitchFamily="34" charset="0"/>
              </a:rPr>
              <a:t> | </a:t>
            </a:r>
            <a:r>
              <a:rPr lang="en-US" sz="2800" dirty="0" err="1">
                <a:latin typeface="+mj-lt"/>
                <a:cs typeface="Arial" pitchFamily="34" charset="0"/>
              </a:rPr>
              <a:t>math_expression</a:t>
            </a:r>
            <a:r>
              <a:rPr lang="en-US" sz="2800" dirty="0">
                <a:latin typeface="+mj-lt"/>
                <a:cs typeface="Arial" pitchFamily="34" charset="0"/>
              </a:rPr>
              <a:t> operator number | </a:t>
            </a:r>
            <a:r>
              <a:rPr lang="en-US" sz="2800" dirty="0" err="1">
                <a:latin typeface="+mj-lt"/>
                <a:cs typeface="Arial" pitchFamily="34" charset="0"/>
              </a:rPr>
              <a:t>math_expression</a:t>
            </a:r>
            <a:r>
              <a:rPr lang="en-US" sz="2800" dirty="0">
                <a:latin typeface="+mj-lt"/>
                <a:cs typeface="Arial" pitchFamily="34" charset="0"/>
              </a:rPr>
              <a:t> operator </a:t>
            </a:r>
            <a:r>
              <a:rPr lang="en-US" sz="2800" dirty="0" err="1">
                <a:latin typeface="+mj-lt"/>
                <a:cs typeface="Arial" pitchFamily="34" charset="0"/>
              </a:rPr>
              <a:t>math_expression</a:t>
            </a:r>
            <a:r>
              <a:rPr lang="en-US" sz="2800" dirty="0">
                <a:latin typeface="+mj-lt"/>
                <a:cs typeface="Arial" pitchFamily="34" charset="0"/>
              </a:rPr>
              <a:t>  | number;</a:t>
            </a:r>
          </a:p>
          <a:p>
            <a:pPr marL="457200" lvl="0" indent="-457200" defTabSz="4389120">
              <a:buFont typeface="Arial" pitchFamily="34" charset="0"/>
              <a:buChar char="•"/>
            </a:pPr>
            <a:r>
              <a:rPr lang="en-US" sz="2800" dirty="0">
                <a:latin typeface="+mj-lt"/>
                <a:cs typeface="Arial" pitchFamily="34" charset="0"/>
              </a:rPr>
              <a:t>number: {digit}  ;</a:t>
            </a:r>
          </a:p>
          <a:p>
            <a:pPr marL="457200" lvl="0" indent="-457200" defTabSz="4389120">
              <a:buFont typeface="Arial" pitchFamily="34" charset="0"/>
              <a:buChar char="•"/>
            </a:pPr>
            <a:r>
              <a:rPr lang="en-US" sz="2800" dirty="0">
                <a:latin typeface="+mj-lt"/>
                <a:cs typeface="Arial" pitchFamily="34" charset="0"/>
              </a:rPr>
              <a:t>digit: “0”| … |“9” ;</a:t>
            </a:r>
          </a:p>
          <a:p>
            <a:pPr marL="457200" lvl="0" indent="-457200" defTabSz="4389120">
              <a:buFont typeface="Arial" pitchFamily="34" charset="0"/>
              <a:buChar char="•"/>
            </a:pPr>
            <a:r>
              <a:rPr lang="en-US" sz="2800" dirty="0">
                <a:latin typeface="+mj-lt"/>
                <a:cs typeface="Arial" pitchFamily="34" charset="0"/>
              </a:rPr>
              <a:t>string: “”” {character} “”” ; </a:t>
            </a:r>
          </a:p>
          <a:p>
            <a:pPr marL="457200" lvl="0" indent="-457200" defTabSz="4389120">
              <a:buFont typeface="Arial" pitchFamily="34" charset="0"/>
              <a:buChar char="•"/>
            </a:pPr>
            <a:r>
              <a:rPr lang="en-US" sz="2800" dirty="0">
                <a:latin typeface="+mj-lt"/>
                <a:cs typeface="Arial" pitchFamily="34" charset="0"/>
              </a:rPr>
              <a:t>character: “A”|…|”z” ;</a:t>
            </a:r>
          </a:p>
          <a:p>
            <a:pPr marL="457200" lvl="0" indent="-457200" defTabSz="4389120">
              <a:buFont typeface="Arial" pitchFamily="34" charset="0"/>
              <a:buChar char="•"/>
            </a:pPr>
            <a:r>
              <a:rPr lang="en-US" sz="2800" dirty="0">
                <a:latin typeface="+mj-lt"/>
                <a:cs typeface="Arial" pitchFamily="34" charset="0"/>
              </a:rPr>
              <a:t>operator: “add” | “subtract” | “divide” | “multiply” ;</a:t>
            </a:r>
          </a:p>
          <a:p>
            <a:pPr marL="457200" lvl="0" indent="-457200" defTabSz="4389120">
              <a:buFont typeface="Arial" pitchFamily="34" charset="0"/>
              <a:buChar char="•"/>
            </a:pPr>
            <a:r>
              <a:rPr lang="en-US" sz="2800" dirty="0" err="1">
                <a:latin typeface="+mj-lt"/>
                <a:cs typeface="Arial" pitchFamily="34" charset="0"/>
              </a:rPr>
              <a:t>iteration_statement</a:t>
            </a:r>
            <a:r>
              <a:rPr lang="en-US" sz="2800" dirty="0">
                <a:latin typeface="+mj-lt"/>
                <a:cs typeface="Arial" pitchFamily="34" charset="0"/>
              </a:rPr>
              <a:t>: “while” condition </a:t>
            </a:r>
            <a:r>
              <a:rPr lang="en-US" sz="2800" dirty="0" err="1">
                <a:latin typeface="+mj-lt"/>
                <a:cs typeface="Arial" pitchFamily="34" charset="0"/>
              </a:rPr>
              <a:t>statement_block</a:t>
            </a:r>
            <a:r>
              <a:rPr lang="en-US" sz="2800" dirty="0">
                <a:latin typeface="+mj-lt"/>
                <a:cs typeface="Arial" pitchFamily="34" charset="0"/>
              </a:rPr>
              <a:t> “end” ;</a:t>
            </a:r>
          </a:p>
          <a:p>
            <a:pPr marL="457200" lvl="0" indent="-457200" defTabSz="4389120">
              <a:buFont typeface="Arial" pitchFamily="34" charset="0"/>
              <a:buChar char="•"/>
            </a:pPr>
            <a:r>
              <a:rPr lang="en-US" sz="2800" dirty="0" err="1">
                <a:latin typeface="+mj-lt"/>
                <a:cs typeface="Arial" pitchFamily="34" charset="0"/>
              </a:rPr>
              <a:t>if_statement</a:t>
            </a:r>
            <a:r>
              <a:rPr lang="en-US" sz="2800" dirty="0">
                <a:latin typeface="+mj-lt"/>
                <a:cs typeface="Arial" pitchFamily="34" charset="0"/>
              </a:rPr>
              <a:t>: “if” condition </a:t>
            </a:r>
            <a:r>
              <a:rPr lang="en-US" sz="2800" dirty="0" err="1">
                <a:latin typeface="+mj-lt"/>
                <a:cs typeface="Arial" pitchFamily="34" charset="0"/>
              </a:rPr>
              <a:t>statement_block</a:t>
            </a:r>
            <a:r>
              <a:rPr lang="en-US" sz="2800" dirty="0">
                <a:latin typeface="+mj-lt"/>
                <a:cs typeface="Arial" pitchFamily="34" charset="0"/>
              </a:rPr>
              <a:t> “end” ;</a:t>
            </a:r>
          </a:p>
          <a:p>
            <a:pPr marL="457200" lvl="0" indent="-457200" defTabSz="4389120">
              <a:buFont typeface="Arial" pitchFamily="34" charset="0"/>
              <a:buChar char="•"/>
            </a:pPr>
            <a:r>
              <a:rPr lang="en-US" sz="2800" dirty="0">
                <a:latin typeface="+mj-lt"/>
                <a:cs typeface="Arial" pitchFamily="34" charset="0"/>
              </a:rPr>
              <a:t>condition: </a:t>
            </a:r>
            <a:r>
              <a:rPr lang="en-US" sz="2800" dirty="0" err="1">
                <a:latin typeface="+mj-lt"/>
                <a:cs typeface="Arial" pitchFamily="34" charset="0"/>
              </a:rPr>
              <a:t>math_expression</a:t>
            </a:r>
            <a:r>
              <a:rPr lang="en-US" sz="2800" dirty="0">
                <a:latin typeface="+mj-lt"/>
                <a:cs typeface="Arial" pitchFamily="34" charset="0"/>
              </a:rPr>
              <a:t> </a:t>
            </a:r>
            <a:r>
              <a:rPr lang="en-US" sz="2800" dirty="0" err="1">
                <a:latin typeface="+mj-lt"/>
                <a:cs typeface="Arial" pitchFamily="34" charset="0"/>
              </a:rPr>
              <a:t>conditional_operator</a:t>
            </a:r>
            <a:r>
              <a:rPr lang="en-US" sz="2800" dirty="0">
                <a:latin typeface="+mj-lt"/>
                <a:cs typeface="Arial" pitchFamily="34" charset="0"/>
              </a:rPr>
              <a:t> </a:t>
            </a:r>
            <a:r>
              <a:rPr lang="en-US" sz="2800" dirty="0" err="1">
                <a:latin typeface="+mj-lt"/>
                <a:cs typeface="Arial" pitchFamily="34" charset="0"/>
              </a:rPr>
              <a:t>math_expression</a:t>
            </a:r>
            <a:r>
              <a:rPr lang="en-US" sz="2800" dirty="0">
                <a:latin typeface="+mj-lt"/>
                <a:cs typeface="Arial" pitchFamily="34" charset="0"/>
              </a:rPr>
              <a:t> | condition </a:t>
            </a:r>
            <a:r>
              <a:rPr lang="en-US" sz="2800" dirty="0" err="1">
                <a:latin typeface="+mj-lt"/>
                <a:cs typeface="Arial" pitchFamily="34" charset="0"/>
              </a:rPr>
              <a:t>and_or</a:t>
            </a:r>
            <a:r>
              <a:rPr lang="en-US" sz="2800" dirty="0">
                <a:latin typeface="+mj-lt"/>
                <a:cs typeface="Arial" pitchFamily="34" charset="0"/>
              </a:rPr>
              <a:t> condition | condition </a:t>
            </a:r>
            <a:r>
              <a:rPr lang="en-US" sz="2800" dirty="0" err="1">
                <a:latin typeface="+mj-lt"/>
                <a:cs typeface="Arial" pitchFamily="34" charset="0"/>
              </a:rPr>
              <a:t>conditional_operator</a:t>
            </a:r>
            <a:r>
              <a:rPr lang="en-US" sz="2800" dirty="0">
                <a:latin typeface="+mj-lt"/>
                <a:cs typeface="Arial" pitchFamily="34" charset="0"/>
              </a:rPr>
              <a:t> condition ;</a:t>
            </a:r>
          </a:p>
          <a:p>
            <a:pPr marL="457200" lvl="0" indent="-457200" defTabSz="4389120">
              <a:buFont typeface="Arial" pitchFamily="34" charset="0"/>
              <a:buChar char="•"/>
            </a:pPr>
            <a:r>
              <a:rPr lang="en-US" sz="2800" dirty="0" err="1">
                <a:latin typeface="+mj-lt"/>
                <a:cs typeface="Arial" pitchFamily="34" charset="0"/>
              </a:rPr>
              <a:t>conditional_operator</a:t>
            </a:r>
            <a:r>
              <a:rPr lang="en-US" sz="2800" dirty="0">
                <a:latin typeface="+mj-lt"/>
                <a:cs typeface="Arial" pitchFamily="34" charset="0"/>
              </a:rPr>
              <a:t>: “less” | “greater” | ”le” | “</a:t>
            </a:r>
            <a:r>
              <a:rPr lang="en-US" sz="2800" dirty="0" err="1">
                <a:latin typeface="+mj-lt"/>
                <a:cs typeface="Arial" pitchFamily="34" charset="0"/>
              </a:rPr>
              <a:t>ge</a:t>
            </a:r>
            <a:r>
              <a:rPr lang="en-US" sz="2800" dirty="0">
                <a:latin typeface="+mj-lt"/>
                <a:cs typeface="Arial" pitchFamily="34" charset="0"/>
              </a:rPr>
              <a:t>” ;</a:t>
            </a:r>
          </a:p>
          <a:p>
            <a:pPr marL="457200" lvl="0" indent="-457200" defTabSz="4389120">
              <a:buFont typeface="Arial" pitchFamily="34" charset="0"/>
              <a:buChar char="•"/>
            </a:pPr>
            <a:r>
              <a:rPr lang="en-US" sz="2800" dirty="0" err="1">
                <a:latin typeface="+mj-lt"/>
                <a:cs typeface="Arial" pitchFamily="34" charset="0"/>
              </a:rPr>
              <a:t>and_or</a:t>
            </a:r>
            <a:r>
              <a:rPr lang="en-US" sz="2800" dirty="0">
                <a:latin typeface="+mj-lt"/>
                <a:cs typeface="Arial" pitchFamily="34" charset="0"/>
              </a:rPr>
              <a:t>: “and” | “or” ;</a:t>
            </a:r>
          </a:p>
          <a:p>
            <a:pPr marL="457200" lvl="0" indent="-457200" defTabSz="4389120">
              <a:buFont typeface="Arial" pitchFamily="34" charset="0"/>
              <a:buChar char="•"/>
            </a:pPr>
            <a:r>
              <a:rPr lang="en-US" sz="2800" dirty="0" err="1">
                <a:latin typeface="+mj-lt"/>
                <a:cs typeface="Arial" pitchFamily="34" charset="0"/>
              </a:rPr>
              <a:t>output_statement</a:t>
            </a:r>
            <a:r>
              <a:rPr lang="en-US" sz="2800" dirty="0">
                <a:latin typeface="+mj-lt"/>
                <a:cs typeface="Arial" pitchFamily="34" charset="0"/>
              </a:rPr>
              <a:t>:  “say” </a:t>
            </a:r>
            <a:r>
              <a:rPr lang="en-US" sz="2800" dirty="0" err="1">
                <a:latin typeface="+mj-lt"/>
                <a:cs typeface="Arial" pitchFamily="34" charset="0"/>
              </a:rPr>
              <a:t>math_expression</a:t>
            </a:r>
            <a:r>
              <a:rPr lang="en-US" sz="2800" dirty="0">
                <a:latin typeface="+mj-lt"/>
                <a:cs typeface="Arial" pitchFamily="34" charset="0"/>
              </a:rPr>
              <a:t> | “say” number | “say” string ;</a:t>
            </a:r>
            <a:endParaRPr lang="en-US" sz="8600" dirty="0">
              <a:latin typeface="+mj-lt"/>
            </a:endParaRPr>
          </a:p>
        </p:txBody>
      </p:sp>
      <p:sp>
        <p:nvSpPr>
          <p:cNvPr id="31" name="Rectangle 30"/>
          <p:cNvSpPr/>
          <p:nvPr/>
        </p:nvSpPr>
        <p:spPr>
          <a:xfrm>
            <a:off x="12184380" y="16821910"/>
            <a:ext cx="15849600" cy="1905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p:cNvSpPr txBox="1"/>
          <p:nvPr/>
        </p:nvSpPr>
        <p:spPr>
          <a:xfrm>
            <a:off x="15089772" y="17205655"/>
            <a:ext cx="10363200"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CLIP Interface</a:t>
            </a:r>
            <a:endParaRPr lang="en-US" dirty="0">
              <a:ln w="3175">
                <a:solidFill>
                  <a:schemeClr val="accent1"/>
                </a:solidFill>
              </a:ln>
              <a:solidFill>
                <a:schemeClr val="bg1"/>
              </a:solidFill>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3240" y="19612573"/>
            <a:ext cx="11556265" cy="9174974"/>
          </a:xfrm>
          <a:prstGeom prst="rect">
            <a:avLst/>
          </a:prstGeom>
        </p:spPr>
      </p:pic>
      <p:sp>
        <p:nvSpPr>
          <p:cNvPr id="34" name="TextBox 33"/>
          <p:cNvSpPr txBox="1"/>
          <p:nvPr/>
        </p:nvSpPr>
        <p:spPr>
          <a:xfrm>
            <a:off x="14854103" y="29032275"/>
            <a:ext cx="10510153" cy="523220"/>
          </a:xfrm>
          <a:prstGeom prst="rect">
            <a:avLst/>
          </a:prstGeom>
          <a:noFill/>
        </p:spPr>
        <p:txBody>
          <a:bodyPr wrap="square" rtlCol="0">
            <a:spAutoFit/>
          </a:bodyPr>
          <a:lstStyle/>
          <a:p>
            <a:r>
              <a:rPr lang="en-US" sz="2800" dirty="0" smtClean="0">
                <a:solidFill>
                  <a:schemeClr val="bg1"/>
                </a:solidFill>
              </a:rPr>
              <a:t>Screenshot of CLIP and it’s interface</a:t>
            </a:r>
            <a:endParaRPr lang="en-US" sz="2800" dirty="0">
              <a:solidFill>
                <a:schemeClr val="bg1"/>
              </a:solidFill>
            </a:endParaRPr>
          </a:p>
        </p:txBody>
      </p:sp>
      <p:sp>
        <p:nvSpPr>
          <p:cNvPr id="35" name="Rectangle 34"/>
          <p:cNvSpPr/>
          <p:nvPr/>
        </p:nvSpPr>
        <p:spPr>
          <a:xfrm>
            <a:off x="30022800" y="4076700"/>
            <a:ext cx="10195560" cy="1905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p:cNvSpPr txBox="1"/>
          <p:nvPr/>
        </p:nvSpPr>
        <p:spPr>
          <a:xfrm>
            <a:off x="31848145" y="4367479"/>
            <a:ext cx="6712509"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Commands</a:t>
            </a:r>
            <a:endParaRPr lang="en-US" dirty="0">
              <a:ln w="3175">
                <a:solidFill>
                  <a:schemeClr val="accent1"/>
                </a:solidFill>
              </a:ln>
              <a:solidFill>
                <a:schemeClr val="bg1"/>
              </a:solidFill>
            </a:endParaRPr>
          </a:p>
        </p:txBody>
      </p:sp>
      <p:sp>
        <p:nvSpPr>
          <p:cNvPr id="38" name="Rectangle 37"/>
          <p:cNvSpPr/>
          <p:nvPr/>
        </p:nvSpPr>
        <p:spPr>
          <a:xfrm>
            <a:off x="30175200" y="6622609"/>
            <a:ext cx="10058400" cy="4832092"/>
          </a:xfrm>
          <a:prstGeom prst="rect">
            <a:avLst/>
          </a:prstGeom>
        </p:spPr>
        <p:txBody>
          <a:bodyPr wrap="square">
            <a:spAutoFit/>
          </a:bodyPr>
          <a:lstStyle/>
          <a:p>
            <a:pPr lvl="0" algn="just" defTabSz="4389120"/>
            <a:r>
              <a:rPr lang="en-US" sz="2800" dirty="0">
                <a:latin typeface="Arial" pitchFamily="34" charset="0"/>
                <a:cs typeface="Arial" pitchFamily="34" charset="0"/>
              </a:rPr>
              <a:t>The following is the current list of commands. CLIP is very extensible and new commands can be added in the future.</a:t>
            </a:r>
          </a:p>
          <a:p>
            <a:pPr marL="457200" lvl="0" indent="-457200" defTabSz="4389120">
              <a:buFont typeface="Arial" pitchFamily="34" charset="0"/>
              <a:buChar char="•"/>
            </a:pPr>
            <a:r>
              <a:rPr lang="en-US" sz="2800" dirty="0">
                <a:latin typeface="Arial" pitchFamily="34" charset="0"/>
                <a:cs typeface="Arial" pitchFamily="34" charset="0"/>
              </a:rPr>
              <a:t>Say: Prints out what the user wants to the console</a:t>
            </a:r>
          </a:p>
          <a:p>
            <a:pPr marL="457200" lvl="0" indent="-457200" defTabSz="4389120">
              <a:buFont typeface="Arial" pitchFamily="34" charset="0"/>
              <a:buChar char="•"/>
            </a:pPr>
            <a:r>
              <a:rPr lang="en-US" sz="2800" dirty="0">
                <a:latin typeface="Arial" pitchFamily="34" charset="0"/>
                <a:cs typeface="Arial" pitchFamily="34" charset="0"/>
              </a:rPr>
              <a:t>Add: Basic addition </a:t>
            </a:r>
          </a:p>
          <a:p>
            <a:pPr marL="457200" lvl="0" indent="-457200" defTabSz="4389120">
              <a:buFont typeface="Arial" pitchFamily="34" charset="0"/>
              <a:buChar char="•"/>
            </a:pPr>
            <a:r>
              <a:rPr lang="en-US" sz="2800" dirty="0">
                <a:latin typeface="Arial" pitchFamily="34" charset="0"/>
                <a:cs typeface="Arial" pitchFamily="34" charset="0"/>
              </a:rPr>
              <a:t>Subtract: Basic subtraction</a:t>
            </a:r>
          </a:p>
          <a:p>
            <a:pPr marL="457200" lvl="0" indent="-457200" defTabSz="4389120">
              <a:buFont typeface="Arial" pitchFamily="34" charset="0"/>
              <a:buChar char="•"/>
            </a:pPr>
            <a:r>
              <a:rPr lang="en-US" sz="2800" dirty="0">
                <a:latin typeface="Arial" pitchFamily="34" charset="0"/>
                <a:cs typeface="Arial" pitchFamily="34" charset="0"/>
              </a:rPr>
              <a:t>Multiply: Basic multiplication</a:t>
            </a:r>
          </a:p>
          <a:p>
            <a:pPr marL="457200" lvl="0" indent="-457200" defTabSz="4389120">
              <a:buFont typeface="Arial" pitchFamily="34" charset="0"/>
              <a:buChar char="•"/>
            </a:pPr>
            <a:r>
              <a:rPr lang="en-US" sz="2800" dirty="0">
                <a:latin typeface="Arial" pitchFamily="34" charset="0"/>
                <a:cs typeface="Arial" pitchFamily="34" charset="0"/>
              </a:rPr>
              <a:t>Divide: Basic division</a:t>
            </a:r>
          </a:p>
          <a:p>
            <a:pPr marL="457200" lvl="0" indent="-457200" defTabSz="4389120">
              <a:buFont typeface="Arial" pitchFamily="34" charset="0"/>
              <a:buChar char="•"/>
            </a:pPr>
            <a:r>
              <a:rPr lang="en-US" sz="2800" dirty="0" err="1">
                <a:latin typeface="Arial" pitchFamily="34" charset="0"/>
                <a:cs typeface="Arial" pitchFamily="34" charset="0"/>
              </a:rPr>
              <a:t>Exp</a:t>
            </a:r>
            <a:r>
              <a:rPr lang="en-US" sz="2800" dirty="0">
                <a:latin typeface="Arial" pitchFamily="34" charset="0"/>
                <a:cs typeface="Arial" pitchFamily="34" charset="0"/>
              </a:rPr>
              <a:t>: Basic exponentiation</a:t>
            </a:r>
          </a:p>
          <a:p>
            <a:pPr marL="457200" lvl="0" indent="-457200" defTabSz="4389120">
              <a:buFont typeface="Arial" pitchFamily="34" charset="0"/>
              <a:buChar char="•"/>
            </a:pPr>
            <a:r>
              <a:rPr lang="en-US" sz="2800" dirty="0">
                <a:latin typeface="Arial" pitchFamily="34" charset="0"/>
                <a:cs typeface="Arial" pitchFamily="34" charset="0"/>
              </a:rPr>
              <a:t>While: Conditional that allows looping</a:t>
            </a:r>
          </a:p>
          <a:p>
            <a:pPr marL="457200" lvl="0" indent="-457200" defTabSz="4389120">
              <a:buFont typeface="Arial" pitchFamily="34" charset="0"/>
              <a:buChar char="•"/>
            </a:pPr>
            <a:r>
              <a:rPr lang="en-US" sz="2800" dirty="0">
                <a:latin typeface="Arial" pitchFamily="34" charset="0"/>
                <a:cs typeface="Arial" pitchFamily="34" charset="0"/>
              </a:rPr>
              <a:t>If: Conditional that allows branching</a:t>
            </a:r>
          </a:p>
          <a:p>
            <a:pPr marL="457200" lvl="0" indent="-457200" defTabSz="4389120">
              <a:buFont typeface="Arial" pitchFamily="34" charset="0"/>
              <a:buChar char="•"/>
            </a:pPr>
            <a:r>
              <a:rPr lang="en-US" sz="2800" dirty="0">
                <a:latin typeface="Arial" pitchFamily="34" charset="0"/>
                <a:cs typeface="Arial" pitchFamily="34" charset="0"/>
              </a:rPr>
              <a:t>End: Closes off the While and If loops</a:t>
            </a:r>
          </a:p>
        </p:txBody>
      </p:sp>
      <p:sp>
        <p:nvSpPr>
          <p:cNvPr id="39" name="Rectangle 38"/>
          <p:cNvSpPr/>
          <p:nvPr/>
        </p:nvSpPr>
        <p:spPr>
          <a:xfrm>
            <a:off x="30175200" y="16913351"/>
            <a:ext cx="10058400" cy="1905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31904940" y="17204131"/>
            <a:ext cx="6598920" cy="1323439"/>
          </a:xfrm>
          <a:prstGeom prst="rect">
            <a:avLst/>
          </a:prstGeom>
          <a:noFill/>
        </p:spPr>
        <p:txBody>
          <a:bodyPr wrap="square" rtlCol="0">
            <a:spAutoFit/>
          </a:bodyPr>
          <a:lstStyle/>
          <a:p>
            <a:pPr algn="ctr"/>
            <a:r>
              <a:rPr lang="en-US" dirty="0" smtClean="0">
                <a:ln w="6350">
                  <a:solidFill>
                    <a:schemeClr val="accent1"/>
                  </a:solidFill>
                </a:ln>
                <a:solidFill>
                  <a:schemeClr val="bg1"/>
                </a:solidFill>
              </a:rPr>
              <a:t>Code Snippets</a:t>
            </a:r>
            <a:endParaRPr lang="en-US" dirty="0">
              <a:ln w="6350">
                <a:solidFill>
                  <a:schemeClr val="accent1"/>
                </a:solidFill>
              </a:ln>
              <a:solidFill>
                <a:schemeClr val="bg1"/>
              </a:solidFill>
            </a:endParaRP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4299" y="20105748"/>
            <a:ext cx="9220200" cy="4094312"/>
          </a:xfrm>
          <a:prstGeom prst="rect">
            <a:avLst/>
          </a:prstGeom>
        </p:spPr>
      </p:pic>
      <p:sp>
        <p:nvSpPr>
          <p:cNvPr id="42" name="TextBox 41"/>
          <p:cNvSpPr txBox="1"/>
          <p:nvPr/>
        </p:nvSpPr>
        <p:spPr>
          <a:xfrm>
            <a:off x="30022799" y="24158334"/>
            <a:ext cx="10043160" cy="523220"/>
          </a:xfrm>
          <a:prstGeom prst="rect">
            <a:avLst/>
          </a:prstGeom>
          <a:noFill/>
        </p:spPr>
        <p:txBody>
          <a:bodyPr wrap="square" rtlCol="0">
            <a:spAutoFit/>
          </a:bodyPr>
          <a:lstStyle/>
          <a:p>
            <a:pPr algn="ctr"/>
            <a:r>
              <a:rPr lang="en-US" sz="2800" dirty="0" smtClean="0">
                <a:solidFill>
                  <a:schemeClr val="bg1"/>
                </a:solidFill>
              </a:rPr>
              <a:t>This Snippet shows how some of the interface is created.</a:t>
            </a:r>
            <a:endParaRPr lang="en-US" sz="2800" dirty="0">
              <a:solidFill>
                <a:schemeClr val="bg1"/>
              </a:solidFill>
            </a:endParaRP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94299" y="25223353"/>
            <a:ext cx="9220200" cy="4070532"/>
          </a:xfrm>
          <a:prstGeom prst="rect">
            <a:avLst/>
          </a:prstGeom>
        </p:spPr>
      </p:pic>
      <p:sp>
        <p:nvSpPr>
          <p:cNvPr id="44" name="TextBox 43"/>
          <p:cNvSpPr txBox="1"/>
          <p:nvPr/>
        </p:nvSpPr>
        <p:spPr>
          <a:xfrm>
            <a:off x="30133289" y="29324833"/>
            <a:ext cx="10043160" cy="523220"/>
          </a:xfrm>
          <a:prstGeom prst="rect">
            <a:avLst/>
          </a:prstGeom>
          <a:noFill/>
        </p:spPr>
        <p:txBody>
          <a:bodyPr wrap="square" rtlCol="0">
            <a:spAutoFit/>
          </a:bodyPr>
          <a:lstStyle/>
          <a:p>
            <a:pPr algn="ctr"/>
            <a:r>
              <a:rPr lang="en-US" sz="2800" dirty="0" smtClean="0">
                <a:solidFill>
                  <a:schemeClr val="bg1"/>
                </a:solidFill>
              </a:rPr>
              <a:t>This Snippet shows the pre-runtime error checking.</a:t>
            </a:r>
            <a:endParaRPr lang="en-US" sz="2800" dirty="0">
              <a:solidFill>
                <a:schemeClr val="bg1"/>
              </a:solidFill>
            </a:endParaRPr>
          </a:p>
        </p:txBody>
      </p:sp>
      <p:grpSp>
        <p:nvGrpSpPr>
          <p:cNvPr id="49" name="Group 48"/>
          <p:cNvGrpSpPr/>
          <p:nvPr/>
        </p:nvGrpSpPr>
        <p:grpSpPr>
          <a:xfrm>
            <a:off x="32406271" y="11547963"/>
            <a:ext cx="5276217" cy="4876659"/>
            <a:chOff x="23165356" y="25912352"/>
            <a:chExt cx="4984563" cy="5412839"/>
          </a:xfrm>
        </p:grpSpPr>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65356" y="25912352"/>
              <a:ext cx="4984563" cy="4658193"/>
            </a:xfrm>
            <a:prstGeom prst="rect">
              <a:avLst/>
            </a:prstGeom>
          </p:spPr>
        </p:pic>
        <p:sp>
          <p:nvSpPr>
            <p:cNvPr id="51" name="TextBox 50"/>
            <p:cNvSpPr txBox="1"/>
            <p:nvPr/>
          </p:nvSpPr>
          <p:spPr>
            <a:xfrm>
              <a:off x="23774400" y="30744444"/>
              <a:ext cx="4375519" cy="580747"/>
            </a:xfrm>
            <a:prstGeom prst="rect">
              <a:avLst/>
            </a:prstGeom>
            <a:noFill/>
          </p:spPr>
          <p:txBody>
            <a:bodyPr wrap="square" rtlCol="0">
              <a:spAutoFit/>
            </a:bodyPr>
            <a:lstStyle/>
            <a:p>
              <a:r>
                <a:rPr lang="en-US" sz="2800" dirty="0" smtClean="0">
                  <a:latin typeface="+mj-lt"/>
                  <a:cs typeface="Arial" pitchFamily="34" charset="0"/>
                </a:rPr>
                <a:t>Source</a:t>
              </a:r>
              <a:r>
                <a:rPr lang="en-US" sz="2800" dirty="0">
                  <a:latin typeface="+mj-lt"/>
                  <a:cs typeface="Arial" pitchFamily="34" charset="0"/>
                </a:rPr>
                <a:t>: www.123rf.com</a:t>
              </a:r>
            </a:p>
          </p:txBody>
        </p:sp>
      </p:grpSp>
    </p:spTree>
    <p:extLst>
      <p:ext uri="{BB962C8B-B14F-4D97-AF65-F5344CB8AC3E}">
        <p14:creationId xmlns:p14="http://schemas.microsoft.com/office/powerpoint/2010/main" val="333497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98" y="0"/>
            <a:ext cx="40233600" cy="31089600"/>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sp>
        <p:nvSpPr>
          <p:cNvPr id="44" name="Rectangle 43"/>
          <p:cNvSpPr/>
          <p:nvPr/>
        </p:nvSpPr>
        <p:spPr>
          <a:xfrm>
            <a:off x="30006756" y="11776260"/>
            <a:ext cx="10226844" cy="56615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0006756" y="4648200"/>
            <a:ext cx="10226844" cy="56615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p:cNvSpPr/>
          <p:nvPr/>
        </p:nvSpPr>
        <p:spPr>
          <a:xfrm>
            <a:off x="16234610" y="4790386"/>
            <a:ext cx="8255265" cy="1341627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 name="Group 5"/>
          <p:cNvGrpSpPr/>
          <p:nvPr/>
        </p:nvGrpSpPr>
        <p:grpSpPr>
          <a:xfrm>
            <a:off x="1" y="0"/>
            <a:ext cx="12118312" cy="1901952"/>
            <a:chOff x="23447" y="950976"/>
            <a:chExt cx="13088815" cy="1901952"/>
          </a:xfrm>
          <a:scene3d>
            <a:camera prst="orthographicFront">
              <a:rot lat="0" lon="0" rev="0"/>
            </a:camera>
            <a:lightRig rig="balanced" dir="t">
              <a:rot lat="0" lon="0" rev="8700000"/>
            </a:lightRig>
          </a:scene3d>
        </p:grpSpPr>
        <p:sp>
          <p:nvSpPr>
            <p:cNvPr id="3" name="Rectangle 2"/>
            <p:cNvSpPr/>
            <p:nvPr/>
          </p:nvSpPr>
          <p:spPr>
            <a:xfrm>
              <a:off x="23447" y="950976"/>
              <a:ext cx="13088815" cy="1901952"/>
            </a:xfrm>
            <a:prstGeom prst="rect">
              <a:avLst/>
            </a:prstGeom>
            <a:ln>
              <a:noFill/>
            </a:ln>
            <a:effectLst>
              <a:outerShdw blurRad="44450" dist="27940" dir="5400000" algn="ctr">
                <a:srgbClr val="000000">
                  <a:alpha val="32000"/>
                </a:srgbClr>
              </a:outerShdw>
            </a:effectLst>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3253154" y="1240232"/>
              <a:ext cx="6629400" cy="1323439"/>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r>
                <a:rPr lang="en-US" dirty="0" smtClean="0">
                  <a:ln w="3175">
                    <a:solidFill>
                      <a:schemeClr val="accent1"/>
                    </a:solidFill>
                  </a:ln>
                  <a:solidFill>
                    <a:schemeClr val="bg1"/>
                  </a:solidFill>
                </a:rPr>
                <a:t>Development</a:t>
              </a:r>
              <a:endParaRPr lang="en-US" dirty="0">
                <a:ln w="3175">
                  <a:solidFill>
                    <a:schemeClr val="accent1"/>
                  </a:solidFill>
                </a:ln>
                <a:solidFill>
                  <a:schemeClr val="bg1"/>
                </a:solidFill>
              </a:endParaRPr>
            </a:p>
          </p:txBody>
        </p:sp>
      </p:grpSp>
      <p:sp>
        <p:nvSpPr>
          <p:cNvPr id="7" name="TextBox 6"/>
          <p:cNvSpPr txBox="1"/>
          <p:nvPr/>
        </p:nvSpPr>
        <p:spPr>
          <a:xfrm>
            <a:off x="1329103" y="2372260"/>
            <a:ext cx="10430608" cy="5262979"/>
          </a:xfrm>
          <a:prstGeom prst="rect">
            <a:avLst/>
          </a:prstGeom>
          <a:noFill/>
        </p:spPr>
        <p:txBody>
          <a:bodyPr wrap="square" rtlCol="0">
            <a:spAutoFit/>
          </a:bodyPr>
          <a:lstStyle/>
          <a:p>
            <a:pPr marL="1143000" indent="-1143000">
              <a:buFont typeface="Arial" pitchFamily="34" charset="0"/>
              <a:buChar char="•"/>
            </a:pPr>
            <a:r>
              <a:rPr lang="en-US" sz="2800" dirty="0" smtClean="0"/>
              <a:t>Developed in Java</a:t>
            </a:r>
          </a:p>
          <a:p>
            <a:pPr marL="1143000" indent="-1143000">
              <a:buFont typeface="Arial" pitchFamily="34" charset="0"/>
              <a:buChar char="•"/>
            </a:pPr>
            <a:r>
              <a:rPr lang="en-US" sz="2800" dirty="0" smtClean="0"/>
              <a:t> Java was chosen because it is cross-platform</a:t>
            </a:r>
          </a:p>
          <a:p>
            <a:pPr marL="1143000" indent="-1143000">
              <a:buFont typeface="Arial" pitchFamily="34" charset="0"/>
              <a:buChar char="•"/>
            </a:pPr>
            <a:r>
              <a:rPr lang="en-US" sz="2800" dirty="0" smtClean="0"/>
              <a:t>Using Oracle’s JDK</a:t>
            </a:r>
          </a:p>
          <a:p>
            <a:pPr marL="1143000" indent="-1143000">
              <a:buFont typeface="Arial" pitchFamily="34" charset="0"/>
              <a:buChar char="•"/>
            </a:pPr>
            <a:r>
              <a:rPr lang="en-US" sz="2800" dirty="0" smtClean="0"/>
              <a:t>Eclipse was the Integrated Developer’s Environment chosen</a:t>
            </a:r>
          </a:p>
          <a:p>
            <a:pPr marL="1143000" indent="-1143000">
              <a:buFont typeface="Arial" pitchFamily="34" charset="0"/>
              <a:buChar char="•"/>
            </a:pPr>
            <a:r>
              <a:rPr lang="en-US" sz="2800" dirty="0" smtClean="0"/>
              <a:t>Other languages such as C, Java, and C++ were looked at to decide what to add to the language and what to remove</a:t>
            </a:r>
          </a:p>
          <a:p>
            <a:pPr marL="1143000" indent="-1143000">
              <a:buFont typeface="Arial" pitchFamily="34" charset="0"/>
              <a:buChar char="•"/>
            </a:pPr>
            <a:r>
              <a:rPr lang="en-US" sz="2800" dirty="0" smtClean="0"/>
              <a:t>CLIP was made in such a way to fill the gap between learning tools and complex languages</a:t>
            </a:r>
          </a:p>
          <a:p>
            <a:pPr marL="1143000" indent="-1143000">
              <a:buFont typeface="Arial" pitchFamily="34" charset="0"/>
              <a:buChar char="•"/>
            </a:pPr>
            <a:r>
              <a:rPr lang="en-US" sz="2800" dirty="0" smtClean="0"/>
              <a:t>It was intended to be lightweight so that it can be run on all computers</a:t>
            </a:r>
          </a:p>
          <a:p>
            <a:pPr marL="1143000" indent="-1143000">
              <a:buFont typeface="Arial" pitchFamily="34" charset="0"/>
              <a:buChar char="•"/>
            </a:pPr>
            <a:r>
              <a:rPr lang="en-US" sz="2800" dirty="0" smtClean="0"/>
              <a:t>CLIP was created in a way that it is easily  extensible meaning it can be added on in the future</a:t>
            </a:r>
          </a:p>
        </p:txBody>
      </p:sp>
      <p:sp>
        <p:nvSpPr>
          <p:cNvPr id="8" name="Rectangle 7"/>
          <p:cNvSpPr/>
          <p:nvPr/>
        </p:nvSpPr>
        <p:spPr>
          <a:xfrm>
            <a:off x="17585" y="8839200"/>
            <a:ext cx="12100727" cy="19019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1614853" y="9128455"/>
            <a:ext cx="9859108"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Why it’s important</a:t>
            </a:r>
            <a:endParaRPr lang="en-US" dirty="0">
              <a:ln w="3175">
                <a:solidFill>
                  <a:schemeClr val="accent1"/>
                </a:solidFill>
              </a:ln>
              <a:solidFill>
                <a:schemeClr val="bg1"/>
              </a:solidFill>
            </a:endParaRPr>
          </a:p>
        </p:txBody>
      </p:sp>
      <p:sp>
        <p:nvSpPr>
          <p:cNvPr id="10" name="TextBox 9"/>
          <p:cNvSpPr txBox="1"/>
          <p:nvPr/>
        </p:nvSpPr>
        <p:spPr>
          <a:xfrm>
            <a:off x="1329103" y="11582400"/>
            <a:ext cx="10430608" cy="5693866"/>
          </a:xfrm>
          <a:prstGeom prst="rect">
            <a:avLst/>
          </a:prstGeom>
          <a:noFill/>
        </p:spPr>
        <p:txBody>
          <a:bodyPr wrap="square" rtlCol="0">
            <a:spAutoFit/>
          </a:bodyPr>
          <a:lstStyle/>
          <a:p>
            <a:pPr marL="457200" indent="-457200">
              <a:buFont typeface="Arial" pitchFamily="34" charset="0"/>
              <a:buChar char="•"/>
            </a:pPr>
            <a:r>
              <a:rPr lang="en-US" sz="2800" dirty="0" smtClean="0"/>
              <a:t>Computer Science is one of the fastest growing fields</a:t>
            </a:r>
          </a:p>
          <a:p>
            <a:pPr marL="457200" indent="-457200">
              <a:buFont typeface="Arial" pitchFamily="34" charset="0"/>
              <a:buChar char="•"/>
            </a:pPr>
            <a:r>
              <a:rPr lang="en-US" sz="2800" dirty="0"/>
              <a:t>By 2018, current government projections show that more than 800,000 high-end computing jobs will be created in the </a:t>
            </a:r>
            <a:r>
              <a:rPr lang="en-US" sz="2800" dirty="0" smtClean="0"/>
              <a:t>economy</a:t>
            </a:r>
          </a:p>
          <a:p>
            <a:pPr marL="457200" indent="-457200">
              <a:buFont typeface="Arial" pitchFamily="34" charset="0"/>
              <a:buChar char="•"/>
            </a:pPr>
            <a:r>
              <a:rPr lang="en-US" sz="2800" dirty="0"/>
              <a:t>Computer science and computer engineering bachelor degrees are in high demand and command two of the top three average salary offers from employers among all majors</a:t>
            </a:r>
            <a:endParaRPr lang="en-US" sz="2800" dirty="0" smtClean="0"/>
          </a:p>
          <a:p>
            <a:pPr marL="457200" indent="-457200">
              <a:buFont typeface="Arial" pitchFamily="34" charset="0"/>
              <a:buChar char="•"/>
            </a:pPr>
            <a:r>
              <a:rPr lang="en-US" sz="2800" dirty="0" smtClean="0"/>
              <a:t>Though the demand for degrees in computer science has increased schools teaching it have decreased</a:t>
            </a:r>
          </a:p>
          <a:p>
            <a:pPr marL="457200" indent="-457200">
              <a:buFont typeface="Arial" pitchFamily="34" charset="0"/>
              <a:buChar char="•"/>
            </a:pPr>
            <a:r>
              <a:rPr lang="en-US" sz="2800" dirty="0"/>
              <a:t>The percent of high schools with rigorous computer science courses fell from 40% to 27% from 2005-2009</a:t>
            </a:r>
            <a:r>
              <a:rPr lang="en-US" sz="2800" dirty="0" smtClean="0"/>
              <a:t>.</a:t>
            </a:r>
          </a:p>
          <a:p>
            <a:pPr marL="457200" indent="-457200">
              <a:buFont typeface="Arial" pitchFamily="34" charset="0"/>
              <a:buChar char="•"/>
            </a:pPr>
            <a:r>
              <a:rPr lang="en-US" sz="2800" dirty="0"/>
              <a:t>The percent of high schools with introductory computer science courses fell from 78% to 65% from </a:t>
            </a:r>
            <a:r>
              <a:rPr lang="en-US" sz="2800" dirty="0" smtClean="0"/>
              <a:t>2005-2009</a:t>
            </a:r>
          </a:p>
          <a:p>
            <a:pPr marL="457200" indent="-457200">
              <a:buFont typeface="Arial" pitchFamily="34" charset="0"/>
              <a:buChar char="•"/>
            </a:pPr>
            <a:endParaRPr lang="en-US" sz="2800" dirty="0"/>
          </a:p>
        </p:txBody>
      </p:sp>
      <p:sp>
        <p:nvSpPr>
          <p:cNvPr id="11" name="Rectangle 10"/>
          <p:cNvSpPr/>
          <p:nvPr/>
        </p:nvSpPr>
        <p:spPr>
          <a:xfrm>
            <a:off x="16306800" y="0"/>
            <a:ext cx="23926800" cy="19019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22974300" y="289255"/>
            <a:ext cx="10591800"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CLIP </a:t>
            </a:r>
            <a:r>
              <a:rPr lang="en-US" dirty="0" err="1" smtClean="0">
                <a:ln w="3175">
                  <a:solidFill>
                    <a:schemeClr val="accent1"/>
                  </a:solidFill>
                </a:ln>
                <a:solidFill>
                  <a:schemeClr val="bg1"/>
                </a:solidFill>
              </a:rPr>
              <a:t>vs</a:t>
            </a:r>
            <a:r>
              <a:rPr lang="en-US" dirty="0" smtClean="0">
                <a:ln w="3175">
                  <a:solidFill>
                    <a:schemeClr val="accent1"/>
                  </a:solidFill>
                </a:ln>
                <a:solidFill>
                  <a:schemeClr val="bg1"/>
                </a:solidFill>
              </a:rPr>
              <a:t> Java</a:t>
            </a:r>
            <a:endParaRPr lang="en-US" dirty="0">
              <a:ln w="3175">
                <a:solidFill>
                  <a:schemeClr val="accent1"/>
                </a:solidFill>
              </a:ln>
              <a:solidFill>
                <a:schemeClr val="bg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3851" y="5095001"/>
            <a:ext cx="7878275" cy="625879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8753" y="4790386"/>
            <a:ext cx="9162849" cy="5360552"/>
          </a:xfrm>
          <a:prstGeom prst="rect">
            <a:avLst/>
          </a:prstGeom>
        </p:spPr>
      </p:pic>
      <p:sp>
        <p:nvSpPr>
          <p:cNvPr id="15" name="TextBox 14"/>
          <p:cNvSpPr txBox="1"/>
          <p:nvPr/>
        </p:nvSpPr>
        <p:spPr>
          <a:xfrm>
            <a:off x="16230599" y="18364200"/>
            <a:ext cx="8335475" cy="2246769"/>
          </a:xfrm>
          <a:prstGeom prst="rect">
            <a:avLst/>
          </a:prstGeom>
          <a:noFill/>
        </p:spPr>
        <p:txBody>
          <a:bodyPr wrap="square" rtlCol="0">
            <a:spAutoFit/>
          </a:bodyPr>
          <a:lstStyle/>
          <a:p>
            <a:pPr marL="457200" indent="-457200">
              <a:buFont typeface="Arial" pitchFamily="34" charset="0"/>
              <a:buChar char="•"/>
            </a:pPr>
            <a:r>
              <a:rPr lang="en-US" sz="2800" dirty="0" smtClean="0"/>
              <a:t>Clip is easier to read for someone who doesn’t know it</a:t>
            </a:r>
          </a:p>
          <a:p>
            <a:pPr marL="457200" indent="-457200">
              <a:buFont typeface="Arial" pitchFamily="34" charset="0"/>
              <a:buChar char="•"/>
            </a:pPr>
            <a:r>
              <a:rPr lang="en-US" sz="2800" dirty="0" smtClean="0"/>
              <a:t>There is no complicated IDE to go along with it</a:t>
            </a:r>
          </a:p>
          <a:p>
            <a:pPr marL="457200" indent="-457200">
              <a:buFont typeface="Arial" pitchFamily="34" charset="0"/>
              <a:buChar char="•"/>
            </a:pPr>
            <a:r>
              <a:rPr lang="en-US" sz="2800" dirty="0" smtClean="0"/>
              <a:t>Symbols are non-existent in CLIP</a:t>
            </a:r>
          </a:p>
          <a:p>
            <a:pPr marL="457200" indent="-457200">
              <a:buFont typeface="Arial" pitchFamily="34" charset="0"/>
              <a:buChar char="•"/>
            </a:pPr>
            <a:r>
              <a:rPr lang="en-US" sz="2800" dirty="0" smtClean="0"/>
              <a:t>It accomplishes the same thing but looks nicer</a:t>
            </a:r>
            <a:endParaRPr lang="en-US" sz="2800" dirty="0"/>
          </a:p>
        </p:txBody>
      </p:sp>
      <p:grpSp>
        <p:nvGrpSpPr>
          <p:cNvPr id="19" name="Group 18"/>
          <p:cNvGrpSpPr/>
          <p:nvPr/>
        </p:nvGrpSpPr>
        <p:grpSpPr>
          <a:xfrm>
            <a:off x="16306800" y="2386280"/>
            <a:ext cx="8183075" cy="1901952"/>
            <a:chOff x="16916399" y="3048000"/>
            <a:chExt cx="8183075" cy="1901952"/>
          </a:xfrm>
          <a:scene3d>
            <a:camera prst="orthographicFront">
              <a:rot lat="0" lon="0" rev="0"/>
            </a:camera>
            <a:lightRig rig="balanced" dir="t">
              <a:rot lat="0" lon="0" rev="8700000"/>
            </a:lightRig>
          </a:scene3d>
        </p:grpSpPr>
        <p:sp>
          <p:nvSpPr>
            <p:cNvPr id="17" name="Rectangle 16"/>
            <p:cNvSpPr/>
            <p:nvPr/>
          </p:nvSpPr>
          <p:spPr>
            <a:xfrm>
              <a:off x="16916399" y="3048000"/>
              <a:ext cx="8183075" cy="1901952"/>
            </a:xfrm>
            <a:prstGeom prst="rect">
              <a:avLst/>
            </a:prstGeom>
            <a:ln>
              <a:noFill/>
            </a:ln>
            <a:effectLst>
              <a:outerShdw blurRad="44450" dist="27940" dir="5400000" algn="ctr">
                <a:srgbClr val="000000">
                  <a:alpha val="32000"/>
                </a:srgbClr>
              </a:outerShdw>
            </a:effectLst>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p:cNvSpPr txBox="1"/>
            <p:nvPr/>
          </p:nvSpPr>
          <p:spPr>
            <a:xfrm>
              <a:off x="18664785" y="3337256"/>
              <a:ext cx="4686300" cy="1323439"/>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n-US" dirty="0" smtClean="0">
                  <a:ln w="3175">
                    <a:solidFill>
                      <a:schemeClr val="accent1"/>
                    </a:solidFill>
                  </a:ln>
                  <a:solidFill>
                    <a:schemeClr val="bg1"/>
                  </a:solidFill>
                </a:rPr>
                <a:t>CLIP</a:t>
              </a:r>
              <a:endParaRPr lang="en-US" dirty="0">
                <a:ln w="3175">
                  <a:solidFill>
                    <a:schemeClr val="accent1"/>
                  </a:solidFill>
                </a:ln>
                <a:solidFill>
                  <a:schemeClr val="bg1"/>
                </a:solidFill>
              </a:endParaRPr>
            </a:p>
          </p:txBody>
        </p:sp>
      </p:grpSp>
      <p:sp>
        <p:nvSpPr>
          <p:cNvPr id="20" name="TextBox 19"/>
          <p:cNvSpPr txBox="1"/>
          <p:nvPr/>
        </p:nvSpPr>
        <p:spPr>
          <a:xfrm>
            <a:off x="23683362" y="7502242"/>
            <a:ext cx="7391400" cy="523220"/>
          </a:xfrm>
          <a:prstGeom prst="rect">
            <a:avLst/>
          </a:prstGeom>
          <a:noFill/>
        </p:spPr>
        <p:txBody>
          <a:bodyPr wrap="square" rtlCol="0">
            <a:spAutoFit/>
          </a:bodyPr>
          <a:lstStyle/>
          <a:p>
            <a:pPr algn="ctr"/>
            <a:r>
              <a:rPr lang="en-US" sz="2800" dirty="0" smtClean="0"/>
              <a:t>This is Fibonacci in CLIP and Java</a:t>
            </a:r>
            <a:endParaRPr lang="en-US" sz="2800" dirty="0"/>
          </a:p>
        </p:txBody>
      </p:sp>
      <p:grpSp>
        <p:nvGrpSpPr>
          <p:cNvPr id="21" name="Group 20"/>
          <p:cNvGrpSpPr/>
          <p:nvPr/>
        </p:nvGrpSpPr>
        <p:grpSpPr>
          <a:xfrm>
            <a:off x="31112862" y="2372260"/>
            <a:ext cx="8183075" cy="1901952"/>
            <a:chOff x="16916399" y="3048000"/>
            <a:chExt cx="8183075" cy="1901952"/>
          </a:xfrm>
          <a:scene3d>
            <a:camera prst="orthographicFront">
              <a:rot lat="0" lon="0" rev="0"/>
            </a:camera>
            <a:lightRig rig="balanced" dir="t">
              <a:rot lat="0" lon="0" rev="8700000"/>
            </a:lightRig>
          </a:scene3d>
        </p:grpSpPr>
        <p:sp>
          <p:nvSpPr>
            <p:cNvPr id="22" name="Rectangle 21"/>
            <p:cNvSpPr/>
            <p:nvPr/>
          </p:nvSpPr>
          <p:spPr>
            <a:xfrm>
              <a:off x="16916399" y="3048000"/>
              <a:ext cx="8183075" cy="1901952"/>
            </a:xfrm>
            <a:prstGeom prst="rect">
              <a:avLst/>
            </a:prstGeom>
            <a:ln>
              <a:noFill/>
            </a:ln>
            <a:effectLst>
              <a:outerShdw blurRad="44450" dist="27940" dir="5400000" algn="ctr">
                <a:srgbClr val="000000">
                  <a:alpha val="32000"/>
                </a:srgbClr>
              </a:outerShdw>
            </a:effectLst>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p:cNvSpPr txBox="1"/>
            <p:nvPr/>
          </p:nvSpPr>
          <p:spPr>
            <a:xfrm>
              <a:off x="18664785" y="3337256"/>
              <a:ext cx="4686300" cy="1323439"/>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n-US" dirty="0" smtClean="0">
                  <a:ln w="3175">
                    <a:solidFill>
                      <a:schemeClr val="accent1"/>
                    </a:solidFill>
                  </a:ln>
                  <a:solidFill>
                    <a:schemeClr val="bg1"/>
                  </a:solidFill>
                </a:rPr>
                <a:t>Java</a:t>
              </a:r>
              <a:endParaRPr lang="en-US" dirty="0">
                <a:ln w="3175">
                  <a:solidFill>
                    <a:schemeClr val="accent1"/>
                  </a:solidFill>
                </a:ln>
                <a:solidFill>
                  <a:schemeClr val="bg1"/>
                </a:solidFill>
              </a:endParaRPr>
            </a:p>
          </p:txBody>
        </p:sp>
      </p:grpSp>
      <p:sp>
        <p:nvSpPr>
          <p:cNvPr id="25" name="Left-Right Arrow 24"/>
          <p:cNvSpPr/>
          <p:nvPr/>
        </p:nvSpPr>
        <p:spPr>
          <a:xfrm>
            <a:off x="25207362" y="5867400"/>
            <a:ext cx="4343400" cy="1371600"/>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98" y="11724390"/>
            <a:ext cx="7878275" cy="6335010"/>
          </a:xfrm>
          <a:prstGeom prst="rect">
            <a:avLst/>
          </a:prstGeom>
        </p:spPr>
      </p:pic>
      <p:sp>
        <p:nvSpPr>
          <p:cNvPr id="27" name="Left-Right Arrow 26"/>
          <p:cNvSpPr/>
          <p:nvPr/>
        </p:nvSpPr>
        <p:spPr>
          <a:xfrm>
            <a:off x="25207362" y="13743533"/>
            <a:ext cx="4343400" cy="1371600"/>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38753" y="11963400"/>
            <a:ext cx="9162849" cy="5360552"/>
          </a:xfrm>
          <a:prstGeom prst="rect">
            <a:avLst/>
          </a:prstGeom>
        </p:spPr>
      </p:pic>
      <p:sp>
        <p:nvSpPr>
          <p:cNvPr id="29" name="TextBox 28"/>
          <p:cNvSpPr txBox="1"/>
          <p:nvPr/>
        </p:nvSpPr>
        <p:spPr>
          <a:xfrm>
            <a:off x="24986181" y="15544800"/>
            <a:ext cx="4785762" cy="954107"/>
          </a:xfrm>
          <a:prstGeom prst="rect">
            <a:avLst/>
          </a:prstGeom>
          <a:noFill/>
        </p:spPr>
        <p:txBody>
          <a:bodyPr wrap="square" rtlCol="0">
            <a:spAutoFit/>
          </a:bodyPr>
          <a:lstStyle/>
          <a:p>
            <a:r>
              <a:rPr lang="en-US" sz="2800" dirty="0" smtClean="0"/>
              <a:t>This is the Pythagorean Theorem in CLIP and Java</a:t>
            </a:r>
            <a:endParaRPr lang="en-US" sz="2800" dirty="0"/>
          </a:p>
        </p:txBody>
      </p:sp>
      <p:sp>
        <p:nvSpPr>
          <p:cNvPr id="30" name="TextBox 29"/>
          <p:cNvSpPr txBox="1"/>
          <p:nvPr/>
        </p:nvSpPr>
        <p:spPr>
          <a:xfrm>
            <a:off x="30175200" y="18364200"/>
            <a:ext cx="9120737" cy="2246769"/>
          </a:xfrm>
          <a:prstGeom prst="rect">
            <a:avLst/>
          </a:prstGeom>
          <a:noFill/>
        </p:spPr>
        <p:txBody>
          <a:bodyPr wrap="square" rtlCol="0">
            <a:spAutoFit/>
          </a:bodyPr>
          <a:lstStyle/>
          <a:p>
            <a:pPr marL="457200" indent="-457200">
              <a:buFont typeface="Arial" pitchFamily="34" charset="0"/>
              <a:buChar char="•"/>
            </a:pPr>
            <a:r>
              <a:rPr lang="en-US" sz="2800" dirty="0" smtClean="0"/>
              <a:t>Not easy to read for a beginner</a:t>
            </a:r>
          </a:p>
          <a:p>
            <a:pPr marL="457200" indent="-457200">
              <a:buFont typeface="Arial" pitchFamily="34" charset="0"/>
              <a:buChar char="•"/>
            </a:pPr>
            <a:r>
              <a:rPr lang="en-US" sz="2800" dirty="0" smtClean="0"/>
              <a:t>There is a complicated IDE to figure out</a:t>
            </a:r>
          </a:p>
          <a:p>
            <a:pPr marL="457200" indent="-457200">
              <a:buFont typeface="Arial" pitchFamily="34" charset="0"/>
              <a:buChar char="•"/>
            </a:pPr>
            <a:r>
              <a:rPr lang="en-US" sz="2800" dirty="0" smtClean="0"/>
              <a:t>Even for a simple program there is seemingly useless</a:t>
            </a:r>
          </a:p>
          <a:p>
            <a:pPr marL="457200" indent="-457200">
              <a:buFont typeface="Arial" pitchFamily="34" charset="0"/>
              <a:buChar char="•"/>
            </a:pPr>
            <a:r>
              <a:rPr lang="en-US" sz="2800" dirty="0" smtClean="0"/>
              <a:t>Much more complicated and can’t easily be read by a new user</a:t>
            </a:r>
          </a:p>
        </p:txBody>
      </p:sp>
      <p:sp>
        <p:nvSpPr>
          <p:cNvPr id="31" name="Rectangle 30"/>
          <p:cNvSpPr/>
          <p:nvPr/>
        </p:nvSpPr>
        <p:spPr>
          <a:xfrm>
            <a:off x="27138922" y="22479000"/>
            <a:ext cx="13071230" cy="19019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9786734" y="22768256"/>
            <a:ext cx="7775605"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Sources</a:t>
            </a:r>
            <a:endParaRPr lang="en-US" dirty="0">
              <a:solidFill>
                <a:schemeClr val="bg1"/>
              </a:solidFill>
            </a:endParaRPr>
          </a:p>
        </p:txBody>
      </p:sp>
      <p:sp>
        <p:nvSpPr>
          <p:cNvPr id="32" name="TextBox 31"/>
          <p:cNvSpPr txBox="1"/>
          <p:nvPr/>
        </p:nvSpPr>
        <p:spPr>
          <a:xfrm>
            <a:off x="28141060" y="25093880"/>
            <a:ext cx="11154877" cy="2246769"/>
          </a:xfrm>
          <a:prstGeom prst="rect">
            <a:avLst/>
          </a:prstGeom>
          <a:noFill/>
        </p:spPr>
        <p:txBody>
          <a:bodyPr wrap="square" rtlCol="0">
            <a:spAutoFit/>
          </a:bodyPr>
          <a:lstStyle/>
          <a:p>
            <a:pPr marL="457200" indent="-457200">
              <a:buFont typeface="Arial" pitchFamily="34" charset="0"/>
              <a:buChar char="•"/>
            </a:pPr>
            <a:r>
              <a:rPr lang="en-US" sz="2800" dirty="0"/>
              <a:t>http://</a:t>
            </a:r>
            <a:r>
              <a:rPr lang="en-US" sz="2800" dirty="0" smtClean="0"/>
              <a:t>docs.oracle.com/javase/tutorial/uiswing/layout/visual.html</a:t>
            </a:r>
          </a:p>
          <a:p>
            <a:pPr marL="457200" indent="-457200">
              <a:buFont typeface="Arial" pitchFamily="34" charset="0"/>
              <a:buChar char="•"/>
            </a:pPr>
            <a:r>
              <a:rPr lang="en-US" sz="2800" dirty="0"/>
              <a:t>http://</a:t>
            </a:r>
            <a:r>
              <a:rPr lang="en-US" sz="2800" dirty="0" smtClean="0"/>
              <a:t>dl.acm.org/citation.cfm?id=1089734</a:t>
            </a:r>
          </a:p>
          <a:p>
            <a:pPr marL="457200" indent="-457200">
              <a:buFont typeface="Arial" pitchFamily="34" charset="0"/>
              <a:buChar char="•"/>
            </a:pPr>
            <a:r>
              <a:rPr lang="en-US" sz="2800" dirty="0" smtClean="0"/>
              <a:t>http</a:t>
            </a:r>
            <a:r>
              <a:rPr lang="en-US" sz="2800" dirty="0"/>
              <a:t>://docs.oracle.com</a:t>
            </a:r>
            <a:r>
              <a:rPr lang="en-US" sz="2800" dirty="0" smtClean="0"/>
              <a:t>/</a:t>
            </a:r>
          </a:p>
          <a:p>
            <a:pPr marL="457200" indent="-457200">
              <a:buFont typeface="Arial" pitchFamily="34" charset="0"/>
              <a:buChar char="•"/>
            </a:pPr>
            <a:r>
              <a:rPr lang="en-US" sz="2800" dirty="0" smtClean="0"/>
              <a:t>http://www.ccs.neu.edu/home/vkp/Papers/Gmunden93.doc</a:t>
            </a:r>
          </a:p>
          <a:p>
            <a:pPr marL="457200" indent="-457200">
              <a:buFont typeface="Arial" pitchFamily="34" charset="0"/>
              <a:buChar char="•"/>
            </a:pPr>
            <a:r>
              <a:rPr lang="en-US" sz="2800" dirty="0"/>
              <a:t>http://</a:t>
            </a:r>
            <a:r>
              <a:rPr lang="en-US" sz="2800" dirty="0" smtClean="0"/>
              <a:t>www.csedweek.org/key-facts</a:t>
            </a:r>
          </a:p>
        </p:txBody>
      </p:sp>
      <p:sp>
        <p:nvSpPr>
          <p:cNvPr id="33" name="Rectangle 32"/>
          <p:cNvSpPr/>
          <p:nvPr/>
        </p:nvSpPr>
        <p:spPr>
          <a:xfrm>
            <a:off x="17586" y="17917410"/>
            <a:ext cx="12100726" cy="19019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p:cNvSpPr txBox="1"/>
          <p:nvPr/>
        </p:nvSpPr>
        <p:spPr>
          <a:xfrm>
            <a:off x="2716818" y="18206666"/>
            <a:ext cx="7649307"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Data Analysis</a:t>
            </a:r>
            <a:endParaRPr lang="en-US" dirty="0">
              <a:ln w="3175">
                <a:solidFill>
                  <a:schemeClr val="tx1"/>
                </a:solidFill>
              </a:ln>
              <a:solidFill>
                <a:schemeClr val="bg1"/>
              </a:solidFill>
            </a:endParaRPr>
          </a:p>
        </p:txBody>
      </p:sp>
      <p:sp>
        <p:nvSpPr>
          <p:cNvPr id="36" name="TextBox 35"/>
          <p:cNvSpPr txBox="1"/>
          <p:nvPr/>
        </p:nvSpPr>
        <p:spPr>
          <a:xfrm>
            <a:off x="1129602" y="20193000"/>
            <a:ext cx="9859108" cy="1384995"/>
          </a:xfrm>
          <a:prstGeom prst="rect">
            <a:avLst/>
          </a:prstGeom>
          <a:noFill/>
        </p:spPr>
        <p:txBody>
          <a:bodyPr wrap="square" rtlCol="0">
            <a:spAutoFit/>
          </a:bodyPr>
          <a:lstStyle/>
          <a:p>
            <a:r>
              <a:rPr lang="en-US" sz="2800" dirty="0" smtClean="0"/>
              <a:t>A group of willing 8</a:t>
            </a:r>
            <a:r>
              <a:rPr lang="en-US" sz="2800" baseline="30000" dirty="0" smtClean="0"/>
              <a:t>th</a:t>
            </a:r>
            <a:r>
              <a:rPr lang="en-US" sz="2800" dirty="0" smtClean="0"/>
              <a:t> grade students at my school were taught CLIP for one class period, approximately 50 minutes, they were then given an anonymous survey  and the data was analyzed </a:t>
            </a:r>
            <a:endParaRPr lang="en-US" sz="2800" dirty="0"/>
          </a:p>
        </p:txBody>
      </p:sp>
      <p:graphicFrame>
        <p:nvGraphicFramePr>
          <p:cNvPr id="37" name="Table 36"/>
          <p:cNvGraphicFramePr>
            <a:graphicFrameLocks noGrp="1"/>
          </p:cNvGraphicFramePr>
          <p:nvPr>
            <p:extLst>
              <p:ext uri="{D42A27DB-BD31-4B8C-83A1-F6EECF244321}">
                <p14:modId xmlns:p14="http://schemas.microsoft.com/office/powerpoint/2010/main" val="226478798"/>
              </p:ext>
            </p:extLst>
          </p:nvPr>
        </p:nvGraphicFramePr>
        <p:xfrm>
          <a:off x="1780259" y="22387255"/>
          <a:ext cx="8201940" cy="7107829"/>
        </p:xfrm>
        <a:graphic>
          <a:graphicData uri="http://schemas.openxmlformats.org/drawingml/2006/table">
            <a:tbl>
              <a:tblPr firstRow="1" bandRow="1">
                <a:tableStyleId>{073A0DAA-6AF3-43AB-8588-CEC1D06C72B9}</a:tableStyleId>
              </a:tblPr>
              <a:tblGrid>
                <a:gridCol w="4100970"/>
                <a:gridCol w="4100970"/>
              </a:tblGrid>
              <a:tr h="1384641">
                <a:tc>
                  <a:txBody>
                    <a:bodyPr/>
                    <a:lstStyle/>
                    <a:p>
                      <a:pPr algn="ctr"/>
                      <a:r>
                        <a:rPr lang="en-US" sz="5400" dirty="0" smtClean="0">
                          <a:ln w="3175">
                            <a:solidFill>
                              <a:schemeClr val="accent1"/>
                            </a:solidFill>
                          </a:ln>
                          <a:solidFill>
                            <a:schemeClr val="bg1"/>
                          </a:solidFill>
                        </a:rPr>
                        <a:t>Variable</a:t>
                      </a:r>
                      <a:endParaRPr lang="en-US" sz="5400" dirty="0"/>
                    </a:p>
                  </a:txBody>
                  <a:tcPr/>
                </a:tc>
                <a:tc>
                  <a:txBody>
                    <a:bodyPr/>
                    <a:lstStyle/>
                    <a:p>
                      <a:pPr algn="ctr"/>
                      <a:r>
                        <a:rPr lang="en-US" sz="5400" dirty="0" smtClean="0">
                          <a:ln w="3175">
                            <a:solidFill>
                              <a:schemeClr val="accent1"/>
                            </a:solidFill>
                          </a:ln>
                          <a:solidFill>
                            <a:schemeClr val="bg1"/>
                          </a:solidFill>
                        </a:rPr>
                        <a:t>Mean</a:t>
                      </a:r>
                      <a:endParaRPr lang="en-US" sz="5400" dirty="0"/>
                    </a:p>
                  </a:txBody>
                  <a:tcPr/>
                </a:tc>
              </a:tr>
              <a:tr h="1430797">
                <a:tc>
                  <a:txBody>
                    <a:bodyPr/>
                    <a:lstStyle/>
                    <a:p>
                      <a:r>
                        <a:rPr lang="en-US" sz="2800" dirty="0" smtClean="0"/>
                        <a:t>Interest in Computer Science</a:t>
                      </a:r>
                      <a:endParaRPr lang="en-US" sz="2800" dirty="0"/>
                    </a:p>
                  </a:txBody>
                  <a:tcPr/>
                </a:tc>
                <a:tc>
                  <a:txBody>
                    <a:bodyPr/>
                    <a:lstStyle/>
                    <a:p>
                      <a:pPr algn="ctr" fontAlgn="b"/>
                      <a:r>
                        <a:rPr lang="en-US" sz="2800" u="none" strike="noStrike" dirty="0">
                          <a:effectLst/>
                        </a:rPr>
                        <a:t>3.047619</a:t>
                      </a:r>
                      <a:endParaRPr lang="en-US" sz="2800" b="0" i="0" u="none" strike="noStrike" dirty="0">
                        <a:solidFill>
                          <a:srgbClr val="000000"/>
                        </a:solidFill>
                        <a:effectLst/>
                        <a:latin typeface="+mj-lt"/>
                      </a:endParaRPr>
                    </a:p>
                  </a:txBody>
                  <a:tcPr marL="9525" marR="9525" marT="9525" marB="0" anchor="ctr"/>
                </a:tc>
              </a:tr>
              <a:tr h="1430797">
                <a:tc>
                  <a:txBody>
                    <a:bodyPr/>
                    <a:lstStyle/>
                    <a:p>
                      <a:r>
                        <a:rPr lang="en-US" sz="2800" dirty="0" smtClean="0"/>
                        <a:t>Experience in  Computer</a:t>
                      </a:r>
                      <a:r>
                        <a:rPr lang="en-US" sz="2800" baseline="0" dirty="0" smtClean="0"/>
                        <a:t> Science</a:t>
                      </a:r>
                      <a:endParaRPr lang="en-US" sz="2800" dirty="0"/>
                    </a:p>
                  </a:txBody>
                  <a:tcPr/>
                </a:tc>
                <a:tc>
                  <a:txBody>
                    <a:bodyPr/>
                    <a:lstStyle/>
                    <a:p>
                      <a:pPr algn="ctr" fontAlgn="b"/>
                      <a:r>
                        <a:rPr lang="en-US" sz="2800" u="none" strike="noStrike" dirty="0">
                          <a:effectLst/>
                        </a:rPr>
                        <a:t>2.047619</a:t>
                      </a:r>
                      <a:endParaRPr lang="en-US" sz="2800" b="0" i="0" u="none" strike="noStrike" dirty="0">
                        <a:solidFill>
                          <a:srgbClr val="000000"/>
                        </a:solidFill>
                        <a:effectLst/>
                        <a:latin typeface="+mj-lt"/>
                      </a:endParaRPr>
                    </a:p>
                  </a:txBody>
                  <a:tcPr marL="9525" marR="9525" marT="9525" marB="0" anchor="ctr"/>
                </a:tc>
              </a:tr>
              <a:tr h="1430797">
                <a:tc>
                  <a:txBody>
                    <a:bodyPr/>
                    <a:lstStyle/>
                    <a:p>
                      <a:r>
                        <a:rPr lang="en-US" sz="2800" dirty="0" smtClean="0"/>
                        <a:t>CLIP</a:t>
                      </a:r>
                      <a:r>
                        <a:rPr lang="en-US" sz="2800" baseline="0" dirty="0" smtClean="0"/>
                        <a:t> is easy to learn</a:t>
                      </a:r>
                      <a:endParaRPr lang="en-US" sz="2800" dirty="0"/>
                    </a:p>
                  </a:txBody>
                  <a:tcPr/>
                </a:tc>
                <a:tc>
                  <a:txBody>
                    <a:bodyPr/>
                    <a:lstStyle/>
                    <a:p>
                      <a:pPr algn="ctr" fontAlgn="b"/>
                      <a:r>
                        <a:rPr lang="en-US" sz="2800" u="none" strike="noStrike" dirty="0">
                          <a:effectLst/>
                        </a:rPr>
                        <a:t>3.142857</a:t>
                      </a:r>
                      <a:endParaRPr lang="en-US" sz="2800" b="0" i="0" u="none" strike="noStrike" dirty="0">
                        <a:solidFill>
                          <a:srgbClr val="000000"/>
                        </a:solidFill>
                        <a:effectLst/>
                        <a:latin typeface="+mj-lt"/>
                      </a:endParaRPr>
                    </a:p>
                  </a:txBody>
                  <a:tcPr marL="9525" marR="9525" marT="9525" marB="0" anchor="ctr"/>
                </a:tc>
              </a:tr>
              <a:tr h="1430797">
                <a:tc>
                  <a:txBody>
                    <a:bodyPr/>
                    <a:lstStyle/>
                    <a:p>
                      <a:r>
                        <a:rPr lang="en-US" sz="2800" dirty="0" smtClean="0"/>
                        <a:t>CLIP is structured like</a:t>
                      </a:r>
                      <a:r>
                        <a:rPr lang="en-US" sz="2800" baseline="0" dirty="0" smtClean="0"/>
                        <a:t> a sentence</a:t>
                      </a:r>
                      <a:endParaRPr lang="en-US" sz="2800" dirty="0"/>
                    </a:p>
                  </a:txBody>
                  <a:tcPr/>
                </a:tc>
                <a:tc>
                  <a:txBody>
                    <a:bodyPr/>
                    <a:lstStyle/>
                    <a:p>
                      <a:pPr algn="ctr" fontAlgn="b"/>
                      <a:r>
                        <a:rPr lang="en-US" sz="2800" u="none" strike="noStrike" dirty="0">
                          <a:effectLst/>
                        </a:rPr>
                        <a:t>3.952381</a:t>
                      </a:r>
                      <a:endParaRPr lang="en-US" sz="2800" b="0" i="0" u="none" strike="noStrike" dirty="0">
                        <a:solidFill>
                          <a:srgbClr val="000000"/>
                        </a:solidFill>
                        <a:effectLst/>
                        <a:latin typeface="+mj-lt"/>
                      </a:endParaRPr>
                    </a:p>
                  </a:txBody>
                  <a:tcPr marL="9525" marR="9525" marT="9525" marB="0" anchor="ctr"/>
                </a:tc>
              </a:tr>
            </a:tbl>
          </a:graphicData>
        </a:graphic>
      </p:graphicFrame>
      <p:sp>
        <p:nvSpPr>
          <p:cNvPr id="39" name="Rectangle 38"/>
          <p:cNvSpPr/>
          <p:nvPr/>
        </p:nvSpPr>
        <p:spPr>
          <a:xfrm>
            <a:off x="12409258" y="22478999"/>
            <a:ext cx="13094679" cy="19019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15584746" y="22768255"/>
            <a:ext cx="6743701" cy="1323439"/>
          </a:xfrm>
          <a:prstGeom prst="rect">
            <a:avLst/>
          </a:prstGeom>
          <a:noFill/>
        </p:spPr>
        <p:txBody>
          <a:bodyPr wrap="square" rtlCol="0">
            <a:spAutoFit/>
          </a:bodyPr>
          <a:lstStyle/>
          <a:p>
            <a:pPr algn="ctr"/>
            <a:r>
              <a:rPr lang="en-US" dirty="0" smtClean="0">
                <a:ln w="3175">
                  <a:solidFill>
                    <a:schemeClr val="accent1"/>
                  </a:solidFill>
                </a:ln>
                <a:solidFill>
                  <a:schemeClr val="bg1"/>
                </a:solidFill>
              </a:rPr>
              <a:t>Future Work</a:t>
            </a:r>
            <a:endParaRPr lang="en-US" dirty="0">
              <a:solidFill>
                <a:schemeClr val="bg1"/>
              </a:solidFill>
            </a:endParaRPr>
          </a:p>
        </p:txBody>
      </p:sp>
      <p:sp>
        <p:nvSpPr>
          <p:cNvPr id="41" name="TextBox 40"/>
          <p:cNvSpPr txBox="1"/>
          <p:nvPr/>
        </p:nvSpPr>
        <p:spPr>
          <a:xfrm>
            <a:off x="12668134" y="25093879"/>
            <a:ext cx="12576923" cy="4401205"/>
          </a:xfrm>
          <a:prstGeom prst="rect">
            <a:avLst/>
          </a:prstGeom>
          <a:noFill/>
        </p:spPr>
        <p:txBody>
          <a:bodyPr wrap="square" rtlCol="0">
            <a:spAutoFit/>
          </a:bodyPr>
          <a:lstStyle/>
          <a:p>
            <a:pPr lvl="0" algn="just" defTabSz="4389120"/>
            <a:r>
              <a:rPr lang="en-US" sz="2800" dirty="0">
                <a:latin typeface="+mj-lt"/>
              </a:rPr>
              <a:t>In the future, I plan to add on to CLIP. One of the first things I plan to add to CLIP is the ability for the programmer to prompt the user for input. This would open up more possibilities for the types of programs that could be created. I would also like to try to implement simple file input-output. Adding an import system similar to that of Java, or the header files for C, would allow even more extensibility of the language. While implementing such a system would require a slight rework of the parser, the system itself would not require a large refactoring. A simple if statement could be added to check if some of the used commands are in the imported packages. While at its current stage CLIP is fairly simplistic, it has the capacity to grow into a very large, easy to use, and useful language. </a:t>
            </a:r>
            <a:endParaRPr lang="en-US" dirty="0"/>
          </a:p>
        </p:txBody>
      </p:sp>
    </p:spTree>
    <p:extLst>
      <p:ext uri="{BB962C8B-B14F-4D97-AF65-F5344CB8AC3E}">
        <p14:creationId xmlns:p14="http://schemas.microsoft.com/office/powerpoint/2010/main" val="438156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03030"/>
      </a:dk2>
      <a:lt2>
        <a:srgbClr val="DEDEE0"/>
      </a:lt2>
      <a:accent1>
        <a:srgbClr val="008000"/>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yFo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TotalTime>
  <Words>1042</Words>
  <Application>Microsoft Office PowerPoint</Application>
  <PresentationFormat>Custom</PresentationFormat>
  <Paragraphs>92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dc:creator>
  <cp:lastModifiedBy>Casey</cp:lastModifiedBy>
  <cp:revision>25</cp:revision>
  <dcterms:created xsi:type="dcterms:W3CDTF">2013-03-11T14:47:14Z</dcterms:created>
  <dcterms:modified xsi:type="dcterms:W3CDTF">2013-03-12T13:19:47Z</dcterms:modified>
</cp:coreProperties>
</file>