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6" r:id="rId7"/>
    <p:sldId id="268" r:id="rId8"/>
    <p:sldId id="267" r:id="rId9"/>
    <p:sldId id="269" r:id="rId10"/>
    <p:sldId id="271" r:id="rId11"/>
    <p:sldId id="272" r:id="rId12"/>
    <p:sldId id="261" r:id="rId13"/>
    <p:sldId id="273" r:id="rId14"/>
    <p:sldId id="274" r:id="rId15"/>
    <p:sldId id="262" r:id="rId16"/>
    <p:sldId id="270" r:id="rId17"/>
    <p:sldId id="263" r:id="rId18"/>
    <p:sldId id="275" r:id="rId19"/>
    <p:sldId id="276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E662-7FD2-4670-A574-7E17BA21C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4AA3-B850-43C2-853B-FDECDEE5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FCC6-1CDD-4230-8D2C-36CFA582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32FC-B5ED-42B4-8A1E-6424FED6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548F-7E13-4598-84B8-7D0102D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0A51-689F-4AAD-9438-6178435C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FE848-DE2F-4090-8CA2-E4410231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2D8A-D8C7-4AB0-A884-108C832C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F266-DC3D-47C2-A3FA-C17493BB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66D4-08E4-46AB-B2E0-753B38F5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A5B82-BF9A-4FA0-9020-A03137257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E7C6C-3A96-4BB4-A8CD-68762D5A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7918-C9BB-4A03-BC24-62DFB607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F529-F219-444E-9A37-D062644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E5A3-6D8B-4565-A7A8-D03CF0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B285-1D2C-49B8-AA70-10F374E0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45C2-DE60-499D-A97B-B50D98F9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3B2B-8BB4-405C-9A69-87C18AAF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5A8C-532A-42D4-87AD-25AF49EF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05E7-D2D8-41D6-A876-258AC9C1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6F4-39B3-480A-96F8-683E1506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47EC-7539-4E3D-A851-5F0EC276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EAC8-332E-457B-9291-AD5D89E8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A889-A4E0-42D0-87C4-85EDD492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78AA-B394-45C5-A2E5-A8981D4A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0FDF-E74C-4A27-8771-9FF73E33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816D-D52C-4091-8A72-56675649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FA6F-881B-4901-B4E3-16B6EFBBB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B822E-9CBC-48DD-80E0-D125237D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3D5D9-4A22-4998-B950-F5678D19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47F74-F9B7-4A77-8EB4-6895FB6A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22C1-84BF-4FBD-987A-771A8815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7DB8-BA8A-4EB8-8B0E-FAA45384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B2C70-39A6-444E-9C7C-FD572CB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88E3D-247B-4060-AEE9-C70950AF3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CAE2-39C0-4888-9DF9-E3C248611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C4F0B-93AF-4032-8821-D38F034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4525-BECD-4606-B243-20922BA2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48EDA-FE2A-458C-9426-0D6DEC6D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F484-21D3-4812-BC76-16E798E9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A6788-5624-44DC-A4EF-779FDB22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E57F4-BCC0-4457-927D-0C9AA8D0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3871-8FC3-4188-B4E8-FCDCDC64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7D894-861C-4AE6-B5D1-55A5214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F7A5D-6313-490D-B170-E96F29F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EFF6-DAD7-47C4-A8BD-1271067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02A-53BB-4E84-9C9D-493D2E0B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C9DB-C347-4201-A78F-81F14FE3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66360-0619-49F9-BDE7-2ED70721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4E8F-608F-4349-B376-F8F5FCA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167D6-973A-499F-8B0A-0BDD4D77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8349F-4059-4F72-9EA9-9DC2BD9D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CEA-08F5-4164-963B-1EBED9F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95830-6A4F-42FC-A88F-D3B8FCD12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381E5-72EE-4A2D-BC4C-3A460BE69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B20B0-C120-4803-97A9-F65CAD0C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E7DFC-64DA-4F5C-8785-A5752989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D81F-E2AA-48CE-920B-99FCA1B0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7DE60-3C87-4D7A-BA66-349272C1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9BE92-B651-43EE-B014-67647600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0DBC-1E94-4875-9F76-F64EE62A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C205-AF53-483D-A5FC-3CE9AA077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829C-6E5A-40DF-8D7C-CF0AD6892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7FC8089-2198-4C53-B13F-8A79350F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53765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FYP - Presentation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68398D-31D0-4DD4-B5D6-0C27E4CC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676" y="3276500"/>
            <a:ext cx="4718649" cy="21389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Prepared by Group 2_5:</a:t>
            </a:r>
          </a:p>
          <a:p>
            <a:r>
              <a:rPr lang="en-GB" sz="2800" dirty="0"/>
              <a:t>Cheung Ka Chun (20119598)</a:t>
            </a:r>
            <a:endParaRPr lang="en-GB" sz="2800" dirty="0">
              <a:cs typeface="Calibri"/>
            </a:endParaRPr>
          </a:p>
          <a:p>
            <a:r>
              <a:rPr lang="en-US" dirty="0"/>
              <a:t>Chow Pak Shing (20121011)</a:t>
            </a:r>
          </a:p>
          <a:p>
            <a:r>
              <a:rPr lang="en-GB" sz="2800" dirty="0">
                <a:cs typeface="Calibri"/>
              </a:rPr>
              <a:t>Ng Ka Wai (20116566)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5" name="Title 9">
            <a:extLst>
              <a:ext uri="{FF2B5EF4-FFF2-40B4-BE49-F238E27FC236}">
                <a16:creationId xmlns:a16="http://schemas.microsoft.com/office/drawing/2014/main" id="{9B4AA96D-6BFF-47FB-AFE9-1812FF95CE44}"/>
              </a:ext>
            </a:extLst>
          </p:cNvPr>
          <p:cNvSpPr txBox="1">
            <a:spLocks/>
          </p:cNvSpPr>
          <p:nvPr/>
        </p:nvSpPr>
        <p:spPr>
          <a:xfrm>
            <a:off x="3736676" y="2113473"/>
            <a:ext cx="4718649" cy="750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</a:rPr>
              <a:t>CCIT4080A – CL02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0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1236089" y="3013501"/>
            <a:ext cx="971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&lt;</a:t>
            </a:r>
            <a:r>
              <a:rPr lang="en-US" altLang="zh-TW" sz="4800" dirty="0" err="1">
                <a:solidFill>
                  <a:srgbClr val="00B0F0"/>
                </a:solidFill>
              </a:rPr>
              <a:t>Q_opening_struct</a:t>
            </a:r>
            <a:r>
              <a:rPr lang="en-US" altLang="zh-TW" sz="4800" dirty="0">
                <a:solidFill>
                  <a:srgbClr val="00B0F0"/>
                </a:solidFill>
              </a:rPr>
              <a:t>&gt;</a:t>
            </a:r>
            <a:r>
              <a:rPr lang="en-US" altLang="zh-TW" sz="4800" dirty="0">
                <a:solidFill>
                  <a:srgbClr val="00B050"/>
                </a:solidFill>
              </a:rPr>
              <a:t>&lt;Content&gt;</a:t>
            </a:r>
            <a:r>
              <a:rPr lang="en-US" altLang="zh-TW" sz="4800" dirty="0">
                <a:solidFill>
                  <a:srgbClr val="FF0000"/>
                </a:solidFill>
              </a:rPr>
              <a:t>&lt;Time&gt;</a:t>
            </a:r>
            <a:endParaRPr lang="zh-TW" altLang="en-US" sz="48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C03C8E2-E0B1-4530-90AA-91A8BEB26E08}"/>
              </a:ext>
            </a:extLst>
          </p:cNvPr>
          <p:cNvCxnSpPr>
            <a:cxnSpLocks/>
          </p:cNvCxnSpPr>
          <p:nvPr/>
        </p:nvCxnSpPr>
        <p:spPr>
          <a:xfrm rot="5400000">
            <a:off x="5723431" y="445902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6305CA2-5443-4023-B385-22AE27B99CDF}"/>
              </a:ext>
            </a:extLst>
          </p:cNvPr>
          <p:cNvCxnSpPr>
            <a:cxnSpLocks/>
          </p:cNvCxnSpPr>
          <p:nvPr/>
        </p:nvCxnSpPr>
        <p:spPr>
          <a:xfrm rot="5400000">
            <a:off x="5723431" y="260351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45CA5C-3BEC-4C18-8A45-DC1DF97F4429}"/>
              </a:ext>
            </a:extLst>
          </p:cNvPr>
          <p:cNvSpPr txBox="1"/>
          <p:nvPr/>
        </p:nvSpPr>
        <p:spPr>
          <a:xfrm>
            <a:off x="3749510" y="5846544"/>
            <a:ext cx="760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It can be hundreds or even thousands!!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4993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B1C63-2220-41E4-BB40-50550DFE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Categorize the message</a:t>
            </a:r>
          </a:p>
          <a:p>
            <a:pPr lvl="1"/>
            <a:r>
              <a:rPr lang="en-US" altLang="zh-TW" dirty="0"/>
              <a:t>identify the words in the sentence</a:t>
            </a:r>
          </a:p>
          <a:p>
            <a:pPr lvl="1"/>
            <a:r>
              <a:rPr lang="en-US" altLang="zh-TW" dirty="0"/>
              <a:t>regroup into different sentence structure</a:t>
            </a:r>
          </a:p>
          <a:p>
            <a:pPr lvl="1"/>
            <a:r>
              <a:rPr lang="en-US" altLang="zh-TW" dirty="0"/>
              <a:t>categorize the sentence structure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When sufficient conditions meet</a:t>
            </a:r>
          </a:p>
          <a:p>
            <a:pPr lvl="1"/>
            <a:r>
              <a:rPr lang="en-US" altLang="zh-TW" dirty="0"/>
              <a:t>provide appropriate information </a:t>
            </a:r>
          </a:p>
          <a:p>
            <a:pPr lvl="1"/>
            <a:r>
              <a:rPr lang="en-US" altLang="zh-TW" dirty="0"/>
              <a:t>ask for extra information to provide more concrete answer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24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How we implement?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883377"/>
            <a:ext cx="9761513" cy="4351338"/>
          </a:xfrm>
        </p:spPr>
        <p:txBody>
          <a:bodyPr/>
          <a:lstStyle/>
          <a:p>
            <a:r>
              <a:rPr lang="en-US" dirty="0"/>
              <a:t>Python </a:t>
            </a:r>
          </a:p>
          <a:p>
            <a:r>
              <a:rPr lang="en-US" dirty="0" err="1"/>
              <a:t>Pipenv</a:t>
            </a:r>
            <a:endParaRPr lang="en-US" dirty="0"/>
          </a:p>
          <a:p>
            <a:r>
              <a:rPr lang="en-US" dirty="0" err="1"/>
              <a:t>Ngrok</a:t>
            </a:r>
            <a:r>
              <a:rPr lang="en-US" dirty="0"/>
              <a:t> </a:t>
            </a:r>
          </a:p>
          <a:p>
            <a:r>
              <a:rPr lang="en-US" dirty="0" err="1"/>
              <a:t>Olami</a:t>
            </a:r>
            <a:endParaRPr lang="en-US" b="0" i="0" dirty="0">
              <a:effectLst/>
            </a:endParaRPr>
          </a:p>
          <a:p>
            <a:r>
              <a:rPr lang="en-US" dirty="0"/>
              <a:t>Telegram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9DA45FB-B397-40DD-835F-9A04588E8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50" y="1887421"/>
            <a:ext cx="1724460" cy="1724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0DBF6-A077-4256-9516-68BA45B39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477" y="4059046"/>
            <a:ext cx="1179692" cy="1179692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138D111-64E9-45C8-BD57-51809702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62" y="4042090"/>
            <a:ext cx="3304876" cy="174900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18B0ED-3783-43FD-AC98-0B937BC13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55" y="2357837"/>
            <a:ext cx="1921178" cy="88223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76EDB67-C5E0-45F4-8D5B-91A3648D1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94" y="4165970"/>
            <a:ext cx="1369783" cy="136978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45BC510-0E2D-41F1-AA02-129B4EBF8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74" y="1605429"/>
            <a:ext cx="1651850" cy="19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of the tools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Python:</a:t>
            </a:r>
          </a:p>
          <a:p>
            <a:r>
              <a:rPr lang="en-US" dirty="0"/>
              <a:t>For development</a:t>
            </a:r>
          </a:p>
          <a:p>
            <a:r>
              <a:rPr lang="en-US" dirty="0"/>
              <a:t>Contain machine learning algorithms in the library</a:t>
            </a:r>
          </a:p>
          <a:p>
            <a:pPr marL="0" indent="0">
              <a:buNone/>
            </a:pPr>
            <a:r>
              <a:rPr lang="en-US" dirty="0"/>
              <a:t>**A language that our group members are familiar with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Pipenv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dependency manager for Python 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2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of the tools and services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98"/>
            <a:ext cx="10515600" cy="51847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Ngrok</a:t>
            </a:r>
            <a:r>
              <a:rPr lang="en-US" dirty="0"/>
              <a:t>:</a:t>
            </a:r>
          </a:p>
          <a:p>
            <a:r>
              <a:rPr lang="en-US" dirty="0"/>
              <a:t>Localhost webhook development tool for testing purpose</a:t>
            </a:r>
          </a:p>
          <a:p>
            <a:pPr marL="0" indent="0">
              <a:buNone/>
            </a:pPr>
            <a:r>
              <a:rPr lang="en-US" dirty="0"/>
              <a:t>**we do not have a real server or cloud server at the moment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Olami</a:t>
            </a:r>
            <a:r>
              <a:rPr lang="en-US" dirty="0"/>
              <a:t>:</a:t>
            </a:r>
          </a:p>
          <a:p>
            <a:r>
              <a:rPr lang="en-US" dirty="0"/>
              <a:t>AI Software Development Tool</a:t>
            </a:r>
          </a:p>
          <a:p>
            <a:r>
              <a:rPr lang="en-US" dirty="0"/>
              <a:t>NLP – “</a:t>
            </a:r>
            <a:r>
              <a:rPr lang="en-US" b="0" i="0" dirty="0">
                <a:effectLst/>
              </a:rPr>
              <a:t>Neuro-Linguistic Programming” API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</a:rPr>
              <a:t>Telegram:</a:t>
            </a:r>
          </a:p>
          <a:p>
            <a:r>
              <a:rPr lang="en-US" dirty="0"/>
              <a:t>Platform to deploy </a:t>
            </a:r>
            <a:r>
              <a:rPr lang="en-US" dirty="0" err="1"/>
              <a:t>Spacebot</a:t>
            </a: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8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Road map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118823"/>
              </p:ext>
            </p:extLst>
          </p:nvPr>
        </p:nvGraphicFramePr>
        <p:xfrm>
          <a:off x="838200" y="1825623"/>
          <a:ext cx="10515600" cy="4667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2168060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460840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</a:tblGrid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server implemented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First Additional Function</a:t>
                      </a:r>
                      <a:endParaRPr lang="zh-TW" altLang="en-US" dirty="0"/>
                    </a:p>
                    <a:p>
                      <a:r>
                        <a:rPr lang="en-US" altLang="zh-TW" dirty="0"/>
                        <a:t>Implemented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Additional Functions debugging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Additional Functions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1524864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First NLP module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implemented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&gt;50%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&gt;90%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All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0458182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Start module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Modules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Modules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Webpage set 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Release to media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677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Q3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Q4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2021 Q1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 Q2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7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Division of Work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464891"/>
              </p:ext>
            </p:extLst>
          </p:nvPr>
        </p:nvGraphicFramePr>
        <p:xfrm>
          <a:off x="838199" y="1825623"/>
          <a:ext cx="10509482" cy="470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505657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2236266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Casey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5059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Patrick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375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666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Jacky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128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Q3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Q4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2021 Q1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 Q2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Resources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N/A at the moment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0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Problem encountered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Intermittent </a:t>
            </a:r>
            <a:r>
              <a:rPr lang="en-US" dirty="0"/>
              <a:t>latency response from </a:t>
            </a:r>
            <a:r>
              <a:rPr lang="en-US" dirty="0" err="1"/>
              <a:t>Spacebot</a:t>
            </a:r>
            <a:r>
              <a:rPr lang="en-US" dirty="0"/>
              <a:t> </a:t>
            </a:r>
          </a:p>
          <a:p>
            <a:r>
              <a:rPr lang="en-US" dirty="0"/>
              <a:t>Limitation and difficulty in handling the complexity of user input statement</a:t>
            </a:r>
          </a:p>
        </p:txBody>
      </p:sp>
    </p:spTree>
    <p:extLst>
      <p:ext uri="{BB962C8B-B14F-4D97-AF65-F5344CB8AC3E}">
        <p14:creationId xmlns:p14="http://schemas.microsoft.com/office/powerpoint/2010/main" val="18211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collected input data to discover some useful patterns</a:t>
            </a:r>
          </a:p>
          <a:p>
            <a:endParaRPr lang="en-US" dirty="0"/>
          </a:p>
          <a:p>
            <a:r>
              <a:rPr lang="en-US" dirty="0"/>
              <a:t>Train the traditional through Machine Learning algorithms with the collected data to achieve AI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CC65-9BE4-4D78-9635-A8EC1FE0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Problems we 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F933-25C9-49DE-BBB6-BE699559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63158"/>
            <a:ext cx="8796867" cy="4351338"/>
          </a:xfrm>
        </p:spPr>
        <p:txBody>
          <a:bodyPr/>
          <a:lstStyle/>
          <a:p>
            <a:r>
              <a:rPr lang="en-US" dirty="0"/>
              <a:t>Students got diverse problems and questions </a:t>
            </a:r>
          </a:p>
          <a:p>
            <a:r>
              <a:rPr lang="en-US" dirty="0"/>
              <a:t>Students always ask the inappropriate individuals/targets </a:t>
            </a:r>
          </a:p>
          <a:p>
            <a:r>
              <a:rPr lang="en-US" dirty="0"/>
              <a:t>Lecturers/Staff may not know the answers</a:t>
            </a:r>
          </a:p>
          <a:p>
            <a:pPr marL="0" indent="0">
              <a:buNone/>
            </a:pPr>
            <a:r>
              <a:rPr lang="en-US" dirty="0"/>
              <a:t>-&gt; Cannot get a useful response/solution</a:t>
            </a:r>
          </a:p>
          <a:p>
            <a:pPr marL="0" indent="0">
              <a:buNone/>
            </a:pPr>
            <a:r>
              <a:rPr lang="en-US" dirty="0"/>
              <a:t>-&gt; Inconvenience to different stakeholders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Absence of online support (after office hour)</a:t>
            </a:r>
          </a:p>
          <a:p>
            <a:pPr marL="0" indent="0">
              <a:buNone/>
            </a:pPr>
            <a:r>
              <a:rPr lang="en-US" dirty="0"/>
              <a:t>-&gt;Urgent inquiry cannot be handled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92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0EC4D-A11E-4D08-AE2C-014C04B5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1" y="2777750"/>
            <a:ext cx="10515600" cy="130249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9275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5B6B-747B-4BF3-B006-B82D2652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741C-6193-4926-8C84-73251940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916621"/>
            <a:ext cx="11176000" cy="1024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***Successfully provide a solution to the institution and students through software application*** </a:t>
            </a:r>
          </a:p>
        </p:txBody>
      </p:sp>
    </p:spTree>
    <p:extLst>
      <p:ext uri="{BB962C8B-B14F-4D97-AF65-F5344CB8AC3E}">
        <p14:creationId xmlns:p14="http://schemas.microsoft.com/office/powerpoint/2010/main" val="15937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C521-ACE2-40C3-B458-5EEFDC03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/>
              <a:t>Objectives</a:t>
            </a:r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82F2E7E9-69EC-4DBF-9BE1-234970D1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035" y="2107051"/>
            <a:ext cx="8565931" cy="2643899"/>
          </a:xfrm>
        </p:spPr>
        <p:txBody>
          <a:bodyPr/>
          <a:lstStyle/>
          <a:p>
            <a:r>
              <a:rPr lang="en-US" dirty="0"/>
              <a:t>Provide a 24-7 online platform for student’s inquiry</a:t>
            </a:r>
          </a:p>
          <a:p>
            <a:r>
              <a:rPr lang="en-US" dirty="0"/>
              <a:t>Provide valid and meaningful information to students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-&gt;Improve current students’ inquiry issues &amp; situations</a:t>
            </a:r>
          </a:p>
          <a:p>
            <a:pPr marL="0" indent="0">
              <a:buNone/>
            </a:pPr>
            <a:r>
              <a:rPr lang="en-US" dirty="0"/>
              <a:t>-&gt;Reduce lecturer/staff’s unnecessary workload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CCD0-1403-4C49-9430-C5307FDD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978" y="383250"/>
            <a:ext cx="6222124" cy="1325563"/>
          </a:xfrm>
        </p:spPr>
        <p:txBody>
          <a:bodyPr/>
          <a:lstStyle/>
          <a:p>
            <a:pPr algn="ctr"/>
            <a:r>
              <a:rPr lang="en-US" b="1" u="sng" dirty="0" err="1"/>
              <a:t>Spacebot</a:t>
            </a:r>
            <a:r>
              <a:rPr lang="en-US" b="1" u="sng" dirty="0"/>
              <a:t> </a:t>
            </a:r>
            <a:r>
              <a:rPr lang="en-US" sz="3200" b="1" u="sng" dirty="0"/>
              <a:t>(Working title)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1956-8541-44D3-9295-540A85DE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1"/>
            <a:ext cx="10515600" cy="3678367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4F0F831-335D-4CAC-A0F3-C7F740DD5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00250"/>
            <a:ext cx="7810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What is </a:t>
            </a:r>
            <a:r>
              <a:rPr lang="en-US" b="1" u="sng" dirty="0" err="1"/>
              <a:t>Spacebot</a:t>
            </a:r>
            <a:r>
              <a:rPr lang="en-US" b="1" u="sn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385"/>
            <a:ext cx="10515600" cy="336123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n artificial intelligence </a:t>
            </a:r>
            <a:r>
              <a:rPr lang="en-US" dirty="0">
                <a:solidFill>
                  <a:srgbClr val="001121"/>
                </a:solidFill>
                <a:latin typeface="Montserrat"/>
              </a:rPr>
              <a:t>(AI) software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Montserrat"/>
              </a:rPr>
              <a:t>Simulate conversations</a:t>
            </a:r>
            <a:r>
              <a:rPr lang="en-US" sz="2400" b="0" i="0" dirty="0">
                <a:effectLst/>
                <a:latin typeface="Montserrat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(or chats) with a user in natural language through messaging applications</a:t>
            </a:r>
            <a:endParaRPr lang="en-US" sz="2400" dirty="0"/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Indeed,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a Question Answering system leveraging Natural Language Processing (NLP)</a:t>
            </a:r>
          </a:p>
          <a:p>
            <a:endParaRPr lang="en-US" dirty="0"/>
          </a:p>
          <a:p>
            <a:r>
              <a:rPr lang="en-US" dirty="0"/>
              <a:t>A platform to provide real-time interaction for HKUSPACE students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5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What is </a:t>
            </a:r>
            <a:r>
              <a:rPr lang="en-US" b="1" u="sng" dirty="0" err="1"/>
              <a:t>Spacebot</a:t>
            </a:r>
            <a:r>
              <a:rPr lang="en-US" b="1" u="sng" dirty="0"/>
              <a:t>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66" y="1824845"/>
            <a:ext cx="6637867" cy="32083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Scope of interaction:</a:t>
            </a:r>
          </a:p>
          <a:p>
            <a:r>
              <a:rPr lang="en-US" dirty="0"/>
              <a:t>School facilities and services</a:t>
            </a:r>
          </a:p>
          <a:p>
            <a:r>
              <a:rPr lang="en-US" dirty="0"/>
              <a:t>Non-</a:t>
            </a:r>
            <a:r>
              <a:rPr lang="en-US" dirty="0" err="1"/>
              <a:t>jupas</a:t>
            </a:r>
            <a:r>
              <a:rPr lang="en-US" dirty="0"/>
              <a:t> application</a:t>
            </a:r>
          </a:p>
          <a:p>
            <a:r>
              <a:rPr lang="en-US" dirty="0"/>
              <a:t>Scholarship and financial support</a:t>
            </a:r>
          </a:p>
          <a:p>
            <a:r>
              <a:rPr lang="en-US" dirty="0"/>
              <a:t>Online platform issues</a:t>
            </a:r>
          </a:p>
          <a:p>
            <a:r>
              <a:rPr lang="en-US" dirty="0"/>
              <a:t>School administration affairs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2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9110-1DC0-4ACB-8307-58A9D19A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867"/>
          </a:xfrm>
        </p:spPr>
        <p:txBody>
          <a:bodyPr>
            <a:normAutofit fontScale="92500"/>
          </a:bodyPr>
          <a:lstStyle/>
          <a:p>
            <a:r>
              <a:rPr lang="en-US" dirty="0"/>
              <a:t>How the computer understand the sentences human writes/talks in natural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5B76D8-4B17-4231-8E71-1EC52A289792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What is the weather today?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1711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What is </a:t>
            </a:r>
            <a:r>
              <a:rPr lang="en-US" altLang="zh-TW" sz="4800" dirty="0">
                <a:solidFill>
                  <a:srgbClr val="00B050"/>
                </a:solidFill>
              </a:rPr>
              <a:t>the weather </a:t>
            </a:r>
            <a:r>
              <a:rPr lang="en-US" altLang="zh-TW" sz="4800" dirty="0">
                <a:solidFill>
                  <a:srgbClr val="FF0000"/>
                </a:solidFill>
              </a:rPr>
              <a:t>today</a:t>
            </a:r>
            <a:r>
              <a:rPr lang="en-US" altLang="zh-TW" sz="4800" dirty="0"/>
              <a:t>?</a:t>
            </a:r>
            <a:endParaRPr lang="zh-TW" altLang="en-US" sz="4800" dirty="0"/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04CC0389-047C-458B-B3D6-25C131FA6018}"/>
              </a:ext>
            </a:extLst>
          </p:cNvPr>
          <p:cNvSpPr/>
          <p:nvPr/>
        </p:nvSpPr>
        <p:spPr>
          <a:xfrm>
            <a:off x="838200" y="4700514"/>
            <a:ext cx="3290740" cy="485429"/>
          </a:xfrm>
          <a:prstGeom prst="borderCallout1">
            <a:avLst>
              <a:gd name="adj1" fmla="val -24273"/>
              <a:gd name="adj2" fmla="val 67816"/>
              <a:gd name="adj3" fmla="val -150524"/>
              <a:gd name="adj4" fmla="val 79553"/>
            </a:avLst>
          </a:prstGeom>
          <a:noFill/>
          <a:ln w="38100">
            <a:solidFill>
              <a:srgbClr val="00B0F0"/>
            </a:solidFill>
            <a:prstDash val="solid"/>
            <a:headEnd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</a:rPr>
              <a:t>Recognize it is a question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FA327F-77D9-4B17-BA60-DF9680CD0ADB}"/>
              </a:ext>
            </a:extLst>
          </p:cNvPr>
          <p:cNvSpPr/>
          <p:nvPr/>
        </p:nvSpPr>
        <p:spPr>
          <a:xfrm>
            <a:off x="2543659" y="3052707"/>
            <a:ext cx="2005094" cy="75258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23E5166A-99A8-4F48-8129-C47F0282A0C6}"/>
              </a:ext>
            </a:extLst>
          </p:cNvPr>
          <p:cNvSpPr/>
          <p:nvPr/>
        </p:nvSpPr>
        <p:spPr>
          <a:xfrm>
            <a:off x="4279678" y="1880338"/>
            <a:ext cx="3632644" cy="468000"/>
          </a:xfrm>
          <a:prstGeom prst="borderCallout1">
            <a:avLst>
              <a:gd name="adj1" fmla="val 145725"/>
              <a:gd name="adj2" fmla="val 49764"/>
              <a:gd name="adj3" fmla="val 226284"/>
              <a:gd name="adj4" fmla="val 49828"/>
            </a:avLst>
          </a:prstGeom>
          <a:noFill/>
          <a:ln w="38100" cmpd="sng">
            <a:solidFill>
              <a:srgbClr val="00B05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The information asking for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B3550-E4AD-407D-A757-6742D414F611}"/>
              </a:ext>
            </a:extLst>
          </p:cNvPr>
          <p:cNvSpPr/>
          <p:nvPr/>
        </p:nvSpPr>
        <p:spPr>
          <a:xfrm>
            <a:off x="4617847" y="3052707"/>
            <a:ext cx="3108058" cy="75258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17D2ED-3FD5-40B0-A6BF-7F9BE1953AA0}"/>
              </a:ext>
            </a:extLst>
          </p:cNvPr>
          <p:cNvSpPr/>
          <p:nvPr/>
        </p:nvSpPr>
        <p:spPr>
          <a:xfrm>
            <a:off x="7794999" y="3052707"/>
            <a:ext cx="1424415" cy="7525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圖說文字: 直線 14">
            <a:extLst>
              <a:ext uri="{FF2B5EF4-FFF2-40B4-BE49-F238E27FC236}">
                <a16:creationId xmlns:a16="http://schemas.microsoft.com/office/drawing/2014/main" id="{5BB638C5-AEBD-4BD9-83C8-36DD01D7E83D}"/>
              </a:ext>
            </a:extLst>
          </p:cNvPr>
          <p:cNvSpPr/>
          <p:nvPr/>
        </p:nvSpPr>
        <p:spPr>
          <a:xfrm>
            <a:off x="8159593" y="4700514"/>
            <a:ext cx="3194207" cy="485429"/>
          </a:xfrm>
          <a:prstGeom prst="borderCallout1">
            <a:avLst>
              <a:gd name="adj1" fmla="val -31087"/>
              <a:gd name="adj2" fmla="val 32149"/>
              <a:gd name="adj3" fmla="val -145556"/>
              <a:gd name="adj4" fmla="val 16547"/>
            </a:avLst>
          </a:prstGeom>
          <a:noFill/>
          <a:ln w="38100" cmpd="sng">
            <a:solidFill>
              <a:srgbClr val="FF000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time of information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BE7F6D-3F17-46B3-8360-748A347BD3AD}"/>
              </a:ext>
            </a:extLst>
          </p:cNvPr>
          <p:cNvSpPr txBox="1"/>
          <p:nvPr/>
        </p:nvSpPr>
        <p:spPr>
          <a:xfrm>
            <a:off x="838200" y="1518531"/>
            <a:ext cx="274329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Hidden information: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Today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Position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2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547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Montserrat</vt:lpstr>
      <vt:lpstr>Arial</vt:lpstr>
      <vt:lpstr>Arial</vt:lpstr>
      <vt:lpstr>Calibri</vt:lpstr>
      <vt:lpstr>Calibri Light</vt:lpstr>
      <vt:lpstr>Office Theme</vt:lpstr>
      <vt:lpstr>FYP - Presentation</vt:lpstr>
      <vt:lpstr>Problems we observe</vt:lpstr>
      <vt:lpstr>Goal</vt:lpstr>
      <vt:lpstr>Objectives</vt:lpstr>
      <vt:lpstr>Spacebot (Working title)</vt:lpstr>
      <vt:lpstr>What is Spacebot?</vt:lpstr>
      <vt:lpstr>What is Spacebot? (Cont’d)</vt:lpstr>
      <vt:lpstr>Natural Language Processing</vt:lpstr>
      <vt:lpstr>Natural Language Processing (Cont’d)</vt:lpstr>
      <vt:lpstr>Natural Language Processing (Cont’d)</vt:lpstr>
      <vt:lpstr>Natural Language Processing (Cont’d)</vt:lpstr>
      <vt:lpstr>How we implement?</vt:lpstr>
      <vt:lpstr>Introduction of the tools and services</vt:lpstr>
      <vt:lpstr>Introduction of the tools and services (cont’d)</vt:lpstr>
      <vt:lpstr>Road map</vt:lpstr>
      <vt:lpstr>Division of Work</vt:lpstr>
      <vt:lpstr>Resources Allocation</vt:lpstr>
      <vt:lpstr>Problem encountered so far</vt:lpstr>
      <vt:lpstr>Prospect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KA CHUN;Patrick</dc:creator>
  <cp:lastModifiedBy>CHEUNG KA CHUN</cp:lastModifiedBy>
  <cp:revision>194</cp:revision>
  <dcterms:created xsi:type="dcterms:W3CDTF">2020-11-04T06:27:50Z</dcterms:created>
  <dcterms:modified xsi:type="dcterms:W3CDTF">2020-11-07T14:55:53Z</dcterms:modified>
</cp:coreProperties>
</file>