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9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90" d="100"/>
          <a:sy n="90" d="100"/>
        </p:scale>
        <p:origin x="7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20B-9A7C-BA4A-8CDA-D08A42D3F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ED2D8-8F00-DD4F-9A4A-15CCB01CF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4ACA6-9760-064E-904C-B36D80FC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14D2-C25E-C14B-A1E1-D635775C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E6D31-9B50-4E41-A1F1-48C2E96D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1EB8-AC61-1141-BDCC-DB7A82B0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A0EEC-C5B6-9242-BCA6-500E5007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1FB2-8BA6-3B44-AAC6-7161F823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ED95-F61E-AD46-B0F0-2696F7C1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20A2-4AAA-8348-8DE2-BA4C0788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6D237-22C2-0942-B5B2-778B6DCEE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090EE-BECC-DC49-BEAB-7B708952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2E7F-916B-2C4C-9138-2F5A23EA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FDEB-85C5-F945-BA9D-C0698752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48DF-8199-1445-9FC0-1BA60F4A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3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4ADC-0278-3147-ABC2-B1595E5C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FB6D-7C3C-AB41-B839-AEA487ED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AE22A-2363-2A47-A0A2-3CC28755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2E8C6-F5B5-3B49-9BA6-FBB9D2DA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2D22A-C015-4346-8E87-B6AD8256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649E-28F9-7149-98D6-F780654E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0709-2CB2-0147-8F50-E797A8641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9C57-3C2E-834F-AEF5-C4C67E6A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0091B-EE21-6340-9FBD-C53F817B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04EED-3D94-9842-BB54-6F9EAF4F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AF62-B763-FE42-B015-E939758A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DC32-1A0B-BE4E-87D5-0E7661CA8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6E9B4-6991-BE49-8326-4DE634775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53645-2E8A-614C-A894-1AE2C07F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86583-9F6E-CB4E-AF18-54DAE5A4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70214-90B5-AB47-B773-BE459097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2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2A37-6954-B44D-B30D-FFE1373F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4BD16-F1A1-DE44-9933-541FFFDC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687C4-0B30-3246-AB11-B25A005A0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3B53-8C3D-A945-A082-6EB0B0A9B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5211D-908E-CB48-AA2C-62EA450B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F2AC8-8EDA-774B-A564-F57A1D73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4C984-B9B6-1141-8E06-B87F2AB8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8AF57-7528-E949-AB2A-4809A033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D7CA-DEAA-9247-94BC-9952C1E3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96F9C-88AF-6640-8734-D2BD9958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92EEB-CD8A-CD47-8136-F459257B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4DB1E-C83B-A74E-81FD-B1F3AD00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4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0BDB8-F53B-A74B-B254-74DBF7DF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2CD20-7A84-F949-A555-3E5ED94C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8A3A4-5A8E-2841-B89C-F668F1CB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1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458E-358B-584E-AB8F-1CB58E38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628E-2539-C440-B606-C2D63E6B6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423B8-85F5-914F-A3FB-3F9803DA3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0A9C7-805B-3C41-B332-F1968028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E7853-69CE-6948-8C87-5B41237B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C392F-D79A-604E-91CD-F4ACB907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FDC0-7823-7C48-A5CF-C6589837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B2A71-8FF8-5147-B8EE-460A9BBE7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ECAEE-E0A9-EB4A-9380-AE73061A7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07BE2-6EBC-3841-8D1B-27AAEDB8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E8ACB-6A50-E34D-A41F-5B3EADE2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6338F-F21C-F94D-9517-1F27124C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3D411-6F51-7D44-9932-6841D60B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E996-C5A0-5C4C-A3FC-C5C220908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C60B-8701-2E48-B872-99E432FA2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EEE8-C2B3-344C-AF93-A7A267878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60909-4D9B-5440-91B0-018DED647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lta.com/confidence-in-a-cream-anti-aging-moisturizer?productId=xlsImpprod13641053&amp;sku=2298658&amp;cmpid=PS_Non!google!Product_Listing_Ads&amp;cagpspn=pla&amp;CATCI=pla-119452434510&amp;CAAGID=23551040550&amp;CAWELAID=330000200000490036&amp;catargetid=330000200000353405&amp;cadevice=c&amp;gclid=Cj0KCQiA1KiBBhCcARIsAPWqoSpQBxe07Ze_Ef28UPA1503c4UAvtnYKeVHX9SJ3-E7Ss9jeHIgn1wwaAmSJEALw_wc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D444C9-9FA6-485E-8F7A-5B65A28F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794BC-7E66-464F-9824-BB9970151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Web Scraping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DC8D3-783C-B842-A1B0-1D3AA9254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Casey Hoffman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7E0E5-1E57-4763-9838-2F600E20A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794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542BB3E-999E-485A-8D89-20CA76FCB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57736" y="815001"/>
            <a:ext cx="449918" cy="320434"/>
            <a:chOff x="10957736" y="815001"/>
            <a:chExt cx="449918" cy="320434"/>
          </a:xfrm>
          <a:solidFill>
            <a:srgbClr val="FFFFFF"/>
          </a:solidFill>
        </p:grpSpPr>
        <p:sp>
          <p:nvSpPr>
            <p:cNvPr id="14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6" y="815001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6" y="104429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8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444C9-9FA6-485E-8F7A-5B65A28F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B9843-7E77-104F-B82B-3708B0F8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53" y="331228"/>
            <a:ext cx="4076460" cy="10122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200" dirty="0">
                <a:solidFill>
                  <a:srgbClr val="FFFFFF"/>
                </a:solidFill>
              </a:rPr>
              <a:t>Background</a:t>
            </a:r>
          </a:p>
        </p:txBody>
      </p:sp>
      <p:pic>
        <p:nvPicPr>
          <p:cNvPr id="5" name="Content Placeholder 4" descr="A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AA2E1249-3A3A-0448-82AB-1C34D26B8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3840" r="-2" b="22589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542BB3E-999E-485A-8D89-20CA76FCB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57736" y="815001"/>
            <a:ext cx="449918" cy="320434"/>
            <a:chOff x="10957736" y="815001"/>
            <a:chExt cx="449918" cy="320434"/>
          </a:xfrm>
          <a:solidFill>
            <a:srgbClr val="FFFFFF"/>
          </a:solidFill>
        </p:grpSpPr>
        <p:sp>
          <p:nvSpPr>
            <p:cNvPr id="15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6" y="815001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6" y="104429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A7F3DF-5677-1C41-835F-63150C036A2B}"/>
              </a:ext>
            </a:extLst>
          </p:cNvPr>
          <p:cNvSpPr txBox="1"/>
          <p:nvPr/>
        </p:nvSpPr>
        <p:spPr>
          <a:xfrm>
            <a:off x="701750" y="1674674"/>
            <a:ext cx="3965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Ulta</a:t>
            </a:r>
            <a:r>
              <a:rPr lang="en-US" b="1" dirty="0"/>
              <a:t> Beauty</a:t>
            </a:r>
            <a:r>
              <a:rPr lang="en-US" dirty="0"/>
              <a:t> is an online and in-store beauty retailer, offering skincare, hair and makeup products, and more.</a:t>
            </a:r>
          </a:p>
          <a:p>
            <a:endParaRPr lang="en-US" b="1" dirty="0"/>
          </a:p>
          <a:p>
            <a:r>
              <a:rPr lang="en-US" dirty="0"/>
              <a:t>Carries a huge range of products, varying in quality and price range.</a:t>
            </a:r>
          </a:p>
          <a:p>
            <a:endParaRPr lang="en-US" dirty="0"/>
          </a:p>
          <a:p>
            <a:r>
              <a:rPr lang="en-US" dirty="0"/>
              <a:t>For this project, I decided to focus on their moisturizers (~700 products). I used Scrapy to obtain the data.</a:t>
            </a:r>
          </a:p>
        </p:txBody>
      </p:sp>
    </p:spTree>
    <p:extLst>
      <p:ext uri="{BB962C8B-B14F-4D97-AF65-F5344CB8AC3E}">
        <p14:creationId xmlns:p14="http://schemas.microsoft.com/office/powerpoint/2010/main" val="38006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444C9-9FA6-485E-8F7A-5B65A28F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B9843-7E77-104F-B82B-3708B0F8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52" y="331228"/>
            <a:ext cx="9952120" cy="9527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6200" dirty="0">
                <a:solidFill>
                  <a:srgbClr val="FFFFFF"/>
                </a:solidFill>
              </a:rPr>
              <a:t>Histogram of Moisturizer Prices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42BB3E-999E-485A-8D89-20CA76FCB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57736" y="815001"/>
            <a:ext cx="449918" cy="320434"/>
            <a:chOff x="10957736" y="815001"/>
            <a:chExt cx="449918" cy="320434"/>
          </a:xfrm>
          <a:solidFill>
            <a:srgbClr val="FFFFFF"/>
          </a:solidFill>
        </p:grpSpPr>
        <p:sp>
          <p:nvSpPr>
            <p:cNvPr id="15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6" y="815001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6" y="104429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A7F3DF-5677-1C41-835F-63150C036A2B}"/>
              </a:ext>
            </a:extLst>
          </p:cNvPr>
          <p:cNvSpPr txBox="1"/>
          <p:nvPr/>
        </p:nvSpPr>
        <p:spPr>
          <a:xfrm>
            <a:off x="1153610" y="1813697"/>
            <a:ext cx="3965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majority of moisturizers are less than $50.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 line</a:t>
            </a:r>
            <a:r>
              <a:rPr lang="en-US" dirty="0"/>
              <a:t> denotes the median price ($31.99).</a:t>
            </a:r>
          </a:p>
          <a:p>
            <a:r>
              <a:rPr lang="en-US" dirty="0"/>
              <a:t>However, this alone does not provide enough information on which products are highly purchased.</a:t>
            </a:r>
          </a:p>
        </p:txBody>
      </p:sp>
      <p:pic>
        <p:nvPicPr>
          <p:cNvPr id="17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4EADE83-4AEB-3C44-9622-8240456A6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112" y="1250325"/>
            <a:ext cx="4815643" cy="48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3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28683-31A6-43AA-A9CA-1D1C4255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9BB51-C554-2B49-8844-2C3CB998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Analyzing the bestsellers…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EF00A9-80B5-4DD6-8113-9D082B074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414" y="3813914"/>
            <a:ext cx="465458" cy="872153"/>
            <a:chOff x="529414" y="3813914"/>
            <a:chExt cx="465458" cy="872153"/>
          </a:xfrm>
          <a:solidFill>
            <a:srgbClr val="FFFFFF"/>
          </a:solidFill>
        </p:grpSpPr>
        <p:sp>
          <p:nvSpPr>
            <p:cNvPr id="19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954" y="3813914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3734" y="4043209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9414" y="4558353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C2D10604-185B-B140-97F5-E135DD65E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2691"/>
            <a:ext cx="12192000" cy="1741714"/>
          </a:xfrm>
        </p:spPr>
      </p:pic>
    </p:spTree>
    <p:extLst>
      <p:ext uri="{BB962C8B-B14F-4D97-AF65-F5344CB8AC3E}">
        <p14:creationId xmlns:p14="http://schemas.microsoft.com/office/powerpoint/2010/main" val="15483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28683-31A6-43AA-A9CA-1D1C4255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9BB51-C554-2B49-8844-2C3CB998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23056"/>
            <a:ext cx="10701808" cy="14631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Distributions of Reviews: Boxplot + Density Plot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EF00A9-80B5-4DD6-8113-9D082B074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414" y="3813914"/>
            <a:ext cx="465458" cy="872153"/>
            <a:chOff x="529414" y="3813914"/>
            <a:chExt cx="465458" cy="872153"/>
          </a:xfrm>
          <a:solidFill>
            <a:srgbClr val="FFFFFF"/>
          </a:solidFill>
        </p:grpSpPr>
        <p:sp>
          <p:nvSpPr>
            <p:cNvPr id="19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954" y="3813914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3734" y="4043209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9414" y="4558353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2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7CDCB7A-C194-134C-A639-8A4E821EA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95" y="1764033"/>
            <a:ext cx="5257800" cy="4927331"/>
          </a:xfrm>
        </p:spPr>
      </p:pic>
      <p:pic>
        <p:nvPicPr>
          <p:cNvPr id="1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C32187D-1629-484B-94EE-0347472A1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71" y="1750226"/>
            <a:ext cx="6007853" cy="492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9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28683-31A6-43AA-A9CA-1D1C4255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9BB51-C554-2B49-8844-2C3CB998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23056"/>
            <a:ext cx="10701808" cy="14631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The Top 10 Products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EF00A9-80B5-4DD6-8113-9D082B074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414" y="3813914"/>
            <a:ext cx="465458" cy="872153"/>
            <a:chOff x="529414" y="3813914"/>
            <a:chExt cx="465458" cy="872153"/>
          </a:xfrm>
          <a:solidFill>
            <a:srgbClr val="FFFFFF"/>
          </a:solidFill>
        </p:grpSpPr>
        <p:sp>
          <p:nvSpPr>
            <p:cNvPr id="19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954" y="3813914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3734" y="4043209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9414" y="4558353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3CD284A-5922-2542-B12B-BC26B382E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45" y="1867074"/>
            <a:ext cx="5305550" cy="435133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42B01F-896B-0744-8832-CCCD4EE57D02}"/>
              </a:ext>
            </a:extLst>
          </p:cNvPr>
          <p:cNvSpPr txBox="1"/>
          <p:nvPr/>
        </p:nvSpPr>
        <p:spPr>
          <a:xfrm>
            <a:off x="6654632" y="1988400"/>
            <a:ext cx="49924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determined the Top 10 bestselling products by computing a score based on the overall average rating and number of ratings per product.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6/10 of the best-selling products are from the </a:t>
            </a:r>
            <a:r>
              <a:rPr lang="en-US" b="1" dirty="0"/>
              <a:t>Clinique</a:t>
            </a:r>
            <a:r>
              <a:rPr lang="en-US" dirty="0"/>
              <a:t> brand.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highest-rated product included is the “Confidence In A Cream Anti-Aging Moisturizer” from </a:t>
            </a:r>
            <a:r>
              <a:rPr lang="en-US" b="1" dirty="0"/>
              <a:t>It Cosmetics</a:t>
            </a:r>
            <a:r>
              <a:rPr lang="en-US" dirty="0"/>
              <a:t> (4.5/5 stars, </a:t>
            </a:r>
            <a:r>
              <a:rPr lang="en-US" i="1" dirty="0"/>
              <a:t>n </a:t>
            </a:r>
            <a:r>
              <a:rPr lang="en-US" dirty="0"/>
              <a:t>= 4124).</a:t>
            </a:r>
          </a:p>
        </p:txBody>
      </p:sp>
    </p:spTree>
    <p:extLst>
      <p:ext uri="{BB962C8B-B14F-4D97-AF65-F5344CB8AC3E}">
        <p14:creationId xmlns:p14="http://schemas.microsoft.com/office/powerpoint/2010/main" val="11771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28683-31A6-43AA-A9CA-1D1C4255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9BB51-C554-2B49-8844-2C3CB998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23056"/>
            <a:ext cx="10701808" cy="14631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The Top 10 Products - Cost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EF00A9-80B5-4DD6-8113-9D082B074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414" y="3813914"/>
            <a:ext cx="465458" cy="872153"/>
            <a:chOff x="529414" y="3813914"/>
            <a:chExt cx="465458" cy="872153"/>
          </a:xfrm>
          <a:solidFill>
            <a:srgbClr val="FFFFFF"/>
          </a:solidFill>
        </p:grpSpPr>
        <p:sp>
          <p:nvSpPr>
            <p:cNvPr id="19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954" y="3813914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3734" y="4043209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9414" y="4558353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F42B01F-896B-0744-8832-CCCD4EE57D02}"/>
              </a:ext>
            </a:extLst>
          </p:cNvPr>
          <p:cNvSpPr txBox="1"/>
          <p:nvPr/>
        </p:nvSpPr>
        <p:spPr>
          <a:xfrm>
            <a:off x="6849364" y="1983433"/>
            <a:ext cx="4992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majority of the products in the Top 10 are between $25 and $40. However, two outliers do not fit this pattern, labeled A and B. </a:t>
            </a:r>
          </a:p>
          <a:p>
            <a:endParaRPr lang="en-US" dirty="0"/>
          </a:p>
          <a:p>
            <a:r>
              <a:rPr lang="en-US" dirty="0"/>
              <a:t>These are the “Confidence In A Cream Anti-Aging Moisturizer” from </a:t>
            </a:r>
            <a:r>
              <a:rPr lang="en-US" b="1" dirty="0"/>
              <a:t>It Cosmetics</a:t>
            </a:r>
            <a:r>
              <a:rPr lang="en-US" dirty="0"/>
              <a:t> and “Travel Size Dramatically Different Hydrating Jelly” from </a:t>
            </a:r>
            <a:r>
              <a:rPr lang="en-US" b="1" dirty="0"/>
              <a:t>Clinique.</a:t>
            </a:r>
          </a:p>
        </p:txBody>
      </p:sp>
      <p:pic>
        <p:nvPicPr>
          <p:cNvPr id="1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8607F41-E4C5-ED48-9A7B-EFCCBC11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22" y="1615722"/>
            <a:ext cx="6314077" cy="51784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4358E65-C6DC-6641-BAA3-B07B49A99B38}"/>
              </a:ext>
            </a:extLst>
          </p:cNvPr>
          <p:cNvSpPr txBox="1"/>
          <p:nvPr/>
        </p:nvSpPr>
        <p:spPr>
          <a:xfrm>
            <a:off x="3843358" y="21013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3808C8-F3DF-7546-8E67-F717738E33CA}"/>
              </a:ext>
            </a:extLst>
          </p:cNvPr>
          <p:cNvSpPr txBox="1"/>
          <p:nvPr/>
        </p:nvSpPr>
        <p:spPr>
          <a:xfrm>
            <a:off x="5398890" y="60572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4014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28683-31A6-43AA-A9CA-1D1C4255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9BB51-C554-2B49-8844-2C3CB998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23056"/>
            <a:ext cx="10701808" cy="14631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Interesting Findings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EF00A9-80B5-4DD6-8113-9D082B074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414" y="3813914"/>
            <a:ext cx="465458" cy="872153"/>
            <a:chOff x="529414" y="3813914"/>
            <a:chExt cx="465458" cy="872153"/>
          </a:xfrm>
          <a:solidFill>
            <a:srgbClr val="FFFFFF"/>
          </a:solidFill>
        </p:grpSpPr>
        <p:sp>
          <p:nvSpPr>
            <p:cNvPr id="19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954" y="3813914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3734" y="4043209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9414" y="4558353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790137F-8B40-BB4D-A38F-C96CA7D4E31E}"/>
              </a:ext>
            </a:extLst>
          </p:cNvPr>
          <p:cNvSpPr txBox="1"/>
          <p:nvPr/>
        </p:nvSpPr>
        <p:spPr>
          <a:xfrm>
            <a:off x="723851" y="1811983"/>
            <a:ext cx="114014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Due to time constraints, I was unable to conduct NLP on the review text for these products.</a:t>
            </a:r>
          </a:p>
          <a:p>
            <a:r>
              <a:rPr lang="en-US" sz="2400" dirty="0"/>
              <a:t>However, I took some time to look at the product names from the Top 10 and see what commonalities arise.</a:t>
            </a:r>
          </a:p>
          <a:p>
            <a:r>
              <a:rPr lang="en-US" sz="2400" i="1" u="sng" dirty="0"/>
              <a:t>All the products in the top 10 are anti-aging skincare products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 interpret this to mean that anti-aging skincare products are the most popular type of moisturizers on </a:t>
            </a:r>
            <a:r>
              <a:rPr lang="en-US" sz="2400" dirty="0" err="1"/>
              <a:t>Ulta’s</a:t>
            </a:r>
            <a:r>
              <a:rPr lang="en-US" sz="2400" dirty="0"/>
              <a:t> website.</a:t>
            </a:r>
          </a:p>
          <a:p>
            <a:pPr lvl="1"/>
            <a:r>
              <a:rPr lang="en-US" sz="2400" dirty="0"/>
              <a:t>Validated by an outside source: the It Cosmetics moisturizer was the #1 selling moisturizer product in </a:t>
            </a:r>
            <a:r>
              <a:rPr lang="en-US" sz="2400" dirty="0">
                <a:hlinkClick r:id="rId2"/>
              </a:rPr>
              <a:t>2019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7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342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 Scraping Project</vt:lpstr>
      <vt:lpstr>Background</vt:lpstr>
      <vt:lpstr>Histogram of Moisturizer Prices</vt:lpstr>
      <vt:lpstr>Analyzing the bestsellers…</vt:lpstr>
      <vt:lpstr>Distributions of Reviews: Boxplot + Density Plot</vt:lpstr>
      <vt:lpstr>The Top 10 Products</vt:lpstr>
      <vt:lpstr>The Top 10 Products - Cost</vt:lpstr>
      <vt:lpstr>Interesting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Hoffman</dc:creator>
  <cp:lastModifiedBy>Casey Hoffman</cp:lastModifiedBy>
  <cp:revision>7</cp:revision>
  <dcterms:created xsi:type="dcterms:W3CDTF">2021-02-15T15:06:01Z</dcterms:created>
  <dcterms:modified xsi:type="dcterms:W3CDTF">2021-02-15T15:49:21Z</dcterms:modified>
</cp:coreProperties>
</file>