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trictFirstAndLastChars="0" saveSubsetFonts="1">
  <p:sldMasterIdLst>
    <p:sldMasterId id="2147484408" r:id="rId1"/>
  </p:sldMasterIdLst>
  <p:notesMasterIdLst>
    <p:notesMasterId r:id="rId50"/>
  </p:notesMasterIdLst>
  <p:handoutMasterIdLst>
    <p:handoutMasterId r:id="rId51"/>
  </p:handoutMasterIdLst>
  <p:sldIdLst>
    <p:sldId id="294" r:id="rId2"/>
    <p:sldId id="418" r:id="rId3"/>
    <p:sldId id="430" r:id="rId4"/>
    <p:sldId id="450" r:id="rId5"/>
    <p:sldId id="432" r:id="rId6"/>
    <p:sldId id="476" r:id="rId7"/>
    <p:sldId id="259" r:id="rId8"/>
    <p:sldId id="434" r:id="rId9"/>
    <p:sldId id="435" r:id="rId10"/>
    <p:sldId id="477" r:id="rId11"/>
    <p:sldId id="437" r:id="rId12"/>
    <p:sldId id="481" r:id="rId13"/>
    <p:sldId id="436" r:id="rId14"/>
    <p:sldId id="433" r:id="rId15"/>
    <p:sldId id="493" r:id="rId16"/>
    <p:sldId id="455" r:id="rId17"/>
    <p:sldId id="474" r:id="rId18"/>
    <p:sldId id="473" r:id="rId19"/>
    <p:sldId id="438" r:id="rId20"/>
    <p:sldId id="467" r:id="rId21"/>
    <p:sldId id="468" r:id="rId22"/>
    <p:sldId id="431" r:id="rId23"/>
    <p:sldId id="440" r:id="rId24"/>
    <p:sldId id="458" r:id="rId25"/>
    <p:sldId id="441" r:id="rId26"/>
    <p:sldId id="459" r:id="rId27"/>
    <p:sldId id="442" r:id="rId28"/>
    <p:sldId id="460" r:id="rId29"/>
    <p:sldId id="494" r:id="rId30"/>
    <p:sldId id="491" r:id="rId31"/>
    <p:sldId id="492" r:id="rId32"/>
    <p:sldId id="444" r:id="rId33"/>
    <p:sldId id="461" r:id="rId34"/>
    <p:sldId id="445" r:id="rId35"/>
    <p:sldId id="462" r:id="rId36"/>
    <p:sldId id="446" r:id="rId37"/>
    <p:sldId id="463" r:id="rId38"/>
    <p:sldId id="447" r:id="rId39"/>
    <p:sldId id="464" r:id="rId40"/>
    <p:sldId id="497" r:id="rId41"/>
    <p:sldId id="487" r:id="rId42"/>
    <p:sldId id="448" r:id="rId43"/>
    <p:sldId id="465" r:id="rId44"/>
    <p:sldId id="482" r:id="rId45"/>
    <p:sldId id="429" r:id="rId46"/>
    <p:sldId id="483" r:id="rId47"/>
    <p:sldId id="488" r:id="rId48"/>
    <p:sldId id="449" r:id="rId49"/>
  </p:sldIdLst>
  <p:sldSz cx="9144000" cy="6858000" type="letter"/>
  <p:notesSz cx="6881813"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6" autoAdjust="0"/>
    <p:restoredTop sz="61310" autoAdjust="0"/>
  </p:normalViewPr>
  <p:slideViewPr>
    <p:cSldViewPr>
      <p:cViewPr varScale="1">
        <p:scale>
          <a:sx n="65" d="100"/>
          <a:sy n="65" d="100"/>
        </p:scale>
        <p:origin x="3144" y="19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2869"/>
    </p:cViewPr>
  </p:sorterViewPr>
  <p:notesViewPr>
    <p:cSldViewPr>
      <p:cViewPr varScale="1">
        <p:scale>
          <a:sx n="75" d="100"/>
          <a:sy n="75" d="100"/>
        </p:scale>
        <p:origin x="2933" y="53"/>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F593D36-D009-DB48-827D-71C75FE63372}"/>
              </a:ext>
            </a:extLst>
          </p:cNvPr>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75" tIns="45738" rIns="91475" bIns="45738" numCol="1" anchor="t" anchorCtr="0" compatLnSpc="1">
            <a:prstTxWarp prst="textNoShape">
              <a:avLst/>
            </a:prstTxWarp>
          </a:bodyPr>
          <a:lstStyle>
            <a:lvl1pPr defTabSz="914760">
              <a:defRPr sz="1200">
                <a:latin typeface="Times New Roman" pitchFamily="18" charset="0"/>
              </a:defRPr>
            </a:lvl1pPr>
          </a:lstStyle>
          <a:p>
            <a:pPr>
              <a:defRPr/>
            </a:pPr>
            <a:endParaRPr lang="en-US"/>
          </a:p>
        </p:txBody>
      </p:sp>
      <p:sp>
        <p:nvSpPr>
          <p:cNvPr id="29699" name="Rectangle 3">
            <a:extLst>
              <a:ext uri="{FF2B5EF4-FFF2-40B4-BE49-F238E27FC236}">
                <a16:creationId xmlns:a16="http://schemas.microsoft.com/office/drawing/2014/main" id="{E17D9C7B-206B-9E42-AAB3-CB5E61656577}"/>
              </a:ext>
            </a:extLst>
          </p:cNvPr>
          <p:cNvSpPr>
            <a:spLocks noGrp="1" noChangeArrowheads="1"/>
          </p:cNvSpPr>
          <p:nvPr>
            <p:ph type="dt" sz="quarter" idx="1"/>
          </p:nvPr>
        </p:nvSpPr>
        <p:spPr bwMode="auto">
          <a:xfrm>
            <a:off x="3906838"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75" tIns="45738" rIns="91475" bIns="45738" numCol="1" anchor="t" anchorCtr="0" compatLnSpc="1">
            <a:prstTxWarp prst="textNoShape">
              <a:avLst/>
            </a:prstTxWarp>
          </a:bodyPr>
          <a:lstStyle>
            <a:lvl1pPr algn="r" defTabSz="914760">
              <a:defRPr sz="1200">
                <a:latin typeface="Times New Roman" pitchFamily="18" charset="0"/>
              </a:defRPr>
            </a:lvl1pPr>
          </a:lstStyle>
          <a:p>
            <a:pPr>
              <a:defRPr/>
            </a:pPr>
            <a:fld id="{EF4D8334-5ED7-8249-BCA2-AE95ECF46C81}" type="datetime2">
              <a:rPr lang="en-US"/>
              <a:pPr>
                <a:defRPr/>
              </a:pPr>
              <a:t>Friday, February 3, 2023</a:t>
            </a:fld>
            <a:endParaRPr lang="en-US" dirty="0"/>
          </a:p>
        </p:txBody>
      </p:sp>
      <p:sp>
        <p:nvSpPr>
          <p:cNvPr id="29700" name="Rectangle 4">
            <a:extLst>
              <a:ext uri="{FF2B5EF4-FFF2-40B4-BE49-F238E27FC236}">
                <a16:creationId xmlns:a16="http://schemas.microsoft.com/office/drawing/2014/main" id="{9777B3C3-B1FD-774B-AAF8-6EE7485A0895}"/>
              </a:ext>
            </a:extLst>
          </p:cNvPr>
          <p:cNvSpPr>
            <a:spLocks noGrp="1" noChangeArrowheads="1"/>
          </p:cNvSpPr>
          <p:nvPr>
            <p:ph type="ftr" sz="quarter" idx="2"/>
          </p:nvPr>
        </p:nvSpPr>
        <p:spPr bwMode="auto">
          <a:xfrm>
            <a:off x="0" y="8842375"/>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75" tIns="45738" rIns="91475" bIns="45738" numCol="1" anchor="b" anchorCtr="0" compatLnSpc="1">
            <a:prstTxWarp prst="textNoShape">
              <a:avLst/>
            </a:prstTxWarp>
          </a:bodyPr>
          <a:lstStyle>
            <a:lvl1pPr defTabSz="914760">
              <a:defRPr sz="1200">
                <a:latin typeface="Times New Roman" pitchFamily="18" charset="0"/>
              </a:defRPr>
            </a:lvl1pPr>
          </a:lstStyle>
          <a:p>
            <a:pPr>
              <a:defRPr/>
            </a:pPr>
            <a:r>
              <a:rPr lang="en-US"/>
              <a:t>Conducting Human Subjects Research</a:t>
            </a:r>
          </a:p>
        </p:txBody>
      </p:sp>
      <p:sp>
        <p:nvSpPr>
          <p:cNvPr id="29701" name="Rectangle 5">
            <a:extLst>
              <a:ext uri="{FF2B5EF4-FFF2-40B4-BE49-F238E27FC236}">
                <a16:creationId xmlns:a16="http://schemas.microsoft.com/office/drawing/2014/main" id="{56A51934-FE69-FC43-A33C-3D7BC58E92FF}"/>
              </a:ext>
            </a:extLst>
          </p:cNvPr>
          <p:cNvSpPr>
            <a:spLocks noGrp="1" noChangeArrowheads="1"/>
          </p:cNvSpPr>
          <p:nvPr>
            <p:ph type="sldNum" sz="quarter" idx="3"/>
          </p:nvPr>
        </p:nvSpPr>
        <p:spPr bwMode="auto">
          <a:xfrm>
            <a:off x="3906838" y="8842375"/>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75" tIns="45738" rIns="91475" bIns="45738" numCol="1" anchor="b" anchorCtr="0" compatLnSpc="1">
            <a:prstTxWarp prst="textNoShape">
              <a:avLst/>
            </a:prstTxWarp>
          </a:bodyPr>
          <a:lstStyle>
            <a:lvl1pPr algn="r" defTabSz="912813">
              <a:defRPr sz="1200">
                <a:latin typeface="Times New Roman" panose="02020603050405020304" pitchFamily="18" charset="0"/>
              </a:defRPr>
            </a:lvl1pPr>
          </a:lstStyle>
          <a:p>
            <a:fld id="{8D967E27-72DC-6847-9F35-4C08A116540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AF99904-F9B4-4E4D-AC89-4B6AE3424DE0}"/>
              </a:ext>
            </a:extLst>
          </p:cNvPr>
          <p:cNvSpPr>
            <a:spLocks noGrp="1" noChangeArrowheads="1"/>
          </p:cNvSpPr>
          <p:nvPr>
            <p:ph type="hdr" sz="quarter"/>
          </p:nvPr>
        </p:nvSpPr>
        <p:spPr bwMode="auto">
          <a:xfrm>
            <a:off x="0" y="0"/>
            <a:ext cx="30035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11" tIns="45555" rIns="91111" bIns="45555" numCol="1" anchor="t" anchorCtr="0" compatLnSpc="1">
            <a:prstTxWarp prst="textNoShape">
              <a:avLst/>
            </a:prstTxWarp>
          </a:bodyPr>
          <a:lstStyle>
            <a:lvl1pPr defTabSz="911550">
              <a:defRPr sz="1200">
                <a:latin typeface="Times New Roman" pitchFamily="18" charset="0"/>
              </a:defRPr>
            </a:lvl1pPr>
          </a:lstStyle>
          <a:p>
            <a:pPr>
              <a:defRPr/>
            </a:pPr>
            <a:endParaRPr lang="en-US"/>
          </a:p>
        </p:txBody>
      </p:sp>
      <p:sp>
        <p:nvSpPr>
          <p:cNvPr id="33795" name="Rectangle 3">
            <a:extLst>
              <a:ext uri="{FF2B5EF4-FFF2-40B4-BE49-F238E27FC236}">
                <a16:creationId xmlns:a16="http://schemas.microsoft.com/office/drawing/2014/main" id="{5402A103-86B3-F64C-B43F-90FF15574EC4}"/>
              </a:ext>
            </a:extLst>
          </p:cNvPr>
          <p:cNvSpPr>
            <a:spLocks noGrp="1" noChangeArrowheads="1"/>
          </p:cNvSpPr>
          <p:nvPr>
            <p:ph type="dt" idx="1"/>
          </p:nvPr>
        </p:nvSpPr>
        <p:spPr bwMode="auto">
          <a:xfrm>
            <a:off x="39036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11" tIns="45555" rIns="91111" bIns="45555" numCol="1" anchor="t" anchorCtr="0" compatLnSpc="1">
            <a:prstTxWarp prst="textNoShape">
              <a:avLst/>
            </a:prstTxWarp>
          </a:bodyPr>
          <a:lstStyle>
            <a:lvl1pPr algn="r" defTabSz="911550">
              <a:defRPr sz="1200">
                <a:latin typeface="Times New Roman" pitchFamily="18" charset="0"/>
              </a:defRPr>
            </a:lvl1pPr>
          </a:lstStyle>
          <a:p>
            <a:pPr>
              <a:defRPr/>
            </a:pPr>
            <a:fld id="{5C1DC295-871B-4B41-9717-32EC79492F03}" type="datetime2">
              <a:rPr lang="en-US"/>
              <a:pPr>
                <a:defRPr/>
              </a:pPr>
              <a:t>Friday, February 3, 2023</a:t>
            </a:fld>
            <a:endParaRPr lang="en-US" dirty="0"/>
          </a:p>
        </p:txBody>
      </p:sp>
      <p:sp>
        <p:nvSpPr>
          <p:cNvPr id="3076" name="Rectangle 4">
            <a:extLst>
              <a:ext uri="{FF2B5EF4-FFF2-40B4-BE49-F238E27FC236}">
                <a16:creationId xmlns:a16="http://schemas.microsoft.com/office/drawing/2014/main" id="{DBD4D832-3228-A11F-992C-9F38849D9E04}"/>
              </a:ext>
            </a:extLst>
          </p:cNvPr>
          <p:cNvSpPr>
            <a:spLocks noChangeArrowheads="1" noTextEdit="1"/>
          </p:cNvSpPr>
          <p:nvPr>
            <p:ph type="sldImg" idx="2"/>
          </p:nvPr>
        </p:nvSpPr>
        <p:spPr bwMode="auto">
          <a:xfrm>
            <a:off x="1071563" y="685800"/>
            <a:ext cx="4687887" cy="35163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a:extLst>
              <a:ext uri="{FF2B5EF4-FFF2-40B4-BE49-F238E27FC236}">
                <a16:creationId xmlns:a16="http://schemas.microsoft.com/office/drawing/2014/main" id="{1F9BC27F-E74C-AD4B-BC3B-743AF35171E9}"/>
              </a:ext>
            </a:extLst>
          </p:cNvPr>
          <p:cNvSpPr>
            <a:spLocks noGrp="1" noChangeArrowheads="1"/>
          </p:cNvSpPr>
          <p:nvPr>
            <p:ph type="body" sz="quarter" idx="3"/>
          </p:nvPr>
        </p:nvSpPr>
        <p:spPr bwMode="auto">
          <a:xfrm>
            <a:off x="900113" y="4430713"/>
            <a:ext cx="5030787" cy="420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11" tIns="45555" rIns="91111" bIns="4555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a:extLst>
              <a:ext uri="{FF2B5EF4-FFF2-40B4-BE49-F238E27FC236}">
                <a16:creationId xmlns:a16="http://schemas.microsoft.com/office/drawing/2014/main" id="{FD0790E1-F1BD-3243-9731-E5CC33066DF6}"/>
              </a:ext>
            </a:extLst>
          </p:cNvPr>
          <p:cNvSpPr>
            <a:spLocks noGrp="1" noChangeArrowheads="1"/>
          </p:cNvSpPr>
          <p:nvPr>
            <p:ph type="ftr" sz="quarter" idx="4"/>
          </p:nvPr>
        </p:nvSpPr>
        <p:spPr bwMode="auto">
          <a:xfrm>
            <a:off x="0" y="8864600"/>
            <a:ext cx="300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11" tIns="45555" rIns="91111" bIns="45555" numCol="1" anchor="b" anchorCtr="0" compatLnSpc="1">
            <a:prstTxWarp prst="textNoShape">
              <a:avLst/>
            </a:prstTxWarp>
          </a:bodyPr>
          <a:lstStyle>
            <a:lvl1pPr defTabSz="911550">
              <a:defRPr sz="1200">
                <a:latin typeface="Times New Roman" pitchFamily="18" charset="0"/>
              </a:defRPr>
            </a:lvl1pPr>
          </a:lstStyle>
          <a:p>
            <a:pPr>
              <a:defRPr/>
            </a:pPr>
            <a:r>
              <a:rPr lang="en-US"/>
              <a:t>Conducting Human Subjects Research</a:t>
            </a:r>
          </a:p>
        </p:txBody>
      </p:sp>
      <p:sp>
        <p:nvSpPr>
          <p:cNvPr id="33799" name="Rectangle 7">
            <a:extLst>
              <a:ext uri="{FF2B5EF4-FFF2-40B4-BE49-F238E27FC236}">
                <a16:creationId xmlns:a16="http://schemas.microsoft.com/office/drawing/2014/main" id="{5250D33E-6B41-8B44-AC75-4E4C8CAB19B3}"/>
              </a:ext>
            </a:extLst>
          </p:cNvPr>
          <p:cNvSpPr>
            <a:spLocks noGrp="1" noChangeArrowheads="1"/>
          </p:cNvSpPr>
          <p:nvPr>
            <p:ph type="sldNum" sz="quarter" idx="5"/>
          </p:nvPr>
        </p:nvSpPr>
        <p:spPr bwMode="auto">
          <a:xfrm>
            <a:off x="3903663" y="8864600"/>
            <a:ext cx="300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111" tIns="45555" rIns="91111" bIns="45555" numCol="1" anchor="b" anchorCtr="0" compatLnSpc="1">
            <a:prstTxWarp prst="textNoShape">
              <a:avLst/>
            </a:prstTxWarp>
          </a:bodyPr>
          <a:lstStyle>
            <a:lvl1pPr algn="r" defTabSz="909638">
              <a:defRPr sz="1200">
                <a:latin typeface="Times New Roman" panose="02020603050405020304" pitchFamily="18" charset="0"/>
              </a:defRPr>
            </a:lvl1pPr>
          </a:lstStyle>
          <a:p>
            <a:fld id="{460D6EB5-8888-744E-A5AC-E31762F7147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cphs.berkeley.edu/guide/gdpr.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cphs.berkeley.edu/protocol_deviations_noncompliances.pdf"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cphs.berkeley.edu/protocol_deviations_noncompliances.pdf"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44B6FAAD-B0C2-4316-0EAD-5073831A6CF4}"/>
              </a:ext>
            </a:extLst>
          </p:cNvPr>
          <p:cNvSpPr>
            <a:spLocks noGrp="1" noChangeArrowheads="1"/>
          </p:cNvSpPr>
          <p:nvPr>
            <p:ph type="dt" sz="quarter" idx="1"/>
          </p:nvPr>
        </p:nvSpPr>
        <p:spPr>
          <a:noFill/>
        </p:spPr>
        <p:txBody>
          <a:bodyPr/>
          <a:lstStyle>
            <a:lvl1pPr defTabSz="908050">
              <a:defRPr>
                <a:solidFill>
                  <a:schemeClr val="tx1"/>
                </a:solidFill>
                <a:latin typeface="Arial" panose="020B0604020202020204" pitchFamily="34" charset="0"/>
              </a:defRPr>
            </a:lvl1pPr>
            <a:lvl2pPr marL="736600" indent="-280988" defTabSz="908050">
              <a:defRPr>
                <a:solidFill>
                  <a:schemeClr val="tx1"/>
                </a:solidFill>
                <a:latin typeface="Arial" panose="020B0604020202020204" pitchFamily="34" charset="0"/>
              </a:defRPr>
            </a:lvl2pPr>
            <a:lvl3pPr marL="1131888" indent="-225425" defTabSz="908050">
              <a:defRPr>
                <a:solidFill>
                  <a:schemeClr val="tx1"/>
                </a:solidFill>
                <a:latin typeface="Arial" panose="020B0604020202020204" pitchFamily="34" charset="0"/>
              </a:defRPr>
            </a:lvl3pPr>
            <a:lvl4pPr marL="1585913" indent="-225425" defTabSz="908050">
              <a:defRPr>
                <a:solidFill>
                  <a:schemeClr val="tx1"/>
                </a:solidFill>
                <a:latin typeface="Arial" panose="020B0604020202020204" pitchFamily="34" charset="0"/>
              </a:defRPr>
            </a:lvl4pPr>
            <a:lvl5pPr marL="2038350" indent="-225425" defTabSz="908050">
              <a:defRPr>
                <a:solidFill>
                  <a:schemeClr val="tx1"/>
                </a:solidFill>
                <a:latin typeface="Arial" panose="020B0604020202020204" pitchFamily="34" charset="0"/>
              </a:defRPr>
            </a:lvl5pPr>
            <a:lvl6pPr marL="2495550" indent="-225425" defTabSz="908050" eaLnBrk="0" fontAlgn="base" hangingPunct="0">
              <a:spcBef>
                <a:spcPct val="0"/>
              </a:spcBef>
              <a:spcAft>
                <a:spcPct val="0"/>
              </a:spcAft>
              <a:defRPr>
                <a:solidFill>
                  <a:schemeClr val="tx1"/>
                </a:solidFill>
                <a:latin typeface="Arial" panose="020B0604020202020204" pitchFamily="34" charset="0"/>
              </a:defRPr>
            </a:lvl6pPr>
            <a:lvl7pPr marL="2952750" indent="-225425" defTabSz="908050" eaLnBrk="0" fontAlgn="base" hangingPunct="0">
              <a:spcBef>
                <a:spcPct val="0"/>
              </a:spcBef>
              <a:spcAft>
                <a:spcPct val="0"/>
              </a:spcAft>
              <a:defRPr>
                <a:solidFill>
                  <a:schemeClr val="tx1"/>
                </a:solidFill>
                <a:latin typeface="Arial" panose="020B0604020202020204" pitchFamily="34" charset="0"/>
              </a:defRPr>
            </a:lvl7pPr>
            <a:lvl8pPr marL="3409950" indent="-225425" defTabSz="908050" eaLnBrk="0" fontAlgn="base" hangingPunct="0">
              <a:spcBef>
                <a:spcPct val="0"/>
              </a:spcBef>
              <a:spcAft>
                <a:spcPct val="0"/>
              </a:spcAft>
              <a:defRPr>
                <a:solidFill>
                  <a:schemeClr val="tx1"/>
                </a:solidFill>
                <a:latin typeface="Arial" panose="020B0604020202020204" pitchFamily="34" charset="0"/>
              </a:defRPr>
            </a:lvl8pPr>
            <a:lvl9pPr marL="3867150" indent="-225425" defTabSz="908050" eaLnBrk="0" fontAlgn="base" hangingPunct="0">
              <a:spcBef>
                <a:spcPct val="0"/>
              </a:spcBef>
              <a:spcAft>
                <a:spcPct val="0"/>
              </a:spcAft>
              <a:defRPr>
                <a:solidFill>
                  <a:schemeClr val="tx1"/>
                </a:solidFill>
                <a:latin typeface="Arial" panose="020B0604020202020204" pitchFamily="34" charset="0"/>
              </a:defRPr>
            </a:lvl9pPr>
          </a:lstStyle>
          <a:p>
            <a:fld id="{86F0BC96-13C0-0E40-BD7F-BD22E2923B37}"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6147" name="Rectangle 6">
            <a:extLst>
              <a:ext uri="{FF2B5EF4-FFF2-40B4-BE49-F238E27FC236}">
                <a16:creationId xmlns:a16="http://schemas.microsoft.com/office/drawing/2014/main" id="{0366901D-5EBA-55BC-228F-6004623AA5F5}"/>
              </a:ext>
            </a:extLst>
          </p:cNvPr>
          <p:cNvSpPr>
            <a:spLocks noGrp="1" noChangeArrowheads="1"/>
          </p:cNvSpPr>
          <p:nvPr>
            <p:ph type="ftr" sz="quarter" idx="4"/>
          </p:nvPr>
        </p:nvSpPr>
        <p:spPr>
          <a:noFill/>
        </p:spPr>
        <p:txBody>
          <a:bodyPr/>
          <a:lstStyle>
            <a:lvl1pPr defTabSz="908050">
              <a:defRPr>
                <a:solidFill>
                  <a:schemeClr val="tx1"/>
                </a:solidFill>
                <a:latin typeface="Arial" panose="020B0604020202020204" pitchFamily="34" charset="0"/>
              </a:defRPr>
            </a:lvl1pPr>
            <a:lvl2pPr marL="736600" indent="-280988" defTabSz="908050">
              <a:defRPr>
                <a:solidFill>
                  <a:schemeClr val="tx1"/>
                </a:solidFill>
                <a:latin typeface="Arial" panose="020B0604020202020204" pitchFamily="34" charset="0"/>
              </a:defRPr>
            </a:lvl2pPr>
            <a:lvl3pPr marL="1131888" indent="-225425" defTabSz="908050">
              <a:defRPr>
                <a:solidFill>
                  <a:schemeClr val="tx1"/>
                </a:solidFill>
                <a:latin typeface="Arial" panose="020B0604020202020204" pitchFamily="34" charset="0"/>
              </a:defRPr>
            </a:lvl3pPr>
            <a:lvl4pPr marL="1585913" indent="-225425" defTabSz="908050">
              <a:defRPr>
                <a:solidFill>
                  <a:schemeClr val="tx1"/>
                </a:solidFill>
                <a:latin typeface="Arial" panose="020B0604020202020204" pitchFamily="34" charset="0"/>
              </a:defRPr>
            </a:lvl4pPr>
            <a:lvl5pPr marL="2038350" indent="-225425" defTabSz="908050">
              <a:defRPr>
                <a:solidFill>
                  <a:schemeClr val="tx1"/>
                </a:solidFill>
                <a:latin typeface="Arial" panose="020B0604020202020204" pitchFamily="34" charset="0"/>
              </a:defRPr>
            </a:lvl5pPr>
            <a:lvl6pPr marL="2495550" indent="-225425" defTabSz="908050" eaLnBrk="0" fontAlgn="base" hangingPunct="0">
              <a:spcBef>
                <a:spcPct val="0"/>
              </a:spcBef>
              <a:spcAft>
                <a:spcPct val="0"/>
              </a:spcAft>
              <a:defRPr>
                <a:solidFill>
                  <a:schemeClr val="tx1"/>
                </a:solidFill>
                <a:latin typeface="Arial" panose="020B0604020202020204" pitchFamily="34" charset="0"/>
              </a:defRPr>
            </a:lvl6pPr>
            <a:lvl7pPr marL="2952750" indent="-225425" defTabSz="908050" eaLnBrk="0" fontAlgn="base" hangingPunct="0">
              <a:spcBef>
                <a:spcPct val="0"/>
              </a:spcBef>
              <a:spcAft>
                <a:spcPct val="0"/>
              </a:spcAft>
              <a:defRPr>
                <a:solidFill>
                  <a:schemeClr val="tx1"/>
                </a:solidFill>
                <a:latin typeface="Arial" panose="020B0604020202020204" pitchFamily="34" charset="0"/>
              </a:defRPr>
            </a:lvl7pPr>
            <a:lvl8pPr marL="3409950" indent="-225425" defTabSz="908050" eaLnBrk="0" fontAlgn="base" hangingPunct="0">
              <a:spcBef>
                <a:spcPct val="0"/>
              </a:spcBef>
              <a:spcAft>
                <a:spcPct val="0"/>
              </a:spcAft>
              <a:defRPr>
                <a:solidFill>
                  <a:schemeClr val="tx1"/>
                </a:solidFill>
                <a:latin typeface="Arial" panose="020B0604020202020204" pitchFamily="34" charset="0"/>
              </a:defRPr>
            </a:lvl8pPr>
            <a:lvl9pPr marL="3867150" indent="-225425" defTabSz="9080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6148" name="Rectangle 7">
            <a:extLst>
              <a:ext uri="{FF2B5EF4-FFF2-40B4-BE49-F238E27FC236}">
                <a16:creationId xmlns:a16="http://schemas.microsoft.com/office/drawing/2014/main" id="{CE233878-0439-D5FF-AC57-32B3E903DE25}"/>
              </a:ext>
            </a:extLst>
          </p:cNvPr>
          <p:cNvSpPr>
            <a:spLocks noGrp="1" noChangeArrowheads="1"/>
          </p:cNvSpPr>
          <p:nvPr>
            <p:ph type="sldNum" sz="quarter" idx="5"/>
          </p:nvPr>
        </p:nvSpPr>
        <p:spPr>
          <a:noFill/>
        </p:spPr>
        <p:txBody>
          <a:bodyPr/>
          <a:lstStyle>
            <a:lvl1pPr defTabSz="908050">
              <a:defRPr>
                <a:solidFill>
                  <a:schemeClr val="tx1"/>
                </a:solidFill>
                <a:latin typeface="Arial" panose="020B0604020202020204" pitchFamily="34" charset="0"/>
              </a:defRPr>
            </a:lvl1pPr>
            <a:lvl2pPr marL="736600" indent="-280988" defTabSz="908050">
              <a:defRPr>
                <a:solidFill>
                  <a:schemeClr val="tx1"/>
                </a:solidFill>
                <a:latin typeface="Arial" panose="020B0604020202020204" pitchFamily="34" charset="0"/>
              </a:defRPr>
            </a:lvl2pPr>
            <a:lvl3pPr marL="1131888" indent="-225425" defTabSz="908050">
              <a:defRPr>
                <a:solidFill>
                  <a:schemeClr val="tx1"/>
                </a:solidFill>
                <a:latin typeface="Arial" panose="020B0604020202020204" pitchFamily="34" charset="0"/>
              </a:defRPr>
            </a:lvl3pPr>
            <a:lvl4pPr marL="1585913" indent="-225425" defTabSz="908050">
              <a:defRPr>
                <a:solidFill>
                  <a:schemeClr val="tx1"/>
                </a:solidFill>
                <a:latin typeface="Arial" panose="020B0604020202020204" pitchFamily="34" charset="0"/>
              </a:defRPr>
            </a:lvl4pPr>
            <a:lvl5pPr marL="2038350" indent="-225425" defTabSz="908050">
              <a:defRPr>
                <a:solidFill>
                  <a:schemeClr val="tx1"/>
                </a:solidFill>
                <a:latin typeface="Arial" panose="020B0604020202020204" pitchFamily="34" charset="0"/>
              </a:defRPr>
            </a:lvl5pPr>
            <a:lvl6pPr marL="2495550" indent="-225425" defTabSz="908050" eaLnBrk="0" fontAlgn="base" hangingPunct="0">
              <a:spcBef>
                <a:spcPct val="0"/>
              </a:spcBef>
              <a:spcAft>
                <a:spcPct val="0"/>
              </a:spcAft>
              <a:defRPr>
                <a:solidFill>
                  <a:schemeClr val="tx1"/>
                </a:solidFill>
                <a:latin typeface="Arial" panose="020B0604020202020204" pitchFamily="34" charset="0"/>
              </a:defRPr>
            </a:lvl6pPr>
            <a:lvl7pPr marL="2952750" indent="-225425" defTabSz="908050" eaLnBrk="0" fontAlgn="base" hangingPunct="0">
              <a:spcBef>
                <a:spcPct val="0"/>
              </a:spcBef>
              <a:spcAft>
                <a:spcPct val="0"/>
              </a:spcAft>
              <a:defRPr>
                <a:solidFill>
                  <a:schemeClr val="tx1"/>
                </a:solidFill>
                <a:latin typeface="Arial" panose="020B0604020202020204" pitchFamily="34" charset="0"/>
              </a:defRPr>
            </a:lvl7pPr>
            <a:lvl8pPr marL="3409950" indent="-225425" defTabSz="908050" eaLnBrk="0" fontAlgn="base" hangingPunct="0">
              <a:spcBef>
                <a:spcPct val="0"/>
              </a:spcBef>
              <a:spcAft>
                <a:spcPct val="0"/>
              </a:spcAft>
              <a:defRPr>
                <a:solidFill>
                  <a:schemeClr val="tx1"/>
                </a:solidFill>
                <a:latin typeface="Arial" panose="020B0604020202020204" pitchFamily="34" charset="0"/>
              </a:defRPr>
            </a:lvl8pPr>
            <a:lvl9pPr marL="3867150" indent="-225425" defTabSz="908050" eaLnBrk="0" fontAlgn="base" hangingPunct="0">
              <a:spcBef>
                <a:spcPct val="0"/>
              </a:spcBef>
              <a:spcAft>
                <a:spcPct val="0"/>
              </a:spcAft>
              <a:defRPr>
                <a:solidFill>
                  <a:schemeClr val="tx1"/>
                </a:solidFill>
                <a:latin typeface="Arial" panose="020B0604020202020204" pitchFamily="34" charset="0"/>
              </a:defRPr>
            </a:lvl9pPr>
          </a:lstStyle>
          <a:p>
            <a:fld id="{1199DCE4-87CD-E449-BD0B-7833868C832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9" name="Rectangle 2">
            <a:extLst>
              <a:ext uri="{FF2B5EF4-FFF2-40B4-BE49-F238E27FC236}">
                <a16:creationId xmlns:a16="http://schemas.microsoft.com/office/drawing/2014/main" id="{C9B68AA3-DA64-F7B9-3036-AAE9CC2CB391}"/>
              </a:ext>
            </a:extLst>
          </p:cNvPr>
          <p:cNvSpPr>
            <a:spLocks noChangeArrowheads="1" noTextEdit="1"/>
          </p:cNvSpPr>
          <p:nvPr>
            <p:ph type="sldImg"/>
          </p:nvPr>
        </p:nvSpPr>
        <p:spPr>
          <a:ln/>
        </p:spPr>
      </p:sp>
      <p:sp>
        <p:nvSpPr>
          <p:cNvPr id="6150" name="Rectangle 3">
            <a:extLst>
              <a:ext uri="{FF2B5EF4-FFF2-40B4-BE49-F238E27FC236}">
                <a16:creationId xmlns:a16="http://schemas.microsoft.com/office/drawing/2014/main" id="{EF4626CC-37DB-2E4F-AEF0-2B594FDD842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52A3089-E7BA-EDE5-EE9D-66EF308F06CC}"/>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3B86C916-784B-5E99-C3F5-C87D3E4B90E8}"/>
              </a:ext>
            </a:extLst>
          </p:cNvPr>
          <p:cNvSpPr>
            <a:spLocks noGrp="1" noChangeArrowheads="1"/>
          </p:cNvSpPr>
          <p:nvPr>
            <p:ph type="body" idx="1"/>
          </p:nvPr>
        </p:nvSpPr>
        <p:spPr>
          <a:noFill/>
        </p:spPr>
        <p:txBody>
          <a:bodyPr/>
          <a:lstStyle/>
          <a:p>
            <a:r>
              <a:rPr lang="en-US" altLang="en-US"/>
              <a:t>“Another way of showing respect is by providing additional protections for those with limited autonomy. This may be due to their limited capacity to understand and process information, or it may be due to the overall situation, and thus incapable of protecting their own interest.  For example, the federal research regulations include special protections for prisoners, children, and pregnant women fetus/neonates.”</a:t>
            </a:r>
          </a:p>
        </p:txBody>
      </p:sp>
      <p:sp>
        <p:nvSpPr>
          <p:cNvPr id="24580" name="Date Placeholder 3">
            <a:extLst>
              <a:ext uri="{FF2B5EF4-FFF2-40B4-BE49-F238E27FC236}">
                <a16:creationId xmlns:a16="http://schemas.microsoft.com/office/drawing/2014/main" id="{7C41FF26-750C-6539-0CC3-6323CF994805}"/>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4FA94508-A4E2-B047-B554-5916C95B6955}"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24581" name="Footer Placeholder 4">
            <a:extLst>
              <a:ext uri="{FF2B5EF4-FFF2-40B4-BE49-F238E27FC236}">
                <a16:creationId xmlns:a16="http://schemas.microsoft.com/office/drawing/2014/main" id="{8282DD78-010F-877E-A661-C8C9CBAED3B2}"/>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24582" name="Slide Number Placeholder 5">
            <a:extLst>
              <a:ext uri="{FF2B5EF4-FFF2-40B4-BE49-F238E27FC236}">
                <a16:creationId xmlns:a16="http://schemas.microsoft.com/office/drawing/2014/main" id="{8C7593BB-4906-E334-16A3-11E14F956A99}"/>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EE9B3675-87F3-4F4F-BA47-C3E7CCD03956}"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ADE0323-E1C5-A88A-2BAE-E838581BC95F}"/>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8C814E85-5335-095D-3B85-AAFB961A9606}"/>
              </a:ext>
            </a:extLst>
          </p:cNvPr>
          <p:cNvSpPr>
            <a:spLocks noGrp="1" noChangeArrowheads="1"/>
          </p:cNvSpPr>
          <p:nvPr>
            <p:ph type="body" idx="1"/>
          </p:nvPr>
        </p:nvSpPr>
        <p:spPr>
          <a:noFill/>
        </p:spPr>
        <p:txBody>
          <a:bodyPr/>
          <a:lstStyle/>
          <a:p>
            <a:r>
              <a:rPr lang="en-US" altLang="en-US"/>
              <a:t>“Beneficence. </a:t>
            </a:r>
          </a:p>
          <a:p>
            <a:r>
              <a:rPr lang="en-US" altLang="en-US"/>
              <a:t>This ethical principle is reflected in the researchers’ obligation to do no harm. The risks to subjects are reasonable in relation to anticipated benefits. In terms of that ratio, the risks to subjects are minimized while the benefits of the research are maximized. Consent documents used for research studies always include information about risks and benefits. It is very important that risks not be understated or benefits overstated.”</a:t>
            </a:r>
            <a:endParaRPr lang="en-US" altLang="en-US" i="1"/>
          </a:p>
        </p:txBody>
      </p:sp>
      <p:sp>
        <p:nvSpPr>
          <p:cNvPr id="26628" name="Date Placeholder 3">
            <a:extLst>
              <a:ext uri="{FF2B5EF4-FFF2-40B4-BE49-F238E27FC236}">
                <a16:creationId xmlns:a16="http://schemas.microsoft.com/office/drawing/2014/main" id="{BFE23086-BE13-5F03-0924-09BD9AA6BC06}"/>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F539F498-00F5-6643-8741-C90389BD39DD}"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26629" name="Footer Placeholder 4">
            <a:extLst>
              <a:ext uri="{FF2B5EF4-FFF2-40B4-BE49-F238E27FC236}">
                <a16:creationId xmlns:a16="http://schemas.microsoft.com/office/drawing/2014/main" id="{66E51F89-5486-D7B1-7F4B-CD817EFC52CF}"/>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26630" name="Slide Number Placeholder 5">
            <a:extLst>
              <a:ext uri="{FF2B5EF4-FFF2-40B4-BE49-F238E27FC236}">
                <a16:creationId xmlns:a16="http://schemas.microsoft.com/office/drawing/2014/main" id="{F96A33AC-33FE-3563-15DB-F34AC416F7DB}"/>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E18B39B6-6488-324E-9653-A752760F0888}"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CF44E284-BF36-F39A-FD5E-354B95B03A6F}"/>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5EDAEBA1-33A9-1AFB-4260-E45DA9AB5F4D}"/>
              </a:ext>
            </a:extLst>
          </p:cNvPr>
          <p:cNvSpPr>
            <a:spLocks noGrp="1" noChangeArrowheads="1"/>
          </p:cNvSpPr>
          <p:nvPr>
            <p:ph type="body" idx="1"/>
          </p:nvPr>
        </p:nvSpPr>
        <p:spPr>
          <a:noFill/>
        </p:spPr>
        <p:txBody>
          <a:bodyPr/>
          <a:lstStyle/>
          <a:p>
            <a:endParaRPr lang="en-US" altLang="en-US" i="1"/>
          </a:p>
          <a:p>
            <a:endParaRPr lang="en-US" altLang="en-US" i="1"/>
          </a:p>
          <a:p>
            <a:r>
              <a:rPr lang="en-US" altLang="en-US" i="1"/>
              <a:t>---------------------</a:t>
            </a:r>
          </a:p>
          <a:p>
            <a:r>
              <a:rPr lang="en-US" altLang="en-US" b="1" i="1"/>
              <a:t>Presenter tips:</a:t>
            </a:r>
          </a:p>
          <a:p>
            <a:r>
              <a:rPr lang="en-US" altLang="en-US"/>
              <a:t>Compensation/payment is not considered by CPHS as a “benefit” to subject participation. </a:t>
            </a:r>
          </a:p>
        </p:txBody>
      </p:sp>
      <p:sp>
        <p:nvSpPr>
          <p:cNvPr id="28676" name="Date Placeholder 3">
            <a:extLst>
              <a:ext uri="{FF2B5EF4-FFF2-40B4-BE49-F238E27FC236}">
                <a16:creationId xmlns:a16="http://schemas.microsoft.com/office/drawing/2014/main" id="{8F4A86F8-BF10-2C66-6D43-26564B13981F}"/>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97A17B47-3E12-1041-8DE7-EBEB8A1A9197}" type="datetime2">
              <a:rPr lang="en-US" altLang="en-US" smtClean="0">
                <a:solidFill>
                  <a:srgbClr val="000000"/>
                </a:solidFill>
                <a:latin typeface="Times New Roman" panose="02020603050405020304" pitchFamily="18" charset="0"/>
              </a:rPr>
              <a:pPr/>
              <a:t>Friday, February 3, 2023</a:t>
            </a:fld>
            <a:endParaRPr lang="en-US" altLang="en-US">
              <a:solidFill>
                <a:srgbClr val="000000"/>
              </a:solidFill>
              <a:latin typeface="Times New Roman" panose="02020603050405020304" pitchFamily="18" charset="0"/>
            </a:endParaRPr>
          </a:p>
        </p:txBody>
      </p:sp>
      <p:sp>
        <p:nvSpPr>
          <p:cNvPr id="28677" name="Footer Placeholder 4">
            <a:extLst>
              <a:ext uri="{FF2B5EF4-FFF2-40B4-BE49-F238E27FC236}">
                <a16:creationId xmlns:a16="http://schemas.microsoft.com/office/drawing/2014/main" id="{C73EB1A1-6B26-73A4-1FFC-EBE5A43CFD56}"/>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rPr>
              <a:t>Conducting Human Subjects Research</a:t>
            </a:r>
          </a:p>
        </p:txBody>
      </p:sp>
      <p:sp>
        <p:nvSpPr>
          <p:cNvPr id="28678" name="Slide Number Placeholder 5">
            <a:extLst>
              <a:ext uri="{FF2B5EF4-FFF2-40B4-BE49-F238E27FC236}">
                <a16:creationId xmlns:a16="http://schemas.microsoft.com/office/drawing/2014/main" id="{0E4C570C-F173-E8E3-D665-7FE1F9AD6792}"/>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092D6C55-33E1-7149-B658-6F77160D77C3}" type="slidenum">
              <a:rPr lang="en-US" altLang="en-US">
                <a:solidFill>
                  <a:srgbClr val="000000"/>
                </a:solidFill>
                <a:latin typeface="Times New Roman" panose="02020603050405020304" pitchFamily="18" charset="0"/>
              </a:rPr>
              <a:pPr/>
              <a:t>12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58D8D989-DBCF-7258-7A97-27FF9775BB94}"/>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A69572E3-A11F-452C-0578-F26D0911352D}"/>
              </a:ext>
            </a:extLst>
          </p:cNvPr>
          <p:cNvSpPr>
            <a:spLocks noGrp="1" noChangeArrowheads="1"/>
          </p:cNvSpPr>
          <p:nvPr>
            <p:ph type="body" idx="1"/>
          </p:nvPr>
        </p:nvSpPr>
        <p:spPr>
          <a:noFill/>
        </p:spPr>
        <p:txBody>
          <a:bodyPr/>
          <a:lstStyle/>
          <a:p>
            <a:r>
              <a:rPr lang="en-US" altLang="en-US"/>
              <a:t>“Justice. </a:t>
            </a:r>
          </a:p>
          <a:p>
            <a:r>
              <a:rPr lang="en-US" altLang="en-US"/>
              <a:t>This principle requires that research subjects be fairly selected, considering the purpose and expected research outcomes. </a:t>
            </a:r>
          </a:p>
          <a:p>
            <a:r>
              <a:rPr lang="en-US" altLang="en-US"/>
              <a:t>The burden and benefits to research subjects should be equitably distributed. Subjects should be taken into account both as individuals and as members of society. The population of research subjects should be similar to those who may benefit from the outcome of the research.”</a:t>
            </a:r>
          </a:p>
          <a:p>
            <a:endParaRPr lang="en-US" altLang="en-US"/>
          </a:p>
        </p:txBody>
      </p:sp>
      <p:sp>
        <p:nvSpPr>
          <p:cNvPr id="30724" name="Date Placeholder 3">
            <a:extLst>
              <a:ext uri="{FF2B5EF4-FFF2-40B4-BE49-F238E27FC236}">
                <a16:creationId xmlns:a16="http://schemas.microsoft.com/office/drawing/2014/main" id="{B55AA680-FEE9-AC39-55B8-BC00FDA458DD}"/>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4D739D46-55C4-DB46-ABD8-6996340041FB}"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30725" name="Footer Placeholder 4">
            <a:extLst>
              <a:ext uri="{FF2B5EF4-FFF2-40B4-BE49-F238E27FC236}">
                <a16:creationId xmlns:a16="http://schemas.microsoft.com/office/drawing/2014/main" id="{A8075305-2A36-05C7-CB37-117F43DEB008}"/>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30726" name="Slide Number Placeholder 5">
            <a:extLst>
              <a:ext uri="{FF2B5EF4-FFF2-40B4-BE49-F238E27FC236}">
                <a16:creationId xmlns:a16="http://schemas.microsoft.com/office/drawing/2014/main" id="{3AD80443-F9BA-7513-AA1F-8D8D1F9AEE30}"/>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8AD6E206-5C3B-D140-8CB7-23D267947F42}"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89FE4063-4306-EBC1-A377-E5CA0EC8EF16}"/>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311EDD69-3E32-DEF1-AEC5-2951DECA5FEB}"/>
              </a:ext>
            </a:extLst>
          </p:cNvPr>
          <p:cNvSpPr>
            <a:spLocks noGrp="1" noChangeArrowheads="1"/>
          </p:cNvSpPr>
          <p:nvPr>
            <p:ph type="body" idx="1"/>
          </p:nvPr>
        </p:nvSpPr>
        <p:spPr>
          <a:noFill/>
        </p:spPr>
        <p:txBody>
          <a:bodyPr/>
          <a:lstStyle/>
          <a:p>
            <a:r>
              <a:rPr lang="en-US" altLang="en-US"/>
              <a:t>“Informed consent is the cornerstone of conducting ethical research, so we’ll be discussing it in detail. When we first interact with potential subjects, the informed consent process starts right there. For subjects who enroll, the consent process continues until their participation ends.”</a:t>
            </a:r>
          </a:p>
          <a:p>
            <a:endParaRPr lang="en-US" altLang="en-US"/>
          </a:p>
          <a:p>
            <a:r>
              <a:rPr lang="en-US" altLang="en-US"/>
              <a:t>=========</a:t>
            </a:r>
          </a:p>
          <a:p>
            <a:endParaRPr lang="en-US" altLang="en-US"/>
          </a:p>
          <a:p>
            <a:r>
              <a:rPr lang="en-US" altLang="en-US" b="1" i="1"/>
              <a:t>Presenter tips</a:t>
            </a:r>
            <a:r>
              <a:rPr lang="en-US" altLang="en-US"/>
              <a:t>: Discussion should include reviewing the consent process approved for the study (e.g., documented, verbal). In addition to this presentation, if time and resources permit, have team members role play the informed consent process (e.g., for in-person, phone and/or video-based interviews).   </a:t>
            </a:r>
          </a:p>
        </p:txBody>
      </p:sp>
      <p:sp>
        <p:nvSpPr>
          <p:cNvPr id="32772" name="Date Placeholder 3">
            <a:extLst>
              <a:ext uri="{FF2B5EF4-FFF2-40B4-BE49-F238E27FC236}">
                <a16:creationId xmlns:a16="http://schemas.microsoft.com/office/drawing/2014/main" id="{389EAB12-67CD-D6E9-7593-70528D56F30E}"/>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A306A050-D42F-AA47-A336-2E409D6B9087}"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32773" name="Footer Placeholder 4">
            <a:extLst>
              <a:ext uri="{FF2B5EF4-FFF2-40B4-BE49-F238E27FC236}">
                <a16:creationId xmlns:a16="http://schemas.microsoft.com/office/drawing/2014/main" id="{B44D3CE6-7DCE-9800-E6E0-5B93E48AD5D8}"/>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32774" name="Slide Number Placeholder 5">
            <a:extLst>
              <a:ext uri="{FF2B5EF4-FFF2-40B4-BE49-F238E27FC236}">
                <a16:creationId xmlns:a16="http://schemas.microsoft.com/office/drawing/2014/main" id="{E359292E-3739-9D12-D440-C70E143BD87D}"/>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81705967-DE74-A443-9B96-273A6EF91B27}"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242BB31-673B-68B7-2820-A0708811D1E8}"/>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9FA87D19-BDF4-E027-FDD0-CB432E12B015}"/>
              </a:ext>
            </a:extLst>
          </p:cNvPr>
          <p:cNvSpPr>
            <a:spLocks noGrp="1" noChangeArrowheads="1"/>
          </p:cNvSpPr>
          <p:nvPr>
            <p:ph type="body" idx="1"/>
          </p:nvPr>
        </p:nvSpPr>
        <p:spPr>
          <a:noFill/>
        </p:spPr>
        <p:txBody>
          <a:bodyPr/>
          <a:lstStyle/>
          <a:p>
            <a:endParaRPr lang="en-US" altLang="en-US"/>
          </a:p>
          <a:p>
            <a:r>
              <a:rPr lang="en-US" altLang="en-US"/>
              <a:t>Answer:</a:t>
            </a:r>
          </a:p>
          <a:p>
            <a:r>
              <a:rPr lang="en-US" altLang="en-US"/>
              <a:t>Respect for persons, Beneficence, Justice</a:t>
            </a:r>
          </a:p>
        </p:txBody>
      </p:sp>
      <p:sp>
        <p:nvSpPr>
          <p:cNvPr id="34820" name="Date Placeholder 3">
            <a:extLst>
              <a:ext uri="{FF2B5EF4-FFF2-40B4-BE49-F238E27FC236}">
                <a16:creationId xmlns:a16="http://schemas.microsoft.com/office/drawing/2014/main" id="{6A74891A-8675-5575-2F5F-0EAF3559B056}"/>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6AD325D1-D8B2-5B46-85BD-00F6D8FE8DF0}"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34821" name="Footer Placeholder 4">
            <a:extLst>
              <a:ext uri="{FF2B5EF4-FFF2-40B4-BE49-F238E27FC236}">
                <a16:creationId xmlns:a16="http://schemas.microsoft.com/office/drawing/2014/main" id="{2C8931EF-580A-D892-0F9D-57133FD05D1F}"/>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34822" name="Slide Number Placeholder 5">
            <a:extLst>
              <a:ext uri="{FF2B5EF4-FFF2-40B4-BE49-F238E27FC236}">
                <a16:creationId xmlns:a16="http://schemas.microsoft.com/office/drawing/2014/main" id="{B77FB62F-B8F6-9CE1-174D-AE08E80E0104}"/>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E569DDDE-D693-C64C-9503-71DAA44D3590}"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5662117-95C2-1376-DAB7-AB2CD11F2B71}"/>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545A5318-0FC7-1929-5BBE-756DAE16199A}"/>
              </a:ext>
            </a:extLst>
          </p:cNvPr>
          <p:cNvSpPr>
            <a:spLocks noGrp="1" noChangeArrowheads="1"/>
          </p:cNvSpPr>
          <p:nvPr>
            <p:ph type="body" idx="1"/>
          </p:nvPr>
        </p:nvSpPr>
        <p:spPr>
          <a:noFill/>
        </p:spPr>
        <p:txBody>
          <a:bodyPr/>
          <a:lstStyle/>
          <a:p>
            <a:endParaRPr lang="en-US" altLang="en-US"/>
          </a:p>
        </p:txBody>
      </p:sp>
      <p:sp>
        <p:nvSpPr>
          <p:cNvPr id="36868" name="Date Placeholder 3">
            <a:extLst>
              <a:ext uri="{FF2B5EF4-FFF2-40B4-BE49-F238E27FC236}">
                <a16:creationId xmlns:a16="http://schemas.microsoft.com/office/drawing/2014/main" id="{BFF4BE75-7846-3488-D316-0F0F064610A3}"/>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4849C761-F83E-864D-A85D-4DCE75C5852C}"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36869" name="Footer Placeholder 4">
            <a:extLst>
              <a:ext uri="{FF2B5EF4-FFF2-40B4-BE49-F238E27FC236}">
                <a16:creationId xmlns:a16="http://schemas.microsoft.com/office/drawing/2014/main" id="{DE51C5ED-C13A-6946-E2A9-A80757D01580}"/>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36870" name="Slide Number Placeholder 5">
            <a:extLst>
              <a:ext uri="{FF2B5EF4-FFF2-40B4-BE49-F238E27FC236}">
                <a16:creationId xmlns:a16="http://schemas.microsoft.com/office/drawing/2014/main" id="{C1454F70-43FF-0773-01BC-15462741EEE1}"/>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C2D37080-2BCB-5143-A9A4-5C9F19CC819E}"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0CD4EB8-BF7C-E38B-BCB5-6962A57FD7CC}"/>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343041F7-3D4D-22DB-6034-A0E94605576F}"/>
              </a:ext>
            </a:extLst>
          </p:cNvPr>
          <p:cNvSpPr>
            <a:spLocks noGrp="1" noChangeArrowheads="1"/>
          </p:cNvSpPr>
          <p:nvPr>
            <p:ph type="body" idx="1"/>
          </p:nvPr>
        </p:nvSpPr>
        <p:spPr>
          <a:noFill/>
        </p:spPr>
        <p:txBody>
          <a:bodyPr/>
          <a:lstStyle/>
          <a:p>
            <a:endParaRPr lang="en-US" altLang="en-US"/>
          </a:p>
        </p:txBody>
      </p:sp>
      <p:sp>
        <p:nvSpPr>
          <p:cNvPr id="38916" name="Date Placeholder 3">
            <a:extLst>
              <a:ext uri="{FF2B5EF4-FFF2-40B4-BE49-F238E27FC236}">
                <a16:creationId xmlns:a16="http://schemas.microsoft.com/office/drawing/2014/main" id="{63A3BAF3-0664-4245-6A39-D125A4B054D3}"/>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77E2A6FE-8AF9-C542-AEEF-19A6AE7828DF}"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38917" name="Footer Placeholder 4">
            <a:extLst>
              <a:ext uri="{FF2B5EF4-FFF2-40B4-BE49-F238E27FC236}">
                <a16:creationId xmlns:a16="http://schemas.microsoft.com/office/drawing/2014/main" id="{54BE3EE8-A566-F793-3EF6-A880F23685CF}"/>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38918" name="Slide Number Placeholder 5">
            <a:extLst>
              <a:ext uri="{FF2B5EF4-FFF2-40B4-BE49-F238E27FC236}">
                <a16:creationId xmlns:a16="http://schemas.microsoft.com/office/drawing/2014/main" id="{4B02AB6B-2E86-C13A-4D0D-50448626BE7C}"/>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446F8704-0DA3-4746-BC9D-4A97DA4DAD22}"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E9071B6-04E8-6A26-57F6-47613B794E2B}"/>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C0F24E45-1824-33DF-8984-6C8D5F767645}"/>
              </a:ext>
            </a:extLst>
          </p:cNvPr>
          <p:cNvSpPr>
            <a:spLocks noGrp="1" noChangeArrowheads="1"/>
          </p:cNvSpPr>
          <p:nvPr>
            <p:ph type="body" idx="1"/>
          </p:nvPr>
        </p:nvSpPr>
        <p:spPr>
          <a:noFill/>
        </p:spPr>
        <p:txBody>
          <a:bodyPr/>
          <a:lstStyle/>
          <a:p>
            <a:endParaRPr lang="en-US" altLang="en-US"/>
          </a:p>
        </p:txBody>
      </p:sp>
      <p:sp>
        <p:nvSpPr>
          <p:cNvPr id="40964" name="Date Placeholder 3">
            <a:extLst>
              <a:ext uri="{FF2B5EF4-FFF2-40B4-BE49-F238E27FC236}">
                <a16:creationId xmlns:a16="http://schemas.microsoft.com/office/drawing/2014/main" id="{54CEFA0A-6C79-A50E-F3ED-5853F6C36053}"/>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1E829FF4-016D-3347-9369-084F31F3EE6F}"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40965" name="Footer Placeholder 4">
            <a:extLst>
              <a:ext uri="{FF2B5EF4-FFF2-40B4-BE49-F238E27FC236}">
                <a16:creationId xmlns:a16="http://schemas.microsoft.com/office/drawing/2014/main" id="{3719F2B6-F990-65BF-2B5C-360A489C2B4A}"/>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40966" name="Slide Number Placeholder 5">
            <a:extLst>
              <a:ext uri="{FF2B5EF4-FFF2-40B4-BE49-F238E27FC236}">
                <a16:creationId xmlns:a16="http://schemas.microsoft.com/office/drawing/2014/main" id="{A5EF0F88-60D4-7246-6BC9-31D19AE598EE}"/>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6ECF1483-7464-8B48-BC90-41FB062A0A0D}"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570DFD95-A9F0-C881-C72B-368F5320DB1E}"/>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7C6C12C9-5DE6-7CD9-9845-782068744C89}"/>
              </a:ext>
            </a:extLst>
          </p:cNvPr>
          <p:cNvSpPr>
            <a:spLocks noGrp="1" noChangeArrowheads="1"/>
          </p:cNvSpPr>
          <p:nvPr>
            <p:ph type="body" idx="1"/>
          </p:nvPr>
        </p:nvSpPr>
        <p:spPr>
          <a:noFill/>
        </p:spPr>
        <p:txBody>
          <a:bodyPr/>
          <a:lstStyle/>
          <a:p>
            <a:r>
              <a:rPr lang="en-US" altLang="en-US"/>
              <a:t>“Potential participants may feel intimidated by ‘authority figures.’ Building a trusting relationship is key to the consent process.”</a:t>
            </a:r>
          </a:p>
          <a:p>
            <a:endParaRPr lang="en-US" altLang="en-US"/>
          </a:p>
          <a:p>
            <a:r>
              <a:rPr lang="en-US" altLang="en-US"/>
              <a:t>======</a:t>
            </a:r>
          </a:p>
          <a:p>
            <a:endParaRPr lang="en-US" altLang="en-US"/>
          </a:p>
          <a:p>
            <a:r>
              <a:rPr lang="en-US" altLang="en-US" b="1" i="1"/>
              <a:t>Presenter tips</a:t>
            </a:r>
            <a:r>
              <a:rPr lang="en-US" altLang="en-US"/>
              <a:t>: Connect to issues that may be encountered with the subject population to be recruited (e.g., cultural setting; whether or not a parent/guardian will be present when recruiting adolescents). </a:t>
            </a:r>
          </a:p>
          <a:p>
            <a:endParaRPr lang="en-US" altLang="en-US"/>
          </a:p>
        </p:txBody>
      </p:sp>
      <p:sp>
        <p:nvSpPr>
          <p:cNvPr id="43012" name="Date Placeholder 3">
            <a:extLst>
              <a:ext uri="{FF2B5EF4-FFF2-40B4-BE49-F238E27FC236}">
                <a16:creationId xmlns:a16="http://schemas.microsoft.com/office/drawing/2014/main" id="{3FB6B436-7E54-2EC5-58D1-17F067428BF1}"/>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A4770D47-19BD-3648-88F3-6A47513F5F95}"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43013" name="Footer Placeholder 4">
            <a:extLst>
              <a:ext uri="{FF2B5EF4-FFF2-40B4-BE49-F238E27FC236}">
                <a16:creationId xmlns:a16="http://schemas.microsoft.com/office/drawing/2014/main" id="{D4E75549-A10B-5C5F-12F1-F5C48801C7DF}"/>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43014" name="Slide Number Placeholder 5">
            <a:extLst>
              <a:ext uri="{FF2B5EF4-FFF2-40B4-BE49-F238E27FC236}">
                <a16:creationId xmlns:a16="http://schemas.microsoft.com/office/drawing/2014/main" id="{2A8BEE94-248B-34C1-6FA8-17F1FE67A5E6}"/>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AEC248FB-28BC-C243-BFC2-D9869D8674A0}"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A60F0982-B5CD-52DC-14FA-5AFF5ADABFFA}"/>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E961C69F-D25F-EB7F-571F-DDA47DDAE49C}"/>
              </a:ext>
            </a:extLst>
          </p:cNvPr>
          <p:cNvSpPr>
            <a:spLocks noGrp="1" noChangeArrowheads="1"/>
          </p:cNvSpPr>
          <p:nvPr>
            <p:ph type="body" idx="1"/>
          </p:nvPr>
        </p:nvSpPr>
        <p:spPr>
          <a:noFill/>
        </p:spPr>
        <p:txBody>
          <a:bodyPr/>
          <a:lstStyle/>
          <a:p>
            <a:r>
              <a:rPr lang="en-US" altLang="en-US" dirty="0"/>
              <a:t>“We’re here today to talk about how we’re going to interact with people who might want to participate in our research study.  How do we help them figure out what the study’s all about? How do we make sure that they have the information they need to weigh the pros and cons of participating? How do we keep the ‘right distance’ in our interactions with potential study volunteers? We’ll consider these and other questions as we review the slides. I’d like to make this session as interactive as possible, so feel free to ask questions and share your own experiences at any time.”  </a:t>
            </a:r>
          </a:p>
          <a:p>
            <a:endParaRPr lang="en-US" altLang="en-US" b="1" i="1" dirty="0"/>
          </a:p>
          <a:p>
            <a:r>
              <a:rPr lang="en-US" altLang="en-US" b="1" i="1" dirty="0"/>
              <a:t>=======</a:t>
            </a:r>
          </a:p>
          <a:p>
            <a:endParaRPr lang="en-US" altLang="en-US" b="1" i="1" dirty="0"/>
          </a:p>
          <a:p>
            <a:r>
              <a:rPr lang="en-US" altLang="en-US" b="1" i="1" dirty="0"/>
              <a:t>For presenters – About these materials. </a:t>
            </a:r>
            <a:r>
              <a:rPr lang="en-US" altLang="en-US" dirty="0"/>
              <a:t>This tutorial is a resource for you to use with your research team and/or collaborators. Customize this presentation by adding examples and situations that the research staff will likely encounter  while working on  your study.  Adopt/adapt the suggested information in quotation marks, as identified in the Notes pages, to suit your audience’s knowledge base and by considering the cultural setting in which the research will take place. </a:t>
            </a:r>
            <a:endParaRPr lang="en-US" altLang="en-US" b="1" dirty="0"/>
          </a:p>
        </p:txBody>
      </p:sp>
      <p:sp>
        <p:nvSpPr>
          <p:cNvPr id="8196" name="Date Placeholder 3">
            <a:extLst>
              <a:ext uri="{FF2B5EF4-FFF2-40B4-BE49-F238E27FC236}">
                <a16:creationId xmlns:a16="http://schemas.microsoft.com/office/drawing/2014/main" id="{D7A0D48C-1A9D-F2FC-BAB3-99C198C20551}"/>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01824F26-99F1-3B47-8BBA-3782B4A1A847}"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8197" name="Footer Placeholder 4">
            <a:extLst>
              <a:ext uri="{FF2B5EF4-FFF2-40B4-BE49-F238E27FC236}">
                <a16:creationId xmlns:a16="http://schemas.microsoft.com/office/drawing/2014/main" id="{BB039FC3-B7F4-1787-86A5-4383440B2719}"/>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8198" name="Slide Number Placeholder 5">
            <a:extLst>
              <a:ext uri="{FF2B5EF4-FFF2-40B4-BE49-F238E27FC236}">
                <a16:creationId xmlns:a16="http://schemas.microsoft.com/office/drawing/2014/main" id="{39A8F136-BE23-DA6B-2E09-698124EAC02E}"/>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283E5FE7-4E4C-A247-968C-67E8FAA9F862}"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3FAEC4B4-DF87-FCE9-17D5-98E2E00874AC}"/>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D3BF15FC-B0C5-17DC-A2BD-1A57576687CD}"/>
              </a:ext>
            </a:extLst>
          </p:cNvPr>
          <p:cNvSpPr>
            <a:spLocks noGrp="1" noChangeArrowheads="1"/>
          </p:cNvSpPr>
          <p:nvPr>
            <p:ph type="body" idx="1"/>
          </p:nvPr>
        </p:nvSpPr>
        <p:spPr>
          <a:noFill/>
        </p:spPr>
        <p:txBody>
          <a:bodyPr/>
          <a:lstStyle/>
          <a:p>
            <a:r>
              <a:rPr lang="en-US" altLang="en-US"/>
              <a:t>“As captured in this metaphoric use of an iceberg, complex cultural influences are at play mostly </a:t>
            </a:r>
            <a:r>
              <a:rPr lang="en-US" altLang="en-US" i="1"/>
              <a:t>below the surface </a:t>
            </a:r>
            <a:r>
              <a:rPr lang="en-US" altLang="en-US"/>
              <a:t>of our awareness. If an individual nods her head and smiles when we tell her something about our research study, this might be indicative of understanding, but not necessarily so. Could the response be indicative of something else (e.g., polite avoidance of a topic? Misunderstanding? Distrust of researchers due to personal and/or cultural/historical issues?)”</a:t>
            </a:r>
            <a:endParaRPr lang="en-US" altLang="en-US" b="1"/>
          </a:p>
          <a:p>
            <a:endParaRPr lang="en-US" altLang="en-US"/>
          </a:p>
          <a:p>
            <a:endParaRPr lang="en-US" altLang="en-US"/>
          </a:p>
        </p:txBody>
      </p:sp>
      <p:sp>
        <p:nvSpPr>
          <p:cNvPr id="45060" name="Date Placeholder 3">
            <a:extLst>
              <a:ext uri="{FF2B5EF4-FFF2-40B4-BE49-F238E27FC236}">
                <a16:creationId xmlns:a16="http://schemas.microsoft.com/office/drawing/2014/main" id="{FD5A5E2C-7C8A-F3BE-C752-71FC1A492A42}"/>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7BCB61FE-1592-3548-A834-1439DFAA1229}"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45061" name="Footer Placeholder 4">
            <a:extLst>
              <a:ext uri="{FF2B5EF4-FFF2-40B4-BE49-F238E27FC236}">
                <a16:creationId xmlns:a16="http://schemas.microsoft.com/office/drawing/2014/main" id="{2AB6613E-59FB-DCC8-1E87-94F8878A5164}"/>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45062" name="Slide Number Placeholder 5">
            <a:extLst>
              <a:ext uri="{FF2B5EF4-FFF2-40B4-BE49-F238E27FC236}">
                <a16:creationId xmlns:a16="http://schemas.microsoft.com/office/drawing/2014/main" id="{03152BA3-F5DB-E7B9-F116-2E0D13D8EA08}"/>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8B36DDF0-C2F3-F24E-8FD6-8B45CF85AED8}"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8F600BDE-08A2-A42F-D756-DB95E6E7C621}"/>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B34DD5E0-B2BA-0B0F-FB9F-27CABD4723D0}"/>
              </a:ext>
            </a:extLst>
          </p:cNvPr>
          <p:cNvSpPr>
            <a:spLocks noGrp="1" noChangeArrowheads="1"/>
          </p:cNvSpPr>
          <p:nvPr>
            <p:ph type="body" idx="1"/>
          </p:nvPr>
        </p:nvSpPr>
        <p:spPr>
          <a:noFill/>
        </p:spPr>
        <p:txBody>
          <a:bodyPr/>
          <a:lstStyle/>
          <a:p>
            <a:endParaRPr lang="en-US" altLang="en-US"/>
          </a:p>
          <a:p>
            <a:endParaRPr lang="en-US" altLang="en-US"/>
          </a:p>
          <a:p>
            <a:endParaRPr lang="en-US" altLang="en-US"/>
          </a:p>
          <a:p>
            <a:endParaRPr lang="en-US" altLang="en-US"/>
          </a:p>
        </p:txBody>
      </p:sp>
      <p:sp>
        <p:nvSpPr>
          <p:cNvPr id="47108" name="Date Placeholder 3">
            <a:extLst>
              <a:ext uri="{FF2B5EF4-FFF2-40B4-BE49-F238E27FC236}">
                <a16:creationId xmlns:a16="http://schemas.microsoft.com/office/drawing/2014/main" id="{418B5A73-26B0-F0A0-430D-66AEB522888A}"/>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8918ABA6-6BC8-7846-AF9B-CE5D9718A018}"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47109" name="Footer Placeholder 4">
            <a:extLst>
              <a:ext uri="{FF2B5EF4-FFF2-40B4-BE49-F238E27FC236}">
                <a16:creationId xmlns:a16="http://schemas.microsoft.com/office/drawing/2014/main" id="{4483693A-01F5-22E9-F7D0-8FF5F11D2AEC}"/>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47110" name="Slide Number Placeholder 5">
            <a:extLst>
              <a:ext uri="{FF2B5EF4-FFF2-40B4-BE49-F238E27FC236}">
                <a16:creationId xmlns:a16="http://schemas.microsoft.com/office/drawing/2014/main" id="{AC08481E-967E-9D04-597B-3368E590EA56}"/>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40A5A6D9-D8F4-A94E-8E5D-C13507CF5D12}"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36C3638E-42D4-051C-9A20-258604845396}"/>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C204A94E-E13F-842A-CC4F-9FC8344F7E63}"/>
              </a:ext>
            </a:extLst>
          </p:cNvPr>
          <p:cNvSpPr>
            <a:spLocks noGrp="1" noChangeArrowheads="1"/>
          </p:cNvSpPr>
          <p:nvPr>
            <p:ph type="body" idx="1"/>
          </p:nvPr>
        </p:nvSpPr>
        <p:spPr>
          <a:noFill/>
        </p:spPr>
        <p:txBody>
          <a:bodyPr/>
          <a:lstStyle/>
          <a:p>
            <a:r>
              <a:rPr lang="en-US" altLang="en-US"/>
              <a:t>“Potential subjects need to know that this is a </a:t>
            </a:r>
            <a:r>
              <a:rPr lang="en-US" altLang="en-US" i="1"/>
              <a:t>research</a:t>
            </a:r>
            <a:r>
              <a:rPr lang="en-US" altLang="en-US"/>
              <a:t> </a:t>
            </a:r>
            <a:r>
              <a:rPr lang="en-US" altLang="en-US" i="1"/>
              <a:t>study</a:t>
            </a:r>
            <a:r>
              <a:rPr lang="en-US" altLang="en-US"/>
              <a:t>. The voluntary nature of all research means that study volunteers are free to skip any questions they prefer not to answer, and to end their participation at any time without penalty.”   </a:t>
            </a:r>
          </a:p>
          <a:p>
            <a:endParaRPr lang="en-US" altLang="en-US"/>
          </a:p>
          <a:p>
            <a:r>
              <a:rPr lang="en-US" altLang="en-US"/>
              <a:t>========</a:t>
            </a:r>
          </a:p>
          <a:p>
            <a:endParaRPr lang="en-US" altLang="en-US"/>
          </a:p>
          <a:p>
            <a:r>
              <a:rPr lang="en-US" altLang="en-US" b="1" i="1"/>
              <a:t>Presenter tips</a:t>
            </a:r>
            <a:r>
              <a:rPr lang="en-US" altLang="en-US"/>
              <a:t>: </a:t>
            </a:r>
          </a:p>
          <a:p>
            <a:r>
              <a:rPr lang="en-US" altLang="en-US">
                <a:solidFill>
                  <a:srgbClr val="00B0F0"/>
                </a:solidFill>
              </a:rPr>
              <a:t>-Minimize or avoid the possibility of </a:t>
            </a:r>
            <a:r>
              <a:rPr lang="en-US" altLang="en-US" b="1">
                <a:solidFill>
                  <a:srgbClr val="00B0F0"/>
                </a:solidFill>
              </a:rPr>
              <a:t>coercion or undue influence</a:t>
            </a:r>
            <a:r>
              <a:rPr lang="en-US" altLang="en-US">
                <a:solidFill>
                  <a:srgbClr val="00B0F0"/>
                </a:solidFill>
              </a:rPr>
              <a:t>. Be careful not to pressure subjects into participation.</a:t>
            </a:r>
            <a:endParaRPr lang="en-US" altLang="en-US"/>
          </a:p>
          <a:p>
            <a:r>
              <a:rPr lang="en-US" altLang="en-US"/>
              <a:t>-Depending on the research setting, potential participants may be confused about what constitutes </a:t>
            </a:r>
            <a:r>
              <a:rPr lang="en-US" altLang="en-US" i="1"/>
              <a:t>medical treatment </a:t>
            </a:r>
            <a:r>
              <a:rPr lang="en-US" altLang="en-US"/>
              <a:t>and what is </a:t>
            </a:r>
            <a:r>
              <a:rPr lang="en-US" altLang="en-US" i="1"/>
              <a:t>research</a:t>
            </a:r>
            <a:r>
              <a:rPr lang="en-US" altLang="en-US"/>
              <a:t>. If the research will occur in such a setting (e.g., a medical clinic where participants receive their routine care), be sure to include this as a discussion topic. Review how study team members can help participants distinguish between treatment and research, and probe for participants’ understanding of this. </a:t>
            </a:r>
            <a:r>
              <a:rPr lang="en-US" altLang="en-US">
                <a:solidFill>
                  <a:srgbClr val="00B0F0"/>
                </a:solidFill>
              </a:rPr>
              <a:t>Avoid </a:t>
            </a:r>
            <a:r>
              <a:rPr lang="en-US" altLang="en-US" b="1">
                <a:solidFill>
                  <a:srgbClr val="00B0F0"/>
                </a:solidFill>
              </a:rPr>
              <a:t>therapeutic misconception-</a:t>
            </a:r>
            <a:r>
              <a:rPr lang="en-US" altLang="en-US">
                <a:solidFill>
                  <a:srgbClr val="00B0F0"/>
                </a:solidFill>
              </a:rPr>
              <a:t>-If the study involves clinical procedures, be sure to inform subjects whether or not treatment will be part of the study. </a:t>
            </a:r>
          </a:p>
          <a:p>
            <a:endParaRPr lang="en-US" altLang="en-US">
              <a:solidFill>
                <a:srgbClr val="00B0F0"/>
              </a:solidFill>
            </a:endParaRPr>
          </a:p>
          <a:p>
            <a:r>
              <a:rPr lang="en-US" altLang="en-US" b="1">
                <a:solidFill>
                  <a:srgbClr val="00B0F0"/>
                </a:solidFill>
              </a:rPr>
              <a:t>Definitions:</a:t>
            </a:r>
          </a:p>
          <a:p>
            <a:r>
              <a:rPr lang="en-US" altLang="en-US" b="1"/>
              <a:t>Coercion</a:t>
            </a:r>
            <a:r>
              <a:rPr lang="en-US" altLang="en-US"/>
              <a:t> occurs when an overt or implicit threat of harm is intentionally presented by one person to another in order to obtain compliance. For example, an investigator might tell a prospective subject that he or she will lose access to certain health services if he or she does not participate in the research.</a:t>
            </a:r>
          </a:p>
          <a:p>
            <a:endParaRPr lang="en-US" altLang="en-US"/>
          </a:p>
          <a:p>
            <a:r>
              <a:rPr lang="en-US" altLang="en-US" b="1"/>
              <a:t>Undue influence</a:t>
            </a:r>
            <a:r>
              <a:rPr lang="en-US" altLang="en-US"/>
              <a:t>, by contrast, often occurs through an offer of an excessive or inappropriate reward or other overture in order to obtain compliance. For example, an investigator might promise students extra credit if they participate in the research. If that is the only way a student can earn extra credit, then the investigator is unduly influencing potential subjects. </a:t>
            </a:r>
          </a:p>
          <a:p>
            <a:endParaRPr lang="en-US" altLang="en-US"/>
          </a:p>
          <a:p>
            <a:r>
              <a:rPr lang="en-US" altLang="en-US" b="1"/>
              <a:t>Therapeutic Misconception </a:t>
            </a:r>
            <a:r>
              <a:rPr lang="en-US" altLang="en-US"/>
              <a:t>occurs where subjects falsely believe they will receive treatment/therapy as a benefit from participating in research. </a:t>
            </a:r>
            <a:endParaRPr lang="en-US" altLang="en-US" b="1"/>
          </a:p>
          <a:p>
            <a:endParaRPr lang="en-US" altLang="en-US">
              <a:solidFill>
                <a:srgbClr val="00B0F0"/>
              </a:solidFill>
            </a:endParaRPr>
          </a:p>
          <a:p>
            <a:endParaRPr lang="en-US" altLang="en-US"/>
          </a:p>
        </p:txBody>
      </p:sp>
      <p:sp>
        <p:nvSpPr>
          <p:cNvPr id="49156" name="Date Placeholder 3">
            <a:extLst>
              <a:ext uri="{FF2B5EF4-FFF2-40B4-BE49-F238E27FC236}">
                <a16:creationId xmlns:a16="http://schemas.microsoft.com/office/drawing/2014/main" id="{826F2654-0018-7976-3C77-517D951F2FA5}"/>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BB1D4F0C-E752-B749-B668-D619E4F4A866}"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49157" name="Footer Placeholder 4">
            <a:extLst>
              <a:ext uri="{FF2B5EF4-FFF2-40B4-BE49-F238E27FC236}">
                <a16:creationId xmlns:a16="http://schemas.microsoft.com/office/drawing/2014/main" id="{573C5FC2-A2AB-5C0A-8B5E-5A9FA601621D}"/>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49158" name="Slide Number Placeholder 5">
            <a:extLst>
              <a:ext uri="{FF2B5EF4-FFF2-40B4-BE49-F238E27FC236}">
                <a16:creationId xmlns:a16="http://schemas.microsoft.com/office/drawing/2014/main" id="{17904258-5FD6-87C4-99BB-9F72A1770B3C}"/>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48279C8A-5CD6-4544-A6D3-CC2C925040F1}"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CA7BF1F2-B6C0-7F23-EB65-7DF2F65A884F}"/>
              </a:ext>
            </a:extLst>
          </p:cNvPr>
          <p:cNvSpPr>
            <a:spLocks noGrp="1" noRot="1" noChangeAspect="1" noChangeArrowheads="1" noTextEdit="1"/>
          </p:cNvSpPr>
          <p:nvPr>
            <p:ph type="sldImg"/>
          </p:nvPr>
        </p:nvSpPr>
        <p:spPr>
          <a:ln/>
        </p:spPr>
      </p:sp>
      <p:sp>
        <p:nvSpPr>
          <p:cNvPr id="51203" name="Notes Placeholder 2">
            <a:extLst>
              <a:ext uri="{FF2B5EF4-FFF2-40B4-BE49-F238E27FC236}">
                <a16:creationId xmlns:a16="http://schemas.microsoft.com/office/drawing/2014/main" id="{CCBFCB26-D8E9-1E16-3D26-7D51DD5D352A}"/>
              </a:ext>
            </a:extLst>
          </p:cNvPr>
          <p:cNvSpPr>
            <a:spLocks noGrp="1" noChangeArrowheads="1"/>
          </p:cNvSpPr>
          <p:nvPr>
            <p:ph type="body" idx="1"/>
          </p:nvPr>
        </p:nvSpPr>
        <p:spPr>
          <a:noFill/>
        </p:spPr>
        <p:txBody>
          <a:bodyPr/>
          <a:lstStyle/>
          <a:p>
            <a:r>
              <a:rPr lang="en-US" altLang="en-US"/>
              <a:t>“Get to know the participant; what might be his or her concerns?”</a:t>
            </a:r>
          </a:p>
        </p:txBody>
      </p:sp>
      <p:sp>
        <p:nvSpPr>
          <p:cNvPr id="51204" name="Date Placeholder 3">
            <a:extLst>
              <a:ext uri="{FF2B5EF4-FFF2-40B4-BE49-F238E27FC236}">
                <a16:creationId xmlns:a16="http://schemas.microsoft.com/office/drawing/2014/main" id="{D557F098-2D80-797E-0DE9-E543C7DC3599}"/>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8A897096-E3D4-474F-B4D5-979AAEE8ADB0}"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51205" name="Footer Placeholder 4">
            <a:extLst>
              <a:ext uri="{FF2B5EF4-FFF2-40B4-BE49-F238E27FC236}">
                <a16:creationId xmlns:a16="http://schemas.microsoft.com/office/drawing/2014/main" id="{40CFDE4B-557E-302B-7556-86B8B9189193}"/>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51206" name="Slide Number Placeholder 5">
            <a:extLst>
              <a:ext uri="{FF2B5EF4-FFF2-40B4-BE49-F238E27FC236}">
                <a16:creationId xmlns:a16="http://schemas.microsoft.com/office/drawing/2014/main" id="{F565EC3D-AEEF-F45A-F1FD-2D77FA464D99}"/>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018736C9-EA04-D543-89F7-B18BE9DF6B20}"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96437BEE-6385-2D77-3198-FDDAB1C4F57C}"/>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9FA309E6-3D2E-4BAF-5C4E-D0A0EB16C33F}"/>
              </a:ext>
            </a:extLst>
          </p:cNvPr>
          <p:cNvSpPr>
            <a:spLocks noGrp="1" noChangeArrowheads="1"/>
          </p:cNvSpPr>
          <p:nvPr>
            <p:ph type="body" idx="1"/>
          </p:nvPr>
        </p:nvSpPr>
        <p:spPr>
          <a:xfrm>
            <a:off x="900113" y="4462463"/>
            <a:ext cx="5030787" cy="4202112"/>
          </a:xfrm>
          <a:noFill/>
        </p:spPr>
        <p:txBody>
          <a:bodyPr/>
          <a:lstStyle/>
          <a:p>
            <a:endParaRPr lang="en-US" altLang="en-US"/>
          </a:p>
          <a:p>
            <a:r>
              <a:rPr lang="en-US" altLang="en-US" b="1"/>
              <a:t>~~~~~~~</a:t>
            </a:r>
          </a:p>
          <a:p>
            <a:endParaRPr lang="en-US" altLang="en-US" b="1"/>
          </a:p>
          <a:p>
            <a:r>
              <a:rPr lang="en-US" altLang="en-US" b="1"/>
              <a:t>Presenter tips:  </a:t>
            </a:r>
            <a:r>
              <a:rPr lang="en-US" altLang="en-US"/>
              <a:t>As part of the 2018 Revised Common Rule,  the “Key Information” is now required at the beginning of informed consent forms, which provides participants with concise information for better comprehension of the study and to help in their decision to participate or not. </a:t>
            </a:r>
          </a:p>
        </p:txBody>
      </p:sp>
      <p:sp>
        <p:nvSpPr>
          <p:cNvPr id="53252" name="Date Placeholder 3">
            <a:extLst>
              <a:ext uri="{FF2B5EF4-FFF2-40B4-BE49-F238E27FC236}">
                <a16:creationId xmlns:a16="http://schemas.microsoft.com/office/drawing/2014/main" id="{1742CC0A-732C-52CB-025B-C36A59291C0C}"/>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A960F5BB-B0AA-DF4D-B35A-374D650511C5}"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53253" name="Footer Placeholder 4">
            <a:extLst>
              <a:ext uri="{FF2B5EF4-FFF2-40B4-BE49-F238E27FC236}">
                <a16:creationId xmlns:a16="http://schemas.microsoft.com/office/drawing/2014/main" id="{292A4276-979E-AB4D-AFA8-9349B6C8040F}"/>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53254" name="Slide Number Placeholder 5">
            <a:extLst>
              <a:ext uri="{FF2B5EF4-FFF2-40B4-BE49-F238E27FC236}">
                <a16:creationId xmlns:a16="http://schemas.microsoft.com/office/drawing/2014/main" id="{8B2535D5-29C9-AAE3-A725-ED6C7A38415E}"/>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6447EB4B-76B5-DF49-802E-F85DD15A3631}"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F901165C-F440-E52A-35ED-1BD5236A8E49}"/>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5323C649-B3F7-0185-5327-500853186513}"/>
              </a:ext>
            </a:extLst>
          </p:cNvPr>
          <p:cNvSpPr>
            <a:spLocks noGrp="1" noChangeArrowheads="1"/>
          </p:cNvSpPr>
          <p:nvPr>
            <p:ph type="body" idx="1"/>
          </p:nvPr>
        </p:nvSpPr>
        <p:spPr>
          <a:noFill/>
        </p:spPr>
        <p:txBody>
          <a:bodyPr/>
          <a:lstStyle/>
          <a:p>
            <a:r>
              <a:rPr lang="en-US" altLang="en-US">
                <a:solidFill>
                  <a:srgbClr val="00B0F0"/>
                </a:solidFill>
              </a:rPr>
              <a:t>“The study team member conducting the consent discussion must use the approved document approved by the IRB. If the consent documents originally approved by the IRB change and those changes receive IRB approval, the study team must ensure that its members have access only to the new, revised consent documents and use the correct versions.</a:t>
            </a:r>
          </a:p>
          <a:p>
            <a:endParaRPr lang="en-US" altLang="en-US"/>
          </a:p>
          <a:p>
            <a:r>
              <a:rPr lang="en-US" altLang="en-US"/>
              <a:t>Ideally, IC discussions should take place in private. When discussing the study with a potential participant, we should probe for understanding. Ways we can do this include encouraging someone to describe the key points about the study, in his or her own words. Keep probing, and be sure to try and clarify any misunderstandings.”   </a:t>
            </a:r>
          </a:p>
          <a:p>
            <a:endParaRPr lang="en-US" altLang="en-US"/>
          </a:p>
          <a:p>
            <a:r>
              <a:rPr lang="en-US" altLang="en-US"/>
              <a:t>======</a:t>
            </a:r>
          </a:p>
          <a:p>
            <a:endParaRPr lang="en-US" altLang="en-US"/>
          </a:p>
          <a:p>
            <a:r>
              <a:rPr lang="en-US" altLang="en-US" b="1" i="1"/>
              <a:t>Presenter tips</a:t>
            </a:r>
            <a:r>
              <a:rPr lang="en-US" altLang="en-US"/>
              <a:t>: If the setting for the IC process is less than optimal (e.g., will take place in a facility without private rooms), be sure to address the local factors, including how to best protect subjects’ privacy.   </a:t>
            </a:r>
          </a:p>
        </p:txBody>
      </p:sp>
      <p:sp>
        <p:nvSpPr>
          <p:cNvPr id="55300" name="Date Placeholder 3">
            <a:extLst>
              <a:ext uri="{FF2B5EF4-FFF2-40B4-BE49-F238E27FC236}">
                <a16:creationId xmlns:a16="http://schemas.microsoft.com/office/drawing/2014/main" id="{9BFE8CFD-8942-D79B-FE0C-5CD1D30A5098}"/>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C575EFE2-52AE-4F45-9763-5B0DD7455E51}"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55301" name="Footer Placeholder 4">
            <a:extLst>
              <a:ext uri="{FF2B5EF4-FFF2-40B4-BE49-F238E27FC236}">
                <a16:creationId xmlns:a16="http://schemas.microsoft.com/office/drawing/2014/main" id="{7B189004-8F78-8DC0-3E7F-949046BC8F85}"/>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55302" name="Slide Number Placeholder 5">
            <a:extLst>
              <a:ext uri="{FF2B5EF4-FFF2-40B4-BE49-F238E27FC236}">
                <a16:creationId xmlns:a16="http://schemas.microsoft.com/office/drawing/2014/main" id="{779D3F24-0953-F565-DF09-A0D21B6A2B90}"/>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A582AD40-2539-F740-A5B2-C2D237AF0859}"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4F30270A-DDC3-4DC9-E845-B3E273B018D9}"/>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CCE034E3-25A7-CC21-11F8-383AC59450B6}"/>
              </a:ext>
            </a:extLst>
          </p:cNvPr>
          <p:cNvSpPr>
            <a:spLocks noGrp="1" noChangeArrowheads="1"/>
          </p:cNvSpPr>
          <p:nvPr>
            <p:ph type="body" idx="1"/>
          </p:nvPr>
        </p:nvSpPr>
        <p:spPr>
          <a:noFill/>
        </p:spPr>
        <p:txBody>
          <a:bodyPr/>
          <a:lstStyle/>
          <a:p>
            <a:endParaRPr lang="en-US" altLang="en-US"/>
          </a:p>
        </p:txBody>
      </p:sp>
      <p:sp>
        <p:nvSpPr>
          <p:cNvPr id="57348" name="Date Placeholder 3">
            <a:extLst>
              <a:ext uri="{FF2B5EF4-FFF2-40B4-BE49-F238E27FC236}">
                <a16:creationId xmlns:a16="http://schemas.microsoft.com/office/drawing/2014/main" id="{51B8245D-49DC-0859-3E44-50679D887C4F}"/>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5F556BEE-BB36-9B49-8DA6-8F16D4D319B1}"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57349" name="Footer Placeholder 4">
            <a:extLst>
              <a:ext uri="{FF2B5EF4-FFF2-40B4-BE49-F238E27FC236}">
                <a16:creationId xmlns:a16="http://schemas.microsoft.com/office/drawing/2014/main" id="{87DAC6E4-1F1B-F486-5777-35A5830C6280}"/>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57350" name="Slide Number Placeholder 5">
            <a:extLst>
              <a:ext uri="{FF2B5EF4-FFF2-40B4-BE49-F238E27FC236}">
                <a16:creationId xmlns:a16="http://schemas.microsoft.com/office/drawing/2014/main" id="{E9530FD8-A81F-8036-0F36-8AB5D3AF00C2}"/>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7D6439A8-C0A3-F148-AD64-B1A6655F36A1}"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22F41B2-2473-7338-4AEB-4EB03E211AAA}"/>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18F49B7D-1C88-9F7F-9E40-40E305AF951A}"/>
              </a:ext>
            </a:extLst>
          </p:cNvPr>
          <p:cNvSpPr>
            <a:spLocks noGrp="1" noChangeArrowheads="1"/>
          </p:cNvSpPr>
          <p:nvPr>
            <p:ph type="body" idx="1"/>
          </p:nvPr>
        </p:nvSpPr>
        <p:spPr>
          <a:noFill/>
        </p:spPr>
        <p:txBody>
          <a:bodyPr/>
          <a:lstStyle/>
          <a:p>
            <a:r>
              <a:rPr lang="en-US" altLang="en-US"/>
              <a:t>“It’s very important that you take your time when discussing the study with potential subjects, and encourage them to do the same.” </a:t>
            </a:r>
          </a:p>
          <a:p>
            <a:endParaRPr lang="en-US" altLang="en-US"/>
          </a:p>
          <a:p>
            <a:r>
              <a:rPr lang="en-US" altLang="en-US"/>
              <a:t>===========</a:t>
            </a:r>
          </a:p>
          <a:p>
            <a:endParaRPr lang="en-US" altLang="en-US"/>
          </a:p>
          <a:p>
            <a:r>
              <a:rPr lang="en-US" altLang="en-US" b="1"/>
              <a:t>Presenter tips: </a:t>
            </a:r>
            <a:r>
              <a:rPr lang="en-US" altLang="en-US"/>
              <a:t>Keep in mind that study staff often feel pressured to “do a good job” by enrolling as many subjects as possible.  It’s easy for that anxiety to be communicated to potential subjects.  The PI/project manager can help offset that tendency by emphasizing the importance of a thorough and respectful IC process.  </a:t>
            </a:r>
            <a:endParaRPr lang="en-US" altLang="en-US" b="1"/>
          </a:p>
        </p:txBody>
      </p:sp>
      <p:sp>
        <p:nvSpPr>
          <p:cNvPr id="59396" name="Date Placeholder 3">
            <a:extLst>
              <a:ext uri="{FF2B5EF4-FFF2-40B4-BE49-F238E27FC236}">
                <a16:creationId xmlns:a16="http://schemas.microsoft.com/office/drawing/2014/main" id="{0E0F2BF2-F719-B09E-4EEE-856BB43B236B}"/>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86909405-6DFF-0741-B0DE-2461C9FC8899}"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59397" name="Footer Placeholder 4">
            <a:extLst>
              <a:ext uri="{FF2B5EF4-FFF2-40B4-BE49-F238E27FC236}">
                <a16:creationId xmlns:a16="http://schemas.microsoft.com/office/drawing/2014/main" id="{A12C0B45-B097-13AE-0536-FF75E37EDC9C}"/>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59398" name="Slide Number Placeholder 5">
            <a:extLst>
              <a:ext uri="{FF2B5EF4-FFF2-40B4-BE49-F238E27FC236}">
                <a16:creationId xmlns:a16="http://schemas.microsoft.com/office/drawing/2014/main" id="{363FB0A4-F688-DD6C-F5B0-52F16DB91664}"/>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9E034111-2B19-C849-8D96-E204F5E5999D}"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56A03A1C-43C7-2D1D-942B-C09AE4185691}"/>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D813E128-32EE-B674-3AEA-DC44D786365A}"/>
              </a:ext>
            </a:extLst>
          </p:cNvPr>
          <p:cNvSpPr>
            <a:spLocks noGrp="1" noChangeArrowheads="1"/>
          </p:cNvSpPr>
          <p:nvPr>
            <p:ph type="body" idx="1"/>
          </p:nvPr>
        </p:nvSpPr>
        <p:spPr>
          <a:noFill/>
        </p:spPr>
        <p:txBody>
          <a:bodyPr/>
          <a:lstStyle/>
          <a:p>
            <a:endParaRPr lang="en-US" altLang="en-US"/>
          </a:p>
        </p:txBody>
      </p:sp>
      <p:sp>
        <p:nvSpPr>
          <p:cNvPr id="61444" name="Date Placeholder 3">
            <a:extLst>
              <a:ext uri="{FF2B5EF4-FFF2-40B4-BE49-F238E27FC236}">
                <a16:creationId xmlns:a16="http://schemas.microsoft.com/office/drawing/2014/main" id="{D4F200F0-37D5-17EB-A1CB-D9877554EAA4}"/>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54B2C8D0-0B62-094B-945E-323794A1AAC6}"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61445" name="Footer Placeholder 4">
            <a:extLst>
              <a:ext uri="{FF2B5EF4-FFF2-40B4-BE49-F238E27FC236}">
                <a16:creationId xmlns:a16="http://schemas.microsoft.com/office/drawing/2014/main" id="{7250FAAF-B356-5E14-1ECE-7CD6C35FD1F4}"/>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61446" name="Slide Number Placeholder 5">
            <a:extLst>
              <a:ext uri="{FF2B5EF4-FFF2-40B4-BE49-F238E27FC236}">
                <a16:creationId xmlns:a16="http://schemas.microsoft.com/office/drawing/2014/main" id="{DABB6526-B417-E092-E3C8-2A1CD2209787}"/>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773E0779-6A59-FB42-9DDB-091A523D9DEF}"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BD095AB3-8157-027A-52D8-1F9139E94D23}"/>
              </a:ext>
            </a:extLst>
          </p:cNvPr>
          <p:cNvSpPr>
            <a:spLocks noGrp="1" noRot="1" noChangeAspect="1" noChangeArrowheads="1" noTextEdit="1"/>
          </p:cNvSpPr>
          <p:nvPr>
            <p:ph type="sldImg"/>
          </p:nvPr>
        </p:nvSpPr>
        <p:spPr>
          <a:ln/>
        </p:spPr>
      </p:sp>
      <p:sp>
        <p:nvSpPr>
          <p:cNvPr id="63491" name="Notes Placeholder 2">
            <a:extLst>
              <a:ext uri="{FF2B5EF4-FFF2-40B4-BE49-F238E27FC236}">
                <a16:creationId xmlns:a16="http://schemas.microsoft.com/office/drawing/2014/main" id="{2A26B2A7-D18B-0E97-3E85-42546FB207A1}"/>
              </a:ext>
            </a:extLst>
          </p:cNvPr>
          <p:cNvSpPr>
            <a:spLocks noGrp="1" noChangeArrowheads="1"/>
          </p:cNvSpPr>
          <p:nvPr>
            <p:ph type="body" idx="1"/>
          </p:nvPr>
        </p:nvSpPr>
        <p:spPr>
          <a:noFill/>
        </p:spPr>
        <p:txBody>
          <a:bodyPr/>
          <a:lstStyle/>
          <a:p>
            <a:endParaRPr lang="en-US" altLang="en-US"/>
          </a:p>
          <a:p>
            <a:r>
              <a:rPr lang="en-US" altLang="en-US"/>
              <a:t>Answer: True</a:t>
            </a:r>
          </a:p>
        </p:txBody>
      </p:sp>
      <p:sp>
        <p:nvSpPr>
          <p:cNvPr id="63492" name="Date Placeholder 3">
            <a:extLst>
              <a:ext uri="{FF2B5EF4-FFF2-40B4-BE49-F238E27FC236}">
                <a16:creationId xmlns:a16="http://schemas.microsoft.com/office/drawing/2014/main" id="{260E757C-0247-3CDF-0268-0E2470501EDD}"/>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3C94F901-6AFD-1448-928F-A463A5C0F720}"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63493" name="Footer Placeholder 4">
            <a:extLst>
              <a:ext uri="{FF2B5EF4-FFF2-40B4-BE49-F238E27FC236}">
                <a16:creationId xmlns:a16="http://schemas.microsoft.com/office/drawing/2014/main" id="{A95334BF-B8AA-7E28-492E-068C63BAB486}"/>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63494" name="Slide Number Placeholder 5">
            <a:extLst>
              <a:ext uri="{FF2B5EF4-FFF2-40B4-BE49-F238E27FC236}">
                <a16:creationId xmlns:a16="http://schemas.microsoft.com/office/drawing/2014/main" id="{ABB253D8-7597-0EE3-6CD5-AF137840C87E}"/>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BBE42B24-7BB6-224C-B8AF-CA7BF6DDBDE7}"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1B5F7018-273C-085A-B063-DAC940CD951C}"/>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DEF91924-5293-DE62-8472-D81CB721C4D8}"/>
              </a:ext>
            </a:extLst>
          </p:cNvPr>
          <p:cNvSpPr>
            <a:spLocks noGrp="1" noChangeArrowheads="1"/>
          </p:cNvSpPr>
          <p:nvPr>
            <p:ph type="body" idx="1"/>
          </p:nvPr>
        </p:nvSpPr>
        <p:spPr>
          <a:noFill/>
        </p:spPr>
        <p:txBody>
          <a:bodyPr/>
          <a:lstStyle/>
          <a:p>
            <a:r>
              <a:rPr lang="en-US" altLang="en-US">
                <a:solidFill>
                  <a:srgbClr val="000000"/>
                </a:solidFill>
              </a:rPr>
              <a:t>“Here are our learning objectives for today. Is there anything in particular that you want to know more about?”</a:t>
            </a:r>
            <a:endParaRPr lang="en-US" altLang="en-US"/>
          </a:p>
          <a:p>
            <a:r>
              <a:rPr lang="en-US" altLang="en-US" b="1" i="1"/>
              <a:t>=======</a:t>
            </a:r>
          </a:p>
          <a:p>
            <a:r>
              <a:rPr lang="en-US" altLang="en-US" b="1" i="1"/>
              <a:t>Presenter tips</a:t>
            </a:r>
            <a:r>
              <a:rPr lang="en-US" altLang="en-US" b="1"/>
              <a:t>: </a:t>
            </a:r>
            <a:r>
              <a:rPr lang="en-US" altLang="en-US"/>
              <a:t>(1) Early in the presentation, probe attendees’ experience and knowledge base in working with human subjects; pitch your key messages accordingly. (2) Engage attendees via questions such as, “What does this mean to you?”; “Is this a good idea?”; “How should we do this?”  </a:t>
            </a:r>
          </a:p>
          <a:p>
            <a:endParaRPr lang="en-US" altLang="en-US"/>
          </a:p>
        </p:txBody>
      </p:sp>
      <p:sp>
        <p:nvSpPr>
          <p:cNvPr id="10244" name="Date Placeholder 3">
            <a:extLst>
              <a:ext uri="{FF2B5EF4-FFF2-40B4-BE49-F238E27FC236}">
                <a16:creationId xmlns:a16="http://schemas.microsoft.com/office/drawing/2014/main" id="{556B23BE-2AFC-1BD8-6DE0-4FFAF7D0DD45}"/>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CB3E83B4-47A8-A040-9900-5143C22EEBB6}"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10245" name="Footer Placeholder 4">
            <a:extLst>
              <a:ext uri="{FF2B5EF4-FFF2-40B4-BE49-F238E27FC236}">
                <a16:creationId xmlns:a16="http://schemas.microsoft.com/office/drawing/2014/main" id="{2EBBE8C8-5A3A-033C-E2CC-BA3A0AA746CE}"/>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10246" name="Slide Number Placeholder 5">
            <a:extLst>
              <a:ext uri="{FF2B5EF4-FFF2-40B4-BE49-F238E27FC236}">
                <a16:creationId xmlns:a16="http://schemas.microsoft.com/office/drawing/2014/main" id="{B671BEA5-3BE3-D69C-08DB-982B010DB063}"/>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26486A86-A5E0-3F4C-808C-954816001109}"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E0516B85-C581-E553-D560-9A112AD53C93}"/>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B14DE544-04C6-7F35-1C36-B2D7FE862B23}"/>
              </a:ext>
            </a:extLst>
          </p:cNvPr>
          <p:cNvSpPr>
            <a:spLocks noGrp="1" noChangeArrowheads="1"/>
          </p:cNvSpPr>
          <p:nvPr>
            <p:ph type="body" idx="1"/>
          </p:nvPr>
        </p:nvSpPr>
        <p:spPr>
          <a:noFill/>
        </p:spPr>
        <p:txBody>
          <a:bodyPr/>
          <a:lstStyle/>
          <a:p>
            <a:endParaRPr lang="en-US" altLang="en-US"/>
          </a:p>
          <a:p>
            <a:endParaRPr lang="en-US" altLang="en-US"/>
          </a:p>
          <a:p>
            <a:r>
              <a:rPr lang="en-US" altLang="en-US"/>
              <a:t>“It is very important that we use only the IRB-approved study documents provided by __________  [name; PI or designated other].  This gives subjects the most accurate and up-to-date information. Also, our study will be out of compliance if outdated or unapproved materials are presented.”</a:t>
            </a:r>
          </a:p>
        </p:txBody>
      </p:sp>
      <p:sp>
        <p:nvSpPr>
          <p:cNvPr id="65540" name="Date Placeholder 3">
            <a:extLst>
              <a:ext uri="{FF2B5EF4-FFF2-40B4-BE49-F238E27FC236}">
                <a16:creationId xmlns:a16="http://schemas.microsoft.com/office/drawing/2014/main" id="{6E6810B3-130F-08BD-FCFE-C751251BEF15}"/>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D73121C4-35C9-ED4D-ACC9-EEA54D95EDFE}"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65541" name="Footer Placeholder 4">
            <a:extLst>
              <a:ext uri="{FF2B5EF4-FFF2-40B4-BE49-F238E27FC236}">
                <a16:creationId xmlns:a16="http://schemas.microsoft.com/office/drawing/2014/main" id="{A29F8D6C-1A12-35A9-DA95-EBF5B2F0C392}"/>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65542" name="Slide Number Placeholder 5">
            <a:extLst>
              <a:ext uri="{FF2B5EF4-FFF2-40B4-BE49-F238E27FC236}">
                <a16:creationId xmlns:a16="http://schemas.microsoft.com/office/drawing/2014/main" id="{B89CAC1D-DEDD-184C-2DDC-2DB27DC18860}"/>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E94CA07F-F859-8442-BB8E-5E7E8ADC0146}"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1235BA7B-9051-A8B9-D097-9DBC7F33490F}"/>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59FE241E-0218-F730-1CFC-312D148BC2EA}"/>
              </a:ext>
            </a:extLst>
          </p:cNvPr>
          <p:cNvSpPr>
            <a:spLocks noGrp="1" noChangeArrowheads="1"/>
          </p:cNvSpPr>
          <p:nvPr>
            <p:ph type="body" idx="1"/>
          </p:nvPr>
        </p:nvSpPr>
        <p:spPr>
          <a:noFill/>
        </p:spPr>
        <p:txBody>
          <a:bodyPr/>
          <a:lstStyle/>
          <a:p>
            <a:r>
              <a:rPr lang="en-US" altLang="en-US"/>
              <a:t>”It’s important that the information collected, recorded, and stored by field staff/data collector is accurate. If inadvertent mistakes are done, promptly tell the UCB PI/designee, as the data collected may not be kept or used for analysis.”</a:t>
            </a:r>
          </a:p>
        </p:txBody>
      </p:sp>
      <p:sp>
        <p:nvSpPr>
          <p:cNvPr id="67588" name="Date Placeholder 3">
            <a:extLst>
              <a:ext uri="{FF2B5EF4-FFF2-40B4-BE49-F238E27FC236}">
                <a16:creationId xmlns:a16="http://schemas.microsoft.com/office/drawing/2014/main" id="{F6DBDAED-FDF0-878F-E22A-22272557A160}"/>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727E7340-90E3-9247-B48F-61178B62B26E}"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67589" name="Footer Placeholder 4">
            <a:extLst>
              <a:ext uri="{FF2B5EF4-FFF2-40B4-BE49-F238E27FC236}">
                <a16:creationId xmlns:a16="http://schemas.microsoft.com/office/drawing/2014/main" id="{2EFDBA66-A15D-FA8E-5402-29714CA858DF}"/>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67590" name="Slide Number Placeholder 5">
            <a:extLst>
              <a:ext uri="{FF2B5EF4-FFF2-40B4-BE49-F238E27FC236}">
                <a16:creationId xmlns:a16="http://schemas.microsoft.com/office/drawing/2014/main" id="{B1D16CB4-C43F-A42D-2B29-4AC1EC82B679}"/>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338A4F89-4891-6B43-A112-AB873B96D219}"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1EB0373-F9DE-59EF-A944-B7B6EF7E5F16}"/>
              </a:ext>
            </a:extLst>
          </p:cNvPr>
          <p:cNvSpPr>
            <a:spLocks noGrp="1" noRot="1" noChangeAspect="1" noChangeArrowheads="1" noTextEdit="1"/>
          </p:cNvSpPr>
          <p:nvPr>
            <p:ph type="sldImg"/>
          </p:nvPr>
        </p:nvSpPr>
        <p:spPr>
          <a:ln/>
        </p:spPr>
      </p:sp>
      <p:sp>
        <p:nvSpPr>
          <p:cNvPr id="69635" name="Notes Placeholder 2">
            <a:extLst>
              <a:ext uri="{FF2B5EF4-FFF2-40B4-BE49-F238E27FC236}">
                <a16:creationId xmlns:a16="http://schemas.microsoft.com/office/drawing/2014/main" id="{717ADB62-B7C5-4190-625C-BBBF53B2E6D8}"/>
              </a:ext>
            </a:extLst>
          </p:cNvPr>
          <p:cNvSpPr>
            <a:spLocks noGrp="1" noChangeArrowheads="1"/>
          </p:cNvSpPr>
          <p:nvPr>
            <p:ph type="body" idx="1"/>
          </p:nvPr>
        </p:nvSpPr>
        <p:spPr>
          <a:noFill/>
        </p:spPr>
        <p:txBody>
          <a:bodyPr/>
          <a:lstStyle/>
          <a:p>
            <a:r>
              <a:rPr lang="en-US" altLang="en-US">
                <a:solidFill>
                  <a:srgbClr val="000000"/>
                </a:solidFill>
              </a:rPr>
              <a:t>“Privacy and confidentiality are often confused or used interchangeably. Privacy concerns a person. For example, when we’re interviewing subjects at a discreet location, we’re protecting their privacy.”</a:t>
            </a:r>
            <a:endParaRPr lang="en-US" altLang="en-US"/>
          </a:p>
        </p:txBody>
      </p:sp>
      <p:sp>
        <p:nvSpPr>
          <p:cNvPr id="69636" name="Date Placeholder 3">
            <a:extLst>
              <a:ext uri="{FF2B5EF4-FFF2-40B4-BE49-F238E27FC236}">
                <a16:creationId xmlns:a16="http://schemas.microsoft.com/office/drawing/2014/main" id="{295603D8-E771-4A43-8589-E7E0183A337D}"/>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DCF2009C-BC67-8F40-935D-6CE1131B267C}"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69637" name="Footer Placeholder 4">
            <a:extLst>
              <a:ext uri="{FF2B5EF4-FFF2-40B4-BE49-F238E27FC236}">
                <a16:creationId xmlns:a16="http://schemas.microsoft.com/office/drawing/2014/main" id="{707B7851-35BB-DF62-60C3-2AF4EB083739}"/>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69638" name="Slide Number Placeholder 5">
            <a:extLst>
              <a:ext uri="{FF2B5EF4-FFF2-40B4-BE49-F238E27FC236}">
                <a16:creationId xmlns:a16="http://schemas.microsoft.com/office/drawing/2014/main" id="{C4FBB481-C558-441B-5421-434C68AC4611}"/>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88231C63-967A-CC41-B637-C2C1083D42E8}"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8523E598-DBCB-6E37-8454-1C6E4D06E70C}"/>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B5575E21-7139-29A9-DA88-A3C221D8E859}"/>
              </a:ext>
            </a:extLst>
          </p:cNvPr>
          <p:cNvSpPr>
            <a:spLocks noGrp="1" noChangeArrowheads="1"/>
          </p:cNvSpPr>
          <p:nvPr>
            <p:ph type="body" idx="1"/>
          </p:nvPr>
        </p:nvSpPr>
        <p:spPr>
          <a:noFill/>
        </p:spPr>
        <p:txBody>
          <a:bodyPr/>
          <a:lstStyle/>
          <a:p>
            <a:r>
              <a:rPr lang="en-US" altLang="en-US">
                <a:solidFill>
                  <a:srgbClr val="000000"/>
                </a:solidFill>
              </a:rPr>
              <a:t>“Confidentiality concerns  information and/or data </a:t>
            </a:r>
            <a:r>
              <a:rPr lang="en-US" altLang="en-US" i="1">
                <a:solidFill>
                  <a:srgbClr val="000000"/>
                </a:solidFill>
              </a:rPr>
              <a:t>about </a:t>
            </a:r>
            <a:r>
              <a:rPr lang="en-US" altLang="en-US">
                <a:solidFill>
                  <a:srgbClr val="000000"/>
                </a:solidFill>
              </a:rPr>
              <a:t>a person.  For example, when we’re discussing how we’re going to protect our study data (e.g., only sharing it with study team members and securing the research records) we’re dealing with confidentiality.” </a:t>
            </a:r>
          </a:p>
          <a:p>
            <a:endParaRPr lang="en-US" altLang="en-US"/>
          </a:p>
        </p:txBody>
      </p:sp>
      <p:sp>
        <p:nvSpPr>
          <p:cNvPr id="71684" name="Date Placeholder 3">
            <a:extLst>
              <a:ext uri="{FF2B5EF4-FFF2-40B4-BE49-F238E27FC236}">
                <a16:creationId xmlns:a16="http://schemas.microsoft.com/office/drawing/2014/main" id="{DBB0F550-93B7-7B8C-8A4B-105DF64DF367}"/>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F83997A3-1FBB-1244-9938-0257216B1932}"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71685" name="Footer Placeholder 4">
            <a:extLst>
              <a:ext uri="{FF2B5EF4-FFF2-40B4-BE49-F238E27FC236}">
                <a16:creationId xmlns:a16="http://schemas.microsoft.com/office/drawing/2014/main" id="{3D90C865-F1F1-B0C0-06D0-927D27043849}"/>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71686" name="Slide Number Placeholder 5">
            <a:extLst>
              <a:ext uri="{FF2B5EF4-FFF2-40B4-BE49-F238E27FC236}">
                <a16:creationId xmlns:a16="http://schemas.microsoft.com/office/drawing/2014/main" id="{F6278137-0866-CC22-0CD5-7CF58A38CB95}"/>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FF148190-830C-7343-9DD8-8F1661888369}"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FE5F71D0-2040-EA43-DF22-2FF7DC41CDCC}"/>
              </a:ext>
            </a:extLst>
          </p:cNvPr>
          <p:cNvSpPr>
            <a:spLocks noGrp="1" noRot="1" noChangeAspect="1" noChangeArrowheads="1" noTextEdit="1"/>
          </p:cNvSpPr>
          <p:nvPr>
            <p:ph type="sldImg"/>
          </p:nvPr>
        </p:nvSpPr>
        <p:spPr>
          <a:ln/>
        </p:spPr>
      </p:sp>
      <p:sp>
        <p:nvSpPr>
          <p:cNvPr id="73731" name="Notes Placeholder 2">
            <a:extLst>
              <a:ext uri="{FF2B5EF4-FFF2-40B4-BE49-F238E27FC236}">
                <a16:creationId xmlns:a16="http://schemas.microsoft.com/office/drawing/2014/main" id="{7981CD4A-CCCC-B947-4D2B-06DBB6042AB7}"/>
              </a:ext>
            </a:extLst>
          </p:cNvPr>
          <p:cNvSpPr>
            <a:spLocks noGrp="1" noChangeArrowheads="1"/>
          </p:cNvSpPr>
          <p:nvPr>
            <p:ph type="body" idx="1"/>
          </p:nvPr>
        </p:nvSpPr>
        <p:spPr>
          <a:noFill/>
        </p:spPr>
        <p:txBody>
          <a:bodyPr/>
          <a:lstStyle/>
          <a:p>
            <a:r>
              <a:rPr lang="en-US" altLang="en-US"/>
              <a:t>“Here we have some examples of steps researchers take to protect subject privacy. Can we think of any other ways to do this?” </a:t>
            </a:r>
          </a:p>
          <a:p>
            <a:endParaRPr lang="en-US" altLang="en-US"/>
          </a:p>
          <a:p>
            <a:r>
              <a:rPr lang="en-US" altLang="en-US"/>
              <a:t>======</a:t>
            </a:r>
          </a:p>
          <a:p>
            <a:endParaRPr lang="en-US" altLang="en-US"/>
          </a:p>
          <a:p>
            <a:r>
              <a:rPr lang="en-US" altLang="en-US" b="1"/>
              <a:t>Presenter tips: </a:t>
            </a:r>
            <a:r>
              <a:rPr lang="en-US" altLang="en-US"/>
              <a:t>Consider providing additional examples that relate to the study you’re about to conduct, or from your previous experiences as a researcher.  </a:t>
            </a:r>
            <a:r>
              <a:rPr lang="en-US" altLang="en-US" i="1"/>
              <a:t> </a:t>
            </a:r>
            <a:endParaRPr lang="en-US" altLang="en-US"/>
          </a:p>
        </p:txBody>
      </p:sp>
      <p:sp>
        <p:nvSpPr>
          <p:cNvPr id="73732" name="Date Placeholder 3">
            <a:extLst>
              <a:ext uri="{FF2B5EF4-FFF2-40B4-BE49-F238E27FC236}">
                <a16:creationId xmlns:a16="http://schemas.microsoft.com/office/drawing/2014/main" id="{2AF9CE82-8F1F-9131-2D49-550F7ED2E7AD}"/>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B5703050-D47C-4A47-A0CE-B46E9858D50D}"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73733" name="Footer Placeholder 4">
            <a:extLst>
              <a:ext uri="{FF2B5EF4-FFF2-40B4-BE49-F238E27FC236}">
                <a16:creationId xmlns:a16="http://schemas.microsoft.com/office/drawing/2014/main" id="{DD09E36C-15C3-3828-494A-56367279AA14}"/>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73734" name="Slide Number Placeholder 5">
            <a:extLst>
              <a:ext uri="{FF2B5EF4-FFF2-40B4-BE49-F238E27FC236}">
                <a16:creationId xmlns:a16="http://schemas.microsoft.com/office/drawing/2014/main" id="{5D0F9376-7E12-28CD-6F78-3EEA1BDA88E1}"/>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E92D4754-EF65-484D-AEBF-FFC4276486DF}"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DDFAA5E0-0D70-5CE0-F036-08B79F1F89EF}"/>
              </a:ext>
            </a:extLst>
          </p:cNvPr>
          <p:cNvSpPr>
            <a:spLocks noGrp="1" noRot="1" noChangeAspect="1" noChangeArrowheads="1" noTextEdit="1"/>
          </p:cNvSpPr>
          <p:nvPr>
            <p:ph type="sldImg"/>
          </p:nvPr>
        </p:nvSpPr>
        <p:spPr>
          <a:ln/>
        </p:spPr>
      </p:sp>
      <p:sp>
        <p:nvSpPr>
          <p:cNvPr id="75779" name="Notes Placeholder 2">
            <a:extLst>
              <a:ext uri="{FF2B5EF4-FFF2-40B4-BE49-F238E27FC236}">
                <a16:creationId xmlns:a16="http://schemas.microsoft.com/office/drawing/2014/main" id="{84FA0E6F-E265-4A84-85A3-FEBF5BAACC06}"/>
              </a:ext>
            </a:extLst>
          </p:cNvPr>
          <p:cNvSpPr>
            <a:spLocks noGrp="1" noChangeArrowheads="1"/>
          </p:cNvSpPr>
          <p:nvPr>
            <p:ph type="body" idx="1"/>
          </p:nvPr>
        </p:nvSpPr>
        <p:spPr>
          <a:noFill/>
        </p:spPr>
        <p:txBody>
          <a:bodyPr/>
          <a:lstStyle/>
          <a:p>
            <a:endParaRPr lang="en-US" altLang="en-US"/>
          </a:p>
          <a:p>
            <a:endParaRPr lang="en-US" altLang="en-US"/>
          </a:p>
          <a:p>
            <a:r>
              <a:rPr lang="en-US" altLang="en-US">
                <a:solidFill>
                  <a:srgbClr val="7030A0"/>
                </a:solidFill>
              </a:rPr>
              <a:t>Other privacy concerns:</a:t>
            </a:r>
          </a:p>
          <a:p>
            <a:endParaRPr lang="en-US" altLang="en-US">
              <a:solidFill>
                <a:srgbClr val="7030A0"/>
              </a:solidFill>
            </a:endParaRPr>
          </a:p>
          <a:p>
            <a:r>
              <a:rPr lang="en-US" altLang="en-US">
                <a:solidFill>
                  <a:srgbClr val="7030A0"/>
                </a:solidFill>
              </a:rPr>
              <a:t>-When working with different subject populations and in an international setting, be mindful of cultural mores which may affect individual or group perceptions of privacy.</a:t>
            </a:r>
          </a:p>
          <a:p>
            <a:r>
              <a:rPr lang="en-US" altLang="en-US">
                <a:solidFill>
                  <a:srgbClr val="7030A0"/>
                </a:solidFill>
              </a:rPr>
              <a:t>- If other individuals or observers (e.g., translators or interpreters) will be present, what protections will be in place to ensure privacy during consent process and enrollment. </a:t>
            </a:r>
          </a:p>
        </p:txBody>
      </p:sp>
      <p:sp>
        <p:nvSpPr>
          <p:cNvPr id="75780" name="Date Placeholder 3">
            <a:extLst>
              <a:ext uri="{FF2B5EF4-FFF2-40B4-BE49-F238E27FC236}">
                <a16:creationId xmlns:a16="http://schemas.microsoft.com/office/drawing/2014/main" id="{2B96CE25-6B0B-E51B-B668-6660595AC930}"/>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FF1A705A-CB4F-0B44-89E8-675ADE68E56C}"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75781" name="Footer Placeholder 4">
            <a:extLst>
              <a:ext uri="{FF2B5EF4-FFF2-40B4-BE49-F238E27FC236}">
                <a16:creationId xmlns:a16="http://schemas.microsoft.com/office/drawing/2014/main" id="{FF2F4D9B-5E37-B209-A28B-2BFCCFA3303D}"/>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75782" name="Slide Number Placeholder 5">
            <a:extLst>
              <a:ext uri="{FF2B5EF4-FFF2-40B4-BE49-F238E27FC236}">
                <a16:creationId xmlns:a16="http://schemas.microsoft.com/office/drawing/2014/main" id="{36B08F5B-144F-9316-CBB2-82AAF8A61D33}"/>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EDC654C5-62E4-3F44-8AE5-F795FBBBA785}"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0DC0D40D-743C-054A-AAD2-F5279AFB970E}"/>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9A2948D9-60F8-5D60-3449-69D50AB67D8A}"/>
              </a:ext>
            </a:extLst>
          </p:cNvPr>
          <p:cNvSpPr>
            <a:spLocks noGrp="1" noChangeArrowheads="1"/>
          </p:cNvSpPr>
          <p:nvPr>
            <p:ph type="body" idx="1"/>
          </p:nvPr>
        </p:nvSpPr>
        <p:spPr>
          <a:noFill/>
        </p:spPr>
        <p:txBody>
          <a:bodyPr/>
          <a:lstStyle/>
          <a:p>
            <a:r>
              <a:rPr lang="en-US" altLang="en-US"/>
              <a:t>“It’s crucial that we secure our subjects’ research data. Here are some examples of how researchers do this. I’m going to hand out the confidentiality plan that we’ll be following for our study. Do you have any questions about this? Do you see anything  else that we should be doing? Be sure to follow our study procedures, and consult with _________________ </a:t>
            </a:r>
            <a:r>
              <a:rPr lang="en-US" altLang="en-US" i="1"/>
              <a:t>[PI or named designee</a:t>
            </a:r>
            <a:r>
              <a:rPr lang="en-US" altLang="en-US"/>
              <a:t>] if you have any questions.</a:t>
            </a:r>
          </a:p>
          <a:p>
            <a:endParaRPr lang="en-US" altLang="en-US"/>
          </a:p>
          <a:p>
            <a:r>
              <a:rPr lang="en-US" altLang="en-US"/>
              <a:t>=======</a:t>
            </a:r>
          </a:p>
          <a:p>
            <a:endParaRPr lang="en-US" altLang="en-US"/>
          </a:p>
          <a:p>
            <a:r>
              <a:rPr lang="en-US" altLang="en-US" b="1"/>
              <a:t>Presenter tips</a:t>
            </a:r>
            <a:r>
              <a:rPr lang="en-US" altLang="en-US"/>
              <a:t>: Sharing the study’s confidentiality plan with the team is highly recommended. Be sure to convey to each team member how s/he fits in and what s/he is expected to do. Provide additional examples that are pertinent to your study.</a:t>
            </a:r>
          </a:p>
          <a:p>
            <a:r>
              <a:rPr lang="en-US" altLang="en-US"/>
              <a:t> </a:t>
            </a:r>
            <a:endParaRPr lang="en-US" altLang="en-US" i="1"/>
          </a:p>
          <a:p>
            <a:endParaRPr lang="en-US" altLang="en-US"/>
          </a:p>
        </p:txBody>
      </p:sp>
      <p:sp>
        <p:nvSpPr>
          <p:cNvPr id="77828" name="Date Placeholder 3">
            <a:extLst>
              <a:ext uri="{FF2B5EF4-FFF2-40B4-BE49-F238E27FC236}">
                <a16:creationId xmlns:a16="http://schemas.microsoft.com/office/drawing/2014/main" id="{B3A98CE7-8CB1-6A4B-BFE8-5E4FEF591D45}"/>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84596865-2589-1D47-A8FF-FF63E25A906A}"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77829" name="Footer Placeholder 4">
            <a:extLst>
              <a:ext uri="{FF2B5EF4-FFF2-40B4-BE49-F238E27FC236}">
                <a16:creationId xmlns:a16="http://schemas.microsoft.com/office/drawing/2014/main" id="{157496AE-3027-EDF6-7224-8A412A9E7F22}"/>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77830" name="Slide Number Placeholder 5">
            <a:extLst>
              <a:ext uri="{FF2B5EF4-FFF2-40B4-BE49-F238E27FC236}">
                <a16:creationId xmlns:a16="http://schemas.microsoft.com/office/drawing/2014/main" id="{7E4A1CC8-F9C8-482D-D16E-C5486B9F19D8}"/>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5CAAEEEC-E359-CE41-BDFD-3796F73C63A7}"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6CEF6738-FEC8-9BF5-6B01-DE24F0C985A7}"/>
              </a:ext>
            </a:extLst>
          </p:cNvPr>
          <p:cNvSpPr>
            <a:spLocks noGrp="1" noRot="1" noChangeAspect="1" noChangeArrowheads="1" noTextEdit="1"/>
          </p:cNvSpPr>
          <p:nvPr>
            <p:ph type="sldImg"/>
          </p:nvPr>
        </p:nvSpPr>
        <p:spPr>
          <a:ln/>
        </p:spPr>
      </p:sp>
      <p:sp>
        <p:nvSpPr>
          <p:cNvPr id="79875" name="Notes Placeholder 2">
            <a:extLst>
              <a:ext uri="{FF2B5EF4-FFF2-40B4-BE49-F238E27FC236}">
                <a16:creationId xmlns:a16="http://schemas.microsoft.com/office/drawing/2014/main" id="{2F416F6A-18A4-93C6-81E6-D8136C308C9F}"/>
              </a:ext>
            </a:extLst>
          </p:cNvPr>
          <p:cNvSpPr>
            <a:spLocks noGrp="1" noChangeArrowheads="1"/>
          </p:cNvSpPr>
          <p:nvPr>
            <p:ph type="body" idx="1"/>
          </p:nvPr>
        </p:nvSpPr>
        <p:spPr>
          <a:noFill/>
        </p:spPr>
        <p:txBody>
          <a:bodyPr/>
          <a:lstStyle/>
          <a:p>
            <a:endParaRPr lang="en-US" altLang="en-US"/>
          </a:p>
          <a:p>
            <a:endParaRPr lang="en-US" altLang="en-US"/>
          </a:p>
          <a:p>
            <a:r>
              <a:rPr lang="en-US" altLang="en-US"/>
              <a:t>======</a:t>
            </a:r>
          </a:p>
          <a:p>
            <a:endParaRPr lang="en-US" altLang="en-US"/>
          </a:p>
          <a:p>
            <a:r>
              <a:rPr lang="en-US" altLang="en-US" b="1"/>
              <a:t>Presenter tips: </a:t>
            </a:r>
            <a:r>
              <a:rPr lang="en-US" altLang="en-US">
                <a:cs typeface="Times New Roman" panose="02020603050405020304" pitchFamily="18" charset="0"/>
              </a:rPr>
              <a:t>Consider opening the CPHS link to the GDPR FAQs. </a:t>
            </a:r>
          </a:p>
          <a:p>
            <a:r>
              <a:rPr lang="en-US" altLang="en-US">
                <a:hlinkClick r:id="rId3"/>
              </a:rPr>
              <a:t>https://cphs.berkeley.edu/guide/gdpr.html</a:t>
            </a:r>
            <a:endParaRPr lang="en-US" altLang="en-US">
              <a:cs typeface="Times New Roman" panose="02020603050405020304" pitchFamily="18" charset="0"/>
            </a:endParaRPr>
          </a:p>
        </p:txBody>
      </p:sp>
      <p:sp>
        <p:nvSpPr>
          <p:cNvPr id="79876" name="Date Placeholder 3">
            <a:extLst>
              <a:ext uri="{FF2B5EF4-FFF2-40B4-BE49-F238E27FC236}">
                <a16:creationId xmlns:a16="http://schemas.microsoft.com/office/drawing/2014/main" id="{478F473A-964E-0D66-A5CB-CED8B9711FAB}"/>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33DBCC69-0F53-5143-8269-47F74923113E}"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79877" name="Footer Placeholder 4">
            <a:extLst>
              <a:ext uri="{FF2B5EF4-FFF2-40B4-BE49-F238E27FC236}">
                <a16:creationId xmlns:a16="http://schemas.microsoft.com/office/drawing/2014/main" id="{ED0EDA34-7D0F-D8BD-051F-6984AEE864D6}"/>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79878" name="Slide Number Placeholder 5">
            <a:extLst>
              <a:ext uri="{FF2B5EF4-FFF2-40B4-BE49-F238E27FC236}">
                <a16:creationId xmlns:a16="http://schemas.microsoft.com/office/drawing/2014/main" id="{0FD0ED82-13B8-5D87-B907-CDA67E3E3BC1}"/>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7254559B-65D8-AB43-A445-1ACBEFA09F6D}"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E801C46B-02DD-EC4B-04D2-94CE264AC9F0}"/>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BC88AA6A-4D57-DE44-A74A-184B9BF3D29C}"/>
              </a:ext>
            </a:extLst>
          </p:cNvPr>
          <p:cNvSpPr>
            <a:spLocks noGrp="1"/>
          </p:cNvSpPr>
          <p:nvPr>
            <p:ph type="body" idx="1"/>
          </p:nvPr>
        </p:nvSpPr>
        <p:spPr>
          <a:xfrm>
            <a:off x="900113" y="4430713"/>
            <a:ext cx="5030787" cy="4408487"/>
          </a:xfrm>
        </p:spPr>
        <p:txBody>
          <a:bodyPr/>
          <a:lstStyle/>
          <a:p>
            <a:pPr>
              <a:defRPr/>
            </a:pPr>
            <a:r>
              <a:rPr lang="en-US" altLang="en-US" dirty="0"/>
              <a:t>“I want all of you to familiarize yourselves with the privacy and confidentiality practices described in the consent documents.  Again, we’re all responsible for making sure that they get implemented. For those of you who will be reviewing the consent documents with potential subjects, make sure that you carefully review the privacy and confidentiality sections as part of the consent process. Make sure that you follow the procedures described in your day-to-day work on the study.  Confidentiality breaches do happen (e.g., theft of laptop computer left in car) so please be careful.”    </a:t>
            </a:r>
          </a:p>
          <a:p>
            <a:pPr>
              <a:defRPr/>
            </a:pPr>
            <a:r>
              <a:rPr lang="en-US" altLang="en-US" dirty="0"/>
              <a:t>=======</a:t>
            </a:r>
          </a:p>
          <a:p>
            <a:pPr>
              <a:defRPr/>
            </a:pPr>
            <a:r>
              <a:rPr lang="en-US" altLang="en-US" b="1" i="1" dirty="0"/>
              <a:t>Presenter tips</a:t>
            </a:r>
            <a:r>
              <a:rPr lang="en-US" altLang="en-US" dirty="0"/>
              <a:t>: </a:t>
            </a:r>
          </a:p>
          <a:p>
            <a:pPr marL="226793" indent="-226793">
              <a:buFontTx/>
              <a:buAutoNum type="arabicPeriod"/>
              <a:defRPr/>
            </a:pPr>
            <a:r>
              <a:rPr lang="en-US" altLang="en-US" dirty="0"/>
              <a:t>Customize information for the needs of your study.  Stress that it is important that staff not only review confidentiality practices but also any applicable confidentiality </a:t>
            </a:r>
            <a:r>
              <a:rPr lang="en-US" altLang="en-US" i="1" dirty="0"/>
              <a:t>exceptions</a:t>
            </a:r>
            <a:r>
              <a:rPr lang="en-US" altLang="en-US" dirty="0"/>
              <a:t> such as child abuse reporting, and institutions that may access records (e.g., FDA for FDA-regulated studies; clinical trial monitors).  </a:t>
            </a:r>
          </a:p>
          <a:p>
            <a:pPr marL="226793" indent="-226793">
              <a:buFontTx/>
              <a:buAutoNum type="arabicPeriod"/>
              <a:defRPr/>
            </a:pPr>
            <a:r>
              <a:rPr lang="en-US" altLang="en-US" dirty="0">
                <a:solidFill>
                  <a:srgbClr val="000000"/>
                </a:solidFill>
              </a:rPr>
              <a:t>Another confidentiality exception applies to study interventions that occur in a group setting (e.g., focus group). Group members need to know that while the researchers will maintain confidentiality, they cannot promise that other group members will do the same. Study staff who run groups should remind the attendees to respect the privacy of others by not discussing outside of the group what was shared during group. </a:t>
            </a:r>
          </a:p>
          <a:p>
            <a:pPr marL="226793" indent="-226793">
              <a:buFontTx/>
              <a:buAutoNum type="arabicPeriod"/>
              <a:defRPr/>
            </a:pPr>
            <a:endParaRPr lang="en-US" altLang="en-US" dirty="0"/>
          </a:p>
          <a:p>
            <a:pPr>
              <a:defRPr/>
            </a:pPr>
            <a:endParaRPr lang="en-US" altLang="en-US" dirty="0"/>
          </a:p>
        </p:txBody>
      </p:sp>
      <p:sp>
        <p:nvSpPr>
          <p:cNvPr id="81924" name="Date Placeholder 3">
            <a:extLst>
              <a:ext uri="{FF2B5EF4-FFF2-40B4-BE49-F238E27FC236}">
                <a16:creationId xmlns:a16="http://schemas.microsoft.com/office/drawing/2014/main" id="{0D528BB7-B8D6-5D70-94D8-275110688AFA}"/>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738BB1B8-0577-5047-AE7C-47B2BE98F940}"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81925" name="Footer Placeholder 4">
            <a:extLst>
              <a:ext uri="{FF2B5EF4-FFF2-40B4-BE49-F238E27FC236}">
                <a16:creationId xmlns:a16="http://schemas.microsoft.com/office/drawing/2014/main" id="{C63D6B07-111B-4B8D-4B55-4BD2C0864AFA}"/>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81926" name="Slide Number Placeholder 5">
            <a:extLst>
              <a:ext uri="{FF2B5EF4-FFF2-40B4-BE49-F238E27FC236}">
                <a16:creationId xmlns:a16="http://schemas.microsoft.com/office/drawing/2014/main" id="{4C9456EA-4757-E2D8-D4FA-97236ED36663}"/>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230A3F57-995C-834D-AEBE-E2B58C41E749}"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680CCA3C-A325-7887-424B-EB9E975D8872}"/>
              </a:ext>
            </a:extLst>
          </p:cNvPr>
          <p:cNvSpPr>
            <a:spLocks noGrp="1" noRot="1" noChangeAspect="1" noChangeArrowheads="1" noTextEdit="1"/>
          </p:cNvSpPr>
          <p:nvPr>
            <p:ph type="sldImg"/>
          </p:nvPr>
        </p:nvSpPr>
        <p:spPr>
          <a:ln/>
        </p:spPr>
      </p:sp>
      <p:sp>
        <p:nvSpPr>
          <p:cNvPr id="83971" name="Notes Placeholder 2">
            <a:extLst>
              <a:ext uri="{FF2B5EF4-FFF2-40B4-BE49-F238E27FC236}">
                <a16:creationId xmlns:a16="http://schemas.microsoft.com/office/drawing/2014/main" id="{4876FD97-D4CD-2D45-540C-D1D49B8FA0EE}"/>
              </a:ext>
            </a:extLst>
          </p:cNvPr>
          <p:cNvSpPr>
            <a:spLocks noGrp="1" noChangeArrowheads="1"/>
          </p:cNvSpPr>
          <p:nvPr>
            <p:ph type="body" idx="1"/>
          </p:nvPr>
        </p:nvSpPr>
        <p:spPr>
          <a:noFill/>
        </p:spPr>
        <p:txBody>
          <a:bodyPr/>
          <a:lstStyle/>
          <a:p>
            <a:r>
              <a:rPr lang="en-US" altLang="en-US"/>
              <a:t>“It’s especially important to avoid guarantees of confidentiality when study data is collected over the Internet (e.g., an online study; data collected using tablets). For example, a web server that collected data about its visitors could be hacked into. These types of issues are beyond the research team’s control. That’s why we include information about this confidentiality limitation in the consent documents.”</a:t>
            </a:r>
          </a:p>
          <a:p>
            <a:endParaRPr lang="en-US" altLang="en-US"/>
          </a:p>
          <a:p>
            <a:r>
              <a:rPr lang="en-US" altLang="en-US"/>
              <a:t>==========</a:t>
            </a:r>
          </a:p>
          <a:p>
            <a:endParaRPr lang="en-US" altLang="en-US"/>
          </a:p>
          <a:p>
            <a:r>
              <a:rPr lang="en-US" altLang="en-US" b="1"/>
              <a:t>Presenter tips: </a:t>
            </a:r>
            <a:r>
              <a:rPr lang="en-US" altLang="en-US"/>
              <a:t>For guidance on data security issues, consult the CPHS Data Security Guidelines and Matrix (see http://cphs.berkeley.edu/datasecurity.pdf).</a:t>
            </a:r>
            <a:endParaRPr lang="en-US" altLang="en-US" b="1"/>
          </a:p>
        </p:txBody>
      </p:sp>
      <p:sp>
        <p:nvSpPr>
          <p:cNvPr id="83972" name="Date Placeholder 3">
            <a:extLst>
              <a:ext uri="{FF2B5EF4-FFF2-40B4-BE49-F238E27FC236}">
                <a16:creationId xmlns:a16="http://schemas.microsoft.com/office/drawing/2014/main" id="{830D7E31-8BCF-6795-267D-CF6AA1F2D58D}"/>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01204AB3-2EAC-D54A-BA30-BA82DDF7E5C5}"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83973" name="Footer Placeholder 4">
            <a:extLst>
              <a:ext uri="{FF2B5EF4-FFF2-40B4-BE49-F238E27FC236}">
                <a16:creationId xmlns:a16="http://schemas.microsoft.com/office/drawing/2014/main" id="{5CA4545E-F6B9-D5BB-66F1-90E2B29826D6}"/>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83974" name="Slide Number Placeholder 5">
            <a:extLst>
              <a:ext uri="{FF2B5EF4-FFF2-40B4-BE49-F238E27FC236}">
                <a16:creationId xmlns:a16="http://schemas.microsoft.com/office/drawing/2014/main" id="{65D91109-27D1-98C6-FF7A-E313F5B1E601}"/>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05CF34B9-1A9D-6449-8521-266A321CD509}"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88ACAD92-8918-951D-2125-106A6C3FCA19}"/>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70A4C922-22B9-EAA1-613E-6AF52735D4F3}"/>
              </a:ext>
            </a:extLst>
          </p:cNvPr>
          <p:cNvSpPr>
            <a:spLocks noGrp="1" noChangeArrowheads="1"/>
          </p:cNvSpPr>
          <p:nvPr>
            <p:ph type="body" idx="1"/>
          </p:nvPr>
        </p:nvSpPr>
        <p:spPr>
          <a:noFill/>
        </p:spPr>
        <p:txBody>
          <a:bodyPr/>
          <a:lstStyle/>
          <a:p>
            <a:endParaRPr lang="en-US" altLang="en-US"/>
          </a:p>
        </p:txBody>
      </p:sp>
      <p:sp>
        <p:nvSpPr>
          <p:cNvPr id="12292" name="Date Placeholder 3">
            <a:extLst>
              <a:ext uri="{FF2B5EF4-FFF2-40B4-BE49-F238E27FC236}">
                <a16:creationId xmlns:a16="http://schemas.microsoft.com/office/drawing/2014/main" id="{9949CE54-152C-CE9F-D2C7-7B5F755664E8}"/>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67AF1F52-E2DF-DD4F-898D-8705197DFC92}"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12293" name="Footer Placeholder 4">
            <a:extLst>
              <a:ext uri="{FF2B5EF4-FFF2-40B4-BE49-F238E27FC236}">
                <a16:creationId xmlns:a16="http://schemas.microsoft.com/office/drawing/2014/main" id="{67D1A83A-35F9-52A4-FA26-3B3F1A627781}"/>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12294" name="Slide Number Placeholder 5">
            <a:extLst>
              <a:ext uri="{FF2B5EF4-FFF2-40B4-BE49-F238E27FC236}">
                <a16:creationId xmlns:a16="http://schemas.microsoft.com/office/drawing/2014/main" id="{950065DC-EB3B-821A-C528-543A544C6986}"/>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CF1C0FD1-0864-5342-A5FA-4DAEF836D605}"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BE0BE6BE-4962-EFC1-6468-E8EB5DE77F7C}"/>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id="{44172BFC-A6C7-0047-9F1E-DD13EB7D4A5D}"/>
              </a:ext>
            </a:extLst>
          </p:cNvPr>
          <p:cNvSpPr>
            <a:spLocks noGrp="1"/>
          </p:cNvSpPr>
          <p:nvPr>
            <p:ph type="body" idx="1"/>
          </p:nvPr>
        </p:nvSpPr>
        <p:spPr/>
        <p:txBody>
          <a:bodyPr/>
          <a:lstStyle/>
          <a:p>
            <a:pPr>
              <a:defRPr/>
            </a:pPr>
            <a:r>
              <a:rPr lang="en-US" altLang="en-US" dirty="0"/>
              <a:t>Answer:</a:t>
            </a:r>
          </a:p>
          <a:p>
            <a:pPr marL="171450" indent="-171450">
              <a:buFont typeface="Arial" panose="020B0604020202020204" pitchFamily="34" charset="0"/>
              <a:buChar char="•"/>
              <a:defRPr/>
            </a:pPr>
            <a:r>
              <a:rPr lang="en-US" altLang="en-US" dirty="0"/>
              <a:t>Privacy concerns a person, while Confidentiality concerns information and/or data about a person.</a:t>
            </a:r>
          </a:p>
          <a:p>
            <a:pPr marL="171450" indent="-171450">
              <a:buFont typeface="Arial" panose="020B0604020202020204" pitchFamily="34" charset="0"/>
              <a:buChar char="•"/>
              <a:defRPr/>
            </a:pPr>
            <a:endParaRPr lang="en-US" altLang="en-US" dirty="0"/>
          </a:p>
          <a:p>
            <a:pPr marL="171450" indent="-171450">
              <a:buFont typeface="Arial" panose="020B0604020202020204" pitchFamily="34" charset="0"/>
              <a:buChar char="•"/>
              <a:defRPr/>
            </a:pPr>
            <a:r>
              <a:rPr lang="en-US" altLang="en-US" dirty="0"/>
              <a:t>Encrypt and password-protect all identifiable data (including audio/video).</a:t>
            </a:r>
          </a:p>
          <a:p>
            <a:pPr marL="171450" indent="-171450">
              <a:buFont typeface="Arial" panose="020B0604020202020204" pitchFamily="34" charset="0"/>
              <a:buChar char="•"/>
              <a:defRPr/>
            </a:pPr>
            <a:endParaRPr lang="en-US" altLang="en-US" dirty="0"/>
          </a:p>
          <a:p>
            <a:pPr marL="171450" indent="-171450">
              <a:buFont typeface="Arial" panose="020B0604020202020204" pitchFamily="34" charset="0"/>
              <a:buChar char="•"/>
              <a:defRPr/>
            </a:pPr>
            <a:endParaRPr lang="en-US" altLang="en-US" dirty="0"/>
          </a:p>
        </p:txBody>
      </p:sp>
      <p:sp>
        <p:nvSpPr>
          <p:cNvPr id="86020" name="Date Placeholder 3">
            <a:extLst>
              <a:ext uri="{FF2B5EF4-FFF2-40B4-BE49-F238E27FC236}">
                <a16:creationId xmlns:a16="http://schemas.microsoft.com/office/drawing/2014/main" id="{3B02501F-A4E5-79B8-90FB-2E2CC8CB313C}"/>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A4461C1C-9D07-1C4D-8293-58257C316EC2}"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86021" name="Footer Placeholder 4">
            <a:extLst>
              <a:ext uri="{FF2B5EF4-FFF2-40B4-BE49-F238E27FC236}">
                <a16:creationId xmlns:a16="http://schemas.microsoft.com/office/drawing/2014/main" id="{8EF865CC-F6F5-C8C9-429E-A83033D5F7F4}"/>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86022" name="Slide Number Placeholder 5">
            <a:extLst>
              <a:ext uri="{FF2B5EF4-FFF2-40B4-BE49-F238E27FC236}">
                <a16:creationId xmlns:a16="http://schemas.microsoft.com/office/drawing/2014/main" id="{282F1329-3B71-59FD-6EB4-1D5278C4E3CF}"/>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AC3A8274-63BD-3C49-9E2A-3F49C4F1D81E}"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42FBA77B-E529-46BC-C88D-68D011E6A9E8}"/>
              </a:ext>
            </a:extLst>
          </p:cNvPr>
          <p:cNvSpPr>
            <a:spLocks noGrp="1" noRot="1" noChangeAspect="1" noChangeArrowheads="1" noTextEdit="1"/>
          </p:cNvSpPr>
          <p:nvPr>
            <p:ph type="sldImg"/>
          </p:nvPr>
        </p:nvSpPr>
        <p:spPr>
          <a:ln/>
        </p:spPr>
      </p:sp>
      <p:sp>
        <p:nvSpPr>
          <p:cNvPr id="88067" name="Notes Placeholder 2">
            <a:extLst>
              <a:ext uri="{FF2B5EF4-FFF2-40B4-BE49-F238E27FC236}">
                <a16:creationId xmlns:a16="http://schemas.microsoft.com/office/drawing/2014/main" id="{0F2A74C3-446D-66AF-3D04-05B7BF61A01E}"/>
              </a:ext>
            </a:extLst>
          </p:cNvPr>
          <p:cNvSpPr>
            <a:spLocks noGrp="1" noChangeArrowheads="1"/>
          </p:cNvSpPr>
          <p:nvPr>
            <p:ph type="body" idx="1"/>
          </p:nvPr>
        </p:nvSpPr>
        <p:spPr>
          <a:noFill/>
        </p:spPr>
        <p:txBody>
          <a:bodyPr/>
          <a:lstStyle/>
          <a:p>
            <a:endParaRPr lang="en-US" altLang="en-US"/>
          </a:p>
          <a:p>
            <a:r>
              <a:rPr lang="en-US" altLang="en-US"/>
              <a:t>“Sometimes a data collector may make a mistake or must continue aspects of the research during a lapse in approval in order to protect participants (e.g., clinical intervention in between study visits). Protocol deviations and non-compliances can alter the risk/benefits ratio for participants or may otherwise jeopardize in some way the safety, rights, and welfare of subjects. They could also mean that the collected data are inaccurate. Regardless of the reason, all protocol deviations and non-compliances must be promptly reported to the PI and CPHS.”</a:t>
            </a:r>
          </a:p>
          <a:p>
            <a:endParaRPr lang="en-US" altLang="en-US"/>
          </a:p>
          <a:p>
            <a:r>
              <a:rPr lang="en-US" altLang="en-US"/>
              <a:t>----------</a:t>
            </a:r>
          </a:p>
          <a:p>
            <a:r>
              <a:rPr lang="en-US" altLang="en-US" b="1" i="1"/>
              <a:t>Presenter tips</a:t>
            </a:r>
            <a:r>
              <a:rPr lang="en-US" altLang="en-US"/>
              <a:t>: Customize, with examples appropriate for this study. Review expectations for study-related communications.  For guidance on reporting protocol deviations and non-compliances, consult CPHS Guidance, </a:t>
            </a:r>
          </a:p>
          <a:p>
            <a:r>
              <a:rPr lang="en-US" altLang="en-US">
                <a:hlinkClick r:id="rId3"/>
              </a:rPr>
              <a:t>https://cphs.berkeley.edu/protocol_deviations_noncompliances.pdf</a:t>
            </a:r>
            <a:endParaRPr lang="en-US" altLang="en-US"/>
          </a:p>
          <a:p>
            <a:endParaRPr lang="en-US" altLang="en-US"/>
          </a:p>
          <a:p>
            <a:endParaRPr lang="en-US" altLang="en-US"/>
          </a:p>
          <a:p>
            <a:endParaRPr lang="en-US" altLang="en-US"/>
          </a:p>
          <a:p>
            <a:endParaRPr lang="en-US" altLang="en-US"/>
          </a:p>
        </p:txBody>
      </p:sp>
      <p:sp>
        <p:nvSpPr>
          <p:cNvPr id="88068" name="Date Placeholder 3">
            <a:extLst>
              <a:ext uri="{FF2B5EF4-FFF2-40B4-BE49-F238E27FC236}">
                <a16:creationId xmlns:a16="http://schemas.microsoft.com/office/drawing/2014/main" id="{258EF7A7-1FDD-B2E6-606C-A4B1AED8CEE1}"/>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E324EA68-1795-DC4C-A786-27D79BA00DB8}"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88069" name="Footer Placeholder 4">
            <a:extLst>
              <a:ext uri="{FF2B5EF4-FFF2-40B4-BE49-F238E27FC236}">
                <a16:creationId xmlns:a16="http://schemas.microsoft.com/office/drawing/2014/main" id="{5AEA9409-C19E-E2E6-630A-454C06CE531D}"/>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88070" name="Slide Number Placeholder 5">
            <a:extLst>
              <a:ext uri="{FF2B5EF4-FFF2-40B4-BE49-F238E27FC236}">
                <a16:creationId xmlns:a16="http://schemas.microsoft.com/office/drawing/2014/main" id="{B3F839B7-7638-87A8-B546-E4E28DFFA212}"/>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79E8F0D4-8C62-5A4E-A464-8A731D263214}"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A45D82DD-D96F-1C1E-4C55-72C658A820F9}"/>
              </a:ext>
            </a:extLst>
          </p:cNvPr>
          <p:cNvSpPr>
            <a:spLocks noGrp="1" noRot="1" noChangeAspect="1" noChangeArrowheads="1" noTextEdit="1"/>
          </p:cNvSpPr>
          <p:nvPr>
            <p:ph type="sldImg"/>
          </p:nvPr>
        </p:nvSpPr>
        <p:spPr>
          <a:ln/>
        </p:spPr>
      </p:sp>
      <p:sp>
        <p:nvSpPr>
          <p:cNvPr id="90115" name="Notes Placeholder 2">
            <a:extLst>
              <a:ext uri="{FF2B5EF4-FFF2-40B4-BE49-F238E27FC236}">
                <a16:creationId xmlns:a16="http://schemas.microsoft.com/office/drawing/2014/main" id="{D1E0C41D-3D2C-19D7-9EA9-96FDCB734695}"/>
              </a:ext>
            </a:extLst>
          </p:cNvPr>
          <p:cNvSpPr>
            <a:spLocks noGrp="1" noChangeArrowheads="1"/>
          </p:cNvSpPr>
          <p:nvPr>
            <p:ph type="body" idx="1"/>
          </p:nvPr>
        </p:nvSpPr>
        <p:spPr>
          <a:noFill/>
        </p:spPr>
        <p:txBody>
          <a:bodyPr/>
          <a:lstStyle/>
          <a:p>
            <a:r>
              <a:rPr lang="en-US" altLang="en-US"/>
              <a:t>“Any unanticipated problem that you encounter when working with study subjects must be reported to  ___________________ [specify name] as soon as possible. If _________________ [specify name] is unavailable, contact _____________ [specify name].” </a:t>
            </a:r>
          </a:p>
          <a:p>
            <a:endParaRPr lang="en-US" altLang="en-US" b="1" i="1"/>
          </a:p>
          <a:p>
            <a:r>
              <a:rPr lang="en-US" altLang="en-US" b="1" i="1"/>
              <a:t>========</a:t>
            </a:r>
          </a:p>
          <a:p>
            <a:endParaRPr lang="en-US" altLang="en-US" b="1" i="1"/>
          </a:p>
          <a:p>
            <a:r>
              <a:rPr lang="en-US" altLang="en-US" b="1" i="1"/>
              <a:t>Presenter tips</a:t>
            </a:r>
            <a:r>
              <a:rPr lang="en-US" altLang="en-US"/>
              <a:t>: Customize, with examples appropriate for this study. Review expectations for study-related communications. </a:t>
            </a:r>
          </a:p>
        </p:txBody>
      </p:sp>
      <p:sp>
        <p:nvSpPr>
          <p:cNvPr id="90116" name="Date Placeholder 3">
            <a:extLst>
              <a:ext uri="{FF2B5EF4-FFF2-40B4-BE49-F238E27FC236}">
                <a16:creationId xmlns:a16="http://schemas.microsoft.com/office/drawing/2014/main" id="{F8DB48F7-70A5-C85B-E5B3-BC7C3040DE30}"/>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BE879E17-CB8E-2245-81DA-5D9F79A276AC}"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90117" name="Footer Placeholder 4">
            <a:extLst>
              <a:ext uri="{FF2B5EF4-FFF2-40B4-BE49-F238E27FC236}">
                <a16:creationId xmlns:a16="http://schemas.microsoft.com/office/drawing/2014/main" id="{7847473C-D06E-C442-A8C0-99519C004D0E}"/>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90118" name="Slide Number Placeholder 5">
            <a:extLst>
              <a:ext uri="{FF2B5EF4-FFF2-40B4-BE49-F238E27FC236}">
                <a16:creationId xmlns:a16="http://schemas.microsoft.com/office/drawing/2014/main" id="{6912B4BD-A47E-0517-851E-73BEB1EC3CC6}"/>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573B743B-FB3D-F047-AA16-FAC74A64B0D3}"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48A1CDF0-3D23-9B83-B255-A1BA776F6191}"/>
              </a:ext>
            </a:extLst>
          </p:cNvPr>
          <p:cNvSpPr>
            <a:spLocks noGrp="1" noRot="1" noChangeAspect="1" noChangeArrowheads="1" noTextEdit="1"/>
          </p:cNvSpPr>
          <p:nvPr>
            <p:ph type="sldImg"/>
          </p:nvPr>
        </p:nvSpPr>
        <p:spPr>
          <a:ln/>
        </p:spPr>
      </p:sp>
      <p:sp>
        <p:nvSpPr>
          <p:cNvPr id="92163" name="Notes Placeholder 2">
            <a:extLst>
              <a:ext uri="{FF2B5EF4-FFF2-40B4-BE49-F238E27FC236}">
                <a16:creationId xmlns:a16="http://schemas.microsoft.com/office/drawing/2014/main" id="{0BBBC4E1-56AB-126D-76D1-984426A5F807}"/>
              </a:ext>
            </a:extLst>
          </p:cNvPr>
          <p:cNvSpPr>
            <a:spLocks noGrp="1" noChangeArrowheads="1"/>
          </p:cNvSpPr>
          <p:nvPr>
            <p:ph type="body" idx="1"/>
          </p:nvPr>
        </p:nvSpPr>
        <p:spPr>
          <a:noFill/>
        </p:spPr>
        <p:txBody>
          <a:bodyPr/>
          <a:lstStyle/>
          <a:p>
            <a:endParaRPr lang="en-US" altLang="en-US"/>
          </a:p>
          <a:p>
            <a:endParaRPr lang="en-US" altLang="en-US"/>
          </a:p>
          <a:p>
            <a:endParaRPr lang="en-US" altLang="en-US"/>
          </a:p>
          <a:p>
            <a:r>
              <a:rPr lang="en-US" altLang="en-US"/>
              <a:t>--------------------</a:t>
            </a:r>
          </a:p>
          <a:p>
            <a:r>
              <a:rPr lang="en-US" altLang="en-US" b="1"/>
              <a:t>Presenter tips: </a:t>
            </a:r>
            <a:r>
              <a:rPr lang="en-US" altLang="en-US"/>
              <a:t>For guidance on reporting unanticipated problems and adverse events, consult CPHS Guidance, (https://cphs.Berkeley.edu/unanticipated_problems_adverse_events.pdf)</a:t>
            </a:r>
          </a:p>
          <a:p>
            <a:endParaRPr lang="en-US" altLang="en-US"/>
          </a:p>
        </p:txBody>
      </p:sp>
      <p:sp>
        <p:nvSpPr>
          <p:cNvPr id="92164" name="Date Placeholder 3">
            <a:extLst>
              <a:ext uri="{FF2B5EF4-FFF2-40B4-BE49-F238E27FC236}">
                <a16:creationId xmlns:a16="http://schemas.microsoft.com/office/drawing/2014/main" id="{BDFA8FAA-AF36-94DE-E137-D08480FD0691}"/>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C57BCD77-BD2A-1A4E-80A5-47A0572F620C}"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92165" name="Footer Placeholder 4">
            <a:extLst>
              <a:ext uri="{FF2B5EF4-FFF2-40B4-BE49-F238E27FC236}">
                <a16:creationId xmlns:a16="http://schemas.microsoft.com/office/drawing/2014/main" id="{50A48DBD-0440-B7F1-C3F3-CE982114F53B}"/>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92166" name="Slide Number Placeholder 5">
            <a:extLst>
              <a:ext uri="{FF2B5EF4-FFF2-40B4-BE49-F238E27FC236}">
                <a16:creationId xmlns:a16="http://schemas.microsoft.com/office/drawing/2014/main" id="{2FE136A7-B61B-31AE-2912-50CE3D1F9943}"/>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50888" indent="-287338" defTabSz="909638">
              <a:defRPr>
                <a:solidFill>
                  <a:schemeClr val="tx1"/>
                </a:solidFill>
                <a:latin typeface="Arial" panose="020B0604020202020204" pitchFamily="34" charset="0"/>
              </a:defRPr>
            </a:lvl2pPr>
            <a:lvl3pPr marL="1154113" indent="-230188" defTabSz="909638">
              <a:defRPr>
                <a:solidFill>
                  <a:schemeClr val="tx1"/>
                </a:solidFill>
                <a:latin typeface="Arial" panose="020B0604020202020204" pitchFamily="34" charset="0"/>
              </a:defRPr>
            </a:lvl3pPr>
            <a:lvl4pPr marL="1617663" indent="-230188" defTabSz="909638">
              <a:defRPr>
                <a:solidFill>
                  <a:schemeClr val="tx1"/>
                </a:solidFill>
                <a:latin typeface="Arial" panose="020B0604020202020204" pitchFamily="34" charset="0"/>
              </a:defRPr>
            </a:lvl4pPr>
            <a:lvl5pPr marL="2079625" indent="-230188" defTabSz="909638">
              <a:defRPr>
                <a:solidFill>
                  <a:schemeClr val="tx1"/>
                </a:solidFill>
                <a:latin typeface="Arial" panose="020B0604020202020204" pitchFamily="34" charset="0"/>
              </a:defRPr>
            </a:lvl5pPr>
            <a:lvl6pPr marL="2536825" indent="-230188" defTabSz="909638" eaLnBrk="0" fontAlgn="base" hangingPunct="0">
              <a:spcBef>
                <a:spcPct val="0"/>
              </a:spcBef>
              <a:spcAft>
                <a:spcPct val="0"/>
              </a:spcAft>
              <a:defRPr>
                <a:solidFill>
                  <a:schemeClr val="tx1"/>
                </a:solidFill>
                <a:latin typeface="Arial" panose="020B0604020202020204" pitchFamily="34" charset="0"/>
              </a:defRPr>
            </a:lvl6pPr>
            <a:lvl7pPr marL="2994025" indent="-230188" defTabSz="909638" eaLnBrk="0" fontAlgn="base" hangingPunct="0">
              <a:spcBef>
                <a:spcPct val="0"/>
              </a:spcBef>
              <a:spcAft>
                <a:spcPct val="0"/>
              </a:spcAft>
              <a:defRPr>
                <a:solidFill>
                  <a:schemeClr val="tx1"/>
                </a:solidFill>
                <a:latin typeface="Arial" panose="020B0604020202020204" pitchFamily="34" charset="0"/>
              </a:defRPr>
            </a:lvl7pPr>
            <a:lvl8pPr marL="3451225" indent="-230188" defTabSz="909638" eaLnBrk="0" fontAlgn="base" hangingPunct="0">
              <a:spcBef>
                <a:spcPct val="0"/>
              </a:spcBef>
              <a:spcAft>
                <a:spcPct val="0"/>
              </a:spcAft>
              <a:defRPr>
                <a:solidFill>
                  <a:schemeClr val="tx1"/>
                </a:solidFill>
                <a:latin typeface="Arial" panose="020B0604020202020204" pitchFamily="34" charset="0"/>
              </a:defRPr>
            </a:lvl8pPr>
            <a:lvl9pPr marL="3908425" indent="-230188" defTabSz="909638" eaLnBrk="0" fontAlgn="base" hangingPunct="0">
              <a:spcBef>
                <a:spcPct val="0"/>
              </a:spcBef>
              <a:spcAft>
                <a:spcPct val="0"/>
              </a:spcAft>
              <a:defRPr>
                <a:solidFill>
                  <a:schemeClr val="tx1"/>
                </a:solidFill>
                <a:latin typeface="Arial" panose="020B0604020202020204" pitchFamily="34" charset="0"/>
              </a:defRPr>
            </a:lvl9pPr>
          </a:lstStyle>
          <a:p>
            <a:fld id="{56AEB90D-3C3D-364B-B3E9-2DE7756650A8}"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71413588-C313-DC3B-D394-2216E745A09E}"/>
              </a:ext>
            </a:extLst>
          </p:cNvPr>
          <p:cNvSpPr>
            <a:spLocks noGrp="1" noRot="1" noChangeAspect="1" noChangeArrowheads="1" noTextEdit="1"/>
          </p:cNvSpPr>
          <p:nvPr>
            <p:ph type="sldImg"/>
          </p:nvPr>
        </p:nvSpPr>
        <p:spPr>
          <a:ln/>
        </p:spPr>
      </p:sp>
      <p:sp>
        <p:nvSpPr>
          <p:cNvPr id="94211" name="Notes Placeholder 2">
            <a:extLst>
              <a:ext uri="{FF2B5EF4-FFF2-40B4-BE49-F238E27FC236}">
                <a16:creationId xmlns:a16="http://schemas.microsoft.com/office/drawing/2014/main" id="{E3453C23-EA63-B8B5-7EC8-9FFB634E85AF}"/>
              </a:ext>
            </a:extLst>
          </p:cNvPr>
          <p:cNvSpPr>
            <a:spLocks noGrp="1" noChangeArrowheads="1"/>
          </p:cNvSpPr>
          <p:nvPr>
            <p:ph type="body" idx="1"/>
          </p:nvPr>
        </p:nvSpPr>
        <p:spPr>
          <a:noFill/>
        </p:spPr>
        <p:txBody>
          <a:bodyPr/>
          <a:lstStyle/>
          <a:p>
            <a:endParaRPr lang="en-US" altLang="en-US"/>
          </a:p>
        </p:txBody>
      </p:sp>
      <p:sp>
        <p:nvSpPr>
          <p:cNvPr id="94212" name="Date Placeholder 3">
            <a:extLst>
              <a:ext uri="{FF2B5EF4-FFF2-40B4-BE49-F238E27FC236}">
                <a16:creationId xmlns:a16="http://schemas.microsoft.com/office/drawing/2014/main" id="{1C47E335-3672-D1E3-0B3F-9E2E7F3305A5}"/>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99743D70-D557-8E46-B6DF-CDFA1F1A525E}"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94213" name="Footer Placeholder 4">
            <a:extLst>
              <a:ext uri="{FF2B5EF4-FFF2-40B4-BE49-F238E27FC236}">
                <a16:creationId xmlns:a16="http://schemas.microsoft.com/office/drawing/2014/main" id="{EFE43154-69C5-A0D0-019B-FD0B6881553C}"/>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94214" name="Slide Number Placeholder 5">
            <a:extLst>
              <a:ext uri="{FF2B5EF4-FFF2-40B4-BE49-F238E27FC236}">
                <a16:creationId xmlns:a16="http://schemas.microsoft.com/office/drawing/2014/main" id="{BF3432C2-8EC5-E0C0-113E-C52D767EDE32}"/>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D8766752-C924-FA43-8331-45F770E35F39}"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5D40A748-AA9C-2731-66B8-15C2C3AD95A8}"/>
              </a:ext>
            </a:extLst>
          </p:cNvPr>
          <p:cNvSpPr>
            <a:spLocks noGrp="1" noRot="1" noChangeAspect="1" noChangeArrowheads="1" noTextEdit="1"/>
          </p:cNvSpPr>
          <p:nvPr>
            <p:ph type="sldImg"/>
          </p:nvPr>
        </p:nvSpPr>
        <p:spPr>
          <a:ln/>
        </p:spPr>
      </p:sp>
      <p:sp>
        <p:nvSpPr>
          <p:cNvPr id="100355" name="Notes Placeholder 2">
            <a:extLst>
              <a:ext uri="{FF2B5EF4-FFF2-40B4-BE49-F238E27FC236}">
                <a16:creationId xmlns:a16="http://schemas.microsoft.com/office/drawing/2014/main" id="{B6941E6C-A9AD-9200-D350-7CF530A77AD7}"/>
              </a:ext>
            </a:extLst>
          </p:cNvPr>
          <p:cNvSpPr>
            <a:spLocks noGrp="1" noChangeArrowheads="1"/>
          </p:cNvSpPr>
          <p:nvPr>
            <p:ph type="body" idx="1"/>
          </p:nvPr>
        </p:nvSpPr>
        <p:spPr>
          <a:noFill/>
        </p:spPr>
        <p:txBody>
          <a:bodyPr/>
          <a:lstStyle/>
          <a:p>
            <a:endParaRPr lang="en-US" altLang="en-US"/>
          </a:p>
          <a:p>
            <a:endParaRPr lang="en-US" altLang="en-US"/>
          </a:p>
          <a:p>
            <a:r>
              <a:rPr lang="en-US" altLang="en-US" b="1"/>
              <a:t>Presenters: </a:t>
            </a:r>
            <a:r>
              <a:rPr lang="en-US" altLang="en-US"/>
              <a:t>Should you have any questions about these materials, please contact OPHS at (510) 642-7461 or email ophs@berkeley.edu. We welcome your feedback and any experiences you’d care to share about using this presentation template. Thank you  for your commitment to protecting human subjects in research!</a:t>
            </a:r>
            <a:endParaRPr lang="en-US" altLang="en-US" b="1"/>
          </a:p>
        </p:txBody>
      </p:sp>
      <p:sp>
        <p:nvSpPr>
          <p:cNvPr id="100356" name="Date Placeholder 3">
            <a:extLst>
              <a:ext uri="{FF2B5EF4-FFF2-40B4-BE49-F238E27FC236}">
                <a16:creationId xmlns:a16="http://schemas.microsoft.com/office/drawing/2014/main" id="{2F7D8A13-EF1F-2C1E-58D1-5A7C8D3F1310}"/>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51A94A99-86B3-5E4D-8F4C-8EDEF6DAC974}"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100357" name="Footer Placeholder 4">
            <a:extLst>
              <a:ext uri="{FF2B5EF4-FFF2-40B4-BE49-F238E27FC236}">
                <a16:creationId xmlns:a16="http://schemas.microsoft.com/office/drawing/2014/main" id="{F59E8E1E-3BCD-27A7-D868-6EAEEDAFF8C3}"/>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100358" name="Slide Number Placeholder 5">
            <a:extLst>
              <a:ext uri="{FF2B5EF4-FFF2-40B4-BE49-F238E27FC236}">
                <a16:creationId xmlns:a16="http://schemas.microsoft.com/office/drawing/2014/main" id="{071B6E68-D96C-239B-7B41-B5DF59463499}"/>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69A3422C-A11C-A040-8C3F-3D4589B0CE2C}"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83082B64-6D8C-0BAB-5954-1CE109E1CD7F}"/>
              </a:ext>
            </a:extLst>
          </p:cNvPr>
          <p:cNvSpPr>
            <a:spLocks noGrp="1" noRot="1" noChangeAspect="1" noChangeArrowheads="1" noTextEdit="1"/>
          </p:cNvSpPr>
          <p:nvPr>
            <p:ph type="sldImg"/>
          </p:nvPr>
        </p:nvSpPr>
        <p:spPr>
          <a:ln/>
        </p:spPr>
      </p:sp>
      <p:sp>
        <p:nvSpPr>
          <p:cNvPr id="96259" name="Notes Placeholder 2">
            <a:extLst>
              <a:ext uri="{FF2B5EF4-FFF2-40B4-BE49-F238E27FC236}">
                <a16:creationId xmlns:a16="http://schemas.microsoft.com/office/drawing/2014/main" id="{2491239E-14BD-1592-4CBB-7CA8A5D9AE99}"/>
              </a:ext>
            </a:extLst>
          </p:cNvPr>
          <p:cNvSpPr>
            <a:spLocks noGrp="1" noChangeArrowheads="1"/>
          </p:cNvSpPr>
          <p:nvPr>
            <p:ph type="body" idx="1"/>
          </p:nvPr>
        </p:nvSpPr>
        <p:spPr>
          <a:noFill/>
        </p:spPr>
        <p:txBody>
          <a:bodyPr/>
          <a:lstStyle/>
          <a:p>
            <a:endParaRPr lang="en-US" altLang="en-US"/>
          </a:p>
        </p:txBody>
      </p:sp>
      <p:sp>
        <p:nvSpPr>
          <p:cNvPr id="96260" name="Date Placeholder 3">
            <a:extLst>
              <a:ext uri="{FF2B5EF4-FFF2-40B4-BE49-F238E27FC236}">
                <a16:creationId xmlns:a16="http://schemas.microsoft.com/office/drawing/2014/main" id="{E2CEAE15-A186-BE79-3985-5A45C5E35756}"/>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A45AC4DD-F099-2249-99A2-12FF27A41AD9}"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96261" name="Footer Placeholder 4">
            <a:extLst>
              <a:ext uri="{FF2B5EF4-FFF2-40B4-BE49-F238E27FC236}">
                <a16:creationId xmlns:a16="http://schemas.microsoft.com/office/drawing/2014/main" id="{167DFA08-0DC0-4B18-5A4A-18511FF3EE6A}"/>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96262" name="Slide Number Placeholder 5">
            <a:extLst>
              <a:ext uri="{FF2B5EF4-FFF2-40B4-BE49-F238E27FC236}">
                <a16:creationId xmlns:a16="http://schemas.microsoft.com/office/drawing/2014/main" id="{4B97E0A7-E949-53F5-D11D-4A7C81DE3925}"/>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39DA4BC1-2D74-7446-B1D3-3FA0AD5591DA}"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8CFC85E1-4382-B039-A218-C0150A411356}"/>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8E59AFE8-C408-BA4B-8750-7BEE795E7A5F}"/>
              </a:ext>
            </a:extLst>
          </p:cNvPr>
          <p:cNvSpPr>
            <a:spLocks noGrp="1" noChangeArrowheads="1"/>
          </p:cNvSpPr>
          <p:nvPr>
            <p:ph type="body" idx="1"/>
          </p:nvPr>
        </p:nvSpPr>
        <p:spPr/>
        <p:txBody>
          <a:bodyPr/>
          <a:lstStyle/>
          <a:p>
            <a:pPr>
              <a:defRPr/>
            </a:pPr>
            <a:endParaRPr lang="en-US" altLang="en-US" dirty="0"/>
          </a:p>
          <a:p>
            <a:pPr>
              <a:defRPr/>
            </a:pPr>
            <a:r>
              <a:rPr lang="en-US" altLang="en-US" dirty="0"/>
              <a:t>Answers:</a:t>
            </a:r>
          </a:p>
          <a:p>
            <a:pPr marL="228600" indent="-228600">
              <a:buFontTx/>
              <a:buAutoNum type="arabicPeriod"/>
              <a:defRPr/>
            </a:pPr>
            <a:endParaRPr lang="en-US" altLang="en-US" dirty="0"/>
          </a:p>
          <a:p>
            <a:pPr marL="228600" indent="-228600">
              <a:buFontTx/>
              <a:buAutoNum type="arabicPeriod"/>
              <a:defRPr/>
            </a:pPr>
            <a:r>
              <a:rPr lang="en-US" altLang="en-US" dirty="0"/>
              <a:t>False  (Children, Pregnant and fetus/neonates, and Prisoners have additional protections under the federal regulations.)</a:t>
            </a:r>
          </a:p>
          <a:p>
            <a:pPr marL="228600" indent="-228600">
              <a:buFontTx/>
              <a:buAutoNum type="arabicPeriod"/>
              <a:defRPr/>
            </a:pPr>
            <a:r>
              <a:rPr lang="en-US" altLang="en-US" dirty="0"/>
              <a:t>Beneficence</a:t>
            </a:r>
          </a:p>
          <a:p>
            <a:pPr marL="228600" indent="-228600">
              <a:buFontTx/>
              <a:buAutoNum type="arabicPeriod"/>
              <a:defRPr/>
            </a:pPr>
            <a:r>
              <a:rPr lang="en-US" altLang="en-US" dirty="0"/>
              <a:t>True (All study instruments must be IRB-approved prior to use in research.)</a:t>
            </a:r>
          </a:p>
          <a:p>
            <a:pPr marL="228600" indent="-228600">
              <a:buFontTx/>
              <a:buAutoNum type="arabicPeriod"/>
              <a:defRPr/>
            </a:pPr>
            <a:r>
              <a:rPr lang="en-US" altLang="en-US" dirty="0"/>
              <a:t>Privacy protection</a:t>
            </a:r>
          </a:p>
          <a:p>
            <a:pPr marL="228600" indent="-228600">
              <a:buFontTx/>
              <a:buAutoNum type="arabicPeriod"/>
              <a:defRPr/>
            </a:pPr>
            <a:r>
              <a:rPr lang="en-US" altLang="en-US" dirty="0"/>
              <a:t>Report all deviations or unanticipated outcomes promptly to the responsible PI or designee. The responsible PI should make an initial report to the OPHS Director within no more than one week (7 days) of the PI learning of the incident. The initial report must be followed by a formal report in eProtocol within no more than two weeks (14 days) of the PI learning of the incident. </a:t>
            </a:r>
            <a:r>
              <a:rPr lang="en-US" dirty="0">
                <a:hlinkClick r:id="rId3"/>
              </a:rPr>
              <a:t>https://cphs.berkeley.edu/protocol_deviations_noncompliances.pdf</a:t>
            </a:r>
            <a:endParaRPr lang="en-US" altLang="en-US" dirty="0"/>
          </a:p>
          <a:p>
            <a:pPr marL="228600" indent="-228600">
              <a:buFontTx/>
              <a:buAutoNum type="arabicPeriod"/>
              <a:defRPr/>
            </a:pPr>
            <a:endParaRPr lang="en-US" altLang="en-US" dirty="0"/>
          </a:p>
        </p:txBody>
      </p:sp>
      <p:sp>
        <p:nvSpPr>
          <p:cNvPr id="98308" name="Date Placeholder 3">
            <a:extLst>
              <a:ext uri="{FF2B5EF4-FFF2-40B4-BE49-F238E27FC236}">
                <a16:creationId xmlns:a16="http://schemas.microsoft.com/office/drawing/2014/main" id="{9F186A8A-9B1B-17CB-C4C4-62E84B604085}"/>
              </a:ext>
            </a:extLst>
          </p:cNvPr>
          <p:cNvSpPr>
            <a:spLocks noGrp="1"/>
          </p:cNvSpPr>
          <p:nvPr>
            <p:ph type="dt" sz="quarter" idx="1"/>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fld id="{5383D16F-F639-2E4E-A309-28863CDA26C9}"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98309" name="Footer Placeholder 4">
            <a:extLst>
              <a:ext uri="{FF2B5EF4-FFF2-40B4-BE49-F238E27FC236}">
                <a16:creationId xmlns:a16="http://schemas.microsoft.com/office/drawing/2014/main" id="{9ACB8BA8-C4C6-2082-483E-2F731007AEAA}"/>
              </a:ext>
            </a:extLst>
          </p:cNvPr>
          <p:cNvSpPr>
            <a:spLocks noGrp="1"/>
          </p:cNvSpPr>
          <p:nvPr>
            <p:ph type="ftr" sz="quarter" idx="4"/>
          </p:nvPr>
        </p:nvSpPr>
        <p:spPr>
          <a:noFill/>
        </p:spPr>
        <p:txBody>
          <a:bodyPr/>
          <a:lstStyle>
            <a:lvl1pPr defTabSz="911225">
              <a:defRPr>
                <a:solidFill>
                  <a:schemeClr val="tx1"/>
                </a:solidFill>
                <a:latin typeface="Arial" panose="020B0604020202020204" pitchFamily="34" charset="0"/>
              </a:defRPr>
            </a:lvl1pPr>
            <a:lvl2pPr marL="742950" indent="-285750" defTabSz="911225">
              <a:defRPr>
                <a:solidFill>
                  <a:schemeClr val="tx1"/>
                </a:solidFill>
                <a:latin typeface="Arial" panose="020B0604020202020204" pitchFamily="34" charset="0"/>
              </a:defRPr>
            </a:lvl2pPr>
            <a:lvl3pPr marL="1143000" indent="-228600" defTabSz="911225">
              <a:defRPr>
                <a:solidFill>
                  <a:schemeClr val="tx1"/>
                </a:solidFill>
                <a:latin typeface="Arial" panose="020B0604020202020204" pitchFamily="34" charset="0"/>
              </a:defRPr>
            </a:lvl3pPr>
            <a:lvl4pPr marL="1600200" indent="-228600" defTabSz="911225">
              <a:defRPr>
                <a:solidFill>
                  <a:schemeClr val="tx1"/>
                </a:solidFill>
                <a:latin typeface="Arial" panose="020B0604020202020204" pitchFamily="34" charset="0"/>
              </a:defRPr>
            </a:lvl4pPr>
            <a:lvl5pPr marL="2057400" indent="-228600" defTabSz="911225">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98310" name="Slide Number Placeholder 5">
            <a:extLst>
              <a:ext uri="{FF2B5EF4-FFF2-40B4-BE49-F238E27FC236}">
                <a16:creationId xmlns:a16="http://schemas.microsoft.com/office/drawing/2014/main" id="{FDC0D05D-4D0A-1C58-8D37-51340C5ACF6D}"/>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42950" indent="-285750" defTabSz="909638">
              <a:defRPr>
                <a:solidFill>
                  <a:schemeClr val="tx1"/>
                </a:solidFill>
                <a:latin typeface="Arial" panose="020B0604020202020204" pitchFamily="34" charset="0"/>
              </a:defRPr>
            </a:lvl2pPr>
            <a:lvl3pPr marL="1143000" indent="-228600" defTabSz="909638">
              <a:defRPr>
                <a:solidFill>
                  <a:schemeClr val="tx1"/>
                </a:solidFill>
                <a:latin typeface="Arial" panose="020B0604020202020204" pitchFamily="34" charset="0"/>
              </a:defRPr>
            </a:lvl3pPr>
            <a:lvl4pPr marL="1600200" indent="-228600" defTabSz="909638">
              <a:defRPr>
                <a:solidFill>
                  <a:schemeClr val="tx1"/>
                </a:solidFill>
                <a:latin typeface="Arial" panose="020B0604020202020204" pitchFamily="34" charset="0"/>
              </a:defRPr>
            </a:lvl4pPr>
            <a:lvl5pPr marL="2057400" indent="-228600" defTabSz="909638">
              <a:defRPr>
                <a:solidFill>
                  <a:schemeClr val="tx1"/>
                </a:solidFill>
                <a:latin typeface="Arial" panose="020B0604020202020204" pitchFamily="34" charset="0"/>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defRPr>
            </a:lvl9pPr>
          </a:lstStyle>
          <a:p>
            <a:fld id="{C3311C1A-ECC3-CC46-96CB-5DC3ABC559A8}"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90B96AB0-7D88-5260-2B03-EA0EA5812985}"/>
              </a:ext>
            </a:extLst>
          </p:cNvPr>
          <p:cNvSpPr>
            <a:spLocks noGrp="1" noRot="1" noChangeAspect="1" noChangeArrowheads="1" noTextEdit="1"/>
          </p:cNvSpPr>
          <p:nvPr>
            <p:ph type="sldImg"/>
          </p:nvPr>
        </p:nvSpPr>
        <p:spPr>
          <a:ln/>
        </p:spPr>
      </p:sp>
      <p:sp>
        <p:nvSpPr>
          <p:cNvPr id="102403" name="Notes Placeholder 2">
            <a:extLst>
              <a:ext uri="{FF2B5EF4-FFF2-40B4-BE49-F238E27FC236}">
                <a16:creationId xmlns:a16="http://schemas.microsoft.com/office/drawing/2014/main" id="{040E5381-019A-548D-2369-149669D9FE2A}"/>
              </a:ext>
            </a:extLst>
          </p:cNvPr>
          <p:cNvSpPr>
            <a:spLocks noGrp="1" noChangeArrowheads="1"/>
          </p:cNvSpPr>
          <p:nvPr>
            <p:ph type="body" idx="1"/>
          </p:nvPr>
        </p:nvSpPr>
        <p:spPr>
          <a:noFill/>
        </p:spPr>
        <p:txBody>
          <a:bodyPr/>
          <a:lstStyle/>
          <a:p>
            <a:endParaRPr lang="en-US" altLang="en-US"/>
          </a:p>
          <a:p>
            <a:endParaRPr lang="en-US" altLang="en-US"/>
          </a:p>
          <a:p>
            <a:endParaRPr lang="en-US" altLang="en-US"/>
          </a:p>
          <a:p>
            <a:endParaRPr lang="en-US" altLang="en-US"/>
          </a:p>
        </p:txBody>
      </p:sp>
      <p:sp>
        <p:nvSpPr>
          <p:cNvPr id="102404" name="Date Placeholder 3">
            <a:extLst>
              <a:ext uri="{FF2B5EF4-FFF2-40B4-BE49-F238E27FC236}">
                <a16:creationId xmlns:a16="http://schemas.microsoft.com/office/drawing/2014/main" id="{3FB3D52F-EDD8-57BA-6C2F-08DE48DB80DE}"/>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F6D5B37B-B956-3243-B6D9-E806FF368DF2}"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102405" name="Footer Placeholder 4">
            <a:extLst>
              <a:ext uri="{FF2B5EF4-FFF2-40B4-BE49-F238E27FC236}">
                <a16:creationId xmlns:a16="http://schemas.microsoft.com/office/drawing/2014/main" id="{9F12559E-8FC5-2954-740A-685A41B07FB8}"/>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102406" name="Slide Number Placeholder 5">
            <a:extLst>
              <a:ext uri="{FF2B5EF4-FFF2-40B4-BE49-F238E27FC236}">
                <a16:creationId xmlns:a16="http://schemas.microsoft.com/office/drawing/2014/main" id="{1864A28A-2471-84D8-7D7C-A0494E03A8D3}"/>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574F61D8-E507-CA43-993D-5125AD33C857}"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CD1E5BC6-D71B-B743-5DD5-59151ACEE466}"/>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EC333CCF-155F-527C-967C-3ADAD91C0319}"/>
              </a:ext>
            </a:extLst>
          </p:cNvPr>
          <p:cNvSpPr>
            <a:spLocks noGrp="1" noChangeArrowheads="1"/>
          </p:cNvSpPr>
          <p:nvPr>
            <p:ph type="body" idx="1"/>
          </p:nvPr>
        </p:nvSpPr>
        <p:spPr>
          <a:noFill/>
        </p:spPr>
        <p:txBody>
          <a:bodyPr/>
          <a:lstStyle/>
          <a:p>
            <a:endParaRPr lang="en-US" altLang="en-US"/>
          </a:p>
        </p:txBody>
      </p:sp>
      <p:sp>
        <p:nvSpPr>
          <p:cNvPr id="14340" name="Date Placeholder 3">
            <a:extLst>
              <a:ext uri="{FF2B5EF4-FFF2-40B4-BE49-F238E27FC236}">
                <a16:creationId xmlns:a16="http://schemas.microsoft.com/office/drawing/2014/main" id="{5772EADF-0CF1-F8E0-DF9F-5D4E9F577F4C}"/>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41650D21-4BA7-3142-B1AA-A74109A54347}"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14341" name="Footer Placeholder 4">
            <a:extLst>
              <a:ext uri="{FF2B5EF4-FFF2-40B4-BE49-F238E27FC236}">
                <a16:creationId xmlns:a16="http://schemas.microsoft.com/office/drawing/2014/main" id="{88013A9A-EF99-7DAF-8869-572C5EB55ED9}"/>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14342" name="Slide Number Placeholder 5">
            <a:extLst>
              <a:ext uri="{FF2B5EF4-FFF2-40B4-BE49-F238E27FC236}">
                <a16:creationId xmlns:a16="http://schemas.microsoft.com/office/drawing/2014/main" id="{391488DF-57A5-1298-44E3-8550DB96E5EF}"/>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ED943CEC-5882-D647-B40D-7F1CA571DB75}"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E9D19BA7-84C8-FEEB-9B83-852B1AB77B1A}"/>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D09899C4-8C94-87A2-E932-A0363A9C964B}"/>
              </a:ext>
            </a:extLst>
          </p:cNvPr>
          <p:cNvSpPr>
            <a:spLocks noGrp="1" noChangeArrowheads="1"/>
          </p:cNvSpPr>
          <p:nvPr>
            <p:ph type="body" idx="1"/>
          </p:nvPr>
        </p:nvSpPr>
        <p:spPr>
          <a:noFill/>
        </p:spPr>
        <p:txBody>
          <a:bodyPr/>
          <a:lstStyle/>
          <a:p>
            <a:r>
              <a:rPr lang="en-US" altLang="en-US"/>
              <a:t>“First, I want to talk about team work. It’s important that we work together and communicate regularly about how things are going. We’ll be reviewing your study-related duties with you individually and also with each other as a group. After today, any time you have questions about your work on the study, feel free to ask us. You can talk to ________________________</a:t>
            </a:r>
            <a:r>
              <a:rPr lang="en-US" altLang="en-US" i="1"/>
              <a:t>[name] or __________ [name second contact]</a:t>
            </a:r>
            <a:r>
              <a:rPr lang="en-US" altLang="en-US"/>
              <a:t>.</a:t>
            </a:r>
          </a:p>
          <a:p>
            <a:endParaRPr lang="en-US" altLang="en-US"/>
          </a:p>
          <a:p>
            <a:r>
              <a:rPr lang="en-US" altLang="en-US"/>
              <a:t>==========</a:t>
            </a:r>
          </a:p>
          <a:p>
            <a:r>
              <a:rPr lang="en-US" altLang="en-US" b="1"/>
              <a:t>Presenter tips: </a:t>
            </a:r>
            <a:r>
              <a:rPr lang="en-US" altLang="en-US"/>
              <a:t>Customized to the needs of your study team.</a:t>
            </a:r>
            <a:endParaRPr lang="en-US" altLang="en-US" b="1"/>
          </a:p>
        </p:txBody>
      </p:sp>
      <p:sp>
        <p:nvSpPr>
          <p:cNvPr id="16388" name="Date Placeholder 3">
            <a:extLst>
              <a:ext uri="{FF2B5EF4-FFF2-40B4-BE49-F238E27FC236}">
                <a16:creationId xmlns:a16="http://schemas.microsoft.com/office/drawing/2014/main" id="{778A2769-82C4-83C2-43B8-931EFD5E567F}"/>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13806F17-DE44-1D45-B2E6-96F7CAEBAFC7}" type="datetime2">
              <a:rPr lang="en-US" altLang="en-US" smtClean="0">
                <a:solidFill>
                  <a:srgbClr val="000000"/>
                </a:solidFill>
                <a:latin typeface="Times New Roman" panose="02020603050405020304" pitchFamily="18" charset="0"/>
              </a:rPr>
              <a:pPr/>
              <a:t>Friday, February 3, 2023</a:t>
            </a:fld>
            <a:endParaRPr lang="en-US" altLang="en-US">
              <a:solidFill>
                <a:srgbClr val="000000"/>
              </a:solidFill>
              <a:latin typeface="Times New Roman" panose="02020603050405020304" pitchFamily="18" charset="0"/>
            </a:endParaRPr>
          </a:p>
        </p:txBody>
      </p:sp>
      <p:sp>
        <p:nvSpPr>
          <p:cNvPr id="16389" name="Footer Placeholder 4">
            <a:extLst>
              <a:ext uri="{FF2B5EF4-FFF2-40B4-BE49-F238E27FC236}">
                <a16:creationId xmlns:a16="http://schemas.microsoft.com/office/drawing/2014/main" id="{842D3DE9-466F-8A0A-3B8C-6248065A813F}"/>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rPr>
              <a:t>Conducting Human Subjects Research</a:t>
            </a:r>
          </a:p>
        </p:txBody>
      </p:sp>
      <p:sp>
        <p:nvSpPr>
          <p:cNvPr id="16390" name="Slide Number Placeholder 5">
            <a:extLst>
              <a:ext uri="{FF2B5EF4-FFF2-40B4-BE49-F238E27FC236}">
                <a16:creationId xmlns:a16="http://schemas.microsoft.com/office/drawing/2014/main" id="{485D27D9-736C-21A8-07AF-3566D087EA02}"/>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B350C88F-DB6B-5147-AEB0-32FD734B8AA0}" type="slidenum">
              <a:rPr lang="en-US" altLang="en-US">
                <a:solidFill>
                  <a:srgbClr val="000000"/>
                </a:solidFill>
                <a:latin typeface="Times New Roman" panose="02020603050405020304" pitchFamily="18" charset="0"/>
              </a:rPr>
              <a:pPr/>
              <a:t>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Google Shape;62;p4:notes">
            <a:extLst>
              <a:ext uri="{FF2B5EF4-FFF2-40B4-BE49-F238E27FC236}">
                <a16:creationId xmlns:a16="http://schemas.microsoft.com/office/drawing/2014/main" id="{9B222201-3D75-2C13-1234-FFEC5731A565}"/>
              </a:ext>
            </a:extLst>
          </p:cNvPr>
          <p:cNvSpPr>
            <a:spLocks noGrp="1" noChangeArrowheads="1"/>
          </p:cNvSpPr>
          <p:nvPr>
            <p:ph type="body" idx="1"/>
          </p:nvPr>
        </p:nvSpPr>
        <p:spPr>
          <a:xfrm>
            <a:off x="688975" y="4416425"/>
            <a:ext cx="5505450" cy="4183063"/>
          </a:xfrm>
          <a:noFill/>
        </p:spPr>
        <p:txBody>
          <a:bodyPr lIns="92425" tIns="46200" rIns="92425" bIns="46200"/>
          <a:lstStyle/>
          <a:p>
            <a:pPr>
              <a:spcBef>
                <a:spcPct val="0"/>
              </a:spcBef>
            </a:pPr>
            <a:endParaRPr lang="en-US" altLang="en-US" dirty="0"/>
          </a:p>
          <a:p>
            <a:pPr>
              <a:spcBef>
                <a:spcPct val="0"/>
              </a:spcBef>
            </a:pPr>
            <a:r>
              <a:rPr lang="en-US" altLang="en-US" dirty="0"/>
              <a:t>“It’s important to look at some historical events to highlight a few research ethics/laws that led to regulations in human subjects protection as we know today.”</a:t>
            </a:r>
          </a:p>
          <a:p>
            <a:pPr>
              <a:spcBef>
                <a:spcPct val="0"/>
              </a:spcBef>
            </a:pPr>
            <a:endParaRPr lang="en-US" altLang="en-US" dirty="0"/>
          </a:p>
          <a:p>
            <a:pPr>
              <a:spcBef>
                <a:spcPct val="0"/>
              </a:spcBef>
            </a:pPr>
            <a:r>
              <a:rPr lang="en-US" altLang="en-US" dirty="0"/>
              <a:t>--------------------</a:t>
            </a:r>
          </a:p>
          <a:p>
            <a:pPr>
              <a:spcBef>
                <a:spcPct val="0"/>
              </a:spcBef>
            </a:pPr>
            <a:r>
              <a:rPr lang="en-US" altLang="en-US" b="1" dirty="0"/>
              <a:t>Presenter Tips: </a:t>
            </a:r>
            <a:r>
              <a:rPr lang="en-US" altLang="en-US" dirty="0"/>
              <a:t>You may go over each event below, </a:t>
            </a:r>
            <a:endParaRPr lang="en-US" altLang="en-US" b="1" dirty="0"/>
          </a:p>
          <a:p>
            <a:pPr>
              <a:spcBef>
                <a:spcPct val="0"/>
              </a:spcBef>
            </a:pPr>
            <a:endParaRPr lang="en-US" altLang="en-US" b="1" dirty="0"/>
          </a:p>
          <a:p>
            <a:r>
              <a:rPr lang="en-US" altLang="en-US" sz="1000" b="1" dirty="0"/>
              <a:t>Nuremberg Code in 1948: </a:t>
            </a:r>
            <a:r>
              <a:rPr lang="en-US" altLang="en-US" sz="1000" dirty="0"/>
              <a:t>first international document that advocated for voluntary participation and informed consent.</a:t>
            </a:r>
            <a:endParaRPr lang="en-US" altLang="en-US" sz="1000" b="1" dirty="0"/>
          </a:p>
          <a:p>
            <a:r>
              <a:rPr lang="en-US" altLang="en-US" sz="1000" dirty="0"/>
              <a:t>In 1946, an American military tribunal began criminal proceedings against 23 leading German physicians and</a:t>
            </a:r>
          </a:p>
          <a:p>
            <a:r>
              <a:rPr lang="en-US" altLang="en-US" sz="1000" dirty="0"/>
              <a:t>administrators for their willing participation in war crimes and crimes against humanity. Among the charges were that German physicians conducted medical experiments on thousands of concentration camp prisoners without their consent. Most of the subjects of these experiments died or were permanently crippled a result.</a:t>
            </a:r>
          </a:p>
          <a:p>
            <a:endParaRPr lang="en-US" altLang="en-US" sz="1000" dirty="0"/>
          </a:p>
          <a:p>
            <a:r>
              <a:rPr lang="en-US" altLang="en-US" sz="1000" dirty="0"/>
              <a:t>Directly from this criminal trial is the establishment of the Nuremberg Code in 1948, which states that ”Voluntary consent of human subjects is absolutely essential,” making it clear that subjects should give consent and that the benefits of the research must outweigh the risks. </a:t>
            </a:r>
          </a:p>
          <a:p>
            <a:pPr eaLnBrk="1" hangingPunct="1">
              <a:spcBef>
                <a:spcPct val="0"/>
              </a:spcBef>
            </a:pPr>
            <a:endParaRPr lang="en-US" altLang="en-US" sz="1000" dirty="0"/>
          </a:p>
          <a:p>
            <a:pPr eaLnBrk="1" hangingPunct="1">
              <a:spcBef>
                <a:spcPct val="0"/>
              </a:spcBef>
            </a:pPr>
            <a:r>
              <a:rPr lang="en-US" altLang="en-US" sz="1000" b="1" dirty="0"/>
              <a:t>Tuskegee Syphilis Study from 1932-1972:</a:t>
            </a:r>
          </a:p>
          <a:p>
            <a:pPr eaLnBrk="1" hangingPunct="1">
              <a:spcBef>
                <a:spcPct val="0"/>
              </a:spcBef>
            </a:pPr>
            <a:r>
              <a:rPr lang="en-US" altLang="en-US" sz="1000" dirty="0"/>
              <a:t>The project was conducted by the US Public Health Service without patients’ informed consent. It involved 600 low-income, African-American males, 400 had syphilis, 200 did not have the disease. In exchange for participation, subjects were provided free medical examinations, but those who had syphilis were not informed about their disease, and even when penicillin became available as a cure in 1947, researchers did not inform subjects nor did they offer treatment.  Many participants died of syphilis during the study. The study lasted 40 years, and it wasn’t until a public outrage that the US government shut the study down in 1973. </a:t>
            </a:r>
          </a:p>
          <a:p>
            <a:pPr eaLnBrk="1" hangingPunct="1">
              <a:spcBef>
                <a:spcPct val="0"/>
              </a:spcBef>
            </a:pPr>
            <a:endParaRPr lang="en-US" altLang="en-US" sz="1000" dirty="0"/>
          </a:p>
          <a:p>
            <a:pPr eaLnBrk="1" hangingPunct="1">
              <a:spcBef>
                <a:spcPct val="0"/>
              </a:spcBef>
            </a:pPr>
            <a:r>
              <a:rPr lang="en-US" altLang="en-US" sz="1000" b="1" dirty="0"/>
              <a:t>Declaration of Helsinki in 1964:</a:t>
            </a:r>
          </a:p>
          <a:p>
            <a:pPr eaLnBrk="1" hangingPunct="1">
              <a:spcBef>
                <a:spcPct val="0"/>
              </a:spcBef>
            </a:pPr>
            <a:r>
              <a:rPr lang="en-US" altLang="en-US" sz="1000" dirty="0"/>
              <a:t>Established by the World Medical Association in 1964, it is the first international set of ethical principles for research and set recommendations that guide medical doctors in conducting biomedical research involving human subjects.</a:t>
            </a:r>
          </a:p>
          <a:p>
            <a:pPr eaLnBrk="1" hangingPunct="1">
              <a:spcBef>
                <a:spcPct val="0"/>
              </a:spcBef>
            </a:pPr>
            <a:r>
              <a:rPr lang="en-US" altLang="en-US" sz="1000" dirty="0"/>
              <a:t>The declaration addressed the following:</a:t>
            </a:r>
          </a:p>
          <a:p>
            <a:r>
              <a:rPr lang="en-US" altLang="en-US" sz="1000" dirty="0"/>
              <a:t>-Research protocols should be reviewed by an </a:t>
            </a:r>
            <a:r>
              <a:rPr lang="en-US" altLang="en-US" sz="1000" b="1" dirty="0"/>
              <a:t>independent ethical review committee </a:t>
            </a:r>
            <a:r>
              <a:rPr lang="en-US" altLang="en-US" sz="1000" dirty="0"/>
              <a:t>prior to initiation</a:t>
            </a:r>
          </a:p>
          <a:p>
            <a:r>
              <a:rPr lang="en-US" altLang="en-US" sz="1000" dirty="0"/>
              <a:t>-Informed consent from research participants is necessary</a:t>
            </a:r>
          </a:p>
          <a:p>
            <a:r>
              <a:rPr lang="en-US" altLang="en-US" sz="1000" dirty="0"/>
              <a:t>-Research should be conducted by medically / scientifically qualified individuals</a:t>
            </a:r>
          </a:p>
          <a:p>
            <a:r>
              <a:rPr lang="en-US" altLang="en-US" sz="1000" dirty="0"/>
              <a:t>-Risks should not exceed benefits</a:t>
            </a:r>
          </a:p>
          <a:p>
            <a:endParaRPr lang="en-US" altLang="en-US" sz="1000" dirty="0"/>
          </a:p>
          <a:p>
            <a:r>
              <a:rPr lang="en-US" altLang="en-US" sz="1000" b="1" dirty="0"/>
              <a:t>National Research Act of 1974:</a:t>
            </a:r>
          </a:p>
          <a:p>
            <a:r>
              <a:rPr lang="en-US" altLang="en-US" sz="1000" dirty="0"/>
              <a:t>This law was enacted in response to the public recognition of research misconduct, as exemplified by the Tuskegee Syphilis Study. Out of this Act was formed the National Commission for the Protection of Human Subjects of Biomedical and Behavioral Research, and it was this Commission that created the set of underlying guidelines and ethical principles (or the Belmont Report) that guide biomedical and behavioral research involving human subjects. </a:t>
            </a:r>
            <a:br>
              <a:rPr lang="en-US" altLang="en-US" sz="1000" dirty="0"/>
            </a:br>
            <a:endParaRPr lang="en-US" altLang="en-US" sz="1000" dirty="0"/>
          </a:p>
          <a:p>
            <a:r>
              <a:rPr lang="en-US" altLang="en-US" sz="1000" dirty="0"/>
              <a:t>-The National Research Act also required that human subjects research protocol be reviewed and approved by an Institutional Review Board (IRB). </a:t>
            </a:r>
          </a:p>
          <a:p>
            <a:pPr>
              <a:spcBef>
                <a:spcPct val="0"/>
              </a:spcBef>
            </a:pPr>
            <a:endParaRPr lang="en-US" altLang="en-US" dirty="0"/>
          </a:p>
        </p:txBody>
      </p:sp>
      <p:sp>
        <p:nvSpPr>
          <p:cNvPr id="18435" name="Google Shape;63;p4:notes">
            <a:extLst>
              <a:ext uri="{FF2B5EF4-FFF2-40B4-BE49-F238E27FC236}">
                <a16:creationId xmlns:a16="http://schemas.microsoft.com/office/drawing/2014/main" id="{116D1B56-647F-7ABB-37CE-BED2C2B436C1}"/>
              </a:ext>
            </a:extLst>
          </p:cNvPr>
          <p:cNvSpPr>
            <a:spLocks noGrp="1" noRot="1" noChangeAspect="1" noTextEdit="1"/>
          </p:cNvSpPr>
          <p:nvPr>
            <p:ph type="sldImg" idx="2"/>
          </p:nvPr>
        </p:nvSpPr>
        <p:spPr>
          <a:xfrm>
            <a:off x="1117600" y="696913"/>
            <a:ext cx="4648200" cy="348615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7F137269-D26A-C881-CFD5-8BF389C1E361}"/>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CBEA3552-2033-5570-7F85-31D802955D8F}"/>
              </a:ext>
            </a:extLst>
          </p:cNvPr>
          <p:cNvSpPr>
            <a:spLocks noGrp="1" noChangeArrowheads="1"/>
          </p:cNvSpPr>
          <p:nvPr>
            <p:ph type="body" idx="1"/>
          </p:nvPr>
        </p:nvSpPr>
        <p:spPr>
          <a:noFill/>
        </p:spPr>
        <p:txBody>
          <a:bodyPr/>
          <a:lstStyle/>
          <a:p>
            <a:r>
              <a:rPr lang="en-US" altLang="en-US"/>
              <a:t>“We’re going to be looking at the three fundamental ethical principles in The Belmont Report, as the kinds of interactions we’ll have with potential/enrolled study participants stem from that document.”</a:t>
            </a:r>
          </a:p>
          <a:p>
            <a:endParaRPr lang="en-US" altLang="en-US"/>
          </a:p>
          <a:p>
            <a:r>
              <a:rPr lang="en-US" altLang="en-US"/>
              <a:t>=======</a:t>
            </a:r>
          </a:p>
          <a:p>
            <a:endParaRPr lang="en-US" altLang="en-US"/>
          </a:p>
          <a:p>
            <a:pPr eaLnBrk="1" hangingPunct="1">
              <a:buFontTx/>
              <a:buChar char="•"/>
            </a:pPr>
            <a:r>
              <a:rPr lang="en-US" altLang="en-US" b="1"/>
              <a:t>Presenter tips: </a:t>
            </a:r>
            <a:r>
              <a:rPr lang="en-US" altLang="en-US"/>
              <a:t>Consider having copies of The Belmont Report available to facilitate discussion and/or as a take-home handout. </a:t>
            </a:r>
            <a:endParaRPr lang="en-US" altLang="en-US" b="1"/>
          </a:p>
        </p:txBody>
      </p:sp>
      <p:sp>
        <p:nvSpPr>
          <p:cNvPr id="20484" name="Date Placeholder 3">
            <a:extLst>
              <a:ext uri="{FF2B5EF4-FFF2-40B4-BE49-F238E27FC236}">
                <a16:creationId xmlns:a16="http://schemas.microsoft.com/office/drawing/2014/main" id="{056E16DC-D71F-03C9-0B3D-8A40D6FE0707}"/>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A810933C-B0F8-C841-AA7A-C785F9207315}"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20485" name="Footer Placeholder 4">
            <a:extLst>
              <a:ext uri="{FF2B5EF4-FFF2-40B4-BE49-F238E27FC236}">
                <a16:creationId xmlns:a16="http://schemas.microsoft.com/office/drawing/2014/main" id="{E22E3A18-3CB1-CAD6-CEA2-35C975A1C93B}"/>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20486" name="Slide Number Placeholder 5">
            <a:extLst>
              <a:ext uri="{FF2B5EF4-FFF2-40B4-BE49-F238E27FC236}">
                <a16:creationId xmlns:a16="http://schemas.microsoft.com/office/drawing/2014/main" id="{704D65A7-462C-45B6-18FB-AF68704B647E}"/>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0BF3A4AE-0821-7D43-BF8A-A9658AC8DD78}"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759B301-4B47-803D-5B36-F80B21D88A3B}"/>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AEAEACD1-6205-784B-A398-1D27B4BA8A5E}"/>
              </a:ext>
            </a:extLst>
          </p:cNvPr>
          <p:cNvSpPr>
            <a:spLocks noGrp="1" noChangeArrowheads="1"/>
          </p:cNvSpPr>
          <p:nvPr>
            <p:ph type="body" idx="1"/>
          </p:nvPr>
        </p:nvSpPr>
        <p:spPr/>
        <p:txBody>
          <a:bodyPr/>
          <a:lstStyle/>
          <a:p>
            <a:pPr>
              <a:defRPr/>
            </a:pPr>
            <a:r>
              <a:rPr lang="en-US" altLang="en-US" dirty="0"/>
              <a:t>“Respect for Persons. Some ways of showing respect include offering an informed consent process, reminding study volunteers that their decision to be in the study or not is completely voluntary, and  letting them know that they can skip survey questions and end their participation at any time.” </a:t>
            </a:r>
          </a:p>
          <a:p>
            <a:pPr>
              <a:defRPr/>
            </a:pPr>
            <a:endParaRPr lang="en-US" altLang="en-US" dirty="0"/>
          </a:p>
          <a:p>
            <a:pPr>
              <a:defRPr/>
            </a:pPr>
            <a:r>
              <a:rPr lang="en-US" altLang="en-US" b="1" i="1" dirty="0"/>
              <a:t>=======</a:t>
            </a:r>
          </a:p>
          <a:p>
            <a:pPr>
              <a:defRPr/>
            </a:pPr>
            <a:r>
              <a:rPr lang="en-US" altLang="en-US" sz="1100" b="1" i="1" dirty="0"/>
              <a:t>Presenter tips</a:t>
            </a:r>
            <a:r>
              <a:rPr lang="en-US" altLang="en-US" sz="1100" dirty="0"/>
              <a:t>: </a:t>
            </a:r>
          </a:p>
          <a:p>
            <a:pPr marL="171450" indent="-171450">
              <a:buFontTx/>
              <a:buChar char="-"/>
              <a:defRPr/>
            </a:pPr>
            <a:r>
              <a:rPr lang="en-US" altLang="en-US" sz="1100" dirty="0"/>
              <a:t>Researchers working with racial minorities may find barriers to research participation, due to mistrust of researchers stemming from historical events (refer to slide 7, </a:t>
            </a:r>
            <a:r>
              <a:rPr lang="en-US" altLang="en-US" sz="1100" dirty="0" err="1"/>
              <a:t>e.g.,Tuskegee</a:t>
            </a:r>
            <a:r>
              <a:rPr lang="en-US" altLang="en-US" sz="1100" dirty="0"/>
              <a:t> Syphilis Study).</a:t>
            </a:r>
          </a:p>
          <a:p>
            <a:pPr>
              <a:defRPr/>
            </a:pPr>
            <a:r>
              <a:rPr lang="en-US" altLang="en-US" sz="1100" dirty="0"/>
              <a:t>-  In some international settings, conceptualizations of “vulnerability” and the need for “special protections” may vary from the definitions frequently used within the USA.  Therefore, its relevance in the research context, and the need for special protections for certain human subjects, may not be fully understood. Consulting with someone who possesses  local knowledge/expertise may be helpful. </a:t>
            </a:r>
          </a:p>
          <a:p>
            <a:pPr>
              <a:defRPr/>
            </a:pPr>
            <a:r>
              <a:rPr lang="en-US" altLang="en-US" sz="1100" dirty="0"/>
              <a:t>-  Feel free to contact OPHS; we may be able to provide additional resources.      </a:t>
            </a:r>
          </a:p>
          <a:p>
            <a:pPr>
              <a:defRPr/>
            </a:pPr>
            <a:endParaRPr lang="en-US" altLang="en-US" dirty="0"/>
          </a:p>
          <a:p>
            <a:pPr>
              <a:defRPr/>
            </a:pPr>
            <a:endParaRPr lang="en-US" altLang="en-US" dirty="0"/>
          </a:p>
        </p:txBody>
      </p:sp>
      <p:sp>
        <p:nvSpPr>
          <p:cNvPr id="22532" name="Date Placeholder 3">
            <a:extLst>
              <a:ext uri="{FF2B5EF4-FFF2-40B4-BE49-F238E27FC236}">
                <a16:creationId xmlns:a16="http://schemas.microsoft.com/office/drawing/2014/main" id="{26CA2B83-ECE9-3A1A-7F71-D1179ABC69E1}"/>
              </a:ext>
            </a:extLst>
          </p:cNvPr>
          <p:cNvSpPr>
            <a:spLocks noGrp="1"/>
          </p:cNvSpPr>
          <p:nvPr>
            <p:ph type="dt" sz="quarter" idx="1"/>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24346D90-C034-1C4E-B831-EB95D436A870}" type="datetime2">
              <a:rPr lang="en-US" altLang="en-US" smtClean="0">
                <a:latin typeface="Times New Roman" panose="02020603050405020304" pitchFamily="18" charset="0"/>
              </a:rPr>
              <a:pPr/>
              <a:t>Friday, February 3, 2023</a:t>
            </a:fld>
            <a:endParaRPr lang="en-US" altLang="en-US">
              <a:latin typeface="Times New Roman" panose="02020603050405020304" pitchFamily="18" charset="0"/>
            </a:endParaRPr>
          </a:p>
        </p:txBody>
      </p:sp>
      <p:sp>
        <p:nvSpPr>
          <p:cNvPr id="22533" name="Footer Placeholder 4">
            <a:extLst>
              <a:ext uri="{FF2B5EF4-FFF2-40B4-BE49-F238E27FC236}">
                <a16:creationId xmlns:a16="http://schemas.microsoft.com/office/drawing/2014/main" id="{87AA2826-74A0-E6B8-F952-D893F870284C}"/>
              </a:ext>
            </a:extLst>
          </p:cNvPr>
          <p:cNvSpPr>
            <a:spLocks noGrp="1"/>
          </p:cNvSpPr>
          <p:nvPr>
            <p:ph type="ftr" sz="quarter" idx="4"/>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Conducting Human Subjects Research</a:t>
            </a:r>
          </a:p>
        </p:txBody>
      </p:sp>
      <p:sp>
        <p:nvSpPr>
          <p:cNvPr id="22534" name="Slide Number Placeholder 5">
            <a:extLst>
              <a:ext uri="{FF2B5EF4-FFF2-40B4-BE49-F238E27FC236}">
                <a16:creationId xmlns:a16="http://schemas.microsoft.com/office/drawing/2014/main" id="{80F1D80B-8666-AB47-33AC-1FBC2884298C}"/>
              </a:ext>
            </a:extLst>
          </p:cNvPr>
          <p:cNvSpPr>
            <a:spLocks noGrp="1"/>
          </p:cNvSpPr>
          <p:nvPr>
            <p:ph type="sldNum" sz="quarter" idx="5"/>
          </p:nvPr>
        </p:nvSpPr>
        <p:spPr>
          <a:noFill/>
        </p:spPr>
        <p:txBody>
          <a:bodyPr/>
          <a:lstStyle>
            <a:lvl1pPr defTabSz="909638">
              <a:defRPr>
                <a:solidFill>
                  <a:schemeClr val="tx1"/>
                </a:solidFill>
                <a:latin typeface="Arial" panose="020B0604020202020204" pitchFamily="34" charset="0"/>
              </a:defRPr>
            </a:lvl1pPr>
            <a:lvl2pPr marL="736600" indent="-280988" defTabSz="909638">
              <a:defRPr>
                <a:solidFill>
                  <a:schemeClr val="tx1"/>
                </a:solidFill>
                <a:latin typeface="Arial" panose="020B0604020202020204" pitchFamily="34" charset="0"/>
              </a:defRPr>
            </a:lvl2pPr>
            <a:lvl3pPr marL="1131888" indent="-225425" defTabSz="909638">
              <a:defRPr>
                <a:solidFill>
                  <a:schemeClr val="tx1"/>
                </a:solidFill>
                <a:latin typeface="Arial" panose="020B0604020202020204" pitchFamily="34" charset="0"/>
              </a:defRPr>
            </a:lvl3pPr>
            <a:lvl4pPr marL="1585913" indent="-225425" defTabSz="909638">
              <a:defRPr>
                <a:solidFill>
                  <a:schemeClr val="tx1"/>
                </a:solidFill>
                <a:latin typeface="Arial" panose="020B0604020202020204" pitchFamily="34" charset="0"/>
              </a:defRPr>
            </a:lvl4pPr>
            <a:lvl5pPr marL="2038350" indent="-225425" defTabSz="909638">
              <a:defRPr>
                <a:solidFill>
                  <a:schemeClr val="tx1"/>
                </a:solidFill>
                <a:latin typeface="Arial" panose="020B0604020202020204" pitchFamily="34" charset="0"/>
              </a:defRPr>
            </a:lvl5pPr>
            <a:lvl6pPr marL="2495550" indent="-225425" defTabSz="909638" eaLnBrk="0" fontAlgn="base" hangingPunct="0">
              <a:spcBef>
                <a:spcPct val="0"/>
              </a:spcBef>
              <a:spcAft>
                <a:spcPct val="0"/>
              </a:spcAft>
              <a:defRPr>
                <a:solidFill>
                  <a:schemeClr val="tx1"/>
                </a:solidFill>
                <a:latin typeface="Arial" panose="020B0604020202020204" pitchFamily="34" charset="0"/>
              </a:defRPr>
            </a:lvl6pPr>
            <a:lvl7pPr marL="2952750" indent="-225425" defTabSz="909638" eaLnBrk="0" fontAlgn="base" hangingPunct="0">
              <a:spcBef>
                <a:spcPct val="0"/>
              </a:spcBef>
              <a:spcAft>
                <a:spcPct val="0"/>
              </a:spcAft>
              <a:defRPr>
                <a:solidFill>
                  <a:schemeClr val="tx1"/>
                </a:solidFill>
                <a:latin typeface="Arial" panose="020B0604020202020204" pitchFamily="34" charset="0"/>
              </a:defRPr>
            </a:lvl7pPr>
            <a:lvl8pPr marL="3409950" indent="-225425" defTabSz="909638" eaLnBrk="0" fontAlgn="base" hangingPunct="0">
              <a:spcBef>
                <a:spcPct val="0"/>
              </a:spcBef>
              <a:spcAft>
                <a:spcPct val="0"/>
              </a:spcAft>
              <a:defRPr>
                <a:solidFill>
                  <a:schemeClr val="tx1"/>
                </a:solidFill>
                <a:latin typeface="Arial" panose="020B0604020202020204" pitchFamily="34" charset="0"/>
              </a:defRPr>
            </a:lvl8pPr>
            <a:lvl9pPr marL="3867150" indent="-225425" defTabSz="909638" eaLnBrk="0" fontAlgn="base" hangingPunct="0">
              <a:spcBef>
                <a:spcPct val="0"/>
              </a:spcBef>
              <a:spcAft>
                <a:spcPct val="0"/>
              </a:spcAft>
              <a:defRPr>
                <a:solidFill>
                  <a:schemeClr val="tx1"/>
                </a:solidFill>
                <a:latin typeface="Arial" panose="020B0604020202020204" pitchFamily="34" charset="0"/>
              </a:defRPr>
            </a:lvl9pPr>
          </a:lstStyle>
          <a:p>
            <a:fld id="{ED642493-CF4D-6844-84BC-2AE6099F6C04}"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1153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66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8325" y="2017295"/>
            <a:ext cx="7772400" cy="1996573"/>
          </a:xfrm>
          <a:prstGeom prst="rect">
            <a:avLst/>
          </a:prstGeom>
        </p:spPr>
        <p:txBody>
          <a:bodyPr anchor="t">
            <a:noAutofit/>
          </a:bodyPr>
          <a:lstStyle>
            <a:lvl1pPr algn="l">
              <a:defRPr sz="4200" b="0" cap="none"/>
            </a:lvl1pPr>
          </a:lstStyle>
          <a:p>
            <a:r>
              <a:rPr lang="en-US"/>
              <a:t>Click to edit Master title style</a:t>
            </a:r>
            <a:endParaRPr lang="en-US" dirty="0"/>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718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a:t>Click to edit Master title style</a:t>
            </a:r>
            <a:endParaRPr lang="en-US" dirty="0"/>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180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381000" y="358775"/>
            <a:ext cx="5486400" cy="337101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130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457200" y="1041995"/>
            <a:ext cx="3008313" cy="404988"/>
          </a:xfrm>
        </p:spPr>
        <p:txBody>
          <a:bodyPr anchor="b"/>
          <a:lstStyle>
            <a:lvl1pPr algn="l">
              <a:defRPr sz="2000" b="1"/>
            </a:lvl1pPr>
          </a:lstStyle>
          <a:p>
            <a:r>
              <a:rPr lang="en-US"/>
              <a:t>Click to edit Master title style</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
          <p:cNvSpPr>
            <a:spLocks noGrp="1"/>
          </p:cNvSpPr>
          <p:nvPr>
            <p:ph type="body" sz="half" idx="2"/>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182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2_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1931821"/>
            <a:ext cx="8446168" cy="1150353"/>
          </a:xfrm>
          <a:prstGeom prst="rect">
            <a:avLst/>
          </a:prstGeom>
          <a:noFill/>
          <a:ln>
            <a:noFill/>
          </a:ln>
        </p:spPr>
        <p:txBody>
          <a:bodyPr spcFirstLastPara="1" lIns="91425" tIns="45700" rIns="91425" bIns="45700">
            <a:noAutofit/>
          </a:bodyPr>
          <a:lstStyle>
            <a:lvl1pPr lvl="0" algn="l">
              <a:spcBef>
                <a:spcPts val="0"/>
              </a:spcBef>
              <a:spcAft>
                <a:spcPts val="0"/>
              </a:spcAft>
              <a:buClr>
                <a:srgbClr val="E09E1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82600" y="3202490"/>
            <a:ext cx="8446168" cy="2064669"/>
          </a:xfrm>
          <a:prstGeom prst="rect">
            <a:avLst/>
          </a:prstGeom>
          <a:noFill/>
          <a:ln>
            <a:noFill/>
          </a:ln>
        </p:spPr>
        <p:txBody>
          <a:bodyPr spcFirstLastPara="1" lIns="91425" tIns="45700" rIns="91425" bIns="45700">
            <a:noAutofit/>
          </a:bodyPr>
          <a:lstStyle>
            <a:lvl1pPr marL="457200" lvl="0" indent="-342900" algn="l">
              <a:spcBef>
                <a:spcPts val="360"/>
              </a:spcBef>
              <a:spcAft>
                <a:spcPts val="0"/>
              </a:spcAft>
              <a:buClr>
                <a:srgbClr val="003262"/>
              </a:buClr>
              <a:buSzPts val="1800"/>
              <a:buChar char="•"/>
              <a:defRPr/>
            </a:lvl1pPr>
            <a:lvl2pPr marL="914400" lvl="1" indent="-342900" algn="l">
              <a:spcBef>
                <a:spcPts val="360"/>
              </a:spcBef>
              <a:spcAft>
                <a:spcPts val="0"/>
              </a:spcAft>
              <a:buClr>
                <a:srgbClr val="003262"/>
              </a:buClr>
              <a:buSzPts val="1800"/>
              <a:buChar char="–"/>
              <a:defRPr/>
            </a:lvl2pPr>
            <a:lvl3pPr marL="1371600" lvl="2" indent="-342900" algn="l">
              <a:spcBef>
                <a:spcPts val="360"/>
              </a:spcBef>
              <a:spcAft>
                <a:spcPts val="0"/>
              </a:spcAft>
              <a:buClr>
                <a:srgbClr val="003262"/>
              </a:buClr>
              <a:buSzPts val="1800"/>
              <a:buChar char="•"/>
              <a:defRPr/>
            </a:lvl3pPr>
            <a:lvl4pPr marL="1828800" lvl="3" indent="-342900" algn="l">
              <a:spcBef>
                <a:spcPts val="360"/>
              </a:spcBef>
              <a:spcAft>
                <a:spcPts val="0"/>
              </a:spcAft>
              <a:buClr>
                <a:srgbClr val="003262"/>
              </a:buClr>
              <a:buSzPts val="1800"/>
              <a:buChar char="–"/>
              <a:defRPr/>
            </a:lvl4pPr>
            <a:lvl5pPr marL="2286000" lvl="4" indent="-342900" algn="l">
              <a:spcBef>
                <a:spcPts val="360"/>
              </a:spcBef>
              <a:spcAft>
                <a:spcPts val="0"/>
              </a:spcAft>
              <a:buClr>
                <a:srgbClr val="00326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 name="Google Shape;25;p3">
            <a:extLst>
              <a:ext uri="{FF2B5EF4-FFF2-40B4-BE49-F238E27FC236}">
                <a16:creationId xmlns:a16="http://schemas.microsoft.com/office/drawing/2014/main" id="{EED7FCF2-47AC-7DDD-4D2B-E7505EA6DEC1}"/>
              </a:ext>
            </a:extLst>
          </p:cNvPr>
          <p:cNvSpPr txBox="1">
            <a:spLocks noGrp="1"/>
          </p:cNvSpPr>
          <p:nvPr>
            <p:ph type="dt" idx="10"/>
          </p:nvPr>
        </p:nvSpPr>
        <p:spPr>
          <a:xfrm>
            <a:off x="2254250" y="6340475"/>
            <a:ext cx="869950" cy="365125"/>
          </a:xfrm>
          <a:prstGeom prst="rect">
            <a:avLst/>
          </a:prstGeom>
        </p:spPr>
        <p:txBody>
          <a:bodyPr spcFirstLastPara="1" wrap="square" lIns="91425" tIns="45700" rIns="91425" bIns="45700" anchor="t" anchorCtr="0">
            <a:noAutofit/>
          </a:bodyPr>
          <a:lstStyle>
            <a:lvl1pPr lvl="0" algn="l">
              <a:spcBef>
                <a:spcPts val="0"/>
              </a:spcBef>
              <a:spcAft>
                <a:spcPts val="0"/>
              </a:spcAft>
              <a:buSzPts val="1400"/>
              <a:buNone/>
              <a:defRPr sz="1100">
                <a:solidFill>
                  <a:schemeClr val="lt1"/>
                </a:solidFill>
                <a:latin typeface="Merriweather Sans"/>
                <a:ea typeface="Merriweather Sans"/>
                <a:cs typeface="Merriweather Sans"/>
                <a:sym typeface="Merriweather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 name="Google Shape;26;p3">
            <a:extLst>
              <a:ext uri="{FF2B5EF4-FFF2-40B4-BE49-F238E27FC236}">
                <a16:creationId xmlns:a16="http://schemas.microsoft.com/office/drawing/2014/main" id="{3B71CECF-9571-669B-0E4A-CAF3B08FC92A}"/>
              </a:ext>
            </a:extLst>
          </p:cNvPr>
          <p:cNvSpPr txBox="1">
            <a:spLocks noGrp="1"/>
          </p:cNvSpPr>
          <p:nvPr>
            <p:ph type="ftr" idx="11"/>
          </p:nvPr>
        </p:nvSpPr>
        <p:spPr>
          <a:xfrm>
            <a:off x="3124200" y="6340475"/>
            <a:ext cx="1154113" cy="365125"/>
          </a:xfrm>
          <a:prstGeom prst="rect">
            <a:avLst/>
          </a:prstGeom>
        </p:spPr>
        <p:txBody>
          <a:bodyPr spcFirstLastPara="1" wrap="square" lIns="91425" tIns="45700" rIns="91425" bIns="45700" anchor="t" anchorCtr="0">
            <a:noAutofit/>
          </a:bodyPr>
          <a:lstStyle>
            <a:lvl1pPr lvl="0" algn="l">
              <a:spcBef>
                <a:spcPts val="0"/>
              </a:spcBef>
              <a:spcAft>
                <a:spcPts val="0"/>
              </a:spcAft>
              <a:buSzPts val="1400"/>
              <a:buNone/>
              <a:defRPr sz="1100">
                <a:solidFill>
                  <a:srgbClr val="FFFFFF"/>
                </a:solidFill>
                <a:latin typeface="Merriweather Sans"/>
                <a:ea typeface="Merriweather Sans"/>
                <a:cs typeface="Merriweather Sans"/>
                <a:sym typeface="Merriweather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 name="Google Shape;27;p3">
            <a:extLst>
              <a:ext uri="{FF2B5EF4-FFF2-40B4-BE49-F238E27FC236}">
                <a16:creationId xmlns:a16="http://schemas.microsoft.com/office/drawing/2014/main" id="{2ED72B04-DC40-CE6E-757D-4F816CB6AA1B}"/>
              </a:ext>
            </a:extLst>
          </p:cNvPr>
          <p:cNvSpPr txBox="1">
            <a:spLocks noGrp="1"/>
          </p:cNvSpPr>
          <p:nvPr>
            <p:ph type="sldNum" idx="12"/>
          </p:nvPr>
        </p:nvSpPr>
        <p:spPr>
          <a:xfrm>
            <a:off x="4278313" y="6343650"/>
            <a:ext cx="427037" cy="361950"/>
          </a:xfrm>
          <a:prstGeom prst="rect">
            <a:avLst/>
          </a:prstGeom>
        </p:spPr>
        <p:txBody>
          <a:bodyPr vert="horz" wrap="square" lIns="91425" tIns="45700" rIns="91425" bIns="45700" numCol="1" anchor="t" anchorCtr="0" compatLnSpc="1">
            <a:prstTxWarp prst="textNoShape">
              <a:avLst/>
            </a:prstTxWarp>
            <a:noAutofit/>
          </a:bodyPr>
          <a:lstStyle>
            <a:lvl1pPr>
              <a:defRPr sz="1100">
                <a:solidFill>
                  <a:srgbClr val="FFFFFF"/>
                </a:solidFill>
                <a:latin typeface="Merriweather Sans" pitchFamily="2" charset="77"/>
                <a:ea typeface="Merriweather Sans" pitchFamily="2" charset="77"/>
                <a:cs typeface="Merriweather Sans" pitchFamily="2" charset="77"/>
                <a:sym typeface="Merriweather Sans" pitchFamily="2" charset="77"/>
              </a:defRPr>
            </a:lvl1pPr>
          </a:lstStyle>
          <a:p>
            <a:fld id="{AA57D2F8-FF0E-CC45-8223-7D21A4C8DFBA}" type="slidenum">
              <a:rPr lang="en-US" altLang="en-US"/>
              <a:pPr/>
              <a:t>‹#›</a:t>
            </a:fld>
            <a:endParaRPr lang="en-US" altLang="en-US"/>
          </a:p>
        </p:txBody>
      </p:sp>
    </p:spTree>
    <p:extLst>
      <p:ext uri="{BB962C8B-B14F-4D97-AF65-F5344CB8AC3E}">
        <p14:creationId xmlns:p14="http://schemas.microsoft.com/office/powerpoint/2010/main" val="296215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emf"/><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Box 6">
            <a:extLst>
              <a:ext uri="{FF2B5EF4-FFF2-40B4-BE49-F238E27FC236}">
                <a16:creationId xmlns:a16="http://schemas.microsoft.com/office/drawing/2014/main" id="{25E5A597-9309-B84B-8BE2-ECB66C76CABE}"/>
              </a:ext>
            </a:extLst>
          </p:cNvPr>
          <p:cNvSpPr txBox="1">
            <a:spLocks noChangeArrowheads="1"/>
          </p:cNvSpPr>
          <p:nvPr/>
        </p:nvSpPr>
        <p:spPr bwMode="auto">
          <a:xfrm>
            <a:off x="266700" y="5307013"/>
            <a:ext cx="18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27" name="Title Placeholder 1">
            <a:extLst>
              <a:ext uri="{FF2B5EF4-FFF2-40B4-BE49-F238E27FC236}">
                <a16:creationId xmlns:a16="http://schemas.microsoft.com/office/drawing/2014/main" id="{AD3C0513-1CC3-A2ED-34E5-3A54E01AD7D9}"/>
              </a:ext>
            </a:extLst>
          </p:cNvPr>
          <p:cNvSpPr>
            <a:spLocks noGrp="1"/>
          </p:cNvSpPr>
          <p:nvPr>
            <p:ph type="title"/>
          </p:nvPr>
        </p:nvSpPr>
        <p:spPr bwMode="auto">
          <a:xfrm>
            <a:off x="457200" y="5254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Project Title</a:t>
            </a:r>
          </a:p>
        </p:txBody>
      </p:sp>
      <p:sp>
        <p:nvSpPr>
          <p:cNvPr id="1028" name="Text Placeholder 2">
            <a:extLst>
              <a:ext uri="{FF2B5EF4-FFF2-40B4-BE49-F238E27FC236}">
                <a16:creationId xmlns:a16="http://schemas.microsoft.com/office/drawing/2014/main" id="{F779F5F7-4F52-FC3F-2095-6D41034220E4}"/>
              </a:ext>
            </a:extLst>
          </p:cNvPr>
          <p:cNvSpPr>
            <a:spLocks noGrp="1"/>
          </p:cNvSpPr>
          <p:nvPr>
            <p:ph type="body" idx="1"/>
          </p:nvPr>
        </p:nvSpPr>
        <p:spPr bwMode="auto">
          <a:xfrm>
            <a:off x="457200" y="1808163"/>
            <a:ext cx="8229600" cy="252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Lorem Ipsum</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2">
            <a:extLst>
              <a:ext uri="{FF2B5EF4-FFF2-40B4-BE49-F238E27FC236}">
                <a16:creationId xmlns:a16="http://schemas.microsoft.com/office/drawing/2014/main" id="{633BB8A6-4362-DAB5-8EDC-A84376C3B87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273800" y="0"/>
            <a:ext cx="28702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a:extLst>
              <a:ext uri="{FF2B5EF4-FFF2-40B4-BE49-F238E27FC236}">
                <a16:creationId xmlns:a16="http://schemas.microsoft.com/office/drawing/2014/main" id="{40C07B59-3033-C754-A733-5A1E5891063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5599113"/>
            <a:ext cx="9170988"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0">
            <a:extLst>
              <a:ext uri="{FF2B5EF4-FFF2-40B4-BE49-F238E27FC236}">
                <a16:creationId xmlns:a16="http://schemas.microsoft.com/office/drawing/2014/main" id="{7B9E3DC1-2784-A95F-7EAA-A13A70232329}"/>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68300" y="6019800"/>
            <a:ext cx="1746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Lst>
  <p:hf hdr="0" ftr="0" dt="0"/>
  <p:txStyles>
    <p:titleStyle>
      <a:lvl1pPr algn="l" defTabSz="457200" rtl="0" eaLnBrk="0" fontAlgn="base" hangingPunct="0">
        <a:spcBef>
          <a:spcPct val="0"/>
        </a:spcBef>
        <a:spcAft>
          <a:spcPct val="0"/>
        </a:spcAft>
        <a:defRPr sz="5000" kern="1200">
          <a:solidFill>
            <a:srgbClr val="C28220"/>
          </a:solidFill>
          <a:latin typeface="Georgia"/>
          <a:ea typeface="Georgia" panose="02040502050405020303" pitchFamily="18" charset="0"/>
          <a:cs typeface="Georgia"/>
        </a:defRPr>
      </a:lvl1pPr>
      <a:lvl2pPr algn="l" defTabSz="457200" rtl="0" eaLnBrk="0" fontAlgn="base" hangingPunct="0">
        <a:spcBef>
          <a:spcPct val="0"/>
        </a:spcBef>
        <a:spcAft>
          <a:spcPct val="0"/>
        </a:spcAft>
        <a:defRPr sz="5000">
          <a:solidFill>
            <a:srgbClr val="C28220"/>
          </a:solidFill>
          <a:latin typeface="Georgia" panose="02040502050405020303" pitchFamily="18" charset="0"/>
          <a:ea typeface="Georgia" panose="02040502050405020303" pitchFamily="18" charset="0"/>
          <a:cs typeface="Georgia" panose="02040502050405020303" pitchFamily="18" charset="0"/>
        </a:defRPr>
      </a:lvl2pPr>
      <a:lvl3pPr algn="l" defTabSz="457200" rtl="0" eaLnBrk="0" fontAlgn="base" hangingPunct="0">
        <a:spcBef>
          <a:spcPct val="0"/>
        </a:spcBef>
        <a:spcAft>
          <a:spcPct val="0"/>
        </a:spcAft>
        <a:defRPr sz="5000">
          <a:solidFill>
            <a:srgbClr val="C28220"/>
          </a:solidFill>
          <a:latin typeface="Georgia" panose="02040502050405020303" pitchFamily="18" charset="0"/>
          <a:ea typeface="Georgia" panose="02040502050405020303" pitchFamily="18" charset="0"/>
          <a:cs typeface="Georgia" panose="02040502050405020303" pitchFamily="18" charset="0"/>
        </a:defRPr>
      </a:lvl3pPr>
      <a:lvl4pPr algn="l" defTabSz="457200" rtl="0" eaLnBrk="0" fontAlgn="base" hangingPunct="0">
        <a:spcBef>
          <a:spcPct val="0"/>
        </a:spcBef>
        <a:spcAft>
          <a:spcPct val="0"/>
        </a:spcAft>
        <a:defRPr sz="5000">
          <a:solidFill>
            <a:srgbClr val="C28220"/>
          </a:solidFill>
          <a:latin typeface="Georgia" panose="02040502050405020303" pitchFamily="18" charset="0"/>
          <a:ea typeface="Georgia" panose="02040502050405020303" pitchFamily="18" charset="0"/>
          <a:cs typeface="Georgia" panose="02040502050405020303" pitchFamily="18" charset="0"/>
        </a:defRPr>
      </a:lvl4pPr>
      <a:lvl5pPr algn="l" defTabSz="457200" rtl="0" eaLnBrk="0" fontAlgn="base" hangingPunct="0">
        <a:spcBef>
          <a:spcPct val="0"/>
        </a:spcBef>
        <a:spcAft>
          <a:spcPct val="0"/>
        </a:spcAft>
        <a:defRPr sz="5000">
          <a:solidFill>
            <a:srgbClr val="C28220"/>
          </a:solidFill>
          <a:latin typeface="Georgia" panose="02040502050405020303" pitchFamily="18" charset="0"/>
          <a:ea typeface="Georgia" panose="02040502050405020303" pitchFamily="18" charset="0"/>
          <a:cs typeface="Georgia" panose="02040502050405020303" pitchFamily="18" charset="0"/>
        </a:defRPr>
      </a:lvl5pPr>
      <a:lvl6pPr marL="457200" algn="l" defTabSz="457200" rtl="0" fontAlgn="base">
        <a:spcBef>
          <a:spcPct val="0"/>
        </a:spcBef>
        <a:spcAft>
          <a:spcPct val="0"/>
        </a:spcAft>
        <a:defRPr sz="5000">
          <a:solidFill>
            <a:srgbClr val="C28220"/>
          </a:solidFill>
          <a:latin typeface="Georgia" panose="02040502050405020303" pitchFamily="18" charset="0"/>
          <a:ea typeface="Georgia" panose="02040502050405020303" pitchFamily="18" charset="0"/>
          <a:cs typeface="Georgia" panose="02040502050405020303" pitchFamily="18" charset="0"/>
        </a:defRPr>
      </a:lvl6pPr>
      <a:lvl7pPr marL="914400" algn="l" defTabSz="457200" rtl="0" fontAlgn="base">
        <a:spcBef>
          <a:spcPct val="0"/>
        </a:spcBef>
        <a:spcAft>
          <a:spcPct val="0"/>
        </a:spcAft>
        <a:defRPr sz="5000">
          <a:solidFill>
            <a:srgbClr val="C28220"/>
          </a:solidFill>
          <a:latin typeface="Georgia" panose="02040502050405020303" pitchFamily="18" charset="0"/>
          <a:ea typeface="Georgia" panose="02040502050405020303" pitchFamily="18" charset="0"/>
          <a:cs typeface="Georgia" panose="02040502050405020303" pitchFamily="18" charset="0"/>
        </a:defRPr>
      </a:lvl7pPr>
      <a:lvl8pPr marL="1371600" algn="l" defTabSz="457200" rtl="0" fontAlgn="base">
        <a:spcBef>
          <a:spcPct val="0"/>
        </a:spcBef>
        <a:spcAft>
          <a:spcPct val="0"/>
        </a:spcAft>
        <a:defRPr sz="5000">
          <a:solidFill>
            <a:srgbClr val="C28220"/>
          </a:solidFill>
          <a:latin typeface="Georgia" panose="02040502050405020303" pitchFamily="18" charset="0"/>
          <a:ea typeface="Georgia" panose="02040502050405020303" pitchFamily="18" charset="0"/>
          <a:cs typeface="Georgia" panose="02040502050405020303" pitchFamily="18" charset="0"/>
        </a:defRPr>
      </a:lvl8pPr>
      <a:lvl9pPr marL="1828800" algn="l" defTabSz="457200" rtl="0" fontAlgn="base">
        <a:spcBef>
          <a:spcPct val="0"/>
        </a:spcBef>
        <a:spcAft>
          <a:spcPct val="0"/>
        </a:spcAft>
        <a:defRPr sz="5000">
          <a:solidFill>
            <a:srgbClr val="C28220"/>
          </a:solidFill>
          <a:latin typeface="Georgia" panose="02040502050405020303" pitchFamily="18" charset="0"/>
          <a:ea typeface="Georgia" panose="02040502050405020303" pitchFamily="18" charset="0"/>
          <a:cs typeface="Georgia" panose="02040502050405020303" pitchFamily="18"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200" kern="1200">
          <a:solidFill>
            <a:srgbClr val="2D637F"/>
          </a:solidFill>
          <a:latin typeface="Lucida Grande"/>
          <a:ea typeface="Lucida Grande"/>
          <a:cs typeface="Lucida Grande"/>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2D637F"/>
          </a:solidFill>
          <a:latin typeface="Lucida Grande"/>
          <a:ea typeface="Lucida Grande"/>
          <a:cs typeface="Lucida Grande"/>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2D637F"/>
          </a:solidFill>
          <a:latin typeface="Lucida Grande"/>
          <a:ea typeface="Lucida Grande"/>
          <a:cs typeface="Lucida Grande"/>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2D637F"/>
          </a:solidFill>
          <a:latin typeface="Lucida Grande"/>
          <a:ea typeface="Lucida Grande"/>
          <a:cs typeface="Lucida Grande"/>
        </a:defRPr>
      </a:lvl4pPr>
      <a:lvl5pPr marL="2057400" indent="-228600" algn="l" defTabSz="457200" rtl="0" eaLnBrk="0" fontAlgn="base" hangingPunct="0">
        <a:spcBef>
          <a:spcPct val="20000"/>
        </a:spcBef>
        <a:spcAft>
          <a:spcPct val="0"/>
        </a:spcAft>
        <a:buFont typeface="Arial" panose="020B0604020202020204" pitchFamily="34" charset="0"/>
        <a:buChar char="»"/>
        <a:defRPr sz="1400" kern="1200">
          <a:solidFill>
            <a:srgbClr val="2D637F"/>
          </a:solidFill>
          <a:latin typeface="Lucida Grande"/>
          <a:ea typeface="Lucida Grande"/>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phs@Berkeley.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docid=3g-tVpstftCXpM&amp;tbnid=wQwTNKwifVUCTM:&amp;ved=0CAUQjRw&amp;url=https%3A%2F%2Fdps.mn.gov%2Fdivisions%2Fojp%2Fhelp-for-crime-victims%2Fpages%2Fcrime-victim-rights-enforcement.aspx&amp;ei=38rWUrD5GJH1oATDx4GoDw&amp;bvm=bv.59568121,d.cGU&amp;psig=AFQjCNGv4NjP5VWDQaT2aC_JnOrwWnWN1g&amp;ust=138989470569253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zestnzen.wordpress.com/2012/01/26/how-to-understand-cross-cultural-communicati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mediatrainingworldwide.com/blog/2011/06/29/answering-media-questions-open-media-rap-media-training/"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hhs.gov/ohrp/regulations-and-policy/belmont-report/index.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s://cuhs.harvard.edu/files/cuhs/files/enumerator_training_-_irb.pdf" TargetMode="External"/><Relationship Id="rId5" Type="http://schemas.openxmlformats.org/officeDocument/2006/relationships/hyperlink" Target="https://cphs.berkeley.edu/unanticipated_problems_adverse_events.pdf" TargetMode="External"/><Relationship Id="rId4" Type="http://schemas.openxmlformats.org/officeDocument/2006/relationships/hyperlink" Target="https://cphs.berkeley.edu/datasecurity.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docid=U8ILjOaKk0MshM&amp;tbnid=5zWbE5bXBdLuIM:&amp;ved=0CAUQjRw&amp;url=http%3A%2F%2Fwww.sengifted.org%2Fprograms%2Fsenginars%2F2013-diversity-series&amp;ei=xM3WUuj-N8LooATDtoD4Bg&amp;psig=AFQjCNF-RMyfo4VyDp6tMsHsAWJvvtkBIA&amp;ust=138989548003985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A42DD4E-1E66-8087-F23F-51896DF2EB08}"/>
              </a:ext>
            </a:extLst>
          </p:cNvPr>
          <p:cNvSpPr>
            <a:spLocks noGrp="1"/>
          </p:cNvSpPr>
          <p:nvPr>
            <p:ph type="ctrTitle"/>
          </p:nvPr>
        </p:nvSpPr>
        <p:spPr>
          <a:xfrm>
            <a:off x="381000" y="457200"/>
            <a:ext cx="8077200" cy="2971800"/>
          </a:xfrm>
        </p:spPr>
        <p:txBody>
          <a:bodyPr/>
          <a:lstStyle/>
          <a:p>
            <a:pPr algn="ctr" eaLnBrk="1" hangingPunct="1"/>
            <a:r>
              <a:rPr lang="en-US" altLang="en-US">
                <a:latin typeface="Georgia" panose="02040502050405020303" pitchFamily="18" charset="0"/>
                <a:cs typeface="Georgia" panose="02040502050405020303" pitchFamily="18" charset="0"/>
              </a:rPr>
              <a:t>Working With Research Study Participants: </a:t>
            </a:r>
            <a:br>
              <a:rPr lang="en-US" altLang="en-US">
                <a:latin typeface="Georgia" panose="02040502050405020303" pitchFamily="18" charset="0"/>
                <a:cs typeface="Georgia" panose="02040502050405020303" pitchFamily="18" charset="0"/>
              </a:rPr>
            </a:br>
            <a:r>
              <a:rPr lang="en-US" altLang="en-US">
                <a:latin typeface="Georgia" panose="02040502050405020303" pitchFamily="18" charset="0"/>
                <a:cs typeface="Georgia" panose="02040502050405020303" pitchFamily="18" charset="0"/>
              </a:rPr>
              <a:t>An Overview </a:t>
            </a:r>
          </a:p>
        </p:txBody>
      </p:sp>
      <p:sp>
        <p:nvSpPr>
          <p:cNvPr id="5123" name="Rectangle 3">
            <a:extLst>
              <a:ext uri="{FF2B5EF4-FFF2-40B4-BE49-F238E27FC236}">
                <a16:creationId xmlns:a16="http://schemas.microsoft.com/office/drawing/2014/main" id="{640A56D1-A8C9-DCC2-952D-9F5D6AEE1774}"/>
              </a:ext>
            </a:extLst>
          </p:cNvPr>
          <p:cNvSpPr>
            <a:spLocks noGrp="1"/>
          </p:cNvSpPr>
          <p:nvPr>
            <p:ph type="subTitle" idx="1"/>
          </p:nvPr>
        </p:nvSpPr>
        <p:spPr>
          <a:xfrm>
            <a:off x="685800" y="2574925"/>
            <a:ext cx="6400800" cy="1114425"/>
          </a:xfrm>
        </p:spPr>
        <p:txBody>
          <a:bodyPr/>
          <a:lstStyle/>
          <a:p>
            <a:pPr eaLnBrk="1" hangingPunct="1"/>
            <a:endParaRPr lang="en-US" altLang="en-US">
              <a:latin typeface="Lucida Grande" panose="020B0600040502020204" pitchFamily="34" charset="0"/>
              <a:ea typeface="Lucida Grande" panose="020B0600040502020204" pitchFamily="34" charset="0"/>
              <a:cs typeface="Lucida Grande" panose="020B0600040502020204" pitchFamily="34" charset="0"/>
            </a:endParaRPr>
          </a:p>
          <a:p>
            <a:pPr eaLnBrk="1" hangingPunct="1"/>
            <a:endParaRPr lang="en-US" altLang="en-US">
              <a:latin typeface="Lucida Grande" panose="020B0600040502020204" pitchFamily="34" charset="0"/>
              <a:ea typeface="Lucida Grande" panose="020B0600040502020204" pitchFamily="34" charset="0"/>
              <a:cs typeface="Lucida Grande" panose="020B0600040502020204" pitchFamily="34" charset="0"/>
            </a:endParaRPr>
          </a:p>
          <a:p>
            <a:pPr eaLnBrk="1" hangingPunct="1"/>
            <a:endParaRPr lang="en-US" altLang="en-US">
              <a:latin typeface="Lucida Grande" panose="020B0600040502020204" pitchFamily="34" charset="0"/>
              <a:ea typeface="Lucida Grande" panose="020B0600040502020204" pitchFamily="34" charset="0"/>
              <a:cs typeface="Lucida Grande" panose="020B0600040502020204" pitchFamily="34" charset="0"/>
            </a:endParaRPr>
          </a:p>
          <a:p>
            <a:pPr eaLnBrk="1" hangingPunct="1"/>
            <a:endParaRPr lang="en-US" altLang="en-US">
              <a:latin typeface="Lucida Grande" panose="020B0600040502020204" pitchFamily="34" charset="0"/>
              <a:ea typeface="Lucida Grande" panose="020B0600040502020204" pitchFamily="34" charset="0"/>
              <a:cs typeface="Lucida Grande" panose="020B0600040502020204" pitchFamily="34" charset="0"/>
            </a:endParaRPr>
          </a:p>
        </p:txBody>
      </p:sp>
      <p:sp>
        <p:nvSpPr>
          <p:cNvPr id="5124" name="Text Box 4">
            <a:extLst>
              <a:ext uri="{FF2B5EF4-FFF2-40B4-BE49-F238E27FC236}">
                <a16:creationId xmlns:a16="http://schemas.microsoft.com/office/drawing/2014/main" id="{B3939C13-4F54-3395-AA21-44027C2B3234}"/>
              </a:ext>
            </a:extLst>
          </p:cNvPr>
          <p:cNvSpPr txBox="1">
            <a:spLocks noChangeArrowheads="1"/>
          </p:cNvSpPr>
          <p:nvPr/>
        </p:nvSpPr>
        <p:spPr bwMode="auto">
          <a:xfrm>
            <a:off x="712788" y="3778250"/>
            <a:ext cx="73152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lgn="ctr">
              <a:spcBef>
                <a:spcPct val="0"/>
              </a:spcBef>
              <a:buFontTx/>
              <a:buNone/>
            </a:pPr>
            <a:r>
              <a:rPr lang="en-US" altLang="en-US" sz="2000">
                <a:solidFill>
                  <a:schemeClr val="tx2"/>
                </a:solidFill>
                <a:latin typeface="Georgia" panose="02040502050405020303" pitchFamily="18" charset="0"/>
              </a:rPr>
              <a:t>Office for Protection of Human Subjects /</a:t>
            </a:r>
          </a:p>
          <a:p>
            <a:pPr algn="ctr">
              <a:spcBef>
                <a:spcPct val="0"/>
              </a:spcBef>
              <a:buFontTx/>
              <a:buNone/>
            </a:pPr>
            <a:r>
              <a:rPr lang="en-US" altLang="en-US" sz="2000">
                <a:solidFill>
                  <a:schemeClr val="tx2"/>
                </a:solidFill>
                <a:latin typeface="Georgia" panose="02040502050405020303" pitchFamily="18" charset="0"/>
              </a:rPr>
              <a:t>Committee for Protection of Human Subjects</a:t>
            </a:r>
          </a:p>
          <a:p>
            <a:pPr algn="ctr">
              <a:spcBef>
                <a:spcPct val="0"/>
              </a:spcBef>
              <a:buFontTx/>
              <a:buNone/>
            </a:pPr>
            <a:r>
              <a:rPr lang="en-US" altLang="en-US" sz="2000">
                <a:solidFill>
                  <a:schemeClr val="tx2"/>
                </a:solidFill>
                <a:latin typeface="Georgia" panose="02040502050405020303" pitchFamily="18" charset="0"/>
              </a:rPr>
              <a:t>University of California, Berkeley</a:t>
            </a:r>
          </a:p>
          <a:p>
            <a:pPr algn="ctr">
              <a:spcBef>
                <a:spcPct val="0"/>
              </a:spcBef>
              <a:buFontTx/>
              <a:buNone/>
            </a:pPr>
            <a:r>
              <a:rPr lang="en-US" altLang="en-US" sz="2000">
                <a:solidFill>
                  <a:schemeClr val="tx2"/>
                </a:solidFill>
                <a:latin typeface="Georgia" panose="02040502050405020303" pitchFamily="18" charset="0"/>
                <a:hlinkClick r:id="rId3"/>
              </a:rPr>
              <a:t>ophs@Berkeley.edu</a:t>
            </a:r>
            <a:r>
              <a:rPr lang="en-US" altLang="en-US" sz="2000">
                <a:solidFill>
                  <a:schemeClr val="tx2"/>
                </a:solidFill>
                <a:latin typeface="Georgia" panose="02040502050405020303" pitchFamily="18" charset="0"/>
              </a:rPr>
              <a:t> / (510) 642-7461</a:t>
            </a:r>
            <a:br>
              <a:rPr lang="en-US" altLang="en-US" sz="2000">
                <a:solidFill>
                  <a:schemeClr val="tx2"/>
                </a:solidFill>
                <a:latin typeface="Arial" panose="020B0604020202020204" pitchFamily="34" charset="0"/>
              </a:rPr>
            </a:br>
            <a:endParaRPr lang="en-US" altLang="en-US" sz="2000">
              <a:solidFill>
                <a:schemeClr val="tx2"/>
              </a:solidFill>
              <a:latin typeface="Arial" panose="020B0604020202020204" pitchFamily="34" charset="0"/>
            </a:endParaRPr>
          </a:p>
        </p:txBody>
      </p:sp>
      <p:sp>
        <p:nvSpPr>
          <p:cNvPr id="5125" name="TextBox 3">
            <a:extLst>
              <a:ext uri="{FF2B5EF4-FFF2-40B4-BE49-F238E27FC236}">
                <a16:creationId xmlns:a16="http://schemas.microsoft.com/office/drawing/2014/main" id="{AE7C4C81-6962-CDF0-CDD5-689923A8AD7D}"/>
              </a:ext>
            </a:extLst>
          </p:cNvPr>
          <p:cNvSpPr txBox="1">
            <a:spLocks noChangeArrowheads="1"/>
          </p:cNvSpPr>
          <p:nvPr/>
        </p:nvSpPr>
        <p:spPr bwMode="auto">
          <a:xfrm>
            <a:off x="7467600" y="5972175"/>
            <a:ext cx="167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r>
              <a:rPr lang="en-US" altLang="en-US" sz="1200">
                <a:solidFill>
                  <a:schemeClr val="tx2"/>
                </a:solidFill>
                <a:latin typeface="Georgia" panose="02040502050405020303" pitchFamily="18" charset="0"/>
              </a:rPr>
              <a:t>March  2020; V.3</a:t>
            </a:r>
            <a:r>
              <a:rPr lang="en-US" altLang="en-US" sz="1200">
                <a:solidFill>
                  <a:schemeClr val="tx2"/>
                </a:solidFill>
                <a:latin typeface="Arial" panose="020B0604020202020204" pitchFamily="34"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84EE-9155-F944-AAA5-0DDDAD8BAF2D}"/>
              </a:ext>
            </a:extLst>
          </p:cNvPr>
          <p:cNvSpPr>
            <a:spLocks noGrp="1"/>
          </p:cNvSpPr>
          <p:nvPr>
            <p:ph type="title"/>
          </p:nvPr>
        </p:nvSpPr>
        <p:spPr>
          <a:xfrm>
            <a:off x="457200" y="457200"/>
            <a:ext cx="7766050" cy="1150938"/>
          </a:xfrm>
        </p:spPr>
        <p:txBody>
          <a:bodyPr>
            <a:normAutofit fontScale="90000"/>
          </a:bodyPr>
          <a:lstStyle/>
          <a:p>
            <a:pPr eaLnBrk="1" hangingPunct="1">
              <a:defRPr/>
            </a:pPr>
            <a:r>
              <a:rPr lang="en-US" dirty="0"/>
              <a:t>Belmont Ethical Principles:</a:t>
            </a:r>
            <a:br>
              <a:rPr lang="en-US" dirty="0"/>
            </a:br>
            <a:r>
              <a:rPr lang="en-US" dirty="0"/>
              <a:t>Respect for Persons / 2</a:t>
            </a:r>
          </a:p>
        </p:txBody>
      </p:sp>
      <p:sp>
        <p:nvSpPr>
          <p:cNvPr id="3" name="Content Placeholder 2">
            <a:extLst>
              <a:ext uri="{FF2B5EF4-FFF2-40B4-BE49-F238E27FC236}">
                <a16:creationId xmlns:a16="http://schemas.microsoft.com/office/drawing/2014/main" id="{008D9D79-147B-5A49-A09D-DF5BA14CB488}"/>
              </a:ext>
            </a:extLst>
          </p:cNvPr>
          <p:cNvSpPr>
            <a:spLocks noGrp="1"/>
          </p:cNvSpPr>
          <p:nvPr>
            <p:ph idx="1"/>
          </p:nvPr>
        </p:nvSpPr>
        <p:spPr>
          <a:xfrm>
            <a:off x="503238" y="1981200"/>
            <a:ext cx="7740650" cy="3581400"/>
          </a:xfrm>
        </p:spPr>
        <p:txBody>
          <a:bodyPr/>
          <a:lstStyle/>
          <a:p>
            <a:pPr eaLnBrk="1" hangingPunct="1">
              <a:defRPr/>
            </a:pPr>
            <a:r>
              <a:rPr lang="en-US" sz="2800" dirty="0">
                <a:latin typeface="Georgia" panose="02040502050405020303" pitchFamily="18" charset="0"/>
              </a:rPr>
              <a:t>Individuals with limited autonomy must receive additional protections. The limits</a:t>
            </a:r>
          </a:p>
          <a:p>
            <a:pPr marL="0" indent="0" eaLnBrk="1" hangingPunct="1">
              <a:buFont typeface="Arial" panose="020B0604020202020204" pitchFamily="34" charset="0"/>
              <a:buNone/>
              <a:defRPr/>
            </a:pPr>
            <a:endParaRPr lang="en-US" sz="2800" dirty="0">
              <a:latin typeface="Georgia" panose="02040502050405020303" pitchFamily="18" charset="0"/>
            </a:endParaRPr>
          </a:p>
          <a:p>
            <a:pPr lvl="1" eaLnBrk="1" hangingPunct="1">
              <a:defRPr/>
            </a:pPr>
            <a:r>
              <a:rPr lang="en-US" sz="2400" dirty="0">
                <a:latin typeface="Georgia" panose="02040502050405020303" pitchFamily="18" charset="0"/>
              </a:rPr>
              <a:t>May be inherent (e.g., limited capacity to understand and process information).</a:t>
            </a:r>
          </a:p>
          <a:p>
            <a:pPr marL="0" indent="0" eaLnBrk="1" hangingPunct="1">
              <a:buFont typeface="Arial" panose="020B0604020202020204" pitchFamily="34" charset="0"/>
              <a:buNone/>
              <a:defRPr/>
            </a:pPr>
            <a:endParaRPr lang="en-US" sz="2400" dirty="0">
              <a:latin typeface="Georgia" panose="02040502050405020303" pitchFamily="18" charset="0"/>
            </a:endParaRPr>
          </a:p>
          <a:p>
            <a:pPr lvl="1" eaLnBrk="1" hangingPunct="1">
              <a:defRPr/>
            </a:pPr>
            <a:r>
              <a:rPr lang="en-US" sz="2400" dirty="0">
                <a:latin typeface="Georgia" panose="02040502050405020303" pitchFamily="18" charset="0"/>
              </a:rPr>
              <a:t>May be situational (e.g., prisoners, children, and pregnant women and fetus/neonates)</a:t>
            </a:r>
          </a:p>
          <a:p>
            <a:pPr lvl="1" eaLnBrk="1" hangingPunct="1">
              <a:defRPr/>
            </a:pPr>
            <a:endParaRPr lang="en-US" dirty="0"/>
          </a:p>
          <a:p>
            <a:pPr lvl="1" eaLnBrk="1" hangingPunct="1">
              <a:buFont typeface="Arial" panose="020B0604020202020204" pitchFamily="34" charset="0"/>
              <a:buChar char="•"/>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05307D6-F2D4-EF4C-855D-35FAFD684E54}"/>
              </a:ext>
            </a:extLst>
          </p:cNvPr>
          <p:cNvSpPr>
            <a:spLocks noGrp="1"/>
          </p:cNvSpPr>
          <p:nvPr>
            <p:ph type="title"/>
          </p:nvPr>
        </p:nvSpPr>
        <p:spPr>
          <a:xfrm>
            <a:off x="533400" y="457200"/>
            <a:ext cx="6096000" cy="1150938"/>
          </a:xfrm>
        </p:spPr>
        <p:txBody>
          <a:bodyPr rtlCol="0">
            <a:normAutofit fontScale="90000"/>
          </a:bodyPr>
          <a:lstStyle/>
          <a:p>
            <a:pPr eaLnBrk="1" fontAlgn="auto" hangingPunct="1">
              <a:spcAft>
                <a:spcPts val="0"/>
              </a:spcAft>
              <a:defRPr/>
            </a:pPr>
            <a:r>
              <a:rPr lang="en-US" altLang="en-US" sz="4000" dirty="0">
                <a:ea typeface="+mj-ea"/>
              </a:rPr>
              <a:t>Belmont Ethical Principles: Beneficence / 1</a:t>
            </a:r>
          </a:p>
        </p:txBody>
      </p:sp>
      <p:sp>
        <p:nvSpPr>
          <p:cNvPr id="10243" name="Content Placeholder 2">
            <a:extLst>
              <a:ext uri="{FF2B5EF4-FFF2-40B4-BE49-F238E27FC236}">
                <a16:creationId xmlns:a16="http://schemas.microsoft.com/office/drawing/2014/main" id="{DB11D615-E7FE-9047-B192-1508C05E4036}"/>
              </a:ext>
            </a:extLst>
          </p:cNvPr>
          <p:cNvSpPr>
            <a:spLocks noGrp="1"/>
          </p:cNvSpPr>
          <p:nvPr>
            <p:ph idx="1"/>
          </p:nvPr>
        </p:nvSpPr>
        <p:spPr>
          <a:xfrm>
            <a:off x="609600" y="1981200"/>
            <a:ext cx="7924800" cy="4343400"/>
          </a:xfrm>
        </p:spPr>
        <p:txBody>
          <a:bodyPr rtlCol="0">
            <a:normAutofit/>
          </a:bodyPr>
          <a:lstStyle/>
          <a:p>
            <a:pPr eaLnBrk="1" fontAlgn="auto" hangingPunct="1">
              <a:spcAft>
                <a:spcPts val="0"/>
              </a:spcAft>
              <a:defRPr/>
            </a:pPr>
            <a:r>
              <a:rPr lang="en-US" altLang="en-US" sz="2800" dirty="0">
                <a:latin typeface="Georgia" panose="02040502050405020303" pitchFamily="18" charset="0"/>
                <a:ea typeface="+mn-ea"/>
              </a:rPr>
              <a:t>Researchers’ obligation to endeavor to “do no harm,” minimize any risks and maximize any benefits of the research. </a:t>
            </a:r>
          </a:p>
          <a:p>
            <a:pPr marL="0" indent="0" eaLnBrk="1" fontAlgn="auto" hangingPunct="1">
              <a:spcAft>
                <a:spcPts val="0"/>
              </a:spcAft>
              <a:buFont typeface="Wingdings" panose="05000000000000000000" pitchFamily="2" charset="2"/>
              <a:buNone/>
              <a:defRPr/>
            </a:pPr>
            <a:endParaRPr lang="en-US" altLang="en-US" sz="2800" dirty="0">
              <a:latin typeface="Georgia" panose="02040502050405020303" pitchFamily="18" charset="0"/>
              <a:ea typeface="+mn-ea"/>
            </a:endParaRPr>
          </a:p>
          <a:p>
            <a:pPr lvl="1" eaLnBrk="1" fontAlgn="auto" hangingPunct="1">
              <a:spcAft>
                <a:spcPts val="0"/>
              </a:spcAft>
              <a:buFont typeface="Arial"/>
              <a:buChar char="–"/>
              <a:defRPr/>
            </a:pPr>
            <a:r>
              <a:rPr lang="en-US" altLang="en-US" sz="2400" dirty="0">
                <a:latin typeface="Georgia" panose="02040502050405020303" pitchFamily="18" charset="0"/>
                <a:ea typeface="+mn-ea"/>
              </a:rPr>
              <a:t>Use procedures that are the least risky.</a:t>
            </a:r>
          </a:p>
          <a:p>
            <a:pPr marL="457200" lvl="1" indent="0" eaLnBrk="1" fontAlgn="auto" hangingPunct="1">
              <a:spcAft>
                <a:spcPts val="0"/>
              </a:spcAft>
              <a:buFont typeface="Wingdings" panose="05000000000000000000" pitchFamily="2" charset="2"/>
              <a:buNone/>
              <a:defRPr/>
            </a:pPr>
            <a:endParaRPr lang="en-US" altLang="en-US" sz="2400" dirty="0">
              <a:latin typeface="Georgia" panose="02040502050405020303" pitchFamily="18" charset="0"/>
              <a:ea typeface="+mn-ea"/>
            </a:endParaRPr>
          </a:p>
          <a:p>
            <a:pPr lvl="1" eaLnBrk="1" fontAlgn="auto" hangingPunct="1">
              <a:spcAft>
                <a:spcPts val="0"/>
              </a:spcAft>
              <a:buFont typeface="Arial"/>
              <a:buChar char="–"/>
              <a:defRPr/>
            </a:pPr>
            <a:r>
              <a:rPr lang="en-US" altLang="en-US" sz="2400" dirty="0">
                <a:latin typeface="Georgia" panose="02040502050405020303" pitchFamily="18" charset="0"/>
                <a:ea typeface="+mn-ea"/>
              </a:rPr>
              <a:t>Risks – include physical, psychological, legal, social and economic harms. </a:t>
            </a:r>
          </a:p>
          <a:p>
            <a:pPr marL="457200" lvl="1" indent="0" eaLnBrk="1" fontAlgn="auto" hangingPunct="1">
              <a:spcAft>
                <a:spcPts val="0"/>
              </a:spcAft>
              <a:buFont typeface="Wingdings" panose="05000000000000000000" pitchFamily="2" charset="2"/>
              <a:buNone/>
              <a:defRPr/>
            </a:pPr>
            <a:endParaRPr lang="en-US" altLang="en-US" dirty="0">
              <a:ea typeface="+mn-ea"/>
            </a:endParaRPr>
          </a:p>
        </p:txBody>
      </p:sp>
      <p:sp>
        <p:nvSpPr>
          <p:cNvPr id="25604" name="Slide Number Placeholder 4">
            <a:extLst>
              <a:ext uri="{FF2B5EF4-FFF2-40B4-BE49-F238E27FC236}">
                <a16:creationId xmlns:a16="http://schemas.microsoft.com/office/drawing/2014/main" id="{9C9A4996-86DF-0949-4ABC-0CB6E5394284}"/>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C3F99015-DFBA-D54B-BEFA-3CE5CBE027DB}" type="slidenum">
              <a:rPr lang="en-US" altLang="en-US" sz="1200">
                <a:solidFill>
                  <a:schemeClr val="tx1"/>
                </a:solidFill>
                <a:latin typeface="Arial Black" panose="020B0604020202020204" pitchFamily="34" charset="0"/>
              </a:rPr>
              <a:pPr>
                <a:spcBef>
                  <a:spcPct val="0"/>
                </a:spcBef>
                <a:buFontTx/>
                <a:buNone/>
              </a:pPr>
              <a:t>11</a:t>
            </a:fld>
            <a:endParaRPr lang="en-US" altLang="en-US" sz="1200">
              <a:solidFill>
                <a:schemeClr val="tx1"/>
              </a:solidFill>
              <a:latin typeface="Arial Black" panose="020B0604020202020204" pitchFamily="34" charset="0"/>
            </a:endParaRPr>
          </a:p>
        </p:txBody>
      </p:sp>
      <p:pic>
        <p:nvPicPr>
          <p:cNvPr id="25605" name="Picture 6">
            <a:extLst>
              <a:ext uri="{FF2B5EF4-FFF2-40B4-BE49-F238E27FC236}">
                <a16:creationId xmlns:a16="http://schemas.microsoft.com/office/drawing/2014/main" id="{5D2D91EF-38DC-A67E-352A-1DCF5F6E8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32385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BCC462B-037E-D54F-B371-79D2952B1D81}"/>
              </a:ext>
            </a:extLst>
          </p:cNvPr>
          <p:cNvSpPr>
            <a:spLocks noGrp="1"/>
          </p:cNvSpPr>
          <p:nvPr>
            <p:ph type="title"/>
          </p:nvPr>
        </p:nvSpPr>
        <p:spPr>
          <a:xfrm>
            <a:off x="533400" y="685800"/>
            <a:ext cx="7766050" cy="1150938"/>
          </a:xfrm>
        </p:spPr>
        <p:txBody>
          <a:bodyPr rtlCol="0">
            <a:normAutofit fontScale="90000"/>
          </a:bodyPr>
          <a:lstStyle/>
          <a:p>
            <a:pPr eaLnBrk="1" fontAlgn="auto" hangingPunct="1">
              <a:spcAft>
                <a:spcPts val="0"/>
              </a:spcAft>
              <a:defRPr/>
            </a:pPr>
            <a:r>
              <a:rPr lang="en-US" altLang="en-US" sz="4000" dirty="0">
                <a:ea typeface="+mj-ea"/>
              </a:rPr>
              <a:t>Belmont Ethical Principles: Beneficence / 2</a:t>
            </a:r>
          </a:p>
        </p:txBody>
      </p:sp>
      <p:sp>
        <p:nvSpPr>
          <p:cNvPr id="10243" name="Content Placeholder 2">
            <a:extLst>
              <a:ext uri="{FF2B5EF4-FFF2-40B4-BE49-F238E27FC236}">
                <a16:creationId xmlns:a16="http://schemas.microsoft.com/office/drawing/2014/main" id="{D1623B5F-F43D-2F48-9A8A-F4269CD174FE}"/>
              </a:ext>
            </a:extLst>
          </p:cNvPr>
          <p:cNvSpPr>
            <a:spLocks noGrp="1"/>
          </p:cNvSpPr>
          <p:nvPr>
            <p:ph idx="1"/>
          </p:nvPr>
        </p:nvSpPr>
        <p:spPr>
          <a:xfrm>
            <a:off x="609600" y="1981200"/>
            <a:ext cx="7924800" cy="3581400"/>
          </a:xfrm>
        </p:spPr>
        <p:txBody>
          <a:bodyPr rtlCol="0">
            <a:normAutofit fontScale="92500" lnSpcReduction="10000"/>
          </a:bodyPr>
          <a:lstStyle/>
          <a:p>
            <a:pPr eaLnBrk="1" fontAlgn="auto" hangingPunct="1">
              <a:spcAft>
                <a:spcPts val="0"/>
              </a:spcAft>
              <a:buFont typeface="Arial"/>
              <a:buChar char="•"/>
              <a:defRPr/>
            </a:pPr>
            <a:endParaRPr lang="en-US" altLang="en-US" sz="3000" dirty="0">
              <a:latin typeface="Georgia" panose="02040502050405020303" pitchFamily="18" charset="0"/>
              <a:ea typeface="+mn-ea"/>
            </a:endParaRPr>
          </a:p>
          <a:p>
            <a:pPr eaLnBrk="1" fontAlgn="auto" hangingPunct="1">
              <a:spcAft>
                <a:spcPts val="0"/>
              </a:spcAft>
              <a:defRPr/>
            </a:pPr>
            <a:r>
              <a:rPr lang="en-US" altLang="en-US" sz="3000" dirty="0">
                <a:latin typeface="Georgia" panose="02040502050405020303" pitchFamily="18" charset="0"/>
                <a:ea typeface="+mn-ea"/>
              </a:rPr>
              <a:t>Benefits may be </a:t>
            </a:r>
          </a:p>
          <a:p>
            <a:pPr marL="0" indent="0" eaLnBrk="1" fontAlgn="auto" hangingPunct="1">
              <a:spcAft>
                <a:spcPts val="0"/>
              </a:spcAft>
              <a:buFont typeface="Arial" panose="020B0604020202020204" pitchFamily="34" charset="0"/>
              <a:buNone/>
              <a:defRPr/>
            </a:pPr>
            <a:endParaRPr lang="en-US" altLang="en-US" sz="2600" dirty="0">
              <a:latin typeface="Georgia" panose="02040502050405020303" pitchFamily="18" charset="0"/>
              <a:ea typeface="+mn-ea"/>
            </a:endParaRPr>
          </a:p>
          <a:p>
            <a:pPr lvl="1" eaLnBrk="1" fontAlgn="auto" hangingPunct="1">
              <a:spcAft>
                <a:spcPts val="0"/>
              </a:spcAft>
              <a:buFont typeface="Arial"/>
              <a:buChar char="–"/>
              <a:defRPr/>
            </a:pPr>
            <a:r>
              <a:rPr lang="en-US" altLang="en-US" sz="2600" dirty="0">
                <a:latin typeface="Georgia" panose="02040502050405020303" pitchFamily="18" charset="0"/>
                <a:ea typeface="+mn-ea"/>
              </a:rPr>
              <a:t>To individual subjects; and/or</a:t>
            </a:r>
          </a:p>
          <a:p>
            <a:pPr marL="457200" lvl="1" indent="0" eaLnBrk="1" fontAlgn="auto" hangingPunct="1">
              <a:spcAft>
                <a:spcPts val="0"/>
              </a:spcAft>
              <a:buFont typeface="Arial" panose="020B0604020202020204" pitchFamily="34" charset="0"/>
              <a:buNone/>
              <a:defRPr/>
            </a:pPr>
            <a:endParaRPr lang="en-US" altLang="en-US" sz="2600" dirty="0">
              <a:latin typeface="Georgia" panose="02040502050405020303" pitchFamily="18" charset="0"/>
              <a:ea typeface="+mn-ea"/>
            </a:endParaRPr>
          </a:p>
          <a:p>
            <a:pPr lvl="1" eaLnBrk="1" fontAlgn="auto" hangingPunct="1">
              <a:spcAft>
                <a:spcPts val="0"/>
              </a:spcAft>
              <a:buFont typeface="Arial"/>
              <a:buChar char="–"/>
              <a:defRPr/>
            </a:pPr>
            <a:r>
              <a:rPr lang="en-US" altLang="en-US" sz="2600" dirty="0">
                <a:latin typeface="Georgia" panose="02040502050405020303" pitchFamily="18" charset="0"/>
                <a:ea typeface="+mn-ea"/>
              </a:rPr>
              <a:t>To others (e.g., to basic research, to a community, or to society as a whole).</a:t>
            </a:r>
          </a:p>
          <a:p>
            <a:pPr marL="457200" lvl="1" indent="0" eaLnBrk="1" fontAlgn="auto" hangingPunct="1">
              <a:spcAft>
                <a:spcPts val="0"/>
              </a:spcAft>
              <a:buFont typeface="Wingdings" panose="05000000000000000000" pitchFamily="2" charset="2"/>
              <a:buNone/>
              <a:defRPr/>
            </a:pPr>
            <a:endParaRPr lang="en-US" altLang="en-US" dirty="0">
              <a:ea typeface="+mn-ea"/>
            </a:endParaRPr>
          </a:p>
          <a:p>
            <a:pPr marL="457200" lvl="1" indent="0" eaLnBrk="1" fontAlgn="auto" hangingPunct="1">
              <a:spcAft>
                <a:spcPts val="0"/>
              </a:spcAft>
              <a:buFont typeface="Arial" panose="020B0604020202020204" pitchFamily="34" charset="0"/>
              <a:buNone/>
              <a:defRPr/>
            </a:pPr>
            <a:r>
              <a:rPr lang="en-US" altLang="en-US" dirty="0">
                <a:ea typeface="+mn-ea"/>
              </a:rPr>
              <a:t>. </a:t>
            </a:r>
          </a:p>
          <a:p>
            <a:pPr marL="457200" lvl="1" indent="0" eaLnBrk="1" fontAlgn="auto" hangingPunct="1">
              <a:spcAft>
                <a:spcPts val="0"/>
              </a:spcAft>
              <a:buFont typeface="Wingdings" panose="05000000000000000000" pitchFamily="2" charset="2"/>
              <a:buNone/>
              <a:defRPr/>
            </a:pPr>
            <a:endParaRPr lang="en-US" altLang="en-US" dirty="0">
              <a:ea typeface="+mn-ea"/>
            </a:endParaRPr>
          </a:p>
        </p:txBody>
      </p:sp>
      <p:sp>
        <p:nvSpPr>
          <p:cNvPr id="27652" name="Slide Number Placeholder 4">
            <a:extLst>
              <a:ext uri="{FF2B5EF4-FFF2-40B4-BE49-F238E27FC236}">
                <a16:creationId xmlns:a16="http://schemas.microsoft.com/office/drawing/2014/main" id="{8818FECB-A490-9D75-F6AB-DA6E14D1DCAC}"/>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90DBC7EA-084F-C049-91EA-48B4449E1BA3}" type="slidenum">
              <a:rPr lang="en-US" altLang="en-US" sz="1200">
                <a:solidFill>
                  <a:srgbClr val="000000"/>
                </a:solidFill>
                <a:latin typeface="Arial Black" panose="020B0604020202020204" pitchFamily="34" charset="0"/>
              </a:rPr>
              <a:pPr>
                <a:spcBef>
                  <a:spcPct val="0"/>
                </a:spcBef>
                <a:buFontTx/>
                <a:buNone/>
              </a:pPr>
              <a:t>12</a:t>
            </a:fld>
            <a:endParaRPr lang="en-US" altLang="en-US" sz="1200">
              <a:solidFill>
                <a:srgbClr val="000000"/>
              </a:solidFill>
              <a:latin typeface="Arial Black"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C7B05F5-567B-BB40-B9C3-733AD17FAB06}"/>
              </a:ext>
            </a:extLst>
          </p:cNvPr>
          <p:cNvSpPr>
            <a:spLocks noGrp="1"/>
          </p:cNvSpPr>
          <p:nvPr>
            <p:ph type="title"/>
          </p:nvPr>
        </p:nvSpPr>
        <p:spPr>
          <a:xfrm>
            <a:off x="457200" y="685800"/>
            <a:ext cx="5943600" cy="1150938"/>
          </a:xfrm>
        </p:spPr>
        <p:txBody>
          <a:bodyPr rtlCol="0">
            <a:normAutofit fontScale="90000"/>
          </a:bodyPr>
          <a:lstStyle/>
          <a:p>
            <a:pPr eaLnBrk="1" fontAlgn="auto" hangingPunct="1">
              <a:spcAft>
                <a:spcPts val="0"/>
              </a:spcAft>
              <a:defRPr/>
            </a:pPr>
            <a:r>
              <a:rPr lang="en-US" altLang="en-US" sz="4000" dirty="0">
                <a:ea typeface="+mj-ea"/>
              </a:rPr>
              <a:t>Belmont Ethical Principles: </a:t>
            </a:r>
            <a:br>
              <a:rPr lang="en-US" altLang="en-US" sz="4000" dirty="0">
                <a:ea typeface="+mj-ea"/>
              </a:rPr>
            </a:br>
            <a:r>
              <a:rPr lang="en-US" altLang="en-US" sz="4000" dirty="0">
                <a:ea typeface="+mj-ea"/>
              </a:rPr>
              <a:t>Justice</a:t>
            </a:r>
          </a:p>
        </p:txBody>
      </p:sp>
      <p:sp>
        <p:nvSpPr>
          <p:cNvPr id="10243" name="Content Placeholder 2">
            <a:extLst>
              <a:ext uri="{FF2B5EF4-FFF2-40B4-BE49-F238E27FC236}">
                <a16:creationId xmlns:a16="http://schemas.microsoft.com/office/drawing/2014/main" id="{C0E5C2C1-5D74-0C4D-9B25-E74DF1962201}"/>
              </a:ext>
            </a:extLst>
          </p:cNvPr>
          <p:cNvSpPr>
            <a:spLocks noGrp="1"/>
          </p:cNvSpPr>
          <p:nvPr>
            <p:ph idx="1"/>
          </p:nvPr>
        </p:nvSpPr>
        <p:spPr>
          <a:xfrm>
            <a:off x="482600" y="2057400"/>
            <a:ext cx="7740650" cy="2662238"/>
          </a:xfrm>
        </p:spPr>
        <p:txBody>
          <a:bodyPr rtlCol="0">
            <a:normAutofit/>
          </a:bodyPr>
          <a:lstStyle/>
          <a:p>
            <a:pPr eaLnBrk="1" fontAlgn="auto" hangingPunct="1">
              <a:spcAft>
                <a:spcPts val="0"/>
              </a:spcAft>
              <a:buFont typeface="Arial"/>
              <a:buChar char="•"/>
              <a:defRPr/>
            </a:pPr>
            <a:endParaRPr lang="en-US" sz="2800" dirty="0">
              <a:ea typeface="+mn-ea"/>
            </a:endParaRPr>
          </a:p>
          <a:p>
            <a:pPr eaLnBrk="1" fontAlgn="auto" hangingPunct="1">
              <a:spcAft>
                <a:spcPts val="0"/>
              </a:spcAft>
              <a:buFont typeface="Arial"/>
              <a:buChar char="•"/>
              <a:defRPr/>
            </a:pPr>
            <a:r>
              <a:rPr lang="en-US" sz="2800" dirty="0">
                <a:latin typeface="Georgia" panose="02040502050405020303" pitchFamily="18" charset="0"/>
                <a:ea typeface="+mn-ea"/>
              </a:rPr>
              <a:t>Treat individuals fairly.</a:t>
            </a:r>
          </a:p>
          <a:p>
            <a:pPr marL="0" indent="0" eaLnBrk="1" fontAlgn="auto" hangingPunct="1">
              <a:spcAft>
                <a:spcPts val="0"/>
              </a:spcAft>
              <a:buFont typeface="Wingdings" panose="05000000000000000000" pitchFamily="2" charset="2"/>
              <a:buNone/>
              <a:defRPr/>
            </a:pPr>
            <a:endParaRPr lang="en-US" sz="2800" dirty="0">
              <a:latin typeface="Georgia" panose="02040502050405020303" pitchFamily="18" charset="0"/>
              <a:ea typeface="+mn-ea"/>
            </a:endParaRPr>
          </a:p>
          <a:p>
            <a:pPr eaLnBrk="1" fontAlgn="auto" hangingPunct="1">
              <a:spcAft>
                <a:spcPts val="0"/>
              </a:spcAft>
              <a:buFont typeface="Arial"/>
              <a:buChar char="•"/>
              <a:defRPr/>
            </a:pPr>
            <a:r>
              <a:rPr lang="en-US" sz="2800" dirty="0">
                <a:latin typeface="Georgia" panose="02040502050405020303" pitchFamily="18" charset="0"/>
                <a:ea typeface="+mn-ea"/>
              </a:rPr>
              <a:t>Design research such that its burdens and benefits are shared equitably.</a:t>
            </a:r>
          </a:p>
          <a:p>
            <a:pPr marL="0" indent="0" eaLnBrk="1" fontAlgn="auto" hangingPunct="1">
              <a:spcAft>
                <a:spcPts val="0"/>
              </a:spcAft>
              <a:buFont typeface="Wingdings" panose="05000000000000000000" pitchFamily="2" charset="2"/>
              <a:buNone/>
              <a:defRPr/>
            </a:pPr>
            <a:endParaRPr lang="en-US" sz="2800" dirty="0">
              <a:ea typeface="+mn-ea"/>
            </a:endParaRPr>
          </a:p>
          <a:p>
            <a:pPr lvl="1" eaLnBrk="1" fontAlgn="auto" hangingPunct="1">
              <a:spcAft>
                <a:spcPts val="0"/>
              </a:spcAft>
              <a:buFont typeface="Arial"/>
              <a:buChar char="–"/>
              <a:defRPr/>
            </a:pPr>
            <a:endParaRPr lang="en-US" sz="2400" dirty="0">
              <a:ea typeface="+mn-ea"/>
            </a:endParaRPr>
          </a:p>
        </p:txBody>
      </p:sp>
      <p:sp>
        <p:nvSpPr>
          <p:cNvPr id="29700" name="Slide Number Placeholder 4">
            <a:extLst>
              <a:ext uri="{FF2B5EF4-FFF2-40B4-BE49-F238E27FC236}">
                <a16:creationId xmlns:a16="http://schemas.microsoft.com/office/drawing/2014/main" id="{F6FBB57D-51F7-7DE6-05DF-DE1576ADC3FE}"/>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5BABD6DF-FC17-1C4E-BA06-46FB044E4ABD}" type="slidenum">
              <a:rPr lang="en-US" altLang="en-US" sz="1200">
                <a:solidFill>
                  <a:schemeClr val="tx1"/>
                </a:solidFill>
                <a:latin typeface="Arial Black" panose="020B0604020202020204" pitchFamily="34" charset="0"/>
              </a:rPr>
              <a:pPr>
                <a:spcBef>
                  <a:spcPct val="0"/>
                </a:spcBef>
                <a:buFontTx/>
                <a:buNone/>
              </a:pPr>
              <a:t>13</a:t>
            </a:fld>
            <a:endParaRPr lang="en-US" altLang="en-US" sz="1200">
              <a:solidFill>
                <a:schemeClr val="tx1"/>
              </a:solidFill>
              <a:latin typeface="Arial Black" panose="020B0604020202020204" pitchFamily="34" charset="0"/>
            </a:endParaRPr>
          </a:p>
        </p:txBody>
      </p:sp>
      <p:pic>
        <p:nvPicPr>
          <p:cNvPr id="29701" name="Picture 7" descr="https://encrypted-tbn3.gstatic.com/images?q=tbn:ANd9GcTSU_FeUogjG0uEHnHTfAQxW5jOzWf5OwCF5O61znPnuOfruB-thA">
            <a:hlinkClick r:id="rId3"/>
            <a:extLst>
              <a:ext uri="{FF2B5EF4-FFF2-40B4-BE49-F238E27FC236}">
                <a16:creationId xmlns:a16="http://schemas.microsoft.com/office/drawing/2014/main" id="{C80D62CC-4137-5AD5-194D-A57B26A62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0" y="22860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BDCDC06-9896-DE04-EF33-0F3DF72E5368}"/>
              </a:ext>
            </a:extLst>
          </p:cNvPr>
          <p:cNvSpPr>
            <a:spLocks noGrp="1"/>
          </p:cNvSpPr>
          <p:nvPr>
            <p:ph type="title"/>
          </p:nvPr>
        </p:nvSpPr>
        <p:spPr>
          <a:xfrm>
            <a:off x="457200" y="228600"/>
            <a:ext cx="4648200" cy="1150938"/>
          </a:xfrm>
        </p:spPr>
        <p:txBody>
          <a:bodyPr/>
          <a:lstStyle/>
          <a:p>
            <a:pPr eaLnBrk="1" hangingPunct="1"/>
            <a:r>
              <a:rPr lang="en-US" altLang="en-US">
                <a:latin typeface="Georgia" panose="02040502050405020303" pitchFamily="18" charset="0"/>
                <a:cs typeface="Georgia" panose="02040502050405020303" pitchFamily="18" charset="0"/>
              </a:rPr>
              <a:t>Informed Consent </a:t>
            </a:r>
          </a:p>
        </p:txBody>
      </p:sp>
      <p:sp>
        <p:nvSpPr>
          <p:cNvPr id="35843" name="Content Placeholder 2">
            <a:extLst>
              <a:ext uri="{FF2B5EF4-FFF2-40B4-BE49-F238E27FC236}">
                <a16:creationId xmlns:a16="http://schemas.microsoft.com/office/drawing/2014/main" id="{CA7F9B58-C237-7F4E-8336-94FB2B34A1CD}"/>
              </a:ext>
            </a:extLst>
          </p:cNvPr>
          <p:cNvSpPr>
            <a:spLocks noGrp="1"/>
          </p:cNvSpPr>
          <p:nvPr>
            <p:ph idx="1"/>
          </p:nvPr>
        </p:nvSpPr>
        <p:spPr>
          <a:xfrm>
            <a:off x="533400" y="1447800"/>
            <a:ext cx="7924800" cy="4648200"/>
          </a:xfrm>
        </p:spPr>
        <p:txBody>
          <a:bodyPr rtlCol="0">
            <a:normAutofit/>
          </a:bodyPr>
          <a:lstStyle/>
          <a:p>
            <a:pPr eaLnBrk="1" fontAlgn="auto" hangingPunct="1">
              <a:spcAft>
                <a:spcPts val="0"/>
              </a:spcAft>
              <a:buFont typeface="Arial"/>
              <a:buChar char="•"/>
              <a:defRPr/>
            </a:pPr>
            <a:r>
              <a:rPr lang="en-US" altLang="en-US" sz="2800" dirty="0">
                <a:latin typeface="Georgia" panose="02040502050405020303" pitchFamily="18" charset="0"/>
                <a:ea typeface="+mn-ea"/>
              </a:rPr>
              <a:t>Informed Consent (IC) is often misinterpreted as merely obtaining an individual’s signature on a form (or a “yes” response in a verbal consent process.</a:t>
            </a:r>
          </a:p>
          <a:p>
            <a:pPr marL="0" indent="0" eaLnBrk="1" fontAlgn="auto" hangingPunct="1">
              <a:spcAft>
                <a:spcPts val="0"/>
              </a:spcAft>
              <a:buFont typeface="Arial" panose="020B0604020202020204" pitchFamily="34" charset="0"/>
              <a:buNone/>
              <a:defRPr/>
            </a:pPr>
            <a:endParaRPr lang="en-US" altLang="en-US" sz="2800" dirty="0">
              <a:latin typeface="Georgia" panose="02040502050405020303" pitchFamily="18" charset="0"/>
              <a:ea typeface="+mn-ea"/>
            </a:endParaRPr>
          </a:p>
          <a:p>
            <a:pPr eaLnBrk="1" fontAlgn="auto" hangingPunct="1">
              <a:spcAft>
                <a:spcPts val="0"/>
              </a:spcAft>
              <a:buFont typeface="Arial"/>
              <a:buChar char="•"/>
              <a:defRPr/>
            </a:pPr>
            <a:r>
              <a:rPr lang="en-US" altLang="en-US" sz="2800" dirty="0">
                <a:latin typeface="Georgia" panose="02040502050405020303" pitchFamily="18" charset="0"/>
                <a:ea typeface="+mn-ea"/>
              </a:rPr>
              <a:t>Actually, IC is a </a:t>
            </a:r>
            <a:r>
              <a:rPr lang="en-US" altLang="en-US" sz="2800" i="1" dirty="0">
                <a:latin typeface="Georgia" panose="02040502050405020303" pitchFamily="18" charset="0"/>
                <a:ea typeface="+mn-ea"/>
              </a:rPr>
              <a:t>process</a:t>
            </a:r>
            <a:r>
              <a:rPr lang="en-US" altLang="en-US" sz="2800" dirty="0">
                <a:latin typeface="Georgia" panose="02040502050405020303" pitchFamily="18" charset="0"/>
                <a:ea typeface="+mn-ea"/>
              </a:rPr>
              <a:t> of education and decision-making that begins with the very first contact with a potential study subject (i.e., during recruitment). </a:t>
            </a:r>
          </a:p>
          <a:p>
            <a:pPr marL="0" indent="0" eaLnBrk="1" fontAlgn="auto" hangingPunct="1">
              <a:spcAft>
                <a:spcPts val="0"/>
              </a:spcAft>
              <a:buFont typeface="Wingdings" panose="05000000000000000000" pitchFamily="2" charset="2"/>
              <a:buNone/>
              <a:defRPr/>
            </a:pPr>
            <a:endParaRPr lang="en-US" altLang="en-US" sz="2800" dirty="0">
              <a:ea typeface="+mn-ea"/>
            </a:endParaRPr>
          </a:p>
          <a:p>
            <a:pPr eaLnBrk="1" fontAlgn="auto" hangingPunct="1">
              <a:spcAft>
                <a:spcPts val="0"/>
              </a:spcAft>
              <a:buFont typeface="Arial"/>
              <a:buChar char="•"/>
              <a:defRPr/>
            </a:pPr>
            <a:endParaRPr lang="en-US" altLang="en-US" sz="2800" dirty="0">
              <a:ea typeface="+mn-ea"/>
            </a:endParaRPr>
          </a:p>
        </p:txBody>
      </p:sp>
      <p:sp>
        <p:nvSpPr>
          <p:cNvPr id="31748" name="Slide Number Placeholder 4">
            <a:extLst>
              <a:ext uri="{FF2B5EF4-FFF2-40B4-BE49-F238E27FC236}">
                <a16:creationId xmlns:a16="http://schemas.microsoft.com/office/drawing/2014/main" id="{9B8B56AE-FEC1-17CD-50CE-2322D8783CD0}"/>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3C3D3842-340A-8B4C-BB42-E03B928DD349}" type="slidenum">
              <a:rPr lang="en-US" altLang="en-US" sz="1200">
                <a:solidFill>
                  <a:schemeClr val="tx1"/>
                </a:solidFill>
                <a:latin typeface="Arial Black" panose="020B0604020202020204" pitchFamily="34" charset="0"/>
              </a:rPr>
              <a:pPr>
                <a:spcBef>
                  <a:spcPct val="0"/>
                </a:spcBef>
                <a:buFontTx/>
                <a:buNone/>
              </a:pPr>
              <a:t>14</a:t>
            </a:fld>
            <a:endParaRPr lang="en-US" altLang="en-US" sz="1200">
              <a:solidFill>
                <a:schemeClr val="tx1"/>
              </a:solidFill>
              <a:latin typeface="Arial Black" panose="020B0604020202020204" pitchFamily="34" charset="0"/>
            </a:endParaRPr>
          </a:p>
        </p:txBody>
      </p:sp>
      <p:pic>
        <p:nvPicPr>
          <p:cNvPr id="31749" name="Picture 6">
            <a:extLst>
              <a:ext uri="{FF2B5EF4-FFF2-40B4-BE49-F238E27FC236}">
                <a16:creationId xmlns:a16="http://schemas.microsoft.com/office/drawing/2014/main" id="{9F85BC74-B78E-3959-7DB1-A7964BEDC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49225"/>
            <a:ext cx="1905000" cy="126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E757ADD-D127-3824-F019-F99D1A19B1D7}"/>
              </a:ext>
            </a:extLst>
          </p:cNvPr>
          <p:cNvSpPr>
            <a:spLocks noGrp="1"/>
          </p:cNvSpPr>
          <p:nvPr>
            <p:ph type="title"/>
          </p:nvPr>
        </p:nvSpPr>
        <p:spPr>
          <a:xfrm>
            <a:off x="457200" y="457200"/>
            <a:ext cx="7766050" cy="1150938"/>
          </a:xfrm>
        </p:spPr>
        <p:txBody>
          <a:bodyPr/>
          <a:lstStyle/>
          <a:p>
            <a:r>
              <a:rPr lang="en-US" altLang="en-US">
                <a:latin typeface="Georgia" panose="02040502050405020303" pitchFamily="18" charset="0"/>
                <a:cs typeface="Georgia" panose="02040502050405020303" pitchFamily="18" charset="0"/>
              </a:rPr>
              <a:t>Knowledge Quiz</a:t>
            </a:r>
          </a:p>
        </p:txBody>
      </p:sp>
      <p:sp>
        <p:nvSpPr>
          <p:cNvPr id="33795" name="Content Placeholder 2">
            <a:extLst>
              <a:ext uri="{FF2B5EF4-FFF2-40B4-BE49-F238E27FC236}">
                <a16:creationId xmlns:a16="http://schemas.microsoft.com/office/drawing/2014/main" id="{1EC71F5A-166F-6424-CE8C-5490B4045151}"/>
              </a:ext>
            </a:extLst>
          </p:cNvPr>
          <p:cNvSpPr>
            <a:spLocks noGrp="1"/>
          </p:cNvSpPr>
          <p:nvPr>
            <p:ph idx="1"/>
          </p:nvPr>
        </p:nvSpPr>
        <p:spPr>
          <a:xfrm>
            <a:off x="482600" y="1905000"/>
            <a:ext cx="7740650" cy="2065338"/>
          </a:xfrm>
        </p:spPr>
        <p:txBody>
          <a:bodyPr/>
          <a:lstStyle/>
          <a:p>
            <a:pPr marL="0" indent="0">
              <a:buFont typeface="Arial" panose="020B0604020202020204" pitchFamily="34" charset="0"/>
              <a:buNone/>
            </a:pPr>
            <a:r>
              <a:rPr lang="en-US" altLang="en-US" sz="2400">
                <a:latin typeface="Georgia" panose="02040502050405020303" pitchFamily="18" charset="0"/>
                <a:ea typeface="Lucida Grande" panose="020B0600040502020204" pitchFamily="34" charset="0"/>
                <a:cs typeface="Lucida Grande" panose="020B0600040502020204" pitchFamily="34" charset="0"/>
              </a:rPr>
              <a:t>According to the Belmont Report, what are the three basic ethical principles upon which the human subjects protections are based?</a:t>
            </a:r>
          </a:p>
          <a:p>
            <a:pPr marL="0" indent="0">
              <a:buFont typeface="Arial" panose="020B0604020202020204" pitchFamily="34" charset="0"/>
              <a:buNone/>
            </a:pPr>
            <a:endParaRPr lang="en-US" altLang="en-US">
              <a:latin typeface="Lucida Grande" panose="020B0600040502020204" pitchFamily="34" charset="0"/>
              <a:ea typeface="Lucida Grande" panose="020B0600040502020204" pitchFamily="34" charset="0"/>
              <a:cs typeface="Lucida Grande" panose="020B06000405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FB8D3BE-37C5-1948-910F-081F257CDF15}"/>
              </a:ext>
            </a:extLst>
          </p:cNvPr>
          <p:cNvSpPr>
            <a:spLocks noGrp="1"/>
          </p:cNvSpPr>
          <p:nvPr>
            <p:ph type="title"/>
          </p:nvPr>
        </p:nvSpPr>
        <p:spPr>
          <a:xfrm>
            <a:off x="457200" y="685800"/>
            <a:ext cx="7766050" cy="1150938"/>
          </a:xfrm>
        </p:spPr>
        <p:txBody>
          <a:bodyPr rtlCol="0">
            <a:normAutofit fontScale="90000"/>
          </a:bodyPr>
          <a:lstStyle/>
          <a:p>
            <a:pPr eaLnBrk="1" fontAlgn="auto" hangingPunct="1">
              <a:spcAft>
                <a:spcPts val="0"/>
              </a:spcAft>
              <a:defRPr/>
            </a:pPr>
            <a:r>
              <a:rPr lang="en-US" altLang="en-US" dirty="0">
                <a:latin typeface="Georgia" panose="02040502050405020303" pitchFamily="18" charset="0"/>
                <a:cs typeface="Georgia" panose="02040502050405020303" pitchFamily="18" charset="0"/>
              </a:rPr>
              <a:t>IC – Begins with Recruitment / 1</a:t>
            </a:r>
            <a:endParaRPr lang="en-US" altLang="en-US" dirty="0">
              <a:ea typeface="+mj-ea"/>
            </a:endParaRPr>
          </a:p>
        </p:txBody>
      </p:sp>
      <p:sp>
        <p:nvSpPr>
          <p:cNvPr id="3" name="Content Placeholder 2">
            <a:extLst>
              <a:ext uri="{FF2B5EF4-FFF2-40B4-BE49-F238E27FC236}">
                <a16:creationId xmlns:a16="http://schemas.microsoft.com/office/drawing/2014/main" id="{3444DCAA-B102-DA4F-8AF4-BF6E460E89C7}"/>
              </a:ext>
            </a:extLst>
          </p:cNvPr>
          <p:cNvSpPr>
            <a:spLocks noGrp="1"/>
          </p:cNvSpPr>
          <p:nvPr>
            <p:ph idx="1"/>
          </p:nvPr>
        </p:nvSpPr>
        <p:spPr>
          <a:xfrm>
            <a:off x="595313" y="1905000"/>
            <a:ext cx="7924800" cy="4419600"/>
          </a:xfrm>
        </p:spPr>
        <p:txBody>
          <a:bodyPr rtlCol="0">
            <a:normAutofit/>
          </a:bodyPr>
          <a:lstStyle/>
          <a:p>
            <a:pPr marL="0" indent="0" eaLnBrk="1" fontAlgn="auto" hangingPunct="1">
              <a:spcAft>
                <a:spcPts val="0"/>
              </a:spcAft>
              <a:buClr>
                <a:srgbClr val="996666"/>
              </a:buClr>
              <a:buFont typeface="Wingdings" panose="05000000000000000000" pitchFamily="2" charset="2"/>
              <a:buNone/>
              <a:defRPr/>
            </a:pPr>
            <a:r>
              <a:rPr lang="en-US" altLang="en-US" sz="2800" dirty="0">
                <a:solidFill>
                  <a:schemeClr val="tx2"/>
                </a:solidFill>
                <a:latin typeface="Georgia" panose="02040502050405020303" pitchFamily="18" charset="0"/>
                <a:ea typeface="+mn-ea"/>
              </a:rPr>
              <a:t>Study staff who recruit subjects should keep in mind that this step is also part of the IC process.    </a:t>
            </a:r>
          </a:p>
          <a:p>
            <a:pPr lvl="1" eaLnBrk="1" fontAlgn="auto" hangingPunct="1">
              <a:spcAft>
                <a:spcPts val="0"/>
              </a:spcAft>
              <a:buClr>
                <a:srgbClr val="996666"/>
              </a:buClr>
              <a:buFont typeface="Arial"/>
              <a:buChar char="–"/>
              <a:defRPr/>
            </a:pPr>
            <a:r>
              <a:rPr lang="en-US" altLang="en-US" sz="2400" dirty="0">
                <a:solidFill>
                  <a:schemeClr val="tx2"/>
                </a:solidFill>
                <a:latin typeface="Georgia" panose="02040502050405020303" pitchFamily="18" charset="0"/>
                <a:ea typeface="+mn-ea"/>
              </a:rPr>
              <a:t>While initial information shared with potential subjects will be </a:t>
            </a:r>
            <a:r>
              <a:rPr lang="en-US" altLang="en-US" sz="2400" i="1" dirty="0">
                <a:solidFill>
                  <a:schemeClr val="tx2"/>
                </a:solidFill>
                <a:latin typeface="Georgia" panose="02040502050405020303" pitchFamily="18" charset="0"/>
                <a:ea typeface="+mn-ea"/>
              </a:rPr>
              <a:t>briefer </a:t>
            </a:r>
            <a:r>
              <a:rPr lang="en-US" altLang="en-US" sz="2400" dirty="0">
                <a:solidFill>
                  <a:schemeClr val="tx2"/>
                </a:solidFill>
                <a:latin typeface="Georgia" panose="02040502050405020303" pitchFamily="18" charset="0"/>
                <a:ea typeface="+mn-ea"/>
              </a:rPr>
              <a:t>than what is contained in the IC document, care should be taken during initial contacts to provide only accurate information (i.e., consistent with the IC documents/study procedures).  </a:t>
            </a:r>
          </a:p>
          <a:p>
            <a:pPr marL="0" indent="0" eaLnBrk="1" fontAlgn="auto" hangingPunct="1">
              <a:spcAft>
                <a:spcPts val="0"/>
              </a:spcAft>
              <a:buClr>
                <a:srgbClr val="996666"/>
              </a:buClr>
              <a:buFont typeface="Wingdings" panose="05000000000000000000" pitchFamily="2" charset="2"/>
              <a:buNone/>
              <a:defRPr/>
            </a:pPr>
            <a:endParaRPr lang="en-US" altLang="en-US" sz="2800" dirty="0">
              <a:solidFill>
                <a:srgbClr val="000000"/>
              </a:solidFill>
              <a:ea typeface="+mn-ea"/>
            </a:endParaRPr>
          </a:p>
          <a:p>
            <a:pPr eaLnBrk="1" fontAlgn="auto" hangingPunct="1">
              <a:spcAft>
                <a:spcPts val="0"/>
              </a:spcAft>
              <a:buFont typeface="Arial"/>
              <a:buChar char="•"/>
              <a:defRPr/>
            </a:pPr>
            <a:endParaRPr lang="en-US" dirty="0">
              <a:ea typeface="+mn-ea"/>
            </a:endParaRPr>
          </a:p>
        </p:txBody>
      </p:sp>
      <p:sp>
        <p:nvSpPr>
          <p:cNvPr id="35844" name="Slide Number Placeholder 5">
            <a:extLst>
              <a:ext uri="{FF2B5EF4-FFF2-40B4-BE49-F238E27FC236}">
                <a16:creationId xmlns:a16="http://schemas.microsoft.com/office/drawing/2014/main" id="{FFB077B2-42D3-C60F-71D4-7A011D626C1E}"/>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3887533D-8279-3946-8BEC-D5E58D5927C7}" type="slidenum">
              <a:rPr lang="en-US" altLang="en-US" sz="1200">
                <a:solidFill>
                  <a:schemeClr val="tx1"/>
                </a:solidFill>
                <a:latin typeface="Arial Black" panose="020B0604020202020204" pitchFamily="34" charset="0"/>
              </a:rPr>
              <a:pPr>
                <a:spcBef>
                  <a:spcPct val="0"/>
                </a:spcBef>
                <a:buFontTx/>
                <a:buNone/>
              </a:pPr>
              <a:t>16</a:t>
            </a:fld>
            <a:endParaRPr lang="en-US" altLang="en-US" sz="1200">
              <a:solidFill>
                <a:schemeClr val="tx1"/>
              </a:solidFill>
              <a:latin typeface="Arial Black"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2621EAF-3046-B64F-B11C-A990A4683C34}"/>
              </a:ext>
            </a:extLst>
          </p:cNvPr>
          <p:cNvSpPr>
            <a:spLocks noGrp="1"/>
          </p:cNvSpPr>
          <p:nvPr>
            <p:ph type="title"/>
          </p:nvPr>
        </p:nvSpPr>
        <p:spPr>
          <a:xfrm>
            <a:off x="457200" y="304800"/>
            <a:ext cx="7766050" cy="1150938"/>
          </a:xfrm>
        </p:spPr>
        <p:txBody>
          <a:bodyPr rtlCol="0">
            <a:normAutofit fontScale="90000"/>
          </a:bodyPr>
          <a:lstStyle/>
          <a:p>
            <a:pPr eaLnBrk="1" fontAlgn="auto" hangingPunct="1">
              <a:spcAft>
                <a:spcPts val="0"/>
              </a:spcAft>
              <a:defRPr/>
            </a:pPr>
            <a:r>
              <a:rPr lang="en-US" altLang="en-US" dirty="0">
                <a:ea typeface="+mj-ea"/>
              </a:rPr>
              <a:t>IC – Begins with Recruitment / 2</a:t>
            </a:r>
          </a:p>
        </p:txBody>
      </p:sp>
      <p:sp>
        <p:nvSpPr>
          <p:cNvPr id="3" name="Content Placeholder 2">
            <a:extLst>
              <a:ext uri="{FF2B5EF4-FFF2-40B4-BE49-F238E27FC236}">
                <a16:creationId xmlns:a16="http://schemas.microsoft.com/office/drawing/2014/main" id="{4D9F72EA-E00F-5249-9763-7A20EF001744}"/>
              </a:ext>
            </a:extLst>
          </p:cNvPr>
          <p:cNvSpPr>
            <a:spLocks noGrp="1"/>
          </p:cNvSpPr>
          <p:nvPr>
            <p:ph idx="1"/>
          </p:nvPr>
        </p:nvSpPr>
        <p:spPr>
          <a:xfrm>
            <a:off x="609600" y="1752600"/>
            <a:ext cx="7924800" cy="3733800"/>
          </a:xfrm>
        </p:spPr>
        <p:txBody>
          <a:bodyPr rtlCol="0">
            <a:normAutofit fontScale="85000" lnSpcReduction="20000"/>
          </a:bodyPr>
          <a:lstStyle/>
          <a:p>
            <a:pPr marL="0" indent="0" eaLnBrk="1" fontAlgn="auto" hangingPunct="1">
              <a:spcAft>
                <a:spcPts val="0"/>
              </a:spcAft>
              <a:buClr>
                <a:srgbClr val="996666"/>
              </a:buClr>
              <a:buFont typeface="Arial" panose="020B0604020202020204" pitchFamily="34" charset="0"/>
              <a:buNone/>
              <a:defRPr/>
            </a:pPr>
            <a:r>
              <a:rPr lang="en-US" altLang="en-US" sz="2800" dirty="0">
                <a:solidFill>
                  <a:schemeClr val="tx2"/>
                </a:solidFill>
                <a:latin typeface="Georgia" panose="02040502050405020303" pitchFamily="18" charset="0"/>
                <a:ea typeface="+mn-ea"/>
              </a:rPr>
              <a:t>Regulations permit initial discussions about the study to occur in a group setting or one-on-one. A setting can be selected for reasons that are practical or based on cultural considerations. </a:t>
            </a:r>
          </a:p>
          <a:p>
            <a:pPr marL="457200" lvl="1" indent="0" eaLnBrk="1" fontAlgn="auto" hangingPunct="1">
              <a:spcAft>
                <a:spcPts val="0"/>
              </a:spcAft>
              <a:buClr>
                <a:srgbClr val="996666"/>
              </a:buClr>
              <a:buFont typeface="Arial" panose="020B0604020202020204" pitchFamily="34" charset="0"/>
              <a:buNone/>
              <a:defRPr/>
            </a:pPr>
            <a:endParaRPr lang="en-US" altLang="en-US" sz="2800" dirty="0">
              <a:solidFill>
                <a:schemeClr val="tx2"/>
              </a:solidFill>
              <a:latin typeface="Georgia" panose="02040502050405020303" pitchFamily="18" charset="0"/>
              <a:ea typeface="+mn-ea"/>
            </a:endParaRPr>
          </a:p>
          <a:p>
            <a:pPr lvl="1" eaLnBrk="1" fontAlgn="auto" hangingPunct="1">
              <a:spcAft>
                <a:spcPts val="0"/>
              </a:spcAft>
              <a:buClr>
                <a:srgbClr val="996666"/>
              </a:buClr>
              <a:defRPr/>
            </a:pPr>
            <a:r>
              <a:rPr lang="en-US" altLang="en-US" sz="2800" dirty="0">
                <a:solidFill>
                  <a:schemeClr val="tx2"/>
                </a:solidFill>
                <a:latin typeface="Georgia" panose="02040502050405020303" pitchFamily="18" charset="0"/>
                <a:ea typeface="+mn-ea"/>
              </a:rPr>
              <a:t>When recruiting in group settings (e.g., informational meeting, classroom) make sure that there’s a way for subjects to raise questions/agree to participate </a:t>
            </a:r>
            <a:r>
              <a:rPr lang="en-US" altLang="en-US" sz="2800" i="1" dirty="0">
                <a:solidFill>
                  <a:schemeClr val="tx2"/>
                </a:solidFill>
                <a:latin typeface="Georgia" panose="02040502050405020303" pitchFamily="18" charset="0"/>
                <a:ea typeface="+mn-ea"/>
              </a:rPr>
              <a:t>in private </a:t>
            </a:r>
            <a:r>
              <a:rPr lang="en-US" altLang="en-US" sz="2800" dirty="0">
                <a:solidFill>
                  <a:schemeClr val="tx2"/>
                </a:solidFill>
                <a:latin typeface="Georgia" panose="02040502050405020303" pitchFamily="18" charset="0"/>
                <a:ea typeface="+mn-ea"/>
              </a:rPr>
              <a:t>(i.e., not in front of colleagues/classmates, etc.) Be sure to notify potential subjects of this option. </a:t>
            </a:r>
            <a:endParaRPr lang="en-US" altLang="en-US" sz="2800" i="1" dirty="0">
              <a:solidFill>
                <a:schemeClr val="tx2"/>
              </a:solidFill>
              <a:latin typeface="Georgia" panose="02040502050405020303" pitchFamily="18" charset="0"/>
              <a:ea typeface="+mn-ea"/>
            </a:endParaRPr>
          </a:p>
          <a:p>
            <a:pPr marL="457200" lvl="1" indent="0" eaLnBrk="1" fontAlgn="auto" hangingPunct="1">
              <a:spcAft>
                <a:spcPts val="0"/>
              </a:spcAft>
              <a:buClr>
                <a:srgbClr val="996666"/>
              </a:buClr>
              <a:buFont typeface="Wingdings" panose="05000000000000000000" pitchFamily="2" charset="2"/>
              <a:buNone/>
              <a:defRPr/>
            </a:pPr>
            <a:r>
              <a:rPr lang="en-US" altLang="en-US" dirty="0">
                <a:solidFill>
                  <a:srgbClr val="000000"/>
                </a:solidFill>
                <a:ea typeface="+mn-ea"/>
              </a:rPr>
              <a:t> </a:t>
            </a:r>
          </a:p>
          <a:p>
            <a:pPr eaLnBrk="1" fontAlgn="auto" hangingPunct="1">
              <a:spcAft>
                <a:spcPts val="0"/>
              </a:spcAft>
              <a:buFont typeface="Arial"/>
              <a:buChar char="•"/>
              <a:defRPr/>
            </a:pPr>
            <a:endParaRPr lang="en-US" dirty="0">
              <a:ea typeface="+mn-ea"/>
            </a:endParaRPr>
          </a:p>
        </p:txBody>
      </p:sp>
      <p:sp>
        <p:nvSpPr>
          <p:cNvPr id="37892" name="Slide Number Placeholder 5">
            <a:extLst>
              <a:ext uri="{FF2B5EF4-FFF2-40B4-BE49-F238E27FC236}">
                <a16:creationId xmlns:a16="http://schemas.microsoft.com/office/drawing/2014/main" id="{750D8834-945C-CE0D-8879-C49D28F9C6A5}"/>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92A016C5-2FA7-714A-A3A4-18FBAD0A6DA8}" type="slidenum">
              <a:rPr lang="en-US" altLang="en-US" sz="1200">
                <a:solidFill>
                  <a:schemeClr val="tx1"/>
                </a:solidFill>
                <a:latin typeface="Arial Black" panose="020B0604020202020204" pitchFamily="34" charset="0"/>
              </a:rPr>
              <a:pPr>
                <a:spcBef>
                  <a:spcPct val="0"/>
                </a:spcBef>
                <a:buFontTx/>
                <a:buNone/>
              </a:pPr>
              <a:t>17</a:t>
            </a:fld>
            <a:endParaRPr lang="en-US" altLang="en-US" sz="1200">
              <a:solidFill>
                <a:schemeClr val="tx1"/>
              </a:solidFill>
              <a:latin typeface="Arial Black"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614666E8-4455-E927-E976-922A17FFDB1A}"/>
              </a:ext>
            </a:extLst>
          </p:cNvPr>
          <p:cNvSpPr>
            <a:spLocks noGrp="1"/>
          </p:cNvSpPr>
          <p:nvPr>
            <p:ph type="title"/>
          </p:nvPr>
        </p:nvSpPr>
        <p:spPr>
          <a:xfrm>
            <a:off x="311150" y="609600"/>
            <a:ext cx="7766050" cy="1150938"/>
          </a:xfrm>
        </p:spPr>
        <p:txBody>
          <a:bodyPr/>
          <a:lstStyle/>
          <a:p>
            <a:pPr eaLnBrk="1" hangingPunct="1"/>
            <a:r>
              <a:rPr lang="en-US" altLang="en-US">
                <a:latin typeface="Georgia" panose="02040502050405020303" pitchFamily="18" charset="0"/>
                <a:cs typeface="Georgia" panose="02040502050405020303" pitchFamily="18" charset="0"/>
              </a:rPr>
              <a:t>The IC Process</a:t>
            </a:r>
          </a:p>
        </p:txBody>
      </p:sp>
      <p:sp>
        <p:nvSpPr>
          <p:cNvPr id="38915" name="Content Placeholder 2">
            <a:extLst>
              <a:ext uri="{FF2B5EF4-FFF2-40B4-BE49-F238E27FC236}">
                <a16:creationId xmlns:a16="http://schemas.microsoft.com/office/drawing/2014/main" id="{79E0E8A7-8276-3745-88F9-5F3911745357}"/>
              </a:ext>
            </a:extLst>
          </p:cNvPr>
          <p:cNvSpPr>
            <a:spLocks noGrp="1"/>
          </p:cNvSpPr>
          <p:nvPr>
            <p:ph idx="1"/>
          </p:nvPr>
        </p:nvSpPr>
        <p:spPr>
          <a:xfrm>
            <a:off x="609600" y="1905000"/>
            <a:ext cx="7924800" cy="4419600"/>
          </a:xfrm>
        </p:spPr>
        <p:txBody>
          <a:bodyPr/>
          <a:lstStyle/>
          <a:p>
            <a:pPr eaLnBrk="1" fontAlgn="auto" hangingPunct="1">
              <a:spcAft>
                <a:spcPts val="0"/>
              </a:spcAft>
              <a:buFont typeface="Arial"/>
              <a:buChar char="•"/>
              <a:defRPr/>
            </a:pPr>
            <a:r>
              <a:rPr lang="en-US" altLang="en-US" sz="2800" dirty="0">
                <a:solidFill>
                  <a:schemeClr val="tx2"/>
                </a:solidFill>
                <a:latin typeface="Georgia" panose="02040502050405020303" pitchFamily="18" charset="0"/>
              </a:rPr>
              <a:t>For those individuals who decide to participate, the IC process continues throughout the study.</a:t>
            </a:r>
          </a:p>
          <a:p>
            <a:pPr marL="0" indent="0" eaLnBrk="1" hangingPunct="1">
              <a:buClr>
                <a:srgbClr val="996666"/>
              </a:buClr>
              <a:buFont typeface="Arial" panose="020B0604020202020204" pitchFamily="34" charset="0"/>
              <a:buNone/>
              <a:defRPr/>
            </a:pPr>
            <a:endParaRPr lang="en-US" altLang="en-US" sz="2800" dirty="0">
              <a:solidFill>
                <a:schemeClr val="tx2"/>
              </a:solidFill>
              <a:latin typeface="Georgia" panose="02040502050405020303" pitchFamily="18" charset="0"/>
            </a:endParaRPr>
          </a:p>
          <a:p>
            <a:pPr lvl="1" eaLnBrk="1" hangingPunct="1">
              <a:buClr>
                <a:srgbClr val="996666"/>
              </a:buClr>
              <a:defRPr/>
            </a:pPr>
            <a:r>
              <a:rPr lang="en-US" altLang="en-US" sz="2400" dirty="0">
                <a:solidFill>
                  <a:schemeClr val="tx2"/>
                </a:solidFill>
                <a:latin typeface="Georgia" panose="02040502050405020303" pitchFamily="18" charset="0"/>
              </a:rPr>
              <a:t>It is an ongoing dialog that includes providing new information (e.g., changes in risk factors) that may impact the decision to continue in a study.</a:t>
            </a:r>
          </a:p>
          <a:p>
            <a:pPr eaLnBrk="1" hangingPunct="1">
              <a:buClr>
                <a:srgbClr val="996666"/>
              </a:buClr>
              <a:defRPr/>
            </a:pPr>
            <a:endParaRPr lang="en-US" altLang="en-US" sz="2800" dirty="0">
              <a:solidFill>
                <a:srgbClr val="000000"/>
              </a:solidFill>
            </a:endParaRPr>
          </a:p>
          <a:p>
            <a:pPr eaLnBrk="1" hangingPunct="1">
              <a:buClr>
                <a:srgbClr val="996666"/>
              </a:buClr>
              <a:defRPr/>
            </a:pPr>
            <a:endParaRPr lang="en-US" altLang="en-US" sz="2800" dirty="0">
              <a:solidFill>
                <a:srgbClr val="000000"/>
              </a:solidFill>
            </a:endParaRPr>
          </a:p>
          <a:p>
            <a:pPr eaLnBrk="1" hangingPunct="1">
              <a:defRPr/>
            </a:pPr>
            <a:endParaRPr lang="en-US" altLang="en-US" dirty="0"/>
          </a:p>
        </p:txBody>
      </p:sp>
      <p:sp>
        <p:nvSpPr>
          <p:cNvPr id="39940" name="Slide Number Placeholder 4">
            <a:extLst>
              <a:ext uri="{FF2B5EF4-FFF2-40B4-BE49-F238E27FC236}">
                <a16:creationId xmlns:a16="http://schemas.microsoft.com/office/drawing/2014/main" id="{330675E1-0466-FF7D-FA51-04B7FCBD9651}"/>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ADAD89B1-83BE-954A-92EB-66C40B30C220}" type="slidenum">
              <a:rPr lang="en-US" altLang="en-US" sz="1200">
                <a:solidFill>
                  <a:schemeClr val="tx1"/>
                </a:solidFill>
                <a:latin typeface="Arial Black" panose="020B0604020202020204" pitchFamily="34" charset="0"/>
              </a:rPr>
              <a:pPr>
                <a:spcBef>
                  <a:spcPct val="0"/>
                </a:spcBef>
                <a:buFontTx/>
                <a:buNone/>
              </a:pPr>
              <a:t>18</a:t>
            </a:fld>
            <a:endParaRPr lang="en-US" altLang="en-US" sz="1200">
              <a:solidFill>
                <a:schemeClr val="tx1"/>
              </a:solidFill>
              <a:latin typeface="Arial Black"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6600C36-F5A8-DB2C-49A3-101560556BA6}"/>
              </a:ext>
            </a:extLst>
          </p:cNvPr>
          <p:cNvSpPr>
            <a:spLocks noGrp="1"/>
          </p:cNvSpPr>
          <p:nvPr>
            <p:ph type="title"/>
          </p:nvPr>
        </p:nvSpPr>
        <p:spPr>
          <a:xfrm>
            <a:off x="457200" y="381000"/>
            <a:ext cx="7766050" cy="1150938"/>
          </a:xfrm>
        </p:spPr>
        <p:txBody>
          <a:bodyPr/>
          <a:lstStyle/>
          <a:p>
            <a:pPr eaLnBrk="1" hangingPunct="1"/>
            <a:r>
              <a:rPr lang="en-US" altLang="en-US">
                <a:latin typeface="Georgia" panose="02040502050405020303" pitchFamily="18" charset="0"/>
                <a:cs typeface="Georgia" panose="02040502050405020303" pitchFamily="18" charset="0"/>
              </a:rPr>
              <a:t>Goals of the IC Process </a:t>
            </a:r>
          </a:p>
        </p:txBody>
      </p:sp>
      <p:sp>
        <p:nvSpPr>
          <p:cNvPr id="3" name="Content Placeholder 2">
            <a:extLst>
              <a:ext uri="{FF2B5EF4-FFF2-40B4-BE49-F238E27FC236}">
                <a16:creationId xmlns:a16="http://schemas.microsoft.com/office/drawing/2014/main" id="{6ED84E4D-5436-0A43-B5FC-9C341A5A7270}"/>
              </a:ext>
            </a:extLst>
          </p:cNvPr>
          <p:cNvSpPr>
            <a:spLocks noGrp="1"/>
          </p:cNvSpPr>
          <p:nvPr>
            <p:ph idx="1"/>
          </p:nvPr>
        </p:nvSpPr>
        <p:spPr>
          <a:xfrm>
            <a:off x="609600" y="1295400"/>
            <a:ext cx="7924800" cy="4335463"/>
          </a:xfrm>
        </p:spPr>
        <p:txBody>
          <a:bodyPr rtlCol="0">
            <a:normAutofit lnSpcReduction="10000"/>
          </a:bodyPr>
          <a:lstStyle/>
          <a:p>
            <a:pPr marL="0" indent="0" eaLnBrk="1" fontAlgn="auto" hangingPunct="1">
              <a:spcAft>
                <a:spcPts val="0"/>
              </a:spcAft>
              <a:buFont typeface="Wingdings" panose="05000000000000000000" pitchFamily="2" charset="2"/>
              <a:buNone/>
              <a:defRPr/>
            </a:pPr>
            <a:endParaRPr lang="en-US" sz="2800" dirty="0">
              <a:ea typeface="+mn-ea"/>
            </a:endParaRPr>
          </a:p>
          <a:p>
            <a:pPr marL="0" indent="0" eaLnBrk="1" fontAlgn="auto" hangingPunct="1">
              <a:spcAft>
                <a:spcPts val="0"/>
              </a:spcAft>
              <a:buFont typeface="Wingdings" panose="05000000000000000000" pitchFamily="2" charset="2"/>
              <a:buNone/>
              <a:defRPr/>
            </a:pPr>
            <a:r>
              <a:rPr lang="en-US" sz="2800" dirty="0">
                <a:latin typeface="Georgia" panose="02040502050405020303" pitchFamily="18" charset="0"/>
                <a:ea typeface="+mn-ea"/>
              </a:rPr>
              <a:t>To build with each potential/enrolled subject:</a:t>
            </a:r>
          </a:p>
          <a:p>
            <a:pPr marL="0" indent="0" eaLnBrk="1" fontAlgn="auto" hangingPunct="1">
              <a:spcAft>
                <a:spcPts val="0"/>
              </a:spcAft>
              <a:buFont typeface="Wingdings" panose="05000000000000000000" pitchFamily="2" charset="2"/>
              <a:buNone/>
              <a:defRPr/>
            </a:pPr>
            <a:endParaRPr lang="en-US" sz="2800" dirty="0">
              <a:latin typeface="Georgia" panose="02040502050405020303" pitchFamily="18" charset="0"/>
              <a:ea typeface="+mn-ea"/>
            </a:endParaRPr>
          </a:p>
          <a:p>
            <a:pPr eaLnBrk="1" fontAlgn="auto" hangingPunct="1">
              <a:spcAft>
                <a:spcPts val="0"/>
              </a:spcAft>
              <a:buFont typeface="Arial"/>
              <a:buChar char="•"/>
              <a:defRPr/>
            </a:pPr>
            <a:r>
              <a:rPr lang="en-US" sz="2800" dirty="0">
                <a:latin typeface="Georgia" panose="02040502050405020303" pitchFamily="18" charset="0"/>
                <a:ea typeface="+mn-ea"/>
              </a:rPr>
              <a:t>A trusting relationship and open dialog.</a:t>
            </a:r>
            <a:endParaRPr lang="en-US" sz="2800" dirty="0">
              <a:solidFill>
                <a:schemeClr val="tx2"/>
              </a:solidFill>
              <a:latin typeface="Georgia" panose="02040502050405020303" pitchFamily="18" charset="0"/>
              <a:ea typeface="+mn-ea"/>
            </a:endParaRPr>
          </a:p>
          <a:p>
            <a:pPr marL="0" indent="0" eaLnBrk="1" fontAlgn="auto" hangingPunct="1">
              <a:spcAft>
                <a:spcPts val="0"/>
              </a:spcAft>
              <a:buFont typeface="Wingdings" panose="05000000000000000000" pitchFamily="2" charset="2"/>
              <a:buNone/>
              <a:defRPr/>
            </a:pPr>
            <a:endParaRPr lang="en-US" sz="2800" dirty="0">
              <a:solidFill>
                <a:schemeClr val="tx2"/>
              </a:solidFill>
              <a:latin typeface="Georgia" panose="02040502050405020303" pitchFamily="18" charset="0"/>
              <a:ea typeface="+mn-ea"/>
            </a:endParaRPr>
          </a:p>
          <a:p>
            <a:pPr eaLnBrk="1" fontAlgn="auto" hangingPunct="1">
              <a:spcAft>
                <a:spcPts val="0"/>
              </a:spcAft>
              <a:buFont typeface="Arial"/>
              <a:buChar char="•"/>
              <a:defRPr/>
            </a:pPr>
            <a:r>
              <a:rPr lang="en-US" sz="2800" dirty="0">
                <a:solidFill>
                  <a:schemeClr val="tx2"/>
                </a:solidFill>
                <a:latin typeface="Georgia" panose="02040502050405020303" pitchFamily="18" charset="0"/>
                <a:ea typeface="+mn-ea"/>
              </a:rPr>
              <a:t>An understanding of the essence of a study so that s/he can make a truly informed, autonomous decision about whether to participate.</a:t>
            </a:r>
          </a:p>
          <a:p>
            <a:pPr eaLnBrk="1" fontAlgn="auto" hangingPunct="1">
              <a:spcAft>
                <a:spcPts val="0"/>
              </a:spcAft>
              <a:buFont typeface="Arial"/>
              <a:buChar char="•"/>
              <a:defRPr/>
            </a:pPr>
            <a:endParaRPr lang="en-US" sz="2800" dirty="0">
              <a:ea typeface="+mn-ea"/>
            </a:endParaRPr>
          </a:p>
          <a:p>
            <a:pPr marL="0" indent="0" eaLnBrk="1" fontAlgn="auto" hangingPunct="1">
              <a:spcAft>
                <a:spcPts val="0"/>
              </a:spcAft>
              <a:buFont typeface="Wingdings" panose="05000000000000000000" pitchFamily="2" charset="2"/>
              <a:buNone/>
              <a:defRPr/>
            </a:pPr>
            <a:endParaRPr lang="en-US" sz="2800" dirty="0">
              <a:ea typeface="+mn-ea"/>
            </a:endParaRPr>
          </a:p>
        </p:txBody>
      </p:sp>
      <p:sp>
        <p:nvSpPr>
          <p:cNvPr id="41988" name="Slide Number Placeholder 5">
            <a:extLst>
              <a:ext uri="{FF2B5EF4-FFF2-40B4-BE49-F238E27FC236}">
                <a16:creationId xmlns:a16="http://schemas.microsoft.com/office/drawing/2014/main" id="{C224966D-4AC8-76FB-7814-5F09D5048DE4}"/>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EA43B90F-6A02-544B-8F00-D1407D1E8F63}" type="slidenum">
              <a:rPr lang="en-US" altLang="en-US" sz="1200">
                <a:solidFill>
                  <a:schemeClr val="tx1"/>
                </a:solidFill>
                <a:latin typeface="Arial Black" panose="020B0604020202020204" pitchFamily="34" charset="0"/>
              </a:rPr>
              <a:pPr>
                <a:spcBef>
                  <a:spcPct val="0"/>
                </a:spcBef>
                <a:buFontTx/>
                <a:buNone/>
              </a:pPr>
              <a:t>19</a:t>
            </a:fld>
            <a:endParaRPr lang="en-US" altLang="en-US" sz="1200">
              <a:solidFill>
                <a:schemeClr val="tx1"/>
              </a:solidFill>
              <a:latin typeface="Arial Black"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6312C84-9C06-C7AB-75C4-3577958F9971}"/>
              </a:ext>
            </a:extLst>
          </p:cNvPr>
          <p:cNvSpPr>
            <a:spLocks noGrp="1"/>
          </p:cNvSpPr>
          <p:nvPr>
            <p:ph type="title"/>
          </p:nvPr>
        </p:nvSpPr>
        <p:spPr>
          <a:xfrm>
            <a:off x="76200" y="228600"/>
            <a:ext cx="8610600" cy="914400"/>
          </a:xfrm>
        </p:spPr>
        <p:txBody>
          <a:bodyPr/>
          <a:lstStyle/>
          <a:p>
            <a:pPr eaLnBrk="1" hangingPunct="1"/>
            <a:r>
              <a:rPr lang="en-US" altLang="en-US">
                <a:latin typeface="Georgia" panose="02040502050405020303" pitchFamily="18" charset="0"/>
                <a:cs typeface="Georgia" panose="02040502050405020303" pitchFamily="18" charset="0"/>
              </a:rPr>
              <a:t>Interacting with Research Subjects</a:t>
            </a:r>
          </a:p>
        </p:txBody>
      </p:sp>
      <p:sp>
        <p:nvSpPr>
          <p:cNvPr id="264195" name="Rectangle 3">
            <a:extLst>
              <a:ext uri="{FF2B5EF4-FFF2-40B4-BE49-F238E27FC236}">
                <a16:creationId xmlns:a16="http://schemas.microsoft.com/office/drawing/2014/main" id="{0F062F00-7651-EC4B-B5C3-06BA003BCA94}"/>
              </a:ext>
            </a:extLst>
          </p:cNvPr>
          <p:cNvSpPr>
            <a:spLocks noGrp="1" noChangeArrowheads="1"/>
          </p:cNvSpPr>
          <p:nvPr>
            <p:ph idx="1"/>
          </p:nvPr>
        </p:nvSpPr>
        <p:spPr>
          <a:xfrm>
            <a:off x="609600" y="1371600"/>
            <a:ext cx="7924800" cy="4114800"/>
          </a:xfrm>
        </p:spPr>
        <p:txBody>
          <a:bodyPr rtlCol="0">
            <a:normAutofit/>
          </a:bodyPr>
          <a:lstStyle/>
          <a:p>
            <a:pPr marL="0" indent="0" eaLnBrk="1" fontAlgn="auto" hangingPunct="1">
              <a:spcAft>
                <a:spcPts val="0"/>
              </a:spcAft>
              <a:buFont typeface="Wingdings" panose="05000000000000000000" pitchFamily="2" charset="2"/>
              <a:buNone/>
              <a:defRPr/>
            </a:pPr>
            <a:r>
              <a:rPr lang="en-US" altLang="en-US" sz="2800" dirty="0">
                <a:latin typeface="Georgia" panose="02040502050405020303" pitchFamily="18" charset="0"/>
                <a:ea typeface="+mn-ea"/>
              </a:rPr>
              <a:t>An overview on how to:</a:t>
            </a:r>
          </a:p>
          <a:p>
            <a:pPr eaLnBrk="1" fontAlgn="auto" hangingPunct="1">
              <a:spcAft>
                <a:spcPts val="0"/>
              </a:spcAft>
              <a:buFont typeface="Arial"/>
              <a:buChar char="•"/>
              <a:defRPr/>
            </a:pPr>
            <a:r>
              <a:rPr lang="en-US" altLang="en-US" sz="2800" dirty="0">
                <a:latin typeface="Georgia" panose="02040502050405020303" pitchFamily="18" charset="0"/>
                <a:ea typeface="+mn-ea"/>
              </a:rPr>
              <a:t>Share information about a research study with potential subjects who may volunteer for the study; and</a:t>
            </a:r>
          </a:p>
          <a:p>
            <a:pPr eaLnBrk="1" fontAlgn="auto" hangingPunct="1">
              <a:spcAft>
                <a:spcPts val="0"/>
              </a:spcAft>
              <a:buFont typeface="Arial"/>
              <a:buChar char="•"/>
              <a:defRPr/>
            </a:pPr>
            <a:r>
              <a:rPr lang="en-US" altLang="en-US" sz="2800" dirty="0">
                <a:latin typeface="Georgia" panose="02040502050405020303" pitchFamily="18" charset="0"/>
                <a:ea typeface="+mn-ea"/>
              </a:rPr>
              <a:t>Interact with subjects throughout the study (e.g., conducting the informed consent process, administering surveys, interviewing, leading focus groups).  </a:t>
            </a:r>
          </a:p>
          <a:p>
            <a:pPr eaLnBrk="1" fontAlgn="auto" hangingPunct="1">
              <a:spcAft>
                <a:spcPts val="0"/>
              </a:spcAft>
              <a:buFont typeface="Arial"/>
              <a:buChar char="•"/>
              <a:defRPr/>
            </a:pPr>
            <a:endParaRPr lang="en-US" altLang="en-US" dirty="0">
              <a:ea typeface="+mn-ea"/>
            </a:endParaRPr>
          </a:p>
          <a:p>
            <a:pPr eaLnBrk="1" fontAlgn="auto" hangingPunct="1">
              <a:spcAft>
                <a:spcPts val="0"/>
              </a:spcAft>
              <a:buFont typeface="Arial"/>
              <a:buChar char="•"/>
              <a:defRPr/>
            </a:pPr>
            <a:endParaRPr lang="en-US" altLang="en-US" dirty="0">
              <a:ea typeface="+mn-ea"/>
            </a:endParaRPr>
          </a:p>
        </p:txBody>
      </p:sp>
      <p:sp>
        <p:nvSpPr>
          <p:cNvPr id="7172" name="Slide Number Placeholder 4">
            <a:extLst>
              <a:ext uri="{FF2B5EF4-FFF2-40B4-BE49-F238E27FC236}">
                <a16:creationId xmlns:a16="http://schemas.microsoft.com/office/drawing/2014/main" id="{21D897A3-3111-885D-1281-117EE957F2FA}"/>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10FCD847-E540-FA44-8B6F-33BDDECD757E}" type="slidenum">
              <a:rPr lang="en-US" altLang="en-US" sz="1200">
                <a:solidFill>
                  <a:schemeClr val="tx1"/>
                </a:solidFill>
                <a:latin typeface="Arial Black" panose="020B0604020202020204" pitchFamily="34" charset="0"/>
              </a:rPr>
              <a:pPr>
                <a:spcBef>
                  <a:spcPct val="0"/>
                </a:spcBef>
                <a:buFontTx/>
                <a:buNone/>
              </a:pPr>
              <a:t>2</a:t>
            </a:fld>
            <a:endParaRPr lang="en-US" altLang="en-US" sz="1200">
              <a:solidFill>
                <a:schemeClr val="tx1"/>
              </a:solidFill>
              <a:latin typeface="Arial Black"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E456365-903E-3812-2200-F7376324560D}"/>
              </a:ext>
            </a:extLst>
          </p:cNvPr>
          <p:cNvSpPr>
            <a:spLocks noGrp="1"/>
          </p:cNvSpPr>
          <p:nvPr>
            <p:ph type="title"/>
          </p:nvPr>
        </p:nvSpPr>
        <p:spPr>
          <a:xfrm>
            <a:off x="457200" y="76200"/>
            <a:ext cx="7766050" cy="1150938"/>
          </a:xfrm>
        </p:spPr>
        <p:txBody>
          <a:bodyPr/>
          <a:lstStyle/>
          <a:p>
            <a:pPr eaLnBrk="1" hangingPunct="1"/>
            <a:r>
              <a:rPr lang="en-US" altLang="en-US">
                <a:latin typeface="Georgia" panose="02040502050405020303" pitchFamily="18" charset="0"/>
                <a:cs typeface="Georgia" panose="02040502050405020303" pitchFamily="18" charset="0"/>
              </a:rPr>
              <a:t>Cultural Considerations / 1</a:t>
            </a:r>
          </a:p>
        </p:txBody>
      </p:sp>
      <p:sp>
        <p:nvSpPr>
          <p:cNvPr id="44035" name="Slide Number Placeholder 4">
            <a:extLst>
              <a:ext uri="{FF2B5EF4-FFF2-40B4-BE49-F238E27FC236}">
                <a16:creationId xmlns:a16="http://schemas.microsoft.com/office/drawing/2014/main" id="{44163CD8-D11E-13A5-4B2C-03F0A884121F}"/>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444041F8-890E-274A-9ADD-472602B55D8B}" type="slidenum">
              <a:rPr lang="en-US" altLang="en-US" sz="1200">
                <a:solidFill>
                  <a:schemeClr val="tx1"/>
                </a:solidFill>
                <a:latin typeface="Arial Black" panose="020B0604020202020204" pitchFamily="34" charset="0"/>
              </a:rPr>
              <a:pPr>
                <a:spcBef>
                  <a:spcPct val="0"/>
                </a:spcBef>
                <a:buFontTx/>
                <a:buNone/>
              </a:pPr>
              <a:t>20</a:t>
            </a:fld>
            <a:endParaRPr lang="en-US" altLang="en-US" sz="1200">
              <a:solidFill>
                <a:schemeClr val="tx1"/>
              </a:solidFill>
              <a:latin typeface="Arial Black" panose="020B0604020202020204" pitchFamily="34" charset="0"/>
            </a:endParaRPr>
          </a:p>
        </p:txBody>
      </p:sp>
      <p:pic>
        <p:nvPicPr>
          <p:cNvPr id="44036" name="Content Placeholder 6">
            <a:extLst>
              <a:ext uri="{FF2B5EF4-FFF2-40B4-BE49-F238E27FC236}">
                <a16:creationId xmlns:a16="http://schemas.microsoft.com/office/drawing/2014/main" id="{288E6ECC-CCDB-5EFD-1D00-739D45539B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1227138"/>
            <a:ext cx="6294438" cy="3802062"/>
          </a:xfrm>
        </p:spPr>
      </p:pic>
      <p:sp>
        <p:nvSpPr>
          <p:cNvPr id="44037" name="TextBox 7">
            <a:extLst>
              <a:ext uri="{FF2B5EF4-FFF2-40B4-BE49-F238E27FC236}">
                <a16:creationId xmlns:a16="http://schemas.microsoft.com/office/drawing/2014/main" id="{330EF3C5-FA94-3E92-C508-8A49678F6C27}"/>
              </a:ext>
            </a:extLst>
          </p:cNvPr>
          <p:cNvSpPr txBox="1">
            <a:spLocks noChangeArrowheads="1"/>
          </p:cNvSpPr>
          <p:nvPr/>
        </p:nvSpPr>
        <p:spPr bwMode="auto">
          <a:xfrm>
            <a:off x="1676400" y="5181600"/>
            <a:ext cx="5486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r>
              <a:rPr lang="en-US" altLang="en-US" sz="1100" i="1">
                <a:solidFill>
                  <a:schemeClr val="tx1"/>
                </a:solidFill>
                <a:latin typeface="Arial" panose="020B0604020202020204" pitchFamily="34" charset="0"/>
              </a:rPr>
              <a:t>‘Iceberg model’ of culture developed by Selfridge and Sokolik, 1975 and W.L. French and C.H. Bell in 1979,</a:t>
            </a:r>
            <a:r>
              <a:rPr lang="en-US" altLang="en-US" sz="1100">
                <a:solidFill>
                  <a:schemeClr val="tx1"/>
                </a:solidFill>
                <a:latin typeface="Arial" panose="020B0604020202020204" pitchFamily="34" charset="0"/>
                <a:hlinkClick r:id="rId4"/>
              </a:rPr>
              <a:t> https://zestnzen.wordpress.com/2012/01/26/how-to-understand-cross-cultural-communication/</a:t>
            </a:r>
            <a:endParaRPr lang="en-US" altLang="en-US" sz="1100">
              <a:solidFill>
                <a:schemeClr val="tx1"/>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3433A72-AC40-78D6-F9F2-FE31EC9B7D93}"/>
              </a:ext>
            </a:extLst>
          </p:cNvPr>
          <p:cNvSpPr>
            <a:spLocks noGrp="1"/>
          </p:cNvSpPr>
          <p:nvPr>
            <p:ph type="title"/>
          </p:nvPr>
        </p:nvSpPr>
        <p:spPr>
          <a:xfrm>
            <a:off x="457200" y="1066800"/>
            <a:ext cx="7766050" cy="1150938"/>
          </a:xfrm>
        </p:spPr>
        <p:txBody>
          <a:bodyPr/>
          <a:lstStyle/>
          <a:p>
            <a:pPr eaLnBrk="1" hangingPunct="1"/>
            <a:r>
              <a:rPr lang="en-US" altLang="en-US">
                <a:latin typeface="Georgia" panose="02040502050405020303" pitchFamily="18" charset="0"/>
                <a:cs typeface="Georgia" panose="02040502050405020303" pitchFamily="18" charset="0"/>
              </a:rPr>
              <a:t>Cultural Considerations / 2</a:t>
            </a:r>
          </a:p>
        </p:txBody>
      </p:sp>
      <p:sp>
        <p:nvSpPr>
          <p:cNvPr id="3" name="Content Placeholder 2">
            <a:extLst>
              <a:ext uri="{FF2B5EF4-FFF2-40B4-BE49-F238E27FC236}">
                <a16:creationId xmlns:a16="http://schemas.microsoft.com/office/drawing/2014/main" id="{1D39034B-DC65-6D43-A6DF-EEBBC8AF6E56}"/>
              </a:ext>
            </a:extLst>
          </p:cNvPr>
          <p:cNvSpPr>
            <a:spLocks noGrp="1"/>
          </p:cNvSpPr>
          <p:nvPr>
            <p:ph idx="1"/>
          </p:nvPr>
        </p:nvSpPr>
        <p:spPr>
          <a:xfrm>
            <a:off x="482600" y="2197100"/>
            <a:ext cx="7740650" cy="3289300"/>
          </a:xfrm>
        </p:spPr>
        <p:txBody>
          <a:bodyPr rtlCol="0">
            <a:normAutofit lnSpcReduction="10000"/>
          </a:bodyPr>
          <a:lstStyle/>
          <a:p>
            <a:pPr eaLnBrk="1" fontAlgn="auto" hangingPunct="1">
              <a:spcAft>
                <a:spcPts val="0"/>
              </a:spcAft>
              <a:buFont typeface="Arial"/>
              <a:buChar char="•"/>
              <a:defRPr/>
            </a:pPr>
            <a:r>
              <a:rPr lang="en-US" sz="2800" dirty="0">
                <a:latin typeface="Georgia" panose="02040502050405020303" pitchFamily="18" charset="0"/>
                <a:ea typeface="+mn-ea"/>
              </a:rPr>
              <a:t>Key factors:</a:t>
            </a:r>
          </a:p>
          <a:p>
            <a:pPr marL="0" indent="0" eaLnBrk="1" fontAlgn="auto" hangingPunct="1">
              <a:spcAft>
                <a:spcPts val="0"/>
              </a:spcAft>
              <a:buFont typeface="Arial" panose="020B0604020202020204" pitchFamily="34" charset="0"/>
              <a:buNone/>
              <a:defRPr/>
            </a:pPr>
            <a:endParaRPr lang="en-US" sz="2800" dirty="0">
              <a:latin typeface="Georgia" panose="02040502050405020303" pitchFamily="18" charset="0"/>
              <a:ea typeface="+mn-ea"/>
            </a:endParaRPr>
          </a:p>
          <a:p>
            <a:pPr lvl="1" eaLnBrk="1" fontAlgn="auto" hangingPunct="1">
              <a:spcAft>
                <a:spcPts val="0"/>
              </a:spcAft>
              <a:buFont typeface="Arial"/>
              <a:buChar char="–"/>
              <a:defRPr/>
            </a:pPr>
            <a:r>
              <a:rPr lang="en-US" sz="2400" dirty="0">
                <a:latin typeface="Georgia" panose="02040502050405020303" pitchFamily="18" charset="0"/>
                <a:ea typeface="+mn-ea"/>
              </a:rPr>
              <a:t>Trying to remain aware of our own biases.</a:t>
            </a:r>
          </a:p>
          <a:p>
            <a:pPr marL="457200" lvl="1" indent="0" eaLnBrk="1" fontAlgn="auto" hangingPunct="1">
              <a:spcAft>
                <a:spcPts val="0"/>
              </a:spcAft>
              <a:buFont typeface="Wingdings" panose="05000000000000000000" pitchFamily="2" charset="2"/>
              <a:buNone/>
              <a:defRPr/>
            </a:pPr>
            <a:endParaRPr lang="en-US" sz="2400" dirty="0">
              <a:latin typeface="Georgia" panose="02040502050405020303" pitchFamily="18" charset="0"/>
              <a:ea typeface="+mn-ea"/>
            </a:endParaRPr>
          </a:p>
          <a:p>
            <a:pPr lvl="1" eaLnBrk="1" fontAlgn="auto" hangingPunct="1">
              <a:spcAft>
                <a:spcPts val="0"/>
              </a:spcAft>
              <a:buFont typeface="Arial"/>
              <a:buChar char="–"/>
              <a:defRPr/>
            </a:pPr>
            <a:r>
              <a:rPr lang="en-US" sz="2400" dirty="0">
                <a:latin typeface="Georgia" panose="02040502050405020303" pitchFamily="18" charset="0"/>
                <a:ea typeface="+mn-ea"/>
              </a:rPr>
              <a:t>Educating ourselves and asking for help.</a:t>
            </a:r>
          </a:p>
          <a:p>
            <a:pPr marL="457200" lvl="1" indent="0" eaLnBrk="1" fontAlgn="auto" hangingPunct="1">
              <a:spcAft>
                <a:spcPts val="0"/>
              </a:spcAft>
              <a:buFont typeface="Wingdings" panose="05000000000000000000" pitchFamily="2" charset="2"/>
              <a:buNone/>
              <a:defRPr/>
            </a:pPr>
            <a:endParaRPr lang="en-US" sz="2400" dirty="0">
              <a:latin typeface="Georgia" panose="02040502050405020303" pitchFamily="18" charset="0"/>
              <a:ea typeface="+mn-ea"/>
            </a:endParaRPr>
          </a:p>
          <a:p>
            <a:pPr lvl="1" eaLnBrk="1" fontAlgn="auto" hangingPunct="1">
              <a:spcAft>
                <a:spcPts val="0"/>
              </a:spcAft>
              <a:buFont typeface="Arial"/>
              <a:buChar char="–"/>
              <a:defRPr/>
            </a:pPr>
            <a:r>
              <a:rPr lang="en-US" sz="2400" dirty="0">
                <a:latin typeface="Georgia" panose="02040502050405020303" pitchFamily="18" charset="0"/>
                <a:ea typeface="+mn-ea"/>
              </a:rPr>
              <a:t>Being sensitive to and curious about cultural differences (i.e., asking, not assuming).</a:t>
            </a:r>
          </a:p>
          <a:p>
            <a:pPr marL="457200" lvl="1" indent="0" eaLnBrk="1" fontAlgn="auto" hangingPunct="1">
              <a:spcAft>
                <a:spcPts val="0"/>
              </a:spcAft>
              <a:buFont typeface="Wingdings" panose="05000000000000000000" pitchFamily="2" charset="2"/>
              <a:buNone/>
              <a:defRPr/>
            </a:pPr>
            <a:endParaRPr lang="en-US" dirty="0">
              <a:ea typeface="+mn-ea"/>
            </a:endParaRPr>
          </a:p>
          <a:p>
            <a:pPr lvl="1" eaLnBrk="1" fontAlgn="auto" hangingPunct="1">
              <a:spcAft>
                <a:spcPts val="0"/>
              </a:spcAft>
              <a:buFont typeface="Arial"/>
              <a:buChar char="–"/>
              <a:defRPr/>
            </a:pPr>
            <a:endParaRPr lang="en-US" dirty="0">
              <a:ea typeface="+mn-ea"/>
            </a:endParaRPr>
          </a:p>
        </p:txBody>
      </p:sp>
      <p:sp>
        <p:nvSpPr>
          <p:cNvPr id="46084" name="Slide Number Placeholder 5">
            <a:extLst>
              <a:ext uri="{FF2B5EF4-FFF2-40B4-BE49-F238E27FC236}">
                <a16:creationId xmlns:a16="http://schemas.microsoft.com/office/drawing/2014/main" id="{D7D5C888-3F7E-A064-D80B-D93AB26EC98C}"/>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B28275B3-40C8-AB4A-A668-8A8F16B6C557}" type="slidenum">
              <a:rPr lang="en-US" altLang="en-US" sz="1200">
                <a:solidFill>
                  <a:schemeClr val="tx1"/>
                </a:solidFill>
                <a:latin typeface="Arial Black" panose="020B0604020202020204" pitchFamily="34" charset="0"/>
              </a:rPr>
              <a:pPr>
                <a:spcBef>
                  <a:spcPct val="0"/>
                </a:spcBef>
                <a:buFontTx/>
                <a:buNone/>
              </a:pPr>
              <a:t>21</a:t>
            </a:fld>
            <a:endParaRPr lang="en-US" altLang="en-US" sz="1200">
              <a:solidFill>
                <a:schemeClr val="tx1"/>
              </a:solidFill>
              <a:latin typeface="Arial Black" panose="020B0604020202020204" pitchFamily="34" charset="0"/>
            </a:endParaRPr>
          </a:p>
        </p:txBody>
      </p:sp>
      <p:pic>
        <p:nvPicPr>
          <p:cNvPr id="46085" name="Picture 5">
            <a:extLst>
              <a:ext uri="{FF2B5EF4-FFF2-40B4-BE49-F238E27FC236}">
                <a16:creationId xmlns:a16="http://schemas.microsoft.com/office/drawing/2014/main" id="{1C5330FB-7616-6FAA-26E9-804A5E9D6B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51688" y="165100"/>
            <a:ext cx="168751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C27AB6A0-863B-B54E-BDCF-4E6B66DEF8FE}"/>
              </a:ext>
            </a:extLst>
          </p:cNvPr>
          <p:cNvSpPr>
            <a:spLocks noGrp="1"/>
          </p:cNvSpPr>
          <p:nvPr>
            <p:ph type="title"/>
          </p:nvPr>
        </p:nvSpPr>
        <p:spPr>
          <a:xfrm>
            <a:off x="457200" y="304800"/>
            <a:ext cx="8001000" cy="1150938"/>
          </a:xfrm>
        </p:spPr>
        <p:txBody>
          <a:bodyPr rtlCol="0">
            <a:normAutofit fontScale="90000"/>
          </a:bodyPr>
          <a:lstStyle/>
          <a:p>
            <a:pPr eaLnBrk="1" fontAlgn="auto" hangingPunct="1">
              <a:spcAft>
                <a:spcPts val="0"/>
              </a:spcAft>
              <a:defRPr/>
            </a:pPr>
            <a:r>
              <a:rPr lang="en-US" altLang="en-US" sz="3600" dirty="0">
                <a:ea typeface="+mj-ea"/>
              </a:rPr>
              <a:t>From the Outset, Potential/</a:t>
            </a:r>
            <a:br>
              <a:rPr lang="en-US" altLang="en-US" sz="3600" dirty="0">
                <a:ea typeface="+mj-ea"/>
              </a:rPr>
            </a:br>
            <a:r>
              <a:rPr lang="en-US" altLang="en-US" sz="3600" dirty="0">
                <a:ea typeface="+mj-ea"/>
              </a:rPr>
              <a:t>Enrolled Subjects Need to Know</a:t>
            </a:r>
            <a:r>
              <a:rPr lang="en-US" altLang="en-US" sz="4000" dirty="0">
                <a:ea typeface="+mj-ea"/>
              </a:rPr>
              <a:t>:</a:t>
            </a:r>
          </a:p>
        </p:txBody>
      </p:sp>
      <p:sp>
        <p:nvSpPr>
          <p:cNvPr id="13315" name="Content Placeholder 2">
            <a:extLst>
              <a:ext uri="{FF2B5EF4-FFF2-40B4-BE49-F238E27FC236}">
                <a16:creationId xmlns:a16="http://schemas.microsoft.com/office/drawing/2014/main" id="{B248B38D-1927-9644-A095-32B1206551B3}"/>
              </a:ext>
            </a:extLst>
          </p:cNvPr>
          <p:cNvSpPr>
            <a:spLocks noGrp="1"/>
          </p:cNvSpPr>
          <p:nvPr>
            <p:ph idx="1"/>
          </p:nvPr>
        </p:nvSpPr>
        <p:spPr>
          <a:xfrm>
            <a:off x="482600" y="1752600"/>
            <a:ext cx="7740650" cy="3657600"/>
          </a:xfrm>
        </p:spPr>
        <p:txBody>
          <a:bodyPr rtlCol="0">
            <a:normAutofit fontScale="85000" lnSpcReduction="20000"/>
          </a:bodyPr>
          <a:lstStyle/>
          <a:p>
            <a:pPr marL="0" indent="0" eaLnBrk="1" fontAlgn="auto" hangingPunct="1">
              <a:spcAft>
                <a:spcPts val="0"/>
              </a:spcAft>
              <a:buFont typeface="Wingdings" panose="05000000000000000000" pitchFamily="2" charset="2"/>
              <a:buNone/>
              <a:defRPr/>
            </a:pPr>
            <a:endParaRPr lang="en-US" sz="2800" dirty="0">
              <a:latin typeface="Georgia" panose="02040502050405020303" pitchFamily="18" charset="0"/>
              <a:ea typeface="+mn-ea"/>
            </a:endParaRPr>
          </a:p>
          <a:p>
            <a:pPr eaLnBrk="1" fontAlgn="auto" hangingPunct="1">
              <a:spcAft>
                <a:spcPts val="0"/>
              </a:spcAft>
              <a:defRPr/>
            </a:pPr>
            <a:r>
              <a:rPr lang="en-US" sz="2800" dirty="0">
                <a:latin typeface="Georgia" panose="02040502050405020303" pitchFamily="18" charset="0"/>
              </a:rPr>
              <a:t>The study constitutes “research.”</a:t>
            </a:r>
          </a:p>
          <a:p>
            <a:pPr marL="0" indent="0" eaLnBrk="1" fontAlgn="auto" hangingPunct="1">
              <a:spcAft>
                <a:spcPts val="0"/>
              </a:spcAft>
              <a:buFont typeface="Wingdings" panose="05000000000000000000" pitchFamily="2" charset="2"/>
              <a:buNone/>
              <a:defRPr/>
            </a:pPr>
            <a:endParaRPr lang="en-US" sz="2800" dirty="0">
              <a:latin typeface="Georgia" panose="02040502050405020303" pitchFamily="18" charset="0"/>
              <a:ea typeface="+mn-ea"/>
            </a:endParaRPr>
          </a:p>
          <a:p>
            <a:pPr eaLnBrk="1" fontAlgn="auto" hangingPunct="1">
              <a:spcAft>
                <a:spcPts val="0"/>
              </a:spcAft>
              <a:buFont typeface="Arial"/>
              <a:buChar char="•"/>
              <a:defRPr/>
            </a:pPr>
            <a:r>
              <a:rPr lang="en-US" sz="2800" dirty="0">
                <a:latin typeface="Georgia" panose="02040502050405020303" pitchFamily="18" charset="0"/>
                <a:ea typeface="+mn-ea"/>
              </a:rPr>
              <a:t>It is entirely up to them whether they participate or not.</a:t>
            </a:r>
          </a:p>
          <a:p>
            <a:pPr eaLnBrk="1" fontAlgn="auto" hangingPunct="1">
              <a:spcAft>
                <a:spcPts val="0"/>
              </a:spcAft>
              <a:buFont typeface="Arial"/>
              <a:buChar char="•"/>
              <a:defRPr/>
            </a:pPr>
            <a:endParaRPr lang="en-US" sz="2800" dirty="0">
              <a:latin typeface="Georgia" panose="02040502050405020303" pitchFamily="18" charset="0"/>
              <a:ea typeface="+mn-ea"/>
            </a:endParaRPr>
          </a:p>
          <a:p>
            <a:pPr eaLnBrk="1" fontAlgn="auto" hangingPunct="1">
              <a:spcAft>
                <a:spcPts val="0"/>
              </a:spcAft>
              <a:buFont typeface="Arial"/>
              <a:buChar char="•"/>
              <a:defRPr/>
            </a:pPr>
            <a:r>
              <a:rPr lang="en-US" sz="2800" dirty="0">
                <a:latin typeface="Georgia" panose="02040502050405020303" pitchFamily="18" charset="0"/>
                <a:ea typeface="+mn-ea"/>
              </a:rPr>
              <a:t>They are free to skip questions (e.g., during an interview), or stop participating in the study at any time without having to share their reason(s) for doing so. </a:t>
            </a:r>
          </a:p>
          <a:p>
            <a:pPr eaLnBrk="1" fontAlgn="auto" hangingPunct="1">
              <a:spcAft>
                <a:spcPts val="0"/>
              </a:spcAft>
              <a:buFont typeface="Arial"/>
              <a:buChar char="•"/>
              <a:defRPr/>
            </a:pPr>
            <a:endParaRPr lang="en-US" dirty="0">
              <a:ea typeface="+mn-ea"/>
            </a:endParaRPr>
          </a:p>
        </p:txBody>
      </p:sp>
      <p:sp>
        <p:nvSpPr>
          <p:cNvPr id="48132" name="Slide Number Placeholder 4">
            <a:extLst>
              <a:ext uri="{FF2B5EF4-FFF2-40B4-BE49-F238E27FC236}">
                <a16:creationId xmlns:a16="http://schemas.microsoft.com/office/drawing/2014/main" id="{80FCD0EE-1781-D6CD-91E2-7D60177BF65B}"/>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DA30F23E-BF4E-5B45-AD66-5036F85FDE91}" type="slidenum">
              <a:rPr lang="en-US" altLang="en-US" sz="1200">
                <a:solidFill>
                  <a:schemeClr val="tx1"/>
                </a:solidFill>
                <a:latin typeface="Arial Black" panose="020B0604020202020204" pitchFamily="34" charset="0"/>
              </a:rPr>
              <a:pPr>
                <a:spcBef>
                  <a:spcPct val="0"/>
                </a:spcBef>
                <a:buFontTx/>
                <a:buNone/>
              </a:pPr>
              <a:t>22</a:t>
            </a:fld>
            <a:endParaRPr lang="en-US" altLang="en-US" sz="1200">
              <a:solidFill>
                <a:schemeClr val="tx1"/>
              </a:solidFill>
              <a:latin typeface="Arial Black"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B9C25990-FEBF-144B-B9D0-3637D708BE7A}"/>
              </a:ext>
            </a:extLst>
          </p:cNvPr>
          <p:cNvSpPr>
            <a:spLocks noGrp="1"/>
          </p:cNvSpPr>
          <p:nvPr>
            <p:ph type="title"/>
          </p:nvPr>
        </p:nvSpPr>
        <p:spPr>
          <a:xfrm>
            <a:off x="457200" y="381000"/>
            <a:ext cx="5943600" cy="1150938"/>
          </a:xfrm>
        </p:spPr>
        <p:txBody>
          <a:bodyPr rtlCol="0">
            <a:normAutofit fontScale="90000"/>
          </a:bodyPr>
          <a:lstStyle/>
          <a:p>
            <a:pPr eaLnBrk="1" fontAlgn="auto" hangingPunct="1">
              <a:spcAft>
                <a:spcPts val="0"/>
              </a:spcAft>
              <a:defRPr/>
            </a:pPr>
            <a:r>
              <a:rPr lang="en-US" altLang="en-US" sz="4000" dirty="0">
                <a:ea typeface="+mj-ea"/>
              </a:rPr>
              <a:t>The Informed Consent (IC)</a:t>
            </a:r>
            <a:br>
              <a:rPr lang="en-US" altLang="en-US" sz="4000" dirty="0">
                <a:ea typeface="+mj-ea"/>
              </a:rPr>
            </a:br>
            <a:r>
              <a:rPr lang="en-US" altLang="en-US" sz="4000" dirty="0">
                <a:ea typeface="+mj-ea"/>
              </a:rPr>
              <a:t>Process / 1</a:t>
            </a:r>
          </a:p>
        </p:txBody>
      </p:sp>
      <p:sp>
        <p:nvSpPr>
          <p:cNvPr id="51203" name="Content Placeholder 2">
            <a:extLst>
              <a:ext uri="{FF2B5EF4-FFF2-40B4-BE49-F238E27FC236}">
                <a16:creationId xmlns:a16="http://schemas.microsoft.com/office/drawing/2014/main" id="{53B9AE01-C46B-934C-A7C3-7E80FDDDEF10}"/>
              </a:ext>
            </a:extLst>
          </p:cNvPr>
          <p:cNvSpPr>
            <a:spLocks noGrp="1"/>
          </p:cNvSpPr>
          <p:nvPr>
            <p:ph idx="1"/>
          </p:nvPr>
        </p:nvSpPr>
        <p:spPr>
          <a:xfrm>
            <a:off x="482600" y="1981200"/>
            <a:ext cx="7740650" cy="2890838"/>
          </a:xfrm>
        </p:spPr>
        <p:txBody>
          <a:bodyPr rtlCol="0">
            <a:normAutofit/>
          </a:bodyPr>
          <a:lstStyle/>
          <a:p>
            <a:pPr eaLnBrk="1" fontAlgn="auto" hangingPunct="1">
              <a:spcAft>
                <a:spcPts val="0"/>
              </a:spcAft>
              <a:buFont typeface="Arial"/>
              <a:buChar char="•"/>
              <a:defRPr/>
            </a:pPr>
            <a:endParaRPr lang="en-US" altLang="en-US" sz="2800" dirty="0">
              <a:ea typeface="+mn-ea"/>
            </a:endParaRPr>
          </a:p>
          <a:p>
            <a:pPr marL="0" indent="0" eaLnBrk="1" fontAlgn="auto" hangingPunct="1">
              <a:spcAft>
                <a:spcPts val="0"/>
              </a:spcAft>
              <a:buFont typeface="Arial" panose="020B0604020202020204" pitchFamily="34" charset="0"/>
              <a:buNone/>
              <a:defRPr/>
            </a:pPr>
            <a:r>
              <a:rPr lang="en-US" altLang="en-US" sz="2800" dirty="0">
                <a:latin typeface="Georgia" panose="02040502050405020303" pitchFamily="18" charset="0"/>
                <a:ea typeface="+mn-ea"/>
              </a:rPr>
              <a:t>People approach volunteering for a study with preconceived ideas and life issues that may impede true informed consent. It is the research team’s responsibility to identify and address these issues as part of the IC process.</a:t>
            </a:r>
          </a:p>
        </p:txBody>
      </p:sp>
      <p:sp>
        <p:nvSpPr>
          <p:cNvPr id="50180" name="Slide Number Placeholder 4">
            <a:extLst>
              <a:ext uri="{FF2B5EF4-FFF2-40B4-BE49-F238E27FC236}">
                <a16:creationId xmlns:a16="http://schemas.microsoft.com/office/drawing/2014/main" id="{15848E61-F047-7DBF-1EE9-214B296FBF93}"/>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DD57BE55-A877-9D41-A844-5BB095F53D49}" type="slidenum">
              <a:rPr lang="en-US" altLang="en-US" sz="1200">
                <a:solidFill>
                  <a:schemeClr val="tx1"/>
                </a:solidFill>
                <a:latin typeface="Arial Black" panose="020B0604020202020204" pitchFamily="34" charset="0"/>
              </a:rPr>
              <a:pPr>
                <a:spcBef>
                  <a:spcPct val="0"/>
                </a:spcBef>
                <a:buFontTx/>
                <a:buNone/>
              </a:pPr>
              <a:t>23</a:t>
            </a:fld>
            <a:endParaRPr lang="en-US" altLang="en-US" sz="1200">
              <a:solidFill>
                <a:schemeClr val="tx1"/>
              </a:solidFill>
              <a:latin typeface="Arial Black" panose="020B0604020202020204" pitchFamily="34" charset="0"/>
            </a:endParaRPr>
          </a:p>
        </p:txBody>
      </p:sp>
      <p:pic>
        <p:nvPicPr>
          <p:cNvPr id="50181" name="Picture 6">
            <a:extLst>
              <a:ext uri="{FF2B5EF4-FFF2-40B4-BE49-F238E27FC236}">
                <a16:creationId xmlns:a16="http://schemas.microsoft.com/office/drawing/2014/main" id="{C0D54CD2-73A0-F200-768B-3CB9AE58D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52400"/>
            <a:ext cx="19462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a:extLst>
              <a:ext uri="{FF2B5EF4-FFF2-40B4-BE49-F238E27FC236}">
                <a16:creationId xmlns:a16="http://schemas.microsoft.com/office/drawing/2014/main" id="{BF9879AF-86CF-9D4D-BC25-01412E195B34}"/>
              </a:ext>
            </a:extLst>
          </p:cNvPr>
          <p:cNvSpPr>
            <a:spLocks noGrp="1"/>
          </p:cNvSpPr>
          <p:nvPr>
            <p:ph idx="1"/>
          </p:nvPr>
        </p:nvSpPr>
        <p:spPr>
          <a:xfrm>
            <a:off x="482600" y="1981200"/>
            <a:ext cx="7740650" cy="3733800"/>
          </a:xfrm>
        </p:spPr>
        <p:txBody>
          <a:bodyPr rtlCol="0">
            <a:normAutofit/>
          </a:bodyPr>
          <a:lstStyle/>
          <a:p>
            <a:pPr marL="0" indent="0" eaLnBrk="1" fontAlgn="auto" hangingPunct="1">
              <a:spcAft>
                <a:spcPts val="0"/>
              </a:spcAft>
              <a:buClr>
                <a:srgbClr val="996666"/>
              </a:buClr>
              <a:buFont typeface="Arial" panose="020B0604020202020204" pitchFamily="34" charset="0"/>
              <a:buNone/>
              <a:defRPr/>
            </a:pPr>
            <a:endParaRPr lang="en-US" altLang="en-US" sz="2800" dirty="0">
              <a:solidFill>
                <a:srgbClr val="000000"/>
              </a:solidFill>
              <a:ea typeface="+mn-ea"/>
            </a:endParaRPr>
          </a:p>
          <a:p>
            <a:pPr marL="0" indent="0" eaLnBrk="1" fontAlgn="auto" hangingPunct="1">
              <a:spcAft>
                <a:spcPts val="0"/>
              </a:spcAft>
              <a:buFont typeface="Arial" panose="020B0604020202020204" pitchFamily="34" charset="0"/>
              <a:buNone/>
              <a:defRPr/>
            </a:pPr>
            <a:r>
              <a:rPr lang="en-US" altLang="en-US" sz="2800" dirty="0">
                <a:solidFill>
                  <a:schemeClr val="tx2"/>
                </a:solidFill>
                <a:latin typeface="Georgia" panose="02040502050405020303" pitchFamily="18" charset="0"/>
                <a:ea typeface="+mn-ea"/>
              </a:rPr>
              <a:t>Some potential subjects may adopt a “Give me the form, I’ll just sign it” approach. However, the key points about a study should always be reviewed as part of the process.</a:t>
            </a:r>
          </a:p>
          <a:p>
            <a:pPr marL="0" indent="0" eaLnBrk="1" fontAlgn="auto" hangingPunct="1">
              <a:spcAft>
                <a:spcPts val="0"/>
              </a:spcAft>
              <a:buFont typeface="Arial" panose="020B0604020202020204" pitchFamily="34" charset="0"/>
              <a:buNone/>
              <a:defRPr/>
            </a:pPr>
            <a:endParaRPr lang="en-US" altLang="en-US" sz="2400" dirty="0">
              <a:solidFill>
                <a:schemeClr val="tx2"/>
              </a:solidFill>
              <a:ea typeface="+mn-ea"/>
            </a:endParaRPr>
          </a:p>
          <a:p>
            <a:pPr marL="0" indent="0" eaLnBrk="1" fontAlgn="auto" hangingPunct="1">
              <a:spcAft>
                <a:spcPts val="0"/>
              </a:spcAft>
              <a:buFont typeface="Arial" panose="020B0604020202020204" pitchFamily="34" charset="0"/>
              <a:buNone/>
              <a:defRPr/>
            </a:pPr>
            <a:endParaRPr lang="en-US" altLang="en-US" dirty="0">
              <a:ea typeface="+mn-ea"/>
            </a:endParaRPr>
          </a:p>
        </p:txBody>
      </p:sp>
      <p:sp>
        <p:nvSpPr>
          <p:cNvPr id="52227" name="Slide Number Placeholder 4">
            <a:extLst>
              <a:ext uri="{FF2B5EF4-FFF2-40B4-BE49-F238E27FC236}">
                <a16:creationId xmlns:a16="http://schemas.microsoft.com/office/drawing/2014/main" id="{8223C827-44D7-B70A-3C71-18A64214FABC}"/>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8E7569FC-BA4D-3B46-901B-741CDF42AF86}" type="slidenum">
              <a:rPr lang="en-US" altLang="en-US" sz="1200">
                <a:solidFill>
                  <a:schemeClr val="tx1"/>
                </a:solidFill>
                <a:latin typeface="Arial Black" panose="020B0604020202020204" pitchFamily="34" charset="0"/>
              </a:rPr>
              <a:pPr>
                <a:spcBef>
                  <a:spcPct val="0"/>
                </a:spcBef>
                <a:buFontTx/>
                <a:buNone/>
              </a:pPr>
              <a:t>24</a:t>
            </a:fld>
            <a:endParaRPr lang="en-US" altLang="en-US" sz="1200">
              <a:solidFill>
                <a:schemeClr val="tx1"/>
              </a:solidFill>
              <a:latin typeface="Arial Black" panose="020B0604020202020204" pitchFamily="34" charset="0"/>
            </a:endParaRPr>
          </a:p>
        </p:txBody>
      </p:sp>
      <p:sp>
        <p:nvSpPr>
          <p:cNvPr id="52228" name="Title 1">
            <a:extLst>
              <a:ext uri="{FF2B5EF4-FFF2-40B4-BE49-F238E27FC236}">
                <a16:creationId xmlns:a16="http://schemas.microsoft.com/office/drawing/2014/main" id="{3E7B039F-3CCF-CF03-C568-FE6F9130107A}"/>
              </a:ext>
            </a:extLst>
          </p:cNvPr>
          <p:cNvSpPr>
            <a:spLocks noGrp="1"/>
          </p:cNvSpPr>
          <p:nvPr>
            <p:ph type="title"/>
          </p:nvPr>
        </p:nvSpPr>
        <p:spPr>
          <a:xfrm>
            <a:off x="457200" y="685800"/>
            <a:ext cx="7766050" cy="1150938"/>
          </a:xfrm>
        </p:spPr>
        <p:txBody>
          <a:bodyPr/>
          <a:lstStyle/>
          <a:p>
            <a:r>
              <a:rPr lang="en-US" altLang="en-US">
                <a:latin typeface="Georgia" panose="02040502050405020303" pitchFamily="18" charset="0"/>
                <a:cs typeface="Georgia" panose="02040502050405020303" pitchFamily="18" charset="0"/>
              </a:rPr>
              <a:t>The IC Process /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1BCBEDA-FC28-098A-E6D7-B13A6CE26363}"/>
              </a:ext>
            </a:extLst>
          </p:cNvPr>
          <p:cNvSpPr>
            <a:spLocks noGrp="1"/>
          </p:cNvSpPr>
          <p:nvPr>
            <p:ph type="title"/>
          </p:nvPr>
        </p:nvSpPr>
        <p:spPr>
          <a:xfrm>
            <a:off x="457200" y="677863"/>
            <a:ext cx="7766050" cy="1150937"/>
          </a:xfrm>
        </p:spPr>
        <p:txBody>
          <a:bodyPr/>
          <a:lstStyle/>
          <a:p>
            <a:pPr eaLnBrk="1" hangingPunct="1"/>
            <a:r>
              <a:rPr lang="en-US" altLang="en-US">
                <a:latin typeface="Georgia" panose="02040502050405020303" pitchFamily="18" charset="0"/>
                <a:cs typeface="Georgia" panose="02040502050405020303" pitchFamily="18" charset="0"/>
              </a:rPr>
              <a:t>Tips for the IC Process / 1</a:t>
            </a:r>
          </a:p>
        </p:txBody>
      </p:sp>
      <p:sp>
        <p:nvSpPr>
          <p:cNvPr id="2" name="Content Placeholder 2">
            <a:extLst>
              <a:ext uri="{FF2B5EF4-FFF2-40B4-BE49-F238E27FC236}">
                <a16:creationId xmlns:a16="http://schemas.microsoft.com/office/drawing/2014/main" id="{3BF074BE-7951-524D-AFCF-9713E45B95A1}"/>
              </a:ext>
            </a:extLst>
          </p:cNvPr>
          <p:cNvSpPr>
            <a:spLocks noGrp="1"/>
          </p:cNvSpPr>
          <p:nvPr>
            <p:ph idx="1"/>
          </p:nvPr>
        </p:nvSpPr>
        <p:spPr>
          <a:xfrm>
            <a:off x="609600" y="2209800"/>
            <a:ext cx="7924800" cy="2819400"/>
          </a:xfrm>
        </p:spPr>
        <p:txBody>
          <a:bodyPr/>
          <a:lstStyle/>
          <a:p>
            <a:pPr marL="0" indent="0" eaLnBrk="1" hangingPunct="1">
              <a:buFont typeface="Arial" panose="020B0604020202020204" pitchFamily="34" charset="0"/>
              <a:buNone/>
              <a:defRPr/>
            </a:pPr>
            <a:r>
              <a:rPr lang="en-US" altLang="en-US" sz="2800" dirty="0">
                <a:solidFill>
                  <a:schemeClr val="tx2"/>
                </a:solidFill>
                <a:latin typeface="Georgia" panose="02040502050405020303" pitchFamily="18" charset="0"/>
                <a:ea typeface="Lucida Grande" panose="020B0600040502020204" pitchFamily="34" charset="0"/>
                <a:cs typeface="Lucida Grande" panose="020B0600040502020204" pitchFamily="34" charset="0"/>
              </a:rPr>
              <a:t>IC discussions should take place in a quiet, private location. If IC occurs via phone, check to see if it’s a good time for the person to talk,  and if s/he is in an appropriate location.  </a:t>
            </a:r>
          </a:p>
          <a:p>
            <a:pPr eaLnBrk="1" hangingPunct="1">
              <a:defRPr/>
            </a:pPr>
            <a:endParaRPr lang="en-US" altLang="en-US" sz="2800" dirty="0">
              <a:latin typeface="Lucida Grande" panose="020B0600040502020204" pitchFamily="34" charset="0"/>
              <a:ea typeface="Lucida Grande" panose="020B0600040502020204" pitchFamily="34" charset="0"/>
              <a:cs typeface="Lucida Grande" panose="020B0600040502020204" pitchFamily="34" charset="0"/>
            </a:endParaRPr>
          </a:p>
        </p:txBody>
      </p:sp>
      <p:sp>
        <p:nvSpPr>
          <p:cNvPr id="54276" name="Slide Number Placeholder 4">
            <a:extLst>
              <a:ext uri="{FF2B5EF4-FFF2-40B4-BE49-F238E27FC236}">
                <a16:creationId xmlns:a16="http://schemas.microsoft.com/office/drawing/2014/main" id="{440E339E-FE2F-340A-1CF7-01E54BDFCF3B}"/>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A0CE2592-D0C1-6449-81E7-C6571CFA4560}" type="slidenum">
              <a:rPr lang="en-US" altLang="en-US" sz="1200">
                <a:solidFill>
                  <a:schemeClr val="tx1"/>
                </a:solidFill>
                <a:latin typeface="Arial Black" panose="020B0604020202020204" pitchFamily="34" charset="0"/>
              </a:rPr>
              <a:pPr>
                <a:spcBef>
                  <a:spcPct val="0"/>
                </a:spcBef>
                <a:buFontTx/>
                <a:buNone/>
              </a:pPr>
              <a:t>25</a:t>
            </a:fld>
            <a:endParaRPr lang="en-US" altLang="en-US" sz="1200">
              <a:solidFill>
                <a:schemeClr val="tx1"/>
              </a:solidFill>
              <a:latin typeface="Arial Black"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34DF7-9F55-D940-B045-D2D16FCB415B}"/>
              </a:ext>
            </a:extLst>
          </p:cNvPr>
          <p:cNvSpPr>
            <a:spLocks noGrp="1"/>
          </p:cNvSpPr>
          <p:nvPr>
            <p:ph idx="1"/>
          </p:nvPr>
        </p:nvSpPr>
        <p:spPr>
          <a:xfrm>
            <a:off x="482600" y="1600200"/>
            <a:ext cx="7740650" cy="3733800"/>
          </a:xfrm>
        </p:spPr>
        <p:txBody>
          <a:bodyPr rtlCol="0">
            <a:normAutofit lnSpcReduction="10000"/>
          </a:bodyPr>
          <a:lstStyle/>
          <a:p>
            <a:pPr eaLnBrk="1" fontAlgn="auto" hangingPunct="1">
              <a:spcAft>
                <a:spcPts val="0"/>
              </a:spcAft>
              <a:buFont typeface="Arial"/>
              <a:buChar char="•"/>
              <a:defRPr/>
            </a:pPr>
            <a:r>
              <a:rPr lang="en-US" altLang="en-US" sz="2800" dirty="0">
                <a:solidFill>
                  <a:schemeClr val="tx2"/>
                </a:solidFill>
                <a:latin typeface="Georgia" panose="02040502050405020303" pitchFamily="18" charset="0"/>
                <a:ea typeface="+mn-ea"/>
              </a:rPr>
              <a:t>Some potential subjects may be reticent about asking questions (e.g., shy, do not want to appear “dumb,” etc.) </a:t>
            </a:r>
          </a:p>
          <a:p>
            <a:pPr marL="0" indent="0" eaLnBrk="1" fontAlgn="auto" hangingPunct="1">
              <a:spcAft>
                <a:spcPts val="0"/>
              </a:spcAft>
              <a:buFont typeface="Arial" panose="020B0604020202020204" pitchFamily="34" charset="0"/>
              <a:buNone/>
              <a:defRPr/>
            </a:pPr>
            <a:endParaRPr lang="en-US" altLang="en-US" sz="2800" dirty="0">
              <a:solidFill>
                <a:schemeClr val="tx2"/>
              </a:solidFill>
              <a:latin typeface="Georgia" panose="02040502050405020303" pitchFamily="18" charset="0"/>
              <a:ea typeface="+mn-ea"/>
            </a:endParaRPr>
          </a:p>
          <a:p>
            <a:pPr eaLnBrk="1" fontAlgn="auto" hangingPunct="1">
              <a:spcAft>
                <a:spcPts val="0"/>
              </a:spcAft>
              <a:buFont typeface="Arial"/>
              <a:buChar char="•"/>
              <a:defRPr/>
            </a:pPr>
            <a:r>
              <a:rPr lang="en-US" altLang="en-US" sz="2800" dirty="0">
                <a:solidFill>
                  <a:schemeClr val="tx2"/>
                </a:solidFill>
                <a:latin typeface="Georgia" panose="02040502050405020303" pitchFamily="18" charset="0"/>
                <a:ea typeface="+mn-ea"/>
              </a:rPr>
              <a:t>Avoid passive acceptance when a potential subject states s/he has no questions. To facilitate understanding, encourage a subject to repeat—in his/her own words—the key points about a study.   </a:t>
            </a:r>
          </a:p>
          <a:p>
            <a:pPr eaLnBrk="1" fontAlgn="auto" hangingPunct="1">
              <a:spcAft>
                <a:spcPts val="0"/>
              </a:spcAft>
              <a:buClr>
                <a:srgbClr val="996666"/>
              </a:buClr>
              <a:buFont typeface="Arial"/>
              <a:buChar char="•"/>
              <a:defRPr/>
            </a:pPr>
            <a:endParaRPr lang="en-US" altLang="en-US" sz="2800" dirty="0">
              <a:solidFill>
                <a:srgbClr val="000000"/>
              </a:solidFill>
              <a:ea typeface="+mn-ea"/>
            </a:endParaRPr>
          </a:p>
          <a:p>
            <a:pPr marL="0" indent="0" eaLnBrk="1" fontAlgn="auto" hangingPunct="1">
              <a:spcAft>
                <a:spcPts val="0"/>
              </a:spcAft>
              <a:buClr>
                <a:srgbClr val="996666"/>
              </a:buClr>
              <a:buFont typeface="Wingdings" panose="05000000000000000000" pitchFamily="2" charset="2"/>
              <a:buNone/>
              <a:defRPr/>
            </a:pPr>
            <a:endParaRPr lang="en-US" altLang="en-US" sz="2800" dirty="0">
              <a:solidFill>
                <a:srgbClr val="000000"/>
              </a:solidFill>
              <a:ea typeface="+mn-ea"/>
            </a:endParaRPr>
          </a:p>
          <a:p>
            <a:pPr marL="0" indent="0" eaLnBrk="1" fontAlgn="auto" hangingPunct="1">
              <a:spcAft>
                <a:spcPts val="0"/>
              </a:spcAft>
              <a:buClr>
                <a:srgbClr val="99CCFF"/>
              </a:buClr>
              <a:buFont typeface="Wingdings" panose="05000000000000000000" pitchFamily="2" charset="2"/>
              <a:buNone/>
              <a:defRPr/>
            </a:pPr>
            <a:endParaRPr lang="en-US" dirty="0">
              <a:ea typeface="+mn-ea"/>
            </a:endParaRPr>
          </a:p>
        </p:txBody>
      </p:sp>
      <p:sp>
        <p:nvSpPr>
          <p:cNvPr id="56323" name="Slide Number Placeholder 5">
            <a:extLst>
              <a:ext uri="{FF2B5EF4-FFF2-40B4-BE49-F238E27FC236}">
                <a16:creationId xmlns:a16="http://schemas.microsoft.com/office/drawing/2014/main" id="{3FD6409B-AC37-CF31-A3FA-37C6B01F2F0F}"/>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D0DDE406-69FB-DF43-86B3-8C3D20FEB679}" type="slidenum">
              <a:rPr lang="en-US" altLang="en-US" sz="1200">
                <a:solidFill>
                  <a:schemeClr val="tx1"/>
                </a:solidFill>
                <a:latin typeface="Arial Black" panose="020B0604020202020204" pitchFamily="34" charset="0"/>
              </a:rPr>
              <a:pPr>
                <a:spcBef>
                  <a:spcPct val="0"/>
                </a:spcBef>
                <a:buFontTx/>
                <a:buNone/>
              </a:pPr>
              <a:t>26</a:t>
            </a:fld>
            <a:endParaRPr lang="en-US" altLang="en-US" sz="1200">
              <a:solidFill>
                <a:schemeClr val="tx1"/>
              </a:solidFill>
              <a:latin typeface="Arial Black" panose="020B0604020202020204" pitchFamily="34" charset="0"/>
            </a:endParaRPr>
          </a:p>
        </p:txBody>
      </p:sp>
      <p:sp>
        <p:nvSpPr>
          <p:cNvPr id="56324" name="Title 1">
            <a:extLst>
              <a:ext uri="{FF2B5EF4-FFF2-40B4-BE49-F238E27FC236}">
                <a16:creationId xmlns:a16="http://schemas.microsoft.com/office/drawing/2014/main" id="{59DC70CB-73EC-8925-D795-8761D9C622AD}"/>
              </a:ext>
            </a:extLst>
          </p:cNvPr>
          <p:cNvSpPr>
            <a:spLocks noGrp="1"/>
          </p:cNvSpPr>
          <p:nvPr>
            <p:ph type="title"/>
          </p:nvPr>
        </p:nvSpPr>
        <p:spPr>
          <a:xfrm>
            <a:off x="457200" y="304800"/>
            <a:ext cx="7766050" cy="914400"/>
          </a:xfrm>
        </p:spPr>
        <p:txBody>
          <a:bodyPr/>
          <a:lstStyle/>
          <a:p>
            <a:r>
              <a:rPr lang="en-US" altLang="en-US">
                <a:latin typeface="Georgia" panose="02040502050405020303" pitchFamily="18" charset="0"/>
                <a:cs typeface="Georgia" panose="02040502050405020303" pitchFamily="18" charset="0"/>
              </a:rPr>
              <a:t>Tips for the IC Process /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DF0AF4E8-2072-9665-4E20-0DE718861B68}"/>
              </a:ext>
            </a:extLst>
          </p:cNvPr>
          <p:cNvSpPr>
            <a:spLocks noGrp="1"/>
          </p:cNvSpPr>
          <p:nvPr>
            <p:ph type="title"/>
          </p:nvPr>
        </p:nvSpPr>
        <p:spPr>
          <a:xfrm>
            <a:off x="457200" y="152400"/>
            <a:ext cx="6553200" cy="1150938"/>
          </a:xfrm>
        </p:spPr>
        <p:txBody>
          <a:bodyPr/>
          <a:lstStyle/>
          <a:p>
            <a:pPr eaLnBrk="1" hangingPunct="1"/>
            <a:r>
              <a:rPr lang="en-US" altLang="en-US">
                <a:latin typeface="Georgia" panose="02040502050405020303" pitchFamily="18" charset="0"/>
                <a:cs typeface="Georgia" panose="02040502050405020303" pitchFamily="18" charset="0"/>
              </a:rPr>
              <a:t>Tips for the IC Process / 3</a:t>
            </a:r>
          </a:p>
        </p:txBody>
      </p:sp>
      <p:sp>
        <p:nvSpPr>
          <p:cNvPr id="18435" name="Content Placeholder 2">
            <a:extLst>
              <a:ext uri="{FF2B5EF4-FFF2-40B4-BE49-F238E27FC236}">
                <a16:creationId xmlns:a16="http://schemas.microsoft.com/office/drawing/2014/main" id="{7A79ABAB-3534-7A47-B936-C9631113B9F1}"/>
              </a:ext>
            </a:extLst>
          </p:cNvPr>
          <p:cNvSpPr>
            <a:spLocks noGrp="1"/>
          </p:cNvSpPr>
          <p:nvPr>
            <p:ph idx="1"/>
          </p:nvPr>
        </p:nvSpPr>
        <p:spPr>
          <a:xfrm>
            <a:off x="609600" y="1676400"/>
            <a:ext cx="7924800" cy="4724400"/>
          </a:xfrm>
        </p:spPr>
        <p:txBody>
          <a:bodyPr rtlCol="0">
            <a:normAutofit/>
          </a:bodyPr>
          <a:lstStyle/>
          <a:p>
            <a:pPr eaLnBrk="1" fontAlgn="auto" hangingPunct="1">
              <a:spcAft>
                <a:spcPts val="0"/>
              </a:spcAft>
              <a:buClr>
                <a:srgbClr val="996666"/>
              </a:buClr>
              <a:buFont typeface="Arial"/>
              <a:buChar char="•"/>
              <a:defRPr/>
            </a:pPr>
            <a:r>
              <a:rPr lang="en-US" sz="2800" dirty="0">
                <a:solidFill>
                  <a:schemeClr val="tx2">
                    <a:lumMod val="75000"/>
                  </a:schemeClr>
                </a:solidFill>
                <a:latin typeface="Georgia" panose="02040502050405020303" pitchFamily="18" charset="0"/>
                <a:ea typeface="+mn-ea"/>
              </a:rPr>
              <a:t>If a potential subject seems stressed or anxious, it will likely be hard for him/her to assimilate the IC information. </a:t>
            </a:r>
          </a:p>
          <a:p>
            <a:pPr marL="457200" lvl="1" indent="0" eaLnBrk="1" fontAlgn="auto" hangingPunct="1">
              <a:spcAft>
                <a:spcPts val="0"/>
              </a:spcAft>
              <a:buClr>
                <a:srgbClr val="00B0F0"/>
              </a:buClr>
              <a:buFont typeface="Arial" panose="020B0604020202020204" pitchFamily="34" charset="0"/>
              <a:buNone/>
              <a:defRPr/>
            </a:pPr>
            <a:endParaRPr lang="en-US" sz="2400" dirty="0">
              <a:solidFill>
                <a:schemeClr val="tx2">
                  <a:lumMod val="75000"/>
                </a:schemeClr>
              </a:solidFill>
              <a:latin typeface="Georgia" panose="02040502050405020303" pitchFamily="18" charset="0"/>
              <a:ea typeface="+mn-ea"/>
            </a:endParaRPr>
          </a:p>
          <a:p>
            <a:pPr lvl="1" eaLnBrk="1" fontAlgn="auto" hangingPunct="1">
              <a:spcAft>
                <a:spcPts val="0"/>
              </a:spcAft>
              <a:buClr>
                <a:srgbClr val="00B0F0"/>
              </a:buClr>
              <a:defRPr/>
            </a:pPr>
            <a:r>
              <a:rPr lang="en-US" sz="2400" dirty="0">
                <a:solidFill>
                  <a:schemeClr val="tx2">
                    <a:lumMod val="75000"/>
                  </a:schemeClr>
                </a:solidFill>
                <a:latin typeface="Georgia" panose="02040502050405020303" pitchFamily="18" charset="0"/>
                <a:ea typeface="+mn-ea"/>
              </a:rPr>
              <a:t>Consider offering to reschedule the discussion.</a:t>
            </a:r>
          </a:p>
          <a:p>
            <a:pPr lvl="1" eaLnBrk="1" fontAlgn="auto" hangingPunct="1">
              <a:spcAft>
                <a:spcPts val="0"/>
              </a:spcAft>
              <a:buClr>
                <a:srgbClr val="996666"/>
              </a:buClr>
              <a:defRPr/>
            </a:pPr>
            <a:endParaRPr lang="en-US" sz="2400" dirty="0">
              <a:solidFill>
                <a:schemeClr val="tx2">
                  <a:lumMod val="75000"/>
                </a:schemeClr>
              </a:solidFill>
              <a:latin typeface="Georgia" panose="02040502050405020303" pitchFamily="18" charset="0"/>
              <a:ea typeface="+mn-ea"/>
            </a:endParaRPr>
          </a:p>
          <a:p>
            <a:pPr lvl="1" eaLnBrk="1" fontAlgn="auto" hangingPunct="1">
              <a:spcAft>
                <a:spcPts val="0"/>
              </a:spcAft>
              <a:buClr>
                <a:srgbClr val="00B0F0"/>
              </a:buClr>
              <a:defRPr/>
            </a:pPr>
            <a:r>
              <a:rPr lang="en-US" sz="2400" dirty="0">
                <a:solidFill>
                  <a:schemeClr val="tx2">
                    <a:lumMod val="75000"/>
                  </a:schemeClr>
                </a:solidFill>
                <a:latin typeface="Georgia" panose="02040502050405020303" pitchFamily="18" charset="0"/>
                <a:ea typeface="+mn-ea"/>
              </a:rPr>
              <a:t>If the individual wishes to go ahead, slow things down by going point-by-point, encouraging his/her  input, and/or summarizing the responses.      </a:t>
            </a:r>
          </a:p>
          <a:p>
            <a:pPr marL="0" indent="0" eaLnBrk="1" fontAlgn="auto" hangingPunct="1">
              <a:spcAft>
                <a:spcPts val="0"/>
              </a:spcAft>
              <a:buFont typeface="Wingdings" panose="05000000000000000000" pitchFamily="2" charset="2"/>
              <a:buNone/>
              <a:defRPr/>
            </a:pPr>
            <a:r>
              <a:rPr lang="en-US" sz="2800" dirty="0">
                <a:ea typeface="+mn-ea"/>
              </a:rPr>
              <a:t> </a:t>
            </a:r>
          </a:p>
        </p:txBody>
      </p:sp>
      <p:sp>
        <p:nvSpPr>
          <p:cNvPr id="58372" name="Slide Number Placeholder 4">
            <a:extLst>
              <a:ext uri="{FF2B5EF4-FFF2-40B4-BE49-F238E27FC236}">
                <a16:creationId xmlns:a16="http://schemas.microsoft.com/office/drawing/2014/main" id="{34277693-A7A4-E5B2-BDBE-B2707CCB576A}"/>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7547155A-44F4-C245-B180-A0E73851F629}" type="slidenum">
              <a:rPr lang="en-US" altLang="en-US" sz="1200">
                <a:solidFill>
                  <a:schemeClr val="tx1"/>
                </a:solidFill>
                <a:latin typeface="Arial Black" panose="020B0604020202020204" pitchFamily="34" charset="0"/>
              </a:rPr>
              <a:pPr>
                <a:spcBef>
                  <a:spcPct val="0"/>
                </a:spcBef>
                <a:buFontTx/>
                <a:buNone/>
              </a:pPr>
              <a:t>27</a:t>
            </a:fld>
            <a:endParaRPr lang="en-US" altLang="en-US" sz="1200">
              <a:solidFill>
                <a:schemeClr val="tx1"/>
              </a:solidFill>
              <a:latin typeface="Arial Black" panose="020B0604020202020204" pitchFamily="34" charset="0"/>
            </a:endParaRPr>
          </a:p>
        </p:txBody>
      </p:sp>
      <p:pic>
        <p:nvPicPr>
          <p:cNvPr id="58373" name="Picture 6">
            <a:extLst>
              <a:ext uri="{FF2B5EF4-FFF2-40B4-BE49-F238E27FC236}">
                <a16:creationId xmlns:a16="http://schemas.microsoft.com/office/drawing/2014/main" id="{AE6C7D16-CEF3-4060-DE68-2539B65DD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52400"/>
            <a:ext cx="1843088" cy="1227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a:extLst>
              <a:ext uri="{FF2B5EF4-FFF2-40B4-BE49-F238E27FC236}">
                <a16:creationId xmlns:a16="http://schemas.microsoft.com/office/drawing/2014/main" id="{DFE7F357-5DAE-7D41-8DB6-4F0FE87F3C74}"/>
              </a:ext>
            </a:extLst>
          </p:cNvPr>
          <p:cNvSpPr>
            <a:spLocks noGrp="1"/>
          </p:cNvSpPr>
          <p:nvPr>
            <p:ph idx="1"/>
          </p:nvPr>
        </p:nvSpPr>
        <p:spPr>
          <a:xfrm>
            <a:off x="354013" y="2057400"/>
            <a:ext cx="7740650" cy="2743200"/>
          </a:xfrm>
        </p:spPr>
        <p:txBody>
          <a:bodyPr rtlCol="0">
            <a:normAutofit/>
          </a:bodyPr>
          <a:lstStyle/>
          <a:p>
            <a:pPr eaLnBrk="1" fontAlgn="auto" hangingPunct="1">
              <a:spcAft>
                <a:spcPts val="0"/>
              </a:spcAft>
              <a:defRPr/>
            </a:pPr>
            <a:endParaRPr lang="en-US" sz="2800" dirty="0">
              <a:ea typeface="+mn-ea"/>
            </a:endParaRPr>
          </a:p>
          <a:p>
            <a:pPr marL="0" indent="0" eaLnBrk="1" fontAlgn="auto" hangingPunct="1">
              <a:spcAft>
                <a:spcPts val="0"/>
              </a:spcAft>
              <a:buFont typeface="Arial" panose="020B0604020202020204" pitchFamily="34" charset="0"/>
              <a:buNone/>
              <a:defRPr/>
            </a:pPr>
            <a:r>
              <a:rPr lang="en-US" altLang="en-US" sz="2800" dirty="0">
                <a:solidFill>
                  <a:schemeClr val="tx2"/>
                </a:solidFill>
                <a:latin typeface="Georgia" panose="02040502050405020303" pitchFamily="18" charset="0"/>
                <a:ea typeface="+mn-ea"/>
              </a:rPr>
              <a:t>In general, encourage potential subjects to take their time (e.g., ask questions, take the form home, talk to friends/family, etc.)  </a:t>
            </a:r>
          </a:p>
          <a:p>
            <a:pPr eaLnBrk="1" fontAlgn="auto" hangingPunct="1">
              <a:spcAft>
                <a:spcPts val="0"/>
              </a:spcAft>
              <a:buFont typeface="Arial"/>
              <a:buChar char="•"/>
              <a:defRPr/>
            </a:pPr>
            <a:endParaRPr lang="en-US" altLang="en-US" dirty="0">
              <a:ea typeface="+mn-ea"/>
            </a:endParaRPr>
          </a:p>
        </p:txBody>
      </p:sp>
      <p:sp>
        <p:nvSpPr>
          <p:cNvPr id="60419" name="Slide Number Placeholder 4">
            <a:extLst>
              <a:ext uri="{FF2B5EF4-FFF2-40B4-BE49-F238E27FC236}">
                <a16:creationId xmlns:a16="http://schemas.microsoft.com/office/drawing/2014/main" id="{A7BB0362-F6E7-9254-0731-59A51735DF9F}"/>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C642FEFA-66DC-5E43-A8EB-0138BE3A195D}" type="slidenum">
              <a:rPr lang="en-US" altLang="en-US" sz="1200">
                <a:solidFill>
                  <a:schemeClr val="tx1"/>
                </a:solidFill>
                <a:latin typeface="Arial Black" panose="020B0604020202020204" pitchFamily="34" charset="0"/>
              </a:rPr>
              <a:pPr>
                <a:spcBef>
                  <a:spcPct val="0"/>
                </a:spcBef>
                <a:buFontTx/>
                <a:buNone/>
              </a:pPr>
              <a:t>28</a:t>
            </a:fld>
            <a:endParaRPr lang="en-US" altLang="en-US" sz="1200">
              <a:solidFill>
                <a:schemeClr val="tx1"/>
              </a:solidFill>
              <a:latin typeface="Arial Black" panose="020B0604020202020204" pitchFamily="34" charset="0"/>
            </a:endParaRPr>
          </a:p>
        </p:txBody>
      </p:sp>
      <p:sp>
        <p:nvSpPr>
          <p:cNvPr id="60420" name="Title 1">
            <a:extLst>
              <a:ext uri="{FF2B5EF4-FFF2-40B4-BE49-F238E27FC236}">
                <a16:creationId xmlns:a16="http://schemas.microsoft.com/office/drawing/2014/main" id="{2C2C03B4-DE02-D803-6232-EC3C1FF1C45E}"/>
              </a:ext>
            </a:extLst>
          </p:cNvPr>
          <p:cNvSpPr>
            <a:spLocks noGrp="1"/>
          </p:cNvSpPr>
          <p:nvPr>
            <p:ph type="title"/>
          </p:nvPr>
        </p:nvSpPr>
        <p:spPr>
          <a:xfrm>
            <a:off x="311150" y="685800"/>
            <a:ext cx="7766050" cy="1150938"/>
          </a:xfrm>
        </p:spPr>
        <p:txBody>
          <a:bodyPr/>
          <a:lstStyle/>
          <a:p>
            <a:r>
              <a:rPr lang="en-US" altLang="en-US">
                <a:latin typeface="Georgia" panose="02040502050405020303" pitchFamily="18" charset="0"/>
                <a:cs typeface="Georgia" panose="02040502050405020303" pitchFamily="18" charset="0"/>
              </a:rPr>
              <a:t>Tips for the IC Process / 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CDAA0FF8-9538-E0F6-173C-98A88F41AC02}"/>
              </a:ext>
            </a:extLst>
          </p:cNvPr>
          <p:cNvSpPr>
            <a:spLocks noGrp="1"/>
          </p:cNvSpPr>
          <p:nvPr>
            <p:ph type="title"/>
          </p:nvPr>
        </p:nvSpPr>
        <p:spPr>
          <a:xfrm>
            <a:off x="457200" y="1249363"/>
            <a:ext cx="7766050" cy="1150937"/>
          </a:xfrm>
        </p:spPr>
        <p:txBody>
          <a:bodyPr/>
          <a:lstStyle/>
          <a:p>
            <a:r>
              <a:rPr lang="en-US" altLang="en-US">
                <a:latin typeface="Georgia" panose="02040502050405020303" pitchFamily="18" charset="0"/>
                <a:cs typeface="Georgia" panose="02040502050405020303" pitchFamily="18" charset="0"/>
              </a:rPr>
              <a:t>Knowledge Quiz</a:t>
            </a:r>
          </a:p>
        </p:txBody>
      </p:sp>
      <p:sp>
        <p:nvSpPr>
          <p:cNvPr id="62467" name="Content Placeholder 2">
            <a:extLst>
              <a:ext uri="{FF2B5EF4-FFF2-40B4-BE49-F238E27FC236}">
                <a16:creationId xmlns:a16="http://schemas.microsoft.com/office/drawing/2014/main" id="{8BB7284A-5855-9EF9-BFD2-6CB77E930E2D}"/>
              </a:ext>
            </a:extLst>
          </p:cNvPr>
          <p:cNvSpPr>
            <a:spLocks noGrp="1"/>
          </p:cNvSpPr>
          <p:nvPr>
            <p:ph idx="1"/>
          </p:nvPr>
        </p:nvSpPr>
        <p:spPr>
          <a:xfrm>
            <a:off x="482600" y="2519363"/>
            <a:ext cx="7740650" cy="2063750"/>
          </a:xfrm>
        </p:spPr>
        <p:txBody>
          <a:bodyPr/>
          <a:lstStyle/>
          <a:p>
            <a:pPr marL="0" indent="0">
              <a:buFont typeface="Arial" panose="020B0604020202020204" pitchFamily="34" charset="0"/>
              <a:buNone/>
            </a:pPr>
            <a:r>
              <a:rPr lang="en-US" altLang="en-US" sz="2400">
                <a:latin typeface="Georgia" panose="02040502050405020303" pitchFamily="18" charset="0"/>
                <a:ea typeface="Lucida Grande" panose="020B0600040502020204" pitchFamily="34" charset="0"/>
                <a:cs typeface="Lucida Grande" panose="020B0600040502020204" pitchFamily="34" charset="0"/>
              </a:rPr>
              <a:t>T/F: Informed consent is an ongoing process that starts at recruitment and continues until the end of study participation.</a:t>
            </a:r>
          </a:p>
          <a:p>
            <a:pPr marL="0" indent="0">
              <a:buFont typeface="Arial" panose="020B0604020202020204" pitchFamily="34" charset="0"/>
              <a:buNone/>
            </a:pPr>
            <a:endParaRPr lang="en-US" altLang="en-US">
              <a:latin typeface="Lucida Grande" panose="020B0600040502020204" pitchFamily="34" charset="0"/>
              <a:ea typeface="Lucida Grande" panose="020B0600040502020204" pitchFamily="34" charset="0"/>
              <a:cs typeface="Lucida Grande" panose="020B06000405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0AE86B4-066E-EE63-32A0-37C06B8CC5CF}"/>
              </a:ext>
            </a:extLst>
          </p:cNvPr>
          <p:cNvSpPr>
            <a:spLocks noGrp="1"/>
          </p:cNvSpPr>
          <p:nvPr>
            <p:ph type="title"/>
          </p:nvPr>
        </p:nvSpPr>
        <p:spPr>
          <a:xfrm>
            <a:off x="458788" y="347663"/>
            <a:ext cx="7766050" cy="1150937"/>
          </a:xfrm>
        </p:spPr>
        <p:txBody>
          <a:bodyPr/>
          <a:lstStyle/>
          <a:p>
            <a:pPr eaLnBrk="1" hangingPunct="1"/>
            <a:r>
              <a:rPr lang="en-US" altLang="en-US">
                <a:latin typeface="Georgia" panose="02040502050405020303" pitchFamily="18" charset="0"/>
                <a:cs typeface="Georgia" panose="02040502050405020303" pitchFamily="18" charset="0"/>
              </a:rPr>
              <a:t>Learning Objectives / 1</a:t>
            </a:r>
          </a:p>
        </p:txBody>
      </p:sp>
      <p:sp>
        <p:nvSpPr>
          <p:cNvPr id="5123" name="Content Placeholder 2">
            <a:extLst>
              <a:ext uri="{FF2B5EF4-FFF2-40B4-BE49-F238E27FC236}">
                <a16:creationId xmlns:a16="http://schemas.microsoft.com/office/drawing/2014/main" id="{53BB5648-1653-2B4C-B0A3-69453B19D6EB}"/>
              </a:ext>
            </a:extLst>
          </p:cNvPr>
          <p:cNvSpPr>
            <a:spLocks noGrp="1"/>
          </p:cNvSpPr>
          <p:nvPr>
            <p:ph idx="1"/>
          </p:nvPr>
        </p:nvSpPr>
        <p:spPr>
          <a:xfrm>
            <a:off x="482600" y="1836738"/>
            <a:ext cx="7823200" cy="3497262"/>
          </a:xfrm>
        </p:spPr>
        <p:txBody>
          <a:bodyPr rtlCol="0">
            <a:normAutofit fontScale="47500" lnSpcReduction="20000"/>
          </a:bodyPr>
          <a:lstStyle/>
          <a:p>
            <a:pPr marL="0" indent="0" eaLnBrk="1" fontAlgn="auto" hangingPunct="1">
              <a:spcAft>
                <a:spcPts val="0"/>
              </a:spcAft>
              <a:buFont typeface="Wingdings" panose="05000000000000000000" pitchFamily="2" charset="2"/>
              <a:buNone/>
              <a:defRPr/>
            </a:pPr>
            <a:r>
              <a:rPr lang="en-US" sz="5100" dirty="0">
                <a:latin typeface="Georgia" panose="02040502050405020303" pitchFamily="18" charset="0"/>
                <a:ea typeface="+mn-ea"/>
              </a:rPr>
              <a:t>After this presentation, you should be</a:t>
            </a:r>
          </a:p>
          <a:p>
            <a:pPr marL="0" indent="0" eaLnBrk="1" fontAlgn="auto" hangingPunct="1">
              <a:spcAft>
                <a:spcPts val="0"/>
              </a:spcAft>
              <a:buFont typeface="Wingdings" panose="05000000000000000000" pitchFamily="2" charset="2"/>
              <a:buNone/>
              <a:defRPr/>
            </a:pPr>
            <a:r>
              <a:rPr lang="en-US" sz="5100" dirty="0">
                <a:latin typeface="Georgia" panose="02040502050405020303" pitchFamily="18" charset="0"/>
                <a:ea typeface="+mn-ea"/>
              </a:rPr>
              <a:t>able to:</a:t>
            </a:r>
          </a:p>
          <a:p>
            <a:pPr marL="0" indent="0" eaLnBrk="1" fontAlgn="auto" hangingPunct="1">
              <a:spcAft>
                <a:spcPts val="0"/>
              </a:spcAft>
              <a:buFont typeface="Wingdings" panose="05000000000000000000" pitchFamily="2" charset="2"/>
              <a:buNone/>
              <a:defRPr/>
            </a:pPr>
            <a:endParaRPr lang="en-US" sz="4500" dirty="0">
              <a:latin typeface="Georgia" panose="02040502050405020303" pitchFamily="18" charset="0"/>
              <a:ea typeface="+mn-ea"/>
            </a:endParaRPr>
          </a:p>
          <a:p>
            <a:pPr eaLnBrk="1" fontAlgn="auto" hangingPunct="1">
              <a:spcAft>
                <a:spcPts val="0"/>
              </a:spcAft>
              <a:buFont typeface="Arial"/>
              <a:buChar char="•"/>
              <a:defRPr/>
            </a:pPr>
            <a:r>
              <a:rPr lang="en-US" sz="5100" dirty="0">
                <a:latin typeface="Georgia" panose="02040502050405020303" pitchFamily="18" charset="0"/>
                <a:ea typeface="+mn-ea"/>
              </a:rPr>
              <a:t>Name and understand the three basic ethical principles described in The Belmont Report; </a:t>
            </a:r>
          </a:p>
          <a:p>
            <a:pPr marL="0" indent="0" eaLnBrk="1" fontAlgn="auto" hangingPunct="1">
              <a:spcAft>
                <a:spcPts val="0"/>
              </a:spcAft>
              <a:buFont typeface="Wingdings" panose="05000000000000000000" pitchFamily="2" charset="2"/>
              <a:buNone/>
              <a:defRPr/>
            </a:pPr>
            <a:endParaRPr lang="en-US" sz="5100" dirty="0">
              <a:latin typeface="Georgia" panose="02040502050405020303" pitchFamily="18" charset="0"/>
              <a:ea typeface="+mn-ea"/>
            </a:endParaRPr>
          </a:p>
          <a:p>
            <a:pPr eaLnBrk="1" fontAlgn="auto" hangingPunct="1">
              <a:spcAft>
                <a:spcPts val="0"/>
              </a:spcAft>
              <a:buFont typeface="Arial"/>
              <a:buChar char="•"/>
              <a:defRPr/>
            </a:pPr>
            <a:r>
              <a:rPr lang="en-US" sz="5100" dirty="0">
                <a:latin typeface="Georgia" panose="02040502050405020303" pitchFamily="18" charset="0"/>
                <a:ea typeface="+mn-ea"/>
              </a:rPr>
              <a:t>Implement these ethical principles when working with research subjects, </a:t>
            </a:r>
          </a:p>
          <a:p>
            <a:pPr marL="0" indent="0" eaLnBrk="1" fontAlgn="auto" hangingPunct="1">
              <a:spcAft>
                <a:spcPts val="0"/>
              </a:spcAft>
              <a:buFont typeface="Arial" panose="020B0604020202020204" pitchFamily="34" charset="0"/>
              <a:buNone/>
              <a:defRPr/>
            </a:pPr>
            <a:r>
              <a:rPr lang="en-US" sz="5100" dirty="0">
                <a:latin typeface="Georgia" panose="02040502050405020303" pitchFamily="18" charset="0"/>
                <a:ea typeface="+mn-ea"/>
              </a:rPr>
              <a:t>	- </a:t>
            </a:r>
            <a:r>
              <a:rPr lang="en-US" sz="5100" dirty="0">
                <a:solidFill>
                  <a:schemeClr val="accent1">
                    <a:lumMod val="75000"/>
                  </a:schemeClr>
                </a:solidFill>
                <a:latin typeface="Georgia" panose="02040502050405020303" pitchFamily="18" charset="0"/>
                <a:ea typeface="+mn-ea"/>
              </a:rPr>
              <a:t>including r</a:t>
            </a:r>
            <a:r>
              <a:rPr lang="en-US" sz="5100" dirty="0">
                <a:solidFill>
                  <a:schemeClr val="accent1">
                    <a:lumMod val="75000"/>
                  </a:schemeClr>
                </a:solidFill>
                <a:latin typeface="Georgia" panose="02040502050405020303" pitchFamily="18" charset="0"/>
              </a:rPr>
              <a:t>esearch in international settings</a:t>
            </a:r>
          </a:p>
          <a:p>
            <a:pPr marL="0" indent="0" eaLnBrk="1" fontAlgn="auto" hangingPunct="1">
              <a:spcAft>
                <a:spcPts val="0"/>
              </a:spcAft>
              <a:buFont typeface="Arial" panose="020B0604020202020204" pitchFamily="34" charset="0"/>
              <a:buNone/>
              <a:defRPr/>
            </a:pPr>
            <a:r>
              <a:rPr lang="en-US" sz="3800" dirty="0">
                <a:solidFill>
                  <a:srgbClr val="00B0F0"/>
                </a:solidFill>
              </a:rPr>
              <a:t>	</a:t>
            </a:r>
            <a:endParaRPr lang="en-US" dirty="0">
              <a:ea typeface="+mn-ea"/>
            </a:endParaRPr>
          </a:p>
          <a:p>
            <a:pPr eaLnBrk="1" fontAlgn="auto" hangingPunct="1">
              <a:spcAft>
                <a:spcPts val="0"/>
              </a:spcAft>
              <a:buFont typeface="Arial"/>
              <a:buChar char="•"/>
              <a:defRPr/>
            </a:pPr>
            <a:endParaRPr lang="en-US" dirty="0">
              <a:ea typeface="+mn-ea"/>
            </a:endParaRPr>
          </a:p>
        </p:txBody>
      </p:sp>
      <p:sp>
        <p:nvSpPr>
          <p:cNvPr id="9220" name="Slide Number Placeholder 4">
            <a:extLst>
              <a:ext uri="{FF2B5EF4-FFF2-40B4-BE49-F238E27FC236}">
                <a16:creationId xmlns:a16="http://schemas.microsoft.com/office/drawing/2014/main" id="{A020EE9C-B4F2-AC6A-39DA-4CD3B414440F}"/>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6AE4851D-D1A7-4F40-9590-93217631B7C7}" type="slidenum">
              <a:rPr lang="en-US" altLang="en-US" sz="1200">
                <a:solidFill>
                  <a:schemeClr val="tx1"/>
                </a:solidFill>
                <a:latin typeface="Arial Black" panose="020B0604020202020204" pitchFamily="34" charset="0"/>
              </a:rPr>
              <a:pPr>
                <a:spcBef>
                  <a:spcPct val="0"/>
                </a:spcBef>
                <a:buFontTx/>
                <a:buNone/>
              </a:pPr>
              <a:t>3</a:t>
            </a:fld>
            <a:endParaRPr lang="en-US" altLang="en-US" sz="1200">
              <a:solidFill>
                <a:schemeClr val="tx1"/>
              </a:solidFill>
              <a:latin typeface="Arial Black"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a:extLst>
              <a:ext uri="{FF2B5EF4-FFF2-40B4-BE49-F238E27FC236}">
                <a16:creationId xmlns:a16="http://schemas.microsoft.com/office/drawing/2014/main" id="{E4E5C0E2-6E28-104B-B2C1-934A869C1909}"/>
              </a:ext>
            </a:extLst>
          </p:cNvPr>
          <p:cNvSpPr>
            <a:spLocks noGrp="1" noChangeArrowheads="1"/>
          </p:cNvSpPr>
          <p:nvPr>
            <p:ph idx="1"/>
          </p:nvPr>
        </p:nvSpPr>
        <p:spPr>
          <a:xfrm>
            <a:off x="482600" y="2057400"/>
            <a:ext cx="7740650" cy="3581400"/>
          </a:xfrm>
        </p:spPr>
        <p:txBody>
          <a:bodyPr rtlCol="0">
            <a:normAutofit/>
          </a:bodyPr>
          <a:lstStyle/>
          <a:p>
            <a:pPr marL="0" indent="0">
              <a:buFont typeface="Arial" panose="020B0604020202020204" pitchFamily="34" charset="0"/>
              <a:buNone/>
              <a:defRPr/>
            </a:pPr>
            <a:r>
              <a:rPr lang="en-US" altLang="en-US" sz="2400" dirty="0">
                <a:solidFill>
                  <a:schemeClr val="accent1">
                    <a:lumMod val="75000"/>
                  </a:schemeClr>
                </a:solidFill>
                <a:latin typeface="Georgia" panose="02040502050405020303" pitchFamily="18" charset="0"/>
              </a:rPr>
              <a:t>Staff who recruit or work with study participants should verify with the PI/designee that only the most recent IRB-approved materials --e.g., flyers, phone recruitment scripts, interview consent documents, surveys/questionnaires, or debriefings—are being used</a:t>
            </a:r>
            <a:r>
              <a:rPr lang="en-US" altLang="en-US" sz="2400" dirty="0">
                <a:solidFill>
                  <a:schemeClr val="accent1">
                    <a:lumMod val="75000"/>
                  </a:schemeClr>
                </a:solidFill>
              </a:rPr>
              <a:t>. </a:t>
            </a:r>
          </a:p>
          <a:p>
            <a:pPr marL="0" indent="0"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a:buChar char="•"/>
              <a:defRPr/>
            </a:pPr>
            <a:endParaRPr lang="en-US" altLang="en-US" sz="1900" dirty="0">
              <a:solidFill>
                <a:schemeClr val="accent1">
                  <a:lumMod val="75000"/>
                </a:schemeClr>
              </a:solidFill>
            </a:endParaRPr>
          </a:p>
          <a:p>
            <a:pPr eaLnBrk="1" fontAlgn="auto" hangingPunct="1">
              <a:spcAft>
                <a:spcPts val="0"/>
              </a:spcAft>
              <a:buFont typeface="Arial"/>
              <a:buChar char="•"/>
              <a:defRPr/>
            </a:pPr>
            <a:endParaRPr lang="en-US" altLang="en-US" sz="1900" dirty="0">
              <a:solidFill>
                <a:schemeClr val="accent1">
                  <a:lumMod val="75000"/>
                </a:schemeClr>
              </a:solidFill>
            </a:endParaRPr>
          </a:p>
          <a:p>
            <a:pPr eaLnBrk="1" fontAlgn="auto" hangingPunct="1">
              <a:spcAft>
                <a:spcPts val="0"/>
              </a:spcAft>
              <a:buFont typeface="Arial"/>
              <a:buChar char="•"/>
              <a:defRPr/>
            </a:pPr>
            <a:endParaRPr lang="en-US" altLang="en-US" sz="2800" dirty="0">
              <a:solidFill>
                <a:schemeClr val="accent1">
                  <a:lumMod val="75000"/>
                </a:schemeClr>
              </a:solidFill>
            </a:endParaRPr>
          </a:p>
          <a:p>
            <a:pPr eaLnBrk="1" fontAlgn="auto" hangingPunct="1">
              <a:spcAft>
                <a:spcPts val="0"/>
              </a:spcAft>
              <a:buFont typeface="Arial"/>
              <a:buChar char="•"/>
              <a:defRPr/>
            </a:pPr>
            <a:endParaRPr lang="en-US" altLang="en-US" sz="2800" dirty="0">
              <a:ea typeface="+mn-ea"/>
            </a:endParaRPr>
          </a:p>
        </p:txBody>
      </p:sp>
      <p:sp>
        <p:nvSpPr>
          <p:cNvPr id="64515" name="Slide Number Placeholder 4">
            <a:extLst>
              <a:ext uri="{FF2B5EF4-FFF2-40B4-BE49-F238E27FC236}">
                <a16:creationId xmlns:a16="http://schemas.microsoft.com/office/drawing/2014/main" id="{5D2022D9-54E7-0551-8916-5EC0724C072B}"/>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19189061-702F-2944-A176-6F120EDF77FA}" type="slidenum">
              <a:rPr lang="en-US" altLang="en-US" sz="1200">
                <a:solidFill>
                  <a:schemeClr val="tx1"/>
                </a:solidFill>
                <a:latin typeface="Arial Black" panose="020B0604020202020204" pitchFamily="34" charset="0"/>
              </a:rPr>
              <a:pPr>
                <a:spcBef>
                  <a:spcPct val="0"/>
                </a:spcBef>
                <a:buFontTx/>
                <a:buNone/>
              </a:pPr>
              <a:t>30</a:t>
            </a:fld>
            <a:endParaRPr lang="en-US" altLang="en-US" sz="1200">
              <a:solidFill>
                <a:schemeClr val="tx1"/>
              </a:solidFill>
              <a:latin typeface="Arial Black" panose="020B0604020202020204" pitchFamily="34" charset="0"/>
            </a:endParaRPr>
          </a:p>
        </p:txBody>
      </p:sp>
      <p:sp>
        <p:nvSpPr>
          <p:cNvPr id="64516" name="Title 2">
            <a:extLst>
              <a:ext uri="{FF2B5EF4-FFF2-40B4-BE49-F238E27FC236}">
                <a16:creationId xmlns:a16="http://schemas.microsoft.com/office/drawing/2014/main" id="{4D4AEC53-D0B4-5BC1-1AF6-75CBFD8606C9}"/>
              </a:ext>
            </a:extLst>
          </p:cNvPr>
          <p:cNvSpPr>
            <a:spLocks noGrp="1"/>
          </p:cNvSpPr>
          <p:nvPr>
            <p:ph type="title"/>
          </p:nvPr>
        </p:nvSpPr>
        <p:spPr>
          <a:xfrm>
            <a:off x="457200" y="644525"/>
            <a:ext cx="7766050" cy="1149350"/>
          </a:xfrm>
        </p:spPr>
        <p:txBody>
          <a:bodyPr/>
          <a:lstStyle/>
          <a:p>
            <a:r>
              <a:rPr lang="en-US" altLang="en-US">
                <a:latin typeface="Georgia" panose="02040502050405020303" pitchFamily="18" charset="0"/>
                <a:cs typeface="Georgia" panose="02040502050405020303" pitchFamily="18" charset="0"/>
              </a:rPr>
              <a:t>Study Materials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0ECCCD5B-B7A0-CC66-95CA-7D08D4056B8C}"/>
              </a:ext>
            </a:extLst>
          </p:cNvPr>
          <p:cNvSpPr>
            <a:spLocks noGrp="1"/>
          </p:cNvSpPr>
          <p:nvPr>
            <p:ph type="title"/>
          </p:nvPr>
        </p:nvSpPr>
        <p:spPr>
          <a:xfrm>
            <a:off x="457200" y="457200"/>
            <a:ext cx="7766050" cy="990600"/>
          </a:xfrm>
        </p:spPr>
        <p:txBody>
          <a:bodyPr/>
          <a:lstStyle/>
          <a:p>
            <a:r>
              <a:rPr lang="en-US" altLang="en-US">
                <a:latin typeface="Georgia" panose="02040502050405020303" pitchFamily="18" charset="0"/>
                <a:cs typeface="Georgia" panose="02040502050405020303" pitchFamily="18" charset="0"/>
              </a:rPr>
              <a:t>Tips on Data Collection</a:t>
            </a:r>
          </a:p>
        </p:txBody>
      </p:sp>
      <p:sp>
        <p:nvSpPr>
          <p:cNvPr id="62467" name="Content Placeholder 2">
            <a:extLst>
              <a:ext uri="{FF2B5EF4-FFF2-40B4-BE49-F238E27FC236}">
                <a16:creationId xmlns:a16="http://schemas.microsoft.com/office/drawing/2014/main" id="{5F1466C8-D7AF-A547-BCBB-8C00FE33DEAA}"/>
              </a:ext>
            </a:extLst>
          </p:cNvPr>
          <p:cNvSpPr>
            <a:spLocks noGrp="1"/>
          </p:cNvSpPr>
          <p:nvPr>
            <p:ph idx="1"/>
          </p:nvPr>
        </p:nvSpPr>
        <p:spPr>
          <a:xfrm>
            <a:off x="474663" y="1752600"/>
            <a:ext cx="7766050" cy="4419600"/>
          </a:xfrm>
        </p:spPr>
        <p:txBody>
          <a:bodyPr/>
          <a:lstStyle/>
          <a:p>
            <a:pPr>
              <a:defRPr/>
            </a:pPr>
            <a:r>
              <a:rPr lang="en-US" altLang="en-US" dirty="0">
                <a:latin typeface="Georgia" panose="02040502050405020303" pitchFamily="18" charset="0"/>
              </a:rPr>
              <a:t>Follow study instructions (e.g., study SOP) for completing surveys/questionnaires/interviews.</a:t>
            </a:r>
          </a:p>
          <a:p>
            <a:pPr>
              <a:defRPr/>
            </a:pPr>
            <a:r>
              <a:rPr lang="en-US" altLang="en-US" dirty="0">
                <a:latin typeface="Georgia" panose="02040502050405020303" pitchFamily="18" charset="0"/>
              </a:rPr>
              <a:t>Do ask the questions as intended in the research.</a:t>
            </a:r>
          </a:p>
          <a:p>
            <a:pPr>
              <a:defRPr/>
            </a:pPr>
            <a:r>
              <a:rPr lang="en-US" altLang="en-US" dirty="0">
                <a:latin typeface="Georgia" panose="02040502050405020303" pitchFamily="18" charset="0"/>
              </a:rPr>
              <a:t>Don’t rephrase or shorten the questions to save time.</a:t>
            </a:r>
          </a:p>
          <a:p>
            <a:pPr>
              <a:defRPr/>
            </a:pPr>
            <a:r>
              <a:rPr lang="en-US" altLang="en-US" dirty="0">
                <a:latin typeface="Georgia" panose="02040502050405020303" pitchFamily="18" charset="0"/>
              </a:rPr>
              <a:t>Be mindful that participants are free to skip questions or stop participation in the study at any time. </a:t>
            </a:r>
          </a:p>
          <a:p>
            <a:pPr>
              <a:defRPr/>
            </a:pPr>
            <a:r>
              <a:rPr lang="en-US" altLang="en-US" dirty="0">
                <a:latin typeface="Georgia" panose="02040502050405020303" pitchFamily="18" charset="0"/>
              </a:rPr>
              <a:t>Record the responses completely and accurately.</a:t>
            </a:r>
          </a:p>
          <a:p>
            <a:pPr>
              <a:defRPr/>
            </a:pPr>
            <a:r>
              <a:rPr lang="en-US" altLang="en-US" dirty="0">
                <a:latin typeface="Georgia" panose="02040502050405020303" pitchFamily="18" charset="0"/>
              </a:rPr>
              <a:t>Extraneous information that is not included in the survey or questionnaire should not be collected/recorded.</a:t>
            </a:r>
          </a:p>
          <a:p>
            <a:pPr marL="0" indent="0">
              <a:buFont typeface="Arial" panose="020B0604020202020204" pitchFamily="34" charset="0"/>
              <a:buNone/>
              <a:defRPr/>
            </a:pP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97CE7084-1CF0-838C-D93E-474BCC976473}"/>
              </a:ext>
            </a:extLst>
          </p:cNvPr>
          <p:cNvSpPr>
            <a:spLocks noGrp="1"/>
          </p:cNvSpPr>
          <p:nvPr>
            <p:ph type="title"/>
          </p:nvPr>
        </p:nvSpPr>
        <p:spPr>
          <a:xfrm>
            <a:off x="457200" y="685800"/>
            <a:ext cx="7766050" cy="1150938"/>
          </a:xfrm>
        </p:spPr>
        <p:txBody>
          <a:bodyPr/>
          <a:lstStyle/>
          <a:p>
            <a:pPr eaLnBrk="1" hangingPunct="1"/>
            <a:r>
              <a:rPr lang="en-US" altLang="en-US">
                <a:latin typeface="Georgia" panose="02040502050405020303" pitchFamily="18" charset="0"/>
                <a:cs typeface="Georgia" panose="02040502050405020303" pitchFamily="18" charset="0"/>
              </a:rPr>
              <a:t>Privacy and Confidentiality / 1</a:t>
            </a:r>
          </a:p>
        </p:txBody>
      </p:sp>
      <p:sp>
        <p:nvSpPr>
          <p:cNvPr id="19459" name="Content Placeholder 2">
            <a:extLst>
              <a:ext uri="{FF2B5EF4-FFF2-40B4-BE49-F238E27FC236}">
                <a16:creationId xmlns:a16="http://schemas.microsoft.com/office/drawing/2014/main" id="{C5C4C9E2-0BDB-6543-998E-5FF746953696}"/>
              </a:ext>
            </a:extLst>
          </p:cNvPr>
          <p:cNvSpPr>
            <a:spLocks noGrp="1"/>
          </p:cNvSpPr>
          <p:nvPr>
            <p:ph idx="1"/>
          </p:nvPr>
        </p:nvSpPr>
        <p:spPr>
          <a:xfrm>
            <a:off x="469900" y="2133600"/>
            <a:ext cx="7740650" cy="2890838"/>
          </a:xfrm>
        </p:spPr>
        <p:txBody>
          <a:bodyPr rtlCol="0">
            <a:normAutofit/>
          </a:bodyPr>
          <a:lstStyle/>
          <a:p>
            <a:pPr marL="0" indent="0" eaLnBrk="1" fontAlgn="auto" hangingPunct="1">
              <a:spcBef>
                <a:spcPts val="0"/>
              </a:spcBef>
              <a:spcAft>
                <a:spcPts val="0"/>
              </a:spcAft>
              <a:buFont typeface="Wingdings" panose="05000000000000000000" pitchFamily="2" charset="2"/>
              <a:buNone/>
              <a:defRPr/>
            </a:pPr>
            <a:r>
              <a:rPr lang="en-US" sz="2800" dirty="0">
                <a:latin typeface="Georgia" panose="02040502050405020303" pitchFamily="18" charset="0"/>
                <a:ea typeface="Arial Unicode MS" panose="020B0604020202020204" pitchFamily="34" charset="-128"/>
                <a:cs typeface="Arial Unicode MS" panose="020B0604020202020204" pitchFamily="34" charset="-128"/>
              </a:rPr>
              <a:t>These terms are sometimes confused.</a:t>
            </a:r>
          </a:p>
          <a:p>
            <a:pPr marL="0" indent="0" eaLnBrk="1" fontAlgn="auto" hangingPunct="1">
              <a:spcBef>
                <a:spcPts val="0"/>
              </a:spcBef>
              <a:spcAft>
                <a:spcPts val="0"/>
              </a:spcAft>
              <a:buFont typeface="Wingdings" panose="05000000000000000000" pitchFamily="2" charset="2"/>
              <a:buNone/>
              <a:defRPr/>
            </a:pPr>
            <a:endParaRPr lang="en-US" sz="2800" dirty="0">
              <a:latin typeface="Georgia" panose="02040502050405020303" pitchFamily="18" charset="0"/>
              <a:ea typeface="Arial Unicode MS" panose="020B0604020202020204" pitchFamily="34" charset="-128"/>
              <a:cs typeface="Arial Unicode MS" panose="020B0604020202020204" pitchFamily="34" charset="-128"/>
            </a:endParaRPr>
          </a:p>
          <a:p>
            <a:pPr eaLnBrk="1" fontAlgn="auto" hangingPunct="1">
              <a:spcBef>
                <a:spcPts val="0"/>
              </a:spcBef>
              <a:spcAft>
                <a:spcPts val="0"/>
              </a:spcAft>
              <a:buFont typeface="Arial"/>
              <a:buChar char="•"/>
              <a:defRPr/>
            </a:pPr>
            <a:r>
              <a:rPr lang="en-US" sz="2800" i="1" dirty="0">
                <a:latin typeface="Georgia" panose="02040502050405020303" pitchFamily="18" charset="0"/>
                <a:ea typeface="Arial Unicode MS" panose="020B0604020202020204" pitchFamily="34" charset="-128"/>
                <a:cs typeface="Arial Unicode MS" panose="020B0604020202020204" pitchFamily="34" charset="-128"/>
              </a:rPr>
              <a:t>Privacy</a:t>
            </a:r>
            <a:r>
              <a:rPr lang="en-US" sz="2800" dirty="0">
                <a:latin typeface="Georgia" panose="02040502050405020303" pitchFamily="18" charset="0"/>
                <a:ea typeface="Arial Unicode MS" panose="020B0604020202020204" pitchFamily="34" charset="-128"/>
                <a:cs typeface="Arial Unicode MS" panose="020B0604020202020204" pitchFamily="34" charset="-128"/>
              </a:rPr>
              <a:t> pertains to control over the extent, timing, and circumstances of sharing oneself (physically, behaviorally, or intellectually) with others. </a:t>
            </a:r>
          </a:p>
        </p:txBody>
      </p:sp>
      <p:sp>
        <p:nvSpPr>
          <p:cNvPr id="68612" name="Slide Number Placeholder 4">
            <a:extLst>
              <a:ext uri="{FF2B5EF4-FFF2-40B4-BE49-F238E27FC236}">
                <a16:creationId xmlns:a16="http://schemas.microsoft.com/office/drawing/2014/main" id="{B5343CAF-65E7-81C1-F82F-751527F46DD9}"/>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28B9CD3B-D842-F94D-AC79-8E2151C8E652}" type="slidenum">
              <a:rPr lang="en-US" altLang="en-US" sz="1200">
                <a:solidFill>
                  <a:schemeClr val="tx1"/>
                </a:solidFill>
                <a:latin typeface="Arial Black" panose="020B0604020202020204" pitchFamily="34" charset="0"/>
              </a:rPr>
              <a:pPr>
                <a:spcBef>
                  <a:spcPct val="0"/>
                </a:spcBef>
                <a:buFontTx/>
                <a:buNone/>
              </a:pPr>
              <a:t>32</a:t>
            </a:fld>
            <a:endParaRPr lang="en-US" altLang="en-US" sz="1200">
              <a:solidFill>
                <a:schemeClr val="tx1"/>
              </a:solidFill>
              <a:latin typeface="Arial Black"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a:extLst>
              <a:ext uri="{FF2B5EF4-FFF2-40B4-BE49-F238E27FC236}">
                <a16:creationId xmlns:a16="http://schemas.microsoft.com/office/drawing/2014/main" id="{E5DBD667-B45E-EB44-B6F8-F4E237284CD3}"/>
              </a:ext>
            </a:extLst>
          </p:cNvPr>
          <p:cNvSpPr>
            <a:spLocks noGrp="1"/>
          </p:cNvSpPr>
          <p:nvPr>
            <p:ph idx="1"/>
          </p:nvPr>
        </p:nvSpPr>
        <p:spPr>
          <a:xfrm>
            <a:off x="336550" y="2133600"/>
            <a:ext cx="7740650" cy="2590800"/>
          </a:xfrm>
        </p:spPr>
        <p:txBody>
          <a:bodyPr rtlCol="0">
            <a:normAutofit fontScale="85000" lnSpcReduction="10000"/>
          </a:bodyPr>
          <a:lstStyle/>
          <a:p>
            <a:pPr marL="0" indent="0" eaLnBrk="1" fontAlgn="auto" hangingPunct="1">
              <a:spcAft>
                <a:spcPts val="0"/>
              </a:spcAft>
              <a:buFont typeface="Arial" panose="020B0604020202020204" pitchFamily="34" charset="0"/>
              <a:buNone/>
              <a:defRPr/>
            </a:pPr>
            <a:endParaRPr lang="en-US" sz="2800" dirty="0">
              <a:ea typeface="+mn-ea"/>
            </a:endParaRPr>
          </a:p>
          <a:p>
            <a:pPr eaLnBrk="1" fontAlgn="auto" hangingPunct="1">
              <a:spcAft>
                <a:spcPts val="0"/>
              </a:spcAft>
              <a:buFont typeface="Arial"/>
              <a:buChar char="•"/>
              <a:defRPr/>
            </a:pPr>
            <a:r>
              <a:rPr lang="en-US" altLang="en-US" sz="2800" i="1" dirty="0">
                <a:solidFill>
                  <a:schemeClr val="tx2"/>
                </a:solidFill>
                <a:latin typeface="Georgia" panose="02040502050405020303" pitchFamily="18" charset="0"/>
                <a:ea typeface="Calibri" panose="020F0502020204030204" pitchFamily="34" charset="0"/>
                <a:cs typeface="Times New Roman" panose="02020603050405020304" pitchFamily="18" charset="0"/>
              </a:rPr>
              <a:t>Confidentiality </a:t>
            </a:r>
            <a:r>
              <a:rPr lang="en-US" altLang="en-US" sz="2800" dirty="0">
                <a:solidFill>
                  <a:schemeClr val="tx2"/>
                </a:solidFill>
                <a:latin typeface="Georgia" panose="02040502050405020303" pitchFamily="18" charset="0"/>
                <a:ea typeface="Calibri" panose="020F0502020204030204" pitchFamily="34" charset="0"/>
                <a:cs typeface="Times New Roman" panose="02020603050405020304" pitchFamily="18" charset="0"/>
              </a:rPr>
              <a:t>pertains to the treatment of information that an individual discloses in a relationship of trust. It involves the expectation that information will not be divulged to others-- without permission--in ways that are inconsistent with the understanding of the original disclosure. </a:t>
            </a:r>
          </a:p>
          <a:p>
            <a:pPr eaLnBrk="1" fontAlgn="auto" hangingPunct="1">
              <a:spcAft>
                <a:spcPts val="0"/>
              </a:spcAft>
              <a:buFont typeface="Arial"/>
              <a:buChar char="•"/>
              <a:defRPr/>
            </a:pPr>
            <a:endParaRPr lang="en-US" altLang="en-US" dirty="0">
              <a:solidFill>
                <a:schemeClr val="tx2"/>
              </a:solidFill>
              <a:ea typeface="Calibri" panose="020F0502020204030204" pitchFamily="34" charset="0"/>
              <a:cs typeface="Times New Roman" panose="02020603050405020304" pitchFamily="18" charset="0"/>
            </a:endParaRPr>
          </a:p>
        </p:txBody>
      </p:sp>
      <p:sp>
        <p:nvSpPr>
          <p:cNvPr id="70659" name="Slide Number Placeholder 4">
            <a:extLst>
              <a:ext uri="{FF2B5EF4-FFF2-40B4-BE49-F238E27FC236}">
                <a16:creationId xmlns:a16="http://schemas.microsoft.com/office/drawing/2014/main" id="{3D953B6F-B6E0-0830-DF12-DDDD6F1BF080}"/>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B33361CE-3A3E-7943-AE36-D2D87DC16E1F}" type="slidenum">
              <a:rPr lang="en-US" altLang="en-US" sz="1200">
                <a:solidFill>
                  <a:schemeClr val="tx1"/>
                </a:solidFill>
                <a:latin typeface="Arial Black" panose="020B0604020202020204" pitchFamily="34" charset="0"/>
              </a:rPr>
              <a:pPr>
                <a:spcBef>
                  <a:spcPct val="0"/>
                </a:spcBef>
                <a:buFontTx/>
                <a:buNone/>
              </a:pPr>
              <a:t>33</a:t>
            </a:fld>
            <a:endParaRPr lang="en-US" altLang="en-US" sz="1200">
              <a:solidFill>
                <a:schemeClr val="tx1"/>
              </a:solidFill>
              <a:latin typeface="Arial Black" panose="020B0604020202020204" pitchFamily="34" charset="0"/>
            </a:endParaRPr>
          </a:p>
        </p:txBody>
      </p:sp>
      <p:sp>
        <p:nvSpPr>
          <p:cNvPr id="70660" name="Title 1">
            <a:extLst>
              <a:ext uri="{FF2B5EF4-FFF2-40B4-BE49-F238E27FC236}">
                <a16:creationId xmlns:a16="http://schemas.microsoft.com/office/drawing/2014/main" id="{8573EADA-7EB8-E3A9-6BC4-B84F6FAE94C0}"/>
              </a:ext>
            </a:extLst>
          </p:cNvPr>
          <p:cNvSpPr>
            <a:spLocks noGrp="1"/>
          </p:cNvSpPr>
          <p:nvPr>
            <p:ph type="title"/>
          </p:nvPr>
        </p:nvSpPr>
        <p:spPr>
          <a:xfrm>
            <a:off x="457200" y="685800"/>
            <a:ext cx="7766050" cy="1150938"/>
          </a:xfrm>
        </p:spPr>
        <p:txBody>
          <a:bodyPr/>
          <a:lstStyle/>
          <a:p>
            <a:r>
              <a:rPr lang="en-US" altLang="en-US">
                <a:latin typeface="Georgia" panose="02040502050405020303" pitchFamily="18" charset="0"/>
                <a:cs typeface="Georgia" panose="02040502050405020303" pitchFamily="18" charset="0"/>
              </a:rPr>
              <a:t>Privacy and Confidentiality / 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CFC351A8-4787-9745-B9A0-6C48D75A3377}"/>
              </a:ext>
            </a:extLst>
          </p:cNvPr>
          <p:cNvSpPr>
            <a:spLocks noGrp="1"/>
          </p:cNvSpPr>
          <p:nvPr>
            <p:ph type="title"/>
          </p:nvPr>
        </p:nvSpPr>
        <p:spPr>
          <a:xfrm>
            <a:off x="457200" y="457200"/>
            <a:ext cx="7766050" cy="1150938"/>
          </a:xfrm>
        </p:spPr>
        <p:txBody>
          <a:bodyPr rtlCol="0">
            <a:normAutofit fontScale="90000"/>
          </a:bodyPr>
          <a:lstStyle/>
          <a:p>
            <a:pPr eaLnBrk="1" fontAlgn="auto" hangingPunct="1">
              <a:spcAft>
                <a:spcPts val="0"/>
              </a:spcAft>
              <a:defRPr/>
            </a:pPr>
            <a:r>
              <a:rPr lang="en-US" altLang="en-US" sz="4000" dirty="0">
                <a:ea typeface="+mj-ea"/>
              </a:rPr>
              <a:t>Protecting Subjects’ Privacy: Examples / 1</a:t>
            </a:r>
          </a:p>
        </p:txBody>
      </p:sp>
      <p:sp>
        <p:nvSpPr>
          <p:cNvPr id="23555" name="Content Placeholder 2">
            <a:extLst>
              <a:ext uri="{FF2B5EF4-FFF2-40B4-BE49-F238E27FC236}">
                <a16:creationId xmlns:a16="http://schemas.microsoft.com/office/drawing/2014/main" id="{FA5A800C-3A0C-5348-B366-19ED42C0E852}"/>
              </a:ext>
            </a:extLst>
          </p:cNvPr>
          <p:cNvSpPr>
            <a:spLocks noGrp="1"/>
          </p:cNvSpPr>
          <p:nvPr>
            <p:ph idx="1"/>
          </p:nvPr>
        </p:nvSpPr>
        <p:spPr>
          <a:xfrm>
            <a:off x="457200" y="2133600"/>
            <a:ext cx="7924800" cy="5867400"/>
          </a:xfrm>
        </p:spPr>
        <p:txBody>
          <a:bodyPr rtlCol="0">
            <a:normAutofit/>
          </a:bodyPr>
          <a:lstStyle/>
          <a:p>
            <a:pPr eaLnBrk="1" fontAlgn="auto" hangingPunct="1">
              <a:spcAft>
                <a:spcPts val="0"/>
              </a:spcAft>
              <a:buFont typeface="Arial"/>
              <a:buChar char="•"/>
              <a:defRPr/>
            </a:pPr>
            <a:r>
              <a:rPr lang="en-US" altLang="en-US" sz="2400" dirty="0">
                <a:solidFill>
                  <a:schemeClr val="tx2"/>
                </a:solidFill>
                <a:latin typeface="Georgia" panose="02040502050405020303" pitchFamily="18" charset="0"/>
                <a:ea typeface="Calibri" pitchFamily="34" charset="0"/>
                <a:cs typeface="Times New Roman" pitchFamily="18" charset="0"/>
              </a:rPr>
              <a:t>When an individual other than the subject answers the phone, ask for subject by name but withhold the context (e.g., do not share that the call is about a research study; do not name study, etc.) </a:t>
            </a:r>
          </a:p>
          <a:p>
            <a:pPr marL="0" indent="0" eaLnBrk="1" fontAlgn="auto" hangingPunct="1">
              <a:spcAft>
                <a:spcPts val="0"/>
              </a:spcAft>
              <a:buFont typeface="Arial" panose="020B0604020202020204" pitchFamily="34" charset="0"/>
              <a:buNone/>
              <a:defRPr/>
            </a:pPr>
            <a:endParaRPr lang="en-US" sz="2400" dirty="0">
              <a:latin typeface="Georgia" panose="02040502050405020303" pitchFamily="18" charset="0"/>
              <a:ea typeface="+mn-ea"/>
            </a:endParaRPr>
          </a:p>
          <a:p>
            <a:pPr eaLnBrk="1" fontAlgn="auto" hangingPunct="1">
              <a:spcAft>
                <a:spcPts val="0"/>
              </a:spcAft>
              <a:buFont typeface="Arial"/>
              <a:buChar char="•"/>
              <a:defRPr/>
            </a:pPr>
            <a:r>
              <a:rPr lang="en-US" altLang="en-US" sz="2400" dirty="0">
                <a:solidFill>
                  <a:schemeClr val="tx2"/>
                </a:solidFill>
                <a:latin typeface="Georgia" panose="02040502050405020303" pitchFamily="18" charset="0"/>
                <a:ea typeface="Calibri" pitchFamily="34" charset="0"/>
                <a:cs typeface="Times New Roman" pitchFamily="18" charset="0"/>
              </a:rPr>
              <a:t>Be sensitive to privacy issues when leaving voice mail messages. Check with the subject to see if it is okay to leave messages.</a:t>
            </a:r>
          </a:p>
          <a:p>
            <a:pPr marL="0" indent="0" eaLnBrk="1" fontAlgn="auto" hangingPunct="1">
              <a:spcBef>
                <a:spcPct val="0"/>
              </a:spcBef>
              <a:spcAft>
                <a:spcPts val="0"/>
              </a:spcAft>
              <a:buClr>
                <a:srgbClr val="996666"/>
              </a:buClr>
              <a:buFont typeface="Wingdings" panose="05000000000000000000" pitchFamily="2" charset="2"/>
              <a:buNone/>
              <a:defRPr/>
            </a:pPr>
            <a:r>
              <a:rPr lang="en-US" altLang="en-US" sz="2800" dirty="0">
                <a:solidFill>
                  <a:schemeClr val="tx2"/>
                </a:solidFill>
                <a:ea typeface="Calibri" pitchFamily="34" charset="0"/>
                <a:cs typeface="Times New Roman" pitchFamily="18" charset="0"/>
              </a:rPr>
              <a:t>    </a:t>
            </a:r>
          </a:p>
          <a:p>
            <a:pPr marL="0" indent="0" eaLnBrk="1" fontAlgn="auto" hangingPunct="1">
              <a:spcBef>
                <a:spcPct val="0"/>
              </a:spcBef>
              <a:spcAft>
                <a:spcPts val="0"/>
              </a:spcAft>
              <a:buClr>
                <a:srgbClr val="996666"/>
              </a:buClr>
              <a:buFont typeface="Wingdings" panose="05000000000000000000" pitchFamily="2" charset="2"/>
              <a:buNone/>
              <a:defRPr/>
            </a:pPr>
            <a:endParaRPr lang="en-US" altLang="en-US" sz="2800" dirty="0">
              <a:solidFill>
                <a:schemeClr val="tx2"/>
              </a:solidFill>
              <a:ea typeface="Calibri" pitchFamily="34" charset="0"/>
              <a:cs typeface="Times New Roman" pitchFamily="18" charset="0"/>
            </a:endParaRPr>
          </a:p>
          <a:p>
            <a:pPr eaLnBrk="1" fontAlgn="auto" hangingPunct="1">
              <a:spcBef>
                <a:spcPct val="0"/>
              </a:spcBef>
              <a:spcAft>
                <a:spcPts val="0"/>
              </a:spcAft>
              <a:buClr>
                <a:srgbClr val="996666"/>
              </a:buClr>
              <a:buFont typeface="Arial"/>
              <a:buChar char="•"/>
              <a:defRPr/>
            </a:pPr>
            <a:endParaRPr lang="en-US" altLang="en-US" sz="2800" dirty="0">
              <a:solidFill>
                <a:srgbClr val="000000"/>
              </a:solidFill>
              <a:latin typeface="Calibri" pitchFamily="34" charset="0"/>
              <a:ea typeface="Calibri" pitchFamily="34" charset="0"/>
              <a:cs typeface="Times New Roman" pitchFamily="18" charset="0"/>
            </a:endParaRPr>
          </a:p>
          <a:p>
            <a:pPr eaLnBrk="1" fontAlgn="auto" hangingPunct="1">
              <a:spcAft>
                <a:spcPts val="0"/>
              </a:spcAft>
              <a:buClr>
                <a:srgbClr val="996666"/>
              </a:buClr>
              <a:buFont typeface="Arial"/>
              <a:buChar char="•"/>
              <a:defRPr/>
            </a:pPr>
            <a:endParaRPr lang="en-US" altLang="en-US" sz="2800" dirty="0">
              <a:solidFill>
                <a:srgbClr val="000000"/>
              </a:solidFill>
              <a:ea typeface="Calibri" pitchFamily="34" charset="0"/>
              <a:cs typeface="Times New Roman" pitchFamily="18" charset="0"/>
            </a:endParaRPr>
          </a:p>
          <a:p>
            <a:pPr eaLnBrk="1" fontAlgn="auto" hangingPunct="1">
              <a:spcAft>
                <a:spcPts val="0"/>
              </a:spcAft>
              <a:buFont typeface="Arial"/>
              <a:buChar char="•"/>
              <a:defRPr/>
            </a:pPr>
            <a:endParaRPr lang="en-US" altLang="en-US" dirty="0">
              <a:ea typeface="Calibri" pitchFamily="34" charset="0"/>
              <a:cs typeface="Times New Roman" pitchFamily="18" charset="0"/>
            </a:endParaRPr>
          </a:p>
        </p:txBody>
      </p:sp>
      <p:sp>
        <p:nvSpPr>
          <p:cNvPr id="72708" name="Slide Number Placeholder 4">
            <a:extLst>
              <a:ext uri="{FF2B5EF4-FFF2-40B4-BE49-F238E27FC236}">
                <a16:creationId xmlns:a16="http://schemas.microsoft.com/office/drawing/2014/main" id="{55598092-8479-8F1B-2A1F-28B331449661}"/>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811A231D-02CC-0946-9ECB-79C0637C8565}" type="slidenum">
              <a:rPr lang="en-US" altLang="en-US" sz="1200">
                <a:solidFill>
                  <a:schemeClr val="tx1"/>
                </a:solidFill>
                <a:latin typeface="Arial Black" panose="020B0604020202020204" pitchFamily="34" charset="0"/>
              </a:rPr>
              <a:pPr>
                <a:spcBef>
                  <a:spcPct val="0"/>
                </a:spcBef>
                <a:buFontTx/>
                <a:buNone/>
              </a:pPr>
              <a:t>34</a:t>
            </a:fld>
            <a:endParaRPr lang="en-US" altLang="en-US" sz="1200">
              <a:solidFill>
                <a:schemeClr val="tx1"/>
              </a:solidFill>
              <a:latin typeface="Arial Black" panose="020B0604020202020204" pitchFamily="34" charset="0"/>
            </a:endParaRPr>
          </a:p>
        </p:txBody>
      </p:sp>
      <p:pic>
        <p:nvPicPr>
          <p:cNvPr id="72709" name="Picture 6">
            <a:extLst>
              <a:ext uri="{FF2B5EF4-FFF2-40B4-BE49-F238E27FC236}">
                <a16:creationId xmlns:a16="http://schemas.microsoft.com/office/drawing/2014/main" id="{E1CE712A-C62A-C6E0-1B8E-F1D9762A1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225" y="228600"/>
            <a:ext cx="18319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FF6F8-9A83-B441-9DB6-4D9817C38834}"/>
              </a:ext>
            </a:extLst>
          </p:cNvPr>
          <p:cNvSpPr>
            <a:spLocks noGrp="1"/>
          </p:cNvSpPr>
          <p:nvPr>
            <p:ph idx="1"/>
          </p:nvPr>
        </p:nvSpPr>
        <p:spPr>
          <a:xfrm>
            <a:off x="482600" y="2057400"/>
            <a:ext cx="7740650" cy="3733800"/>
          </a:xfrm>
        </p:spPr>
        <p:txBody>
          <a:bodyPr rtlCol="0">
            <a:normAutofit/>
          </a:bodyPr>
          <a:lstStyle/>
          <a:p>
            <a:pPr marL="0" indent="0" eaLnBrk="1" fontAlgn="auto" hangingPunct="1">
              <a:spcAft>
                <a:spcPts val="0"/>
              </a:spcAft>
              <a:buFont typeface="Arial" panose="020B0604020202020204" pitchFamily="34" charset="0"/>
              <a:buNone/>
              <a:defRPr/>
            </a:pPr>
            <a:endParaRPr lang="en-US" sz="2600" dirty="0">
              <a:ea typeface="+mn-ea"/>
            </a:endParaRPr>
          </a:p>
          <a:p>
            <a:pPr eaLnBrk="1" fontAlgn="auto" hangingPunct="1">
              <a:spcAft>
                <a:spcPts val="0"/>
              </a:spcAft>
              <a:buFont typeface="Arial"/>
              <a:buChar char="•"/>
              <a:defRPr/>
            </a:pPr>
            <a:r>
              <a:rPr lang="en-US" altLang="en-US" sz="2800" dirty="0">
                <a:solidFill>
                  <a:schemeClr val="tx2"/>
                </a:solidFill>
                <a:latin typeface="Georgia" panose="02040502050405020303" pitchFamily="18" charset="0"/>
                <a:ea typeface="Calibri" pitchFamily="34" charset="0"/>
                <a:cs typeface="Times New Roman" pitchFamily="18" charset="0"/>
              </a:rPr>
              <a:t>Avoid scheduling interviews on sensitive topics in public places.</a:t>
            </a:r>
          </a:p>
          <a:p>
            <a:pPr marL="0" indent="0" eaLnBrk="1" fontAlgn="auto" hangingPunct="1">
              <a:spcAft>
                <a:spcPts val="0"/>
              </a:spcAft>
              <a:buFont typeface="Arial" panose="020B0604020202020204" pitchFamily="34" charset="0"/>
              <a:buNone/>
              <a:defRPr/>
            </a:pPr>
            <a:r>
              <a:rPr lang="en-US" altLang="en-US" sz="2800" dirty="0">
                <a:solidFill>
                  <a:schemeClr val="tx2"/>
                </a:solidFill>
                <a:latin typeface="Georgia" panose="02040502050405020303" pitchFamily="18" charset="0"/>
                <a:ea typeface="Calibri" pitchFamily="34" charset="0"/>
                <a:cs typeface="Times New Roman" pitchFamily="18" charset="0"/>
              </a:rPr>
              <a:t> </a:t>
            </a:r>
            <a:endParaRPr lang="en-US" sz="2600" dirty="0">
              <a:latin typeface="Georgia" panose="02040502050405020303" pitchFamily="18" charset="0"/>
              <a:ea typeface="+mn-ea"/>
            </a:endParaRPr>
          </a:p>
          <a:p>
            <a:pPr eaLnBrk="1" fontAlgn="auto" hangingPunct="1">
              <a:spcAft>
                <a:spcPts val="0"/>
              </a:spcAft>
              <a:buFont typeface="Arial"/>
              <a:buChar char="•"/>
              <a:defRPr/>
            </a:pPr>
            <a:r>
              <a:rPr lang="en-US" altLang="en-US" sz="2800" dirty="0">
                <a:solidFill>
                  <a:schemeClr val="tx2"/>
                </a:solidFill>
                <a:latin typeface="Georgia" panose="02040502050405020303" pitchFamily="18" charset="0"/>
                <a:ea typeface="Calibri" pitchFamily="34" charset="0"/>
                <a:cs typeface="Times New Roman" pitchFamily="18" charset="0"/>
              </a:rPr>
              <a:t>Close exam room curtains when conducting physical exams. </a:t>
            </a:r>
          </a:p>
          <a:p>
            <a:pPr marL="0" indent="0" eaLnBrk="1" fontAlgn="auto" hangingPunct="1">
              <a:spcAft>
                <a:spcPts val="0"/>
              </a:spcAft>
              <a:buFont typeface="Arial" panose="020B0604020202020204" pitchFamily="34" charset="0"/>
              <a:buNone/>
              <a:defRPr/>
            </a:pPr>
            <a:endParaRPr lang="en-US" altLang="en-US" sz="2800" dirty="0">
              <a:solidFill>
                <a:schemeClr val="tx2"/>
              </a:solidFill>
              <a:ea typeface="Calibri" pitchFamily="34" charset="0"/>
              <a:cs typeface="Times New Roman" pitchFamily="18" charset="0"/>
            </a:endParaRPr>
          </a:p>
          <a:p>
            <a:pPr eaLnBrk="1" fontAlgn="auto" hangingPunct="1">
              <a:spcAft>
                <a:spcPts val="0"/>
              </a:spcAft>
              <a:buFont typeface="Arial"/>
              <a:buChar char="•"/>
              <a:defRPr/>
            </a:pPr>
            <a:endParaRPr lang="en-US" altLang="en-US" sz="2800" dirty="0">
              <a:solidFill>
                <a:schemeClr val="tx2"/>
              </a:solidFill>
              <a:ea typeface="Calibri" pitchFamily="34" charset="0"/>
              <a:cs typeface="Times New Roman" pitchFamily="18" charset="0"/>
            </a:endParaRPr>
          </a:p>
          <a:p>
            <a:pPr eaLnBrk="1" fontAlgn="auto" hangingPunct="1">
              <a:spcAft>
                <a:spcPts val="0"/>
              </a:spcAft>
              <a:buFont typeface="Arial"/>
              <a:buChar char="•"/>
              <a:defRPr/>
            </a:pPr>
            <a:endParaRPr lang="en-US" altLang="en-US" sz="2800" dirty="0">
              <a:solidFill>
                <a:schemeClr val="tx2"/>
              </a:solidFill>
              <a:ea typeface="Calibri" pitchFamily="34" charset="0"/>
              <a:cs typeface="Times New Roman" pitchFamily="18" charset="0"/>
            </a:endParaRPr>
          </a:p>
          <a:p>
            <a:pPr eaLnBrk="1" fontAlgn="auto" hangingPunct="1">
              <a:spcAft>
                <a:spcPts val="0"/>
              </a:spcAft>
              <a:buFont typeface="Arial"/>
              <a:buChar char="•"/>
              <a:defRPr/>
            </a:pPr>
            <a:endParaRPr lang="en-US" altLang="en-US" sz="2800" dirty="0">
              <a:solidFill>
                <a:schemeClr val="tx2"/>
              </a:solidFill>
              <a:ea typeface="Calibri" pitchFamily="34" charset="0"/>
              <a:cs typeface="Times New Roman" pitchFamily="18" charset="0"/>
            </a:endParaRPr>
          </a:p>
          <a:p>
            <a:pPr eaLnBrk="1" fontAlgn="auto" hangingPunct="1">
              <a:spcAft>
                <a:spcPts val="0"/>
              </a:spcAft>
              <a:buFont typeface="Arial"/>
              <a:buChar char="•"/>
              <a:defRPr/>
            </a:pPr>
            <a:endParaRPr lang="en-US" altLang="en-US" sz="2800" dirty="0">
              <a:solidFill>
                <a:schemeClr val="tx2"/>
              </a:solidFill>
              <a:ea typeface="Calibri" pitchFamily="34" charset="0"/>
              <a:cs typeface="Times New Roman" pitchFamily="18" charset="0"/>
            </a:endParaRPr>
          </a:p>
          <a:p>
            <a:pPr eaLnBrk="1" fontAlgn="auto" hangingPunct="1">
              <a:spcAft>
                <a:spcPts val="0"/>
              </a:spcAft>
              <a:buFont typeface="Arial"/>
              <a:buChar char="•"/>
              <a:defRPr/>
            </a:pPr>
            <a:endParaRPr lang="en-US" dirty="0">
              <a:ea typeface="+mn-ea"/>
            </a:endParaRPr>
          </a:p>
        </p:txBody>
      </p:sp>
      <p:sp>
        <p:nvSpPr>
          <p:cNvPr id="74755" name="Slide Number Placeholder 5">
            <a:extLst>
              <a:ext uri="{FF2B5EF4-FFF2-40B4-BE49-F238E27FC236}">
                <a16:creationId xmlns:a16="http://schemas.microsoft.com/office/drawing/2014/main" id="{F726C556-A46D-64F2-7E20-75B758406FFB}"/>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0FAB3421-9643-AE40-B5F5-F11610C5E2AD}" type="slidenum">
              <a:rPr lang="en-US" altLang="en-US" sz="1200">
                <a:solidFill>
                  <a:schemeClr val="tx1"/>
                </a:solidFill>
                <a:latin typeface="Arial Black" panose="020B0604020202020204" pitchFamily="34" charset="0"/>
              </a:rPr>
              <a:pPr>
                <a:spcBef>
                  <a:spcPct val="0"/>
                </a:spcBef>
                <a:buFontTx/>
                <a:buNone/>
              </a:pPr>
              <a:t>35</a:t>
            </a:fld>
            <a:endParaRPr lang="en-US" altLang="en-US" sz="1200">
              <a:solidFill>
                <a:schemeClr val="tx1"/>
              </a:solidFill>
              <a:latin typeface="Arial Black" panose="020B0604020202020204" pitchFamily="34" charset="0"/>
            </a:endParaRPr>
          </a:p>
        </p:txBody>
      </p:sp>
      <p:sp>
        <p:nvSpPr>
          <p:cNvPr id="2" name="Title 1">
            <a:extLst>
              <a:ext uri="{FF2B5EF4-FFF2-40B4-BE49-F238E27FC236}">
                <a16:creationId xmlns:a16="http://schemas.microsoft.com/office/drawing/2014/main" id="{97F009C6-3307-C249-B657-60E0D16C2A26}"/>
              </a:ext>
            </a:extLst>
          </p:cNvPr>
          <p:cNvSpPr>
            <a:spLocks noGrp="1"/>
          </p:cNvSpPr>
          <p:nvPr>
            <p:ph type="title"/>
          </p:nvPr>
        </p:nvSpPr>
        <p:spPr>
          <a:xfrm>
            <a:off x="228600" y="685800"/>
            <a:ext cx="6553200" cy="1150938"/>
          </a:xfrm>
        </p:spPr>
        <p:txBody>
          <a:bodyPr>
            <a:normAutofit fontScale="90000"/>
          </a:bodyPr>
          <a:lstStyle/>
          <a:p>
            <a:pPr>
              <a:defRPr/>
            </a:pPr>
            <a:r>
              <a:rPr lang="en-US" dirty="0"/>
              <a:t>Protecting Subjects’ Privacy: </a:t>
            </a:r>
            <a:br>
              <a:rPr lang="en-US" dirty="0"/>
            </a:br>
            <a:r>
              <a:rPr lang="en-US" dirty="0"/>
              <a:t>Examples / 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884AA2F1-E353-544A-8E2A-6BD68A3BB066}"/>
              </a:ext>
            </a:extLst>
          </p:cNvPr>
          <p:cNvSpPr>
            <a:spLocks noGrp="1"/>
          </p:cNvSpPr>
          <p:nvPr>
            <p:ph type="title"/>
          </p:nvPr>
        </p:nvSpPr>
        <p:spPr>
          <a:xfrm>
            <a:off x="228600" y="457200"/>
            <a:ext cx="8763000" cy="838200"/>
          </a:xfrm>
        </p:spPr>
        <p:txBody>
          <a:bodyPr rtlCol="0">
            <a:normAutofit fontScale="90000"/>
          </a:bodyPr>
          <a:lstStyle/>
          <a:p>
            <a:pPr eaLnBrk="1" fontAlgn="auto" hangingPunct="1">
              <a:spcAft>
                <a:spcPts val="0"/>
              </a:spcAft>
              <a:defRPr/>
            </a:pPr>
            <a:r>
              <a:rPr lang="en-US" altLang="en-US" dirty="0">
                <a:ea typeface="+mj-ea"/>
              </a:rPr>
              <a:t>Protecting Confidentiality: Examples / 1</a:t>
            </a:r>
          </a:p>
        </p:txBody>
      </p:sp>
      <p:sp>
        <p:nvSpPr>
          <p:cNvPr id="24579" name="Content Placeholder 2">
            <a:extLst>
              <a:ext uri="{FF2B5EF4-FFF2-40B4-BE49-F238E27FC236}">
                <a16:creationId xmlns:a16="http://schemas.microsoft.com/office/drawing/2014/main" id="{FA57B85A-2875-A14E-A222-89C3FA892023}"/>
              </a:ext>
            </a:extLst>
          </p:cNvPr>
          <p:cNvSpPr>
            <a:spLocks noGrp="1"/>
          </p:cNvSpPr>
          <p:nvPr>
            <p:ph idx="1"/>
          </p:nvPr>
        </p:nvSpPr>
        <p:spPr>
          <a:xfrm>
            <a:off x="533400" y="1676400"/>
            <a:ext cx="7924800" cy="4572000"/>
          </a:xfrm>
        </p:spPr>
        <p:txBody>
          <a:bodyPr rtlCol="0">
            <a:normAutofit/>
          </a:bodyPr>
          <a:lstStyle/>
          <a:p>
            <a:pPr eaLnBrk="1" fontAlgn="auto" hangingPunct="1">
              <a:spcAft>
                <a:spcPts val="0"/>
              </a:spcAft>
              <a:buFont typeface="Arial"/>
              <a:buChar char="•"/>
              <a:defRPr/>
            </a:pPr>
            <a:r>
              <a:rPr lang="en-US" altLang="en-US" sz="2600" dirty="0">
                <a:solidFill>
                  <a:schemeClr val="tx2"/>
                </a:solidFill>
                <a:latin typeface="Georgia" panose="02040502050405020303" pitchFamily="18" charset="0"/>
                <a:ea typeface="Calibri" pitchFamily="34" charset="0"/>
                <a:cs typeface="Times New Roman" pitchFamily="18" charset="0"/>
              </a:rPr>
              <a:t>Share subject study data only with appropriate study team members. </a:t>
            </a:r>
          </a:p>
          <a:p>
            <a:pPr marL="0" indent="0" eaLnBrk="1" fontAlgn="auto" hangingPunct="1">
              <a:spcBef>
                <a:spcPct val="0"/>
              </a:spcBef>
              <a:spcAft>
                <a:spcPts val="0"/>
              </a:spcAft>
              <a:buClr>
                <a:srgbClr val="996666"/>
              </a:buClr>
              <a:buFont typeface="Wingdings" panose="05000000000000000000" pitchFamily="2" charset="2"/>
              <a:buNone/>
              <a:defRPr/>
            </a:pPr>
            <a:endParaRPr lang="en-US" altLang="en-US" sz="2600" dirty="0">
              <a:solidFill>
                <a:schemeClr val="tx2"/>
              </a:solidFill>
              <a:latin typeface="Georgia" panose="02040502050405020303" pitchFamily="18" charset="0"/>
              <a:ea typeface="Calibri" pitchFamily="34" charset="0"/>
              <a:cs typeface="Times New Roman" pitchFamily="18" charset="0"/>
            </a:endParaRPr>
          </a:p>
          <a:p>
            <a:pPr eaLnBrk="1" fontAlgn="auto" hangingPunct="1">
              <a:spcBef>
                <a:spcPct val="0"/>
              </a:spcBef>
              <a:spcAft>
                <a:spcPts val="0"/>
              </a:spcAft>
              <a:buClr>
                <a:srgbClr val="996666"/>
              </a:buClr>
              <a:buFont typeface="Arial"/>
              <a:buChar char="•"/>
              <a:defRPr/>
            </a:pPr>
            <a:r>
              <a:rPr lang="en-US" altLang="en-US" sz="2600" dirty="0">
                <a:solidFill>
                  <a:schemeClr val="tx2"/>
                </a:solidFill>
                <a:latin typeface="Georgia" panose="02040502050405020303" pitchFamily="18" charset="0"/>
                <a:ea typeface="Calibri" pitchFamily="34" charset="0"/>
                <a:cs typeface="Times New Roman" pitchFamily="18" charset="0"/>
              </a:rPr>
              <a:t>Keep signed consent forms and other documents containing identifiable data in a secured location.  </a:t>
            </a:r>
          </a:p>
          <a:p>
            <a:pPr marL="0" indent="0" eaLnBrk="1" fontAlgn="auto" hangingPunct="1">
              <a:spcBef>
                <a:spcPct val="0"/>
              </a:spcBef>
              <a:spcAft>
                <a:spcPts val="0"/>
              </a:spcAft>
              <a:buClr>
                <a:srgbClr val="996666"/>
              </a:buClr>
              <a:buFont typeface="Wingdings" panose="05000000000000000000" pitchFamily="2" charset="2"/>
              <a:buNone/>
              <a:defRPr/>
            </a:pPr>
            <a:endParaRPr lang="en-US" altLang="en-US" sz="2600" dirty="0">
              <a:solidFill>
                <a:schemeClr val="tx2"/>
              </a:solidFill>
              <a:latin typeface="Georgia" panose="02040502050405020303" pitchFamily="18" charset="0"/>
              <a:ea typeface="Calibri" pitchFamily="34" charset="0"/>
              <a:cs typeface="Times New Roman" pitchFamily="18" charset="0"/>
            </a:endParaRPr>
          </a:p>
          <a:p>
            <a:pPr eaLnBrk="1" fontAlgn="auto" hangingPunct="1">
              <a:spcBef>
                <a:spcPct val="0"/>
              </a:spcBef>
              <a:spcAft>
                <a:spcPts val="0"/>
              </a:spcAft>
              <a:buClr>
                <a:srgbClr val="996666"/>
              </a:buClr>
              <a:buFont typeface="Arial"/>
              <a:buChar char="•"/>
              <a:defRPr/>
            </a:pPr>
            <a:r>
              <a:rPr lang="en-US" altLang="en-US" sz="2600" dirty="0">
                <a:solidFill>
                  <a:schemeClr val="tx2"/>
                </a:solidFill>
                <a:latin typeface="Georgia" panose="02040502050405020303" pitchFamily="18" charset="0"/>
                <a:ea typeface="Calibri" pitchFamily="34" charset="0"/>
                <a:cs typeface="Times New Roman" pitchFamily="18" charset="0"/>
              </a:rPr>
              <a:t>Encrypt and password-protect all identifiable data files – including all audio and/or video recordings.   </a:t>
            </a:r>
          </a:p>
          <a:p>
            <a:pPr eaLnBrk="1" fontAlgn="auto" hangingPunct="1">
              <a:spcAft>
                <a:spcPts val="0"/>
              </a:spcAft>
              <a:buFont typeface="Arial"/>
              <a:buChar char="•"/>
              <a:defRPr/>
            </a:pPr>
            <a:endParaRPr lang="en-US" altLang="en-US" dirty="0">
              <a:solidFill>
                <a:schemeClr val="tx2"/>
              </a:solidFill>
              <a:ea typeface="Calibri" pitchFamily="34" charset="0"/>
              <a:cs typeface="Times New Roman" pitchFamily="18" charset="0"/>
            </a:endParaRPr>
          </a:p>
        </p:txBody>
      </p:sp>
      <p:sp>
        <p:nvSpPr>
          <p:cNvPr id="76804" name="Slide Number Placeholder 4">
            <a:extLst>
              <a:ext uri="{FF2B5EF4-FFF2-40B4-BE49-F238E27FC236}">
                <a16:creationId xmlns:a16="http://schemas.microsoft.com/office/drawing/2014/main" id="{F4F43508-CB99-4C40-595D-0F8824519EE5}"/>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1F8C2235-597A-084C-B956-697764D12CDC}" type="slidenum">
              <a:rPr lang="en-US" altLang="en-US" sz="1200">
                <a:solidFill>
                  <a:schemeClr val="tx1"/>
                </a:solidFill>
                <a:latin typeface="Arial Black" panose="020B0604020202020204" pitchFamily="34" charset="0"/>
              </a:rPr>
              <a:pPr>
                <a:spcBef>
                  <a:spcPct val="0"/>
                </a:spcBef>
                <a:buFontTx/>
                <a:buNone/>
              </a:pPr>
              <a:t>36</a:t>
            </a:fld>
            <a:endParaRPr lang="en-US" altLang="en-US" sz="1200">
              <a:solidFill>
                <a:schemeClr val="tx1"/>
              </a:solidFill>
              <a:latin typeface="Arial Black"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593B4-C8B8-F444-AA13-131E6815BF2B}"/>
              </a:ext>
            </a:extLst>
          </p:cNvPr>
          <p:cNvSpPr>
            <a:spLocks noGrp="1"/>
          </p:cNvSpPr>
          <p:nvPr>
            <p:ph idx="1"/>
          </p:nvPr>
        </p:nvSpPr>
        <p:spPr>
          <a:xfrm>
            <a:off x="492125" y="1676400"/>
            <a:ext cx="7366000" cy="4030663"/>
          </a:xfrm>
        </p:spPr>
        <p:txBody>
          <a:bodyPr rtlCol="0">
            <a:normAutofit lnSpcReduction="10000"/>
          </a:bodyPr>
          <a:lstStyle/>
          <a:p>
            <a:pPr marL="0" indent="0" eaLnBrk="1" fontAlgn="auto" hangingPunct="1">
              <a:spcAft>
                <a:spcPts val="0"/>
              </a:spcAft>
              <a:buFont typeface="Arial" panose="020B0604020202020204" pitchFamily="34" charset="0"/>
              <a:buNone/>
              <a:defRPr/>
            </a:pPr>
            <a:endParaRPr lang="en-US" sz="2600" dirty="0">
              <a:ea typeface="+mn-ea"/>
            </a:endParaRPr>
          </a:p>
          <a:p>
            <a:pPr eaLnBrk="1" fontAlgn="auto" hangingPunct="1">
              <a:spcAft>
                <a:spcPts val="0"/>
              </a:spcAft>
              <a:buFont typeface="Arial"/>
              <a:buChar char="•"/>
              <a:defRPr/>
            </a:pPr>
            <a:r>
              <a:rPr lang="en-US" altLang="en-US" dirty="0">
                <a:solidFill>
                  <a:schemeClr val="accent1">
                    <a:lumMod val="75000"/>
                  </a:schemeClr>
                </a:solidFill>
                <a:latin typeface="Georgia" panose="02040502050405020303" pitchFamily="18" charset="0"/>
                <a:ea typeface="Calibri" pitchFamily="34" charset="0"/>
                <a:cs typeface="Times New Roman" pitchFamily="18" charset="0"/>
              </a:rPr>
              <a:t>Keep memory sticks, laptops and other removable media secured when not in use.</a:t>
            </a:r>
          </a:p>
          <a:p>
            <a:pPr marL="0" indent="0" eaLnBrk="1" fontAlgn="auto" hangingPunct="1">
              <a:spcBef>
                <a:spcPct val="0"/>
              </a:spcBef>
              <a:spcAft>
                <a:spcPts val="0"/>
              </a:spcAft>
              <a:buClr>
                <a:srgbClr val="996666"/>
              </a:buClr>
              <a:buFont typeface="Wingdings" panose="05000000000000000000" pitchFamily="2" charset="2"/>
              <a:buNone/>
              <a:defRPr/>
            </a:pPr>
            <a:r>
              <a:rPr lang="en-US" altLang="en-US" dirty="0">
                <a:solidFill>
                  <a:schemeClr val="accent1">
                    <a:lumMod val="75000"/>
                  </a:schemeClr>
                </a:solidFill>
                <a:latin typeface="Georgia" panose="02040502050405020303" pitchFamily="18" charset="0"/>
                <a:ea typeface="Calibri" pitchFamily="34" charset="0"/>
                <a:cs typeface="Times New Roman" pitchFamily="18" charset="0"/>
              </a:rPr>
              <a:t> </a:t>
            </a:r>
          </a:p>
          <a:p>
            <a:pPr eaLnBrk="1" fontAlgn="auto" hangingPunct="1">
              <a:spcAft>
                <a:spcPts val="0"/>
              </a:spcAft>
              <a:buFont typeface="Arial"/>
              <a:buChar char="•"/>
              <a:defRPr/>
            </a:pPr>
            <a:r>
              <a:rPr lang="en-US" altLang="en-US" dirty="0">
                <a:solidFill>
                  <a:schemeClr val="accent1">
                    <a:lumMod val="75000"/>
                  </a:schemeClr>
                </a:solidFill>
                <a:latin typeface="Georgia" panose="02040502050405020303" pitchFamily="18" charset="0"/>
                <a:ea typeface="Calibri" pitchFamily="34" charset="0"/>
                <a:cs typeface="Times New Roman" pitchFamily="18" charset="0"/>
              </a:rPr>
              <a:t>Keep participant names/study identification codes  in a separate, secure location from all other study data.</a:t>
            </a:r>
          </a:p>
          <a:p>
            <a:pPr marL="0" indent="0" eaLnBrk="1" fontAlgn="auto" hangingPunct="1">
              <a:spcAft>
                <a:spcPts val="0"/>
              </a:spcAft>
              <a:buFont typeface="Arial" panose="020B0604020202020204" pitchFamily="34" charset="0"/>
              <a:buNone/>
              <a:defRPr/>
            </a:pPr>
            <a:endParaRPr lang="en-US" altLang="en-US" dirty="0">
              <a:solidFill>
                <a:schemeClr val="accent1">
                  <a:lumMod val="75000"/>
                </a:schemeClr>
              </a:solidFill>
              <a:latin typeface="Georgia" panose="02040502050405020303" pitchFamily="18" charset="0"/>
              <a:ea typeface="Calibri" pitchFamily="34" charset="0"/>
              <a:cs typeface="Times New Roman" pitchFamily="18" charset="0"/>
            </a:endParaRPr>
          </a:p>
          <a:p>
            <a:pPr eaLnBrk="1" fontAlgn="auto" hangingPunct="1">
              <a:spcAft>
                <a:spcPts val="0"/>
              </a:spcAft>
              <a:buFont typeface="Arial"/>
              <a:buChar char="•"/>
              <a:defRPr/>
            </a:pPr>
            <a:r>
              <a:rPr lang="en-US" altLang="en-US" dirty="0">
                <a:solidFill>
                  <a:schemeClr val="accent1">
                    <a:lumMod val="75000"/>
                  </a:schemeClr>
                </a:solidFill>
                <a:latin typeface="Georgia" panose="02040502050405020303" pitchFamily="18" charset="0"/>
              </a:rPr>
              <a:t>Additional confidentiality measures may also apply when studies are subject to the EU General Data Protection Regulation (GDPR), and other countries with their own data protection requirements.</a:t>
            </a:r>
          </a:p>
          <a:p>
            <a:pPr marL="0" indent="0" eaLnBrk="1" fontAlgn="auto" hangingPunct="1">
              <a:spcAft>
                <a:spcPts val="0"/>
              </a:spcAft>
              <a:buFont typeface="Arial" panose="020B0604020202020204" pitchFamily="34" charset="0"/>
              <a:buNone/>
              <a:defRPr/>
            </a:pPr>
            <a:endParaRPr lang="en-US" altLang="en-US" sz="2400" dirty="0">
              <a:solidFill>
                <a:schemeClr val="tx2"/>
              </a:solidFill>
              <a:ea typeface="Calibri" pitchFamily="34" charset="0"/>
              <a:cs typeface="Times New Roman" pitchFamily="18" charset="0"/>
            </a:endParaRPr>
          </a:p>
          <a:p>
            <a:pPr eaLnBrk="1" fontAlgn="auto" hangingPunct="1">
              <a:spcAft>
                <a:spcPts val="0"/>
              </a:spcAft>
              <a:buFont typeface="Arial"/>
              <a:buChar char="•"/>
              <a:defRPr/>
            </a:pPr>
            <a:endParaRPr lang="en-US" altLang="en-US" sz="2400" dirty="0">
              <a:solidFill>
                <a:schemeClr val="tx2"/>
              </a:solidFill>
              <a:ea typeface="Calibri" pitchFamily="34" charset="0"/>
              <a:cs typeface="Times New Roman" pitchFamily="18" charset="0"/>
            </a:endParaRPr>
          </a:p>
          <a:p>
            <a:pPr marL="0" indent="0" eaLnBrk="1" fontAlgn="auto" hangingPunct="1">
              <a:spcAft>
                <a:spcPts val="0"/>
              </a:spcAft>
              <a:buFont typeface="Arial" panose="020B0604020202020204" pitchFamily="34" charset="0"/>
              <a:buNone/>
              <a:defRPr/>
            </a:pPr>
            <a:endParaRPr lang="en-US" dirty="0">
              <a:solidFill>
                <a:schemeClr val="tx2"/>
              </a:solidFill>
              <a:ea typeface="+mn-ea"/>
            </a:endParaRPr>
          </a:p>
        </p:txBody>
      </p:sp>
      <p:sp>
        <p:nvSpPr>
          <p:cNvPr id="78851" name="Slide Number Placeholder 5">
            <a:extLst>
              <a:ext uri="{FF2B5EF4-FFF2-40B4-BE49-F238E27FC236}">
                <a16:creationId xmlns:a16="http://schemas.microsoft.com/office/drawing/2014/main" id="{A7C0AFDE-62F2-3FB6-4E68-CCAA5E6A9BD1}"/>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93405A48-C60A-6C4D-B508-4829622ACF51}" type="slidenum">
              <a:rPr lang="en-US" altLang="en-US" sz="1200">
                <a:solidFill>
                  <a:schemeClr val="tx1"/>
                </a:solidFill>
                <a:latin typeface="Arial Black" panose="020B0604020202020204" pitchFamily="34" charset="0"/>
              </a:rPr>
              <a:pPr>
                <a:spcBef>
                  <a:spcPct val="0"/>
                </a:spcBef>
                <a:buFontTx/>
                <a:buNone/>
              </a:pPr>
              <a:t>37</a:t>
            </a:fld>
            <a:endParaRPr lang="en-US" altLang="en-US" sz="1200">
              <a:solidFill>
                <a:schemeClr val="tx1"/>
              </a:solidFill>
              <a:latin typeface="Arial Black" panose="020B0604020202020204" pitchFamily="34" charset="0"/>
            </a:endParaRPr>
          </a:p>
        </p:txBody>
      </p:sp>
      <p:sp>
        <p:nvSpPr>
          <p:cNvPr id="78852" name="Title 1">
            <a:extLst>
              <a:ext uri="{FF2B5EF4-FFF2-40B4-BE49-F238E27FC236}">
                <a16:creationId xmlns:a16="http://schemas.microsoft.com/office/drawing/2014/main" id="{3BB5CD88-33B0-C6D2-19CD-60B73A219095}"/>
              </a:ext>
            </a:extLst>
          </p:cNvPr>
          <p:cNvSpPr>
            <a:spLocks noGrp="1"/>
          </p:cNvSpPr>
          <p:nvPr>
            <p:ph type="title"/>
          </p:nvPr>
        </p:nvSpPr>
        <p:spPr>
          <a:xfrm>
            <a:off x="457200" y="457200"/>
            <a:ext cx="7766050" cy="1379538"/>
          </a:xfrm>
        </p:spPr>
        <p:txBody>
          <a:bodyPr/>
          <a:lstStyle/>
          <a:p>
            <a:r>
              <a:rPr lang="en-US" altLang="en-US">
                <a:latin typeface="Georgia" panose="02040502050405020303" pitchFamily="18" charset="0"/>
                <a:cs typeface="Georgia" panose="02040502050405020303" pitchFamily="18" charset="0"/>
              </a:rPr>
              <a:t>Protecting Confidentiality: Examples /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2BA7497-AE0A-F24C-9444-18994696AFF8}"/>
              </a:ext>
            </a:extLst>
          </p:cNvPr>
          <p:cNvSpPr>
            <a:spLocks noGrp="1"/>
          </p:cNvSpPr>
          <p:nvPr>
            <p:ph type="title"/>
          </p:nvPr>
        </p:nvSpPr>
        <p:spPr>
          <a:xfrm>
            <a:off x="457200" y="228600"/>
            <a:ext cx="7766050" cy="1150938"/>
          </a:xfrm>
        </p:spPr>
        <p:txBody>
          <a:bodyPr rtlCol="0">
            <a:normAutofit fontScale="90000"/>
          </a:bodyPr>
          <a:lstStyle/>
          <a:p>
            <a:pPr eaLnBrk="1" fontAlgn="auto" hangingPunct="1">
              <a:spcAft>
                <a:spcPts val="0"/>
              </a:spcAft>
              <a:defRPr/>
            </a:pPr>
            <a:r>
              <a:rPr lang="en-US" altLang="en-US" dirty="0">
                <a:ea typeface="+mj-ea"/>
              </a:rPr>
              <a:t>Informed Consent, Privacy and Confidentiality  / 1</a:t>
            </a:r>
          </a:p>
        </p:txBody>
      </p:sp>
      <p:sp>
        <p:nvSpPr>
          <p:cNvPr id="25603" name="Content Placeholder 2">
            <a:extLst>
              <a:ext uri="{FF2B5EF4-FFF2-40B4-BE49-F238E27FC236}">
                <a16:creationId xmlns:a16="http://schemas.microsoft.com/office/drawing/2014/main" id="{DD670EDF-9772-E44E-9C8D-F898892D75D6}"/>
              </a:ext>
            </a:extLst>
          </p:cNvPr>
          <p:cNvSpPr>
            <a:spLocks noGrp="1"/>
          </p:cNvSpPr>
          <p:nvPr>
            <p:ph idx="1"/>
          </p:nvPr>
        </p:nvSpPr>
        <p:spPr>
          <a:xfrm>
            <a:off x="482600" y="1676400"/>
            <a:ext cx="7740650" cy="3352800"/>
          </a:xfrm>
        </p:spPr>
        <p:txBody>
          <a:bodyPr rtlCol="0">
            <a:normAutofit fontScale="77500" lnSpcReduction="20000"/>
          </a:bodyPr>
          <a:lstStyle/>
          <a:p>
            <a:pPr eaLnBrk="1" fontAlgn="auto" hangingPunct="1">
              <a:spcAft>
                <a:spcPts val="0"/>
              </a:spcAft>
              <a:buFont typeface="Arial"/>
              <a:buChar char="•"/>
              <a:defRPr/>
            </a:pPr>
            <a:r>
              <a:rPr lang="en-US" altLang="en-US" sz="3400" dirty="0">
                <a:latin typeface="Georgia" panose="02040502050405020303" pitchFamily="18" charset="0"/>
                <a:ea typeface="+mn-ea"/>
              </a:rPr>
              <a:t>The study consent </a:t>
            </a:r>
            <a:r>
              <a:rPr lang="en-US" altLang="en-US" sz="3400" dirty="0">
                <a:solidFill>
                  <a:schemeClr val="tx2"/>
                </a:solidFill>
                <a:latin typeface="Georgia" panose="02040502050405020303" pitchFamily="18" charset="0"/>
                <a:ea typeface="+mn-ea"/>
              </a:rPr>
              <a:t>documents </a:t>
            </a:r>
            <a:r>
              <a:rPr lang="en-US" sz="3400" dirty="0">
                <a:solidFill>
                  <a:schemeClr val="tx2"/>
                </a:solidFill>
                <a:latin typeface="Georgia" panose="02040502050405020303" pitchFamily="18" charset="0"/>
                <a:ea typeface="+mn-ea"/>
              </a:rPr>
              <a:t>provide an explanation of the extent to which the confidentiality of private data identifying subjects will be maintained.</a:t>
            </a:r>
          </a:p>
          <a:p>
            <a:pPr marL="0" indent="0" eaLnBrk="1" fontAlgn="auto" hangingPunct="1">
              <a:spcAft>
                <a:spcPts val="0"/>
              </a:spcAft>
              <a:buFont typeface="Arial" panose="020B0604020202020204" pitchFamily="34" charset="0"/>
              <a:buNone/>
              <a:defRPr/>
            </a:pPr>
            <a:endParaRPr lang="en-US" sz="3400" dirty="0">
              <a:latin typeface="Georgia" panose="02040502050405020303" pitchFamily="18" charset="0"/>
              <a:ea typeface="+mn-ea"/>
            </a:endParaRPr>
          </a:p>
          <a:p>
            <a:pPr eaLnBrk="1" fontAlgn="auto" hangingPunct="1">
              <a:spcAft>
                <a:spcPts val="0"/>
              </a:spcAft>
              <a:buFont typeface="Arial"/>
              <a:buChar char="•"/>
              <a:defRPr/>
            </a:pPr>
            <a:r>
              <a:rPr lang="en-US" sz="3400" dirty="0">
                <a:solidFill>
                  <a:schemeClr val="tx2"/>
                </a:solidFill>
                <a:latin typeface="Georgia" panose="02040502050405020303" pitchFamily="18" charset="0"/>
                <a:ea typeface="+mn-ea"/>
              </a:rPr>
              <a:t>Familiarize yourself with the study consent documents and our study team data security plan. Apply these standards in your day-to-day work.  </a:t>
            </a:r>
          </a:p>
          <a:p>
            <a:pPr marL="0" indent="0" eaLnBrk="1" fontAlgn="auto" hangingPunct="1">
              <a:spcAft>
                <a:spcPts val="0"/>
              </a:spcAft>
              <a:buClr>
                <a:srgbClr val="99CCFF"/>
              </a:buClr>
              <a:buFont typeface="Wingdings" panose="05000000000000000000" pitchFamily="2" charset="2"/>
              <a:buNone/>
              <a:defRPr/>
            </a:pPr>
            <a:endParaRPr lang="en-US" sz="2800" dirty="0">
              <a:solidFill>
                <a:srgbClr val="000000"/>
              </a:solidFill>
              <a:ea typeface="+mn-ea"/>
            </a:endParaRPr>
          </a:p>
          <a:p>
            <a:pPr eaLnBrk="1" fontAlgn="auto" hangingPunct="1">
              <a:spcAft>
                <a:spcPts val="0"/>
              </a:spcAft>
              <a:buClr>
                <a:srgbClr val="99CCFF"/>
              </a:buClr>
              <a:buFont typeface="Arial"/>
              <a:buChar char="•"/>
              <a:defRPr/>
            </a:pPr>
            <a:endParaRPr lang="en-US" sz="2800" dirty="0">
              <a:solidFill>
                <a:srgbClr val="000000"/>
              </a:solidFill>
              <a:ea typeface="+mn-ea"/>
            </a:endParaRPr>
          </a:p>
          <a:p>
            <a:pPr eaLnBrk="1" fontAlgn="auto" hangingPunct="1">
              <a:spcAft>
                <a:spcPts val="0"/>
              </a:spcAft>
              <a:buClr>
                <a:srgbClr val="99CCFF"/>
              </a:buClr>
              <a:buFont typeface="Arial"/>
              <a:buChar char="•"/>
              <a:defRPr/>
            </a:pPr>
            <a:endParaRPr lang="en-US" sz="2800" dirty="0">
              <a:solidFill>
                <a:srgbClr val="000000"/>
              </a:solidFill>
              <a:ea typeface="+mn-ea"/>
            </a:endParaRPr>
          </a:p>
          <a:p>
            <a:pPr marL="0" indent="0" eaLnBrk="1" fontAlgn="auto" hangingPunct="1">
              <a:spcAft>
                <a:spcPts val="0"/>
              </a:spcAft>
              <a:buFont typeface="Wingdings" panose="05000000000000000000" pitchFamily="2" charset="2"/>
              <a:buNone/>
              <a:defRPr/>
            </a:pPr>
            <a:endParaRPr lang="en-US" altLang="en-US" sz="2800" dirty="0">
              <a:ea typeface="+mn-ea"/>
            </a:endParaRPr>
          </a:p>
        </p:txBody>
      </p:sp>
      <p:sp>
        <p:nvSpPr>
          <p:cNvPr id="80900" name="Slide Number Placeholder 4">
            <a:extLst>
              <a:ext uri="{FF2B5EF4-FFF2-40B4-BE49-F238E27FC236}">
                <a16:creationId xmlns:a16="http://schemas.microsoft.com/office/drawing/2014/main" id="{B8E7CA51-7DC4-6611-A131-F7BB8F47E3BD}"/>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B3E6069E-B698-D34F-8252-91FD83F3A36E}" type="slidenum">
              <a:rPr lang="en-US" altLang="en-US" sz="1200">
                <a:solidFill>
                  <a:schemeClr val="tx1"/>
                </a:solidFill>
                <a:latin typeface="Arial Black" panose="020B0604020202020204" pitchFamily="34" charset="0"/>
              </a:rPr>
              <a:pPr>
                <a:spcBef>
                  <a:spcPct val="0"/>
                </a:spcBef>
                <a:buFontTx/>
                <a:buNone/>
              </a:pPr>
              <a:t>38</a:t>
            </a:fld>
            <a:endParaRPr lang="en-US" altLang="en-US" sz="1200">
              <a:solidFill>
                <a:schemeClr val="tx1"/>
              </a:solidFill>
              <a:latin typeface="Arial Black" panose="020B0604020202020204" pitchFamily="34" charset="0"/>
            </a:endParaRPr>
          </a:p>
        </p:txBody>
      </p:sp>
      <p:pic>
        <p:nvPicPr>
          <p:cNvPr id="80901" name="Picture 6">
            <a:extLst>
              <a:ext uri="{FF2B5EF4-FFF2-40B4-BE49-F238E27FC236}">
                <a16:creationId xmlns:a16="http://schemas.microsoft.com/office/drawing/2014/main" id="{92FDC8BA-8802-1E5C-B5DD-89237502B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763" y="4953000"/>
            <a:ext cx="1849437"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93453-CFE0-5B4B-BE6E-ACE8748A263C}"/>
              </a:ext>
            </a:extLst>
          </p:cNvPr>
          <p:cNvSpPr>
            <a:spLocks noGrp="1"/>
          </p:cNvSpPr>
          <p:nvPr>
            <p:ph idx="1"/>
          </p:nvPr>
        </p:nvSpPr>
        <p:spPr>
          <a:xfrm>
            <a:off x="482600" y="2324100"/>
            <a:ext cx="7740650" cy="3429000"/>
          </a:xfrm>
        </p:spPr>
        <p:txBody>
          <a:bodyPr rtlCol="0">
            <a:normAutofit/>
          </a:bodyPr>
          <a:lstStyle/>
          <a:p>
            <a:pPr eaLnBrk="1" fontAlgn="auto" hangingPunct="1">
              <a:spcAft>
                <a:spcPts val="0"/>
              </a:spcAft>
              <a:buFont typeface="Arial"/>
              <a:buChar char="•"/>
              <a:defRPr/>
            </a:pPr>
            <a:r>
              <a:rPr lang="en-US" altLang="en-US" sz="2600" dirty="0">
                <a:solidFill>
                  <a:schemeClr val="tx2"/>
                </a:solidFill>
                <a:latin typeface="Georgia" panose="02040502050405020303" pitchFamily="18" charset="0"/>
                <a:ea typeface="+mn-ea"/>
              </a:rPr>
              <a:t>An unintended breach of confidentiality is a risk factor for any research study. </a:t>
            </a:r>
          </a:p>
          <a:p>
            <a:pPr marL="0" indent="0" eaLnBrk="1" fontAlgn="auto" hangingPunct="1">
              <a:spcBef>
                <a:spcPct val="0"/>
              </a:spcBef>
              <a:spcAft>
                <a:spcPts val="0"/>
              </a:spcAft>
              <a:buClr>
                <a:srgbClr val="996666"/>
              </a:buClr>
              <a:buFont typeface="Wingdings" panose="05000000000000000000" pitchFamily="2" charset="2"/>
              <a:buNone/>
              <a:defRPr/>
            </a:pPr>
            <a:endParaRPr lang="en-US" altLang="en-US" sz="2600" dirty="0">
              <a:solidFill>
                <a:schemeClr val="tx2"/>
              </a:solidFill>
              <a:latin typeface="Georgia" panose="02040502050405020303" pitchFamily="18" charset="0"/>
              <a:ea typeface="Calibri" pitchFamily="34" charset="0"/>
              <a:cs typeface="Times New Roman" pitchFamily="18" charset="0"/>
            </a:endParaRPr>
          </a:p>
          <a:p>
            <a:pPr eaLnBrk="1" fontAlgn="auto" hangingPunct="1">
              <a:spcAft>
                <a:spcPts val="0"/>
              </a:spcAft>
              <a:buFont typeface="Arial"/>
              <a:buChar char="•"/>
              <a:defRPr/>
            </a:pPr>
            <a:r>
              <a:rPr lang="en-US" sz="2600" dirty="0">
                <a:solidFill>
                  <a:schemeClr val="tx2"/>
                </a:solidFill>
                <a:latin typeface="Georgia" panose="02040502050405020303" pitchFamily="18" charset="0"/>
                <a:ea typeface="+mn-ea"/>
              </a:rPr>
              <a:t>Since </a:t>
            </a:r>
            <a:r>
              <a:rPr lang="en-US" sz="2600" i="1" dirty="0">
                <a:solidFill>
                  <a:schemeClr val="tx2"/>
                </a:solidFill>
                <a:latin typeface="Georgia" panose="02040502050405020303" pitchFamily="18" charset="0"/>
                <a:ea typeface="+mn-ea"/>
              </a:rPr>
              <a:t>complete</a:t>
            </a:r>
            <a:r>
              <a:rPr lang="en-US" sz="2600" dirty="0">
                <a:solidFill>
                  <a:schemeClr val="tx2"/>
                </a:solidFill>
                <a:latin typeface="Georgia" panose="02040502050405020303" pitchFamily="18" charset="0"/>
                <a:ea typeface="+mn-ea"/>
              </a:rPr>
              <a:t> confidentiality of research data cannot be guaranteed, avoid any wording that implies such assurance.  </a:t>
            </a:r>
          </a:p>
        </p:txBody>
      </p:sp>
      <p:sp>
        <p:nvSpPr>
          <p:cNvPr id="82947" name="Slide Number Placeholder 5">
            <a:extLst>
              <a:ext uri="{FF2B5EF4-FFF2-40B4-BE49-F238E27FC236}">
                <a16:creationId xmlns:a16="http://schemas.microsoft.com/office/drawing/2014/main" id="{22EC0684-25B4-8FF8-011C-917ACEE7A8AA}"/>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68BD4DAB-056A-B140-8A6E-D881AF033AF7}" type="slidenum">
              <a:rPr lang="en-US" altLang="en-US" sz="1200">
                <a:solidFill>
                  <a:schemeClr val="tx1"/>
                </a:solidFill>
                <a:latin typeface="Arial Black" panose="020B0604020202020204" pitchFamily="34" charset="0"/>
              </a:rPr>
              <a:pPr>
                <a:spcBef>
                  <a:spcPct val="0"/>
                </a:spcBef>
                <a:buFontTx/>
                <a:buNone/>
              </a:pPr>
              <a:t>39</a:t>
            </a:fld>
            <a:endParaRPr lang="en-US" altLang="en-US" sz="1200">
              <a:solidFill>
                <a:schemeClr val="tx1"/>
              </a:solidFill>
              <a:latin typeface="Arial Black" panose="020B0604020202020204" pitchFamily="34" charset="0"/>
            </a:endParaRPr>
          </a:p>
        </p:txBody>
      </p:sp>
      <p:sp>
        <p:nvSpPr>
          <p:cNvPr id="2" name="Title 1">
            <a:extLst>
              <a:ext uri="{FF2B5EF4-FFF2-40B4-BE49-F238E27FC236}">
                <a16:creationId xmlns:a16="http://schemas.microsoft.com/office/drawing/2014/main" id="{874EDA4C-F242-ED42-A587-AAF79E63D8A1}"/>
              </a:ext>
            </a:extLst>
          </p:cNvPr>
          <p:cNvSpPr>
            <a:spLocks noGrp="1"/>
          </p:cNvSpPr>
          <p:nvPr>
            <p:ph type="title"/>
          </p:nvPr>
        </p:nvSpPr>
        <p:spPr>
          <a:xfrm>
            <a:off x="457200" y="677863"/>
            <a:ext cx="7766050" cy="1150937"/>
          </a:xfrm>
        </p:spPr>
        <p:txBody>
          <a:bodyPr>
            <a:normAutofit fontScale="90000"/>
          </a:bodyPr>
          <a:lstStyle/>
          <a:p>
            <a:pPr>
              <a:defRPr/>
            </a:pPr>
            <a:r>
              <a:rPr lang="en-US" dirty="0"/>
              <a:t>Informed Consent, Privacy and</a:t>
            </a:r>
            <a:br>
              <a:rPr lang="en-US" dirty="0"/>
            </a:br>
            <a:r>
              <a:rPr lang="en-US" dirty="0"/>
              <a:t>Confidentiality /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84765AA-9394-18AC-F3A2-3DA21ADB4203}"/>
              </a:ext>
            </a:extLst>
          </p:cNvPr>
          <p:cNvSpPr>
            <a:spLocks noGrp="1"/>
          </p:cNvSpPr>
          <p:nvPr>
            <p:ph type="title"/>
          </p:nvPr>
        </p:nvSpPr>
        <p:spPr>
          <a:xfrm>
            <a:off x="457200" y="1249363"/>
            <a:ext cx="7766050" cy="1150937"/>
          </a:xfrm>
        </p:spPr>
        <p:txBody>
          <a:bodyPr/>
          <a:lstStyle/>
          <a:p>
            <a:pPr eaLnBrk="1" hangingPunct="1"/>
            <a:r>
              <a:rPr lang="en-US" altLang="en-US">
                <a:solidFill>
                  <a:srgbClr val="FFFFFF"/>
                </a:solidFill>
                <a:latin typeface="Georgia" panose="02040502050405020303" pitchFamily="18" charset="0"/>
                <a:cs typeface="Georgia" panose="02040502050405020303" pitchFamily="18" charset="0"/>
              </a:rPr>
              <a:t>Learning Objectives / 2</a:t>
            </a:r>
            <a:endParaRPr lang="en-US" altLang="en-US">
              <a:latin typeface="Georgia" panose="02040502050405020303" pitchFamily="18" charset="0"/>
              <a:cs typeface="Georgia" panose="02040502050405020303" pitchFamily="18" charset="0"/>
            </a:endParaRPr>
          </a:p>
        </p:txBody>
      </p:sp>
      <p:sp>
        <p:nvSpPr>
          <p:cNvPr id="3" name="Content Placeholder 2">
            <a:extLst>
              <a:ext uri="{FF2B5EF4-FFF2-40B4-BE49-F238E27FC236}">
                <a16:creationId xmlns:a16="http://schemas.microsoft.com/office/drawing/2014/main" id="{FA88BADB-8F06-C449-A0E2-B8B2FFCEAFED}"/>
              </a:ext>
            </a:extLst>
          </p:cNvPr>
          <p:cNvSpPr>
            <a:spLocks noGrp="1"/>
          </p:cNvSpPr>
          <p:nvPr>
            <p:ph idx="1"/>
          </p:nvPr>
        </p:nvSpPr>
        <p:spPr>
          <a:xfrm>
            <a:off x="482600" y="2293938"/>
            <a:ext cx="7740650" cy="3040062"/>
          </a:xfrm>
        </p:spPr>
        <p:txBody>
          <a:bodyPr rtlCol="0">
            <a:normAutofit/>
          </a:bodyPr>
          <a:lstStyle/>
          <a:p>
            <a:pPr eaLnBrk="1" fontAlgn="auto" hangingPunct="1">
              <a:spcAft>
                <a:spcPts val="0"/>
              </a:spcAft>
              <a:buFont typeface="Arial"/>
              <a:buChar char="•"/>
              <a:defRPr/>
            </a:pPr>
            <a:r>
              <a:rPr lang="en-US" sz="2800" dirty="0">
                <a:solidFill>
                  <a:srgbClr val="1F497D"/>
                </a:solidFill>
                <a:latin typeface="Georgia" panose="02040502050405020303" pitchFamily="18" charset="0"/>
                <a:ea typeface="+mn-ea"/>
                <a:cs typeface="Times New Roman" pitchFamily="18" charset="0"/>
              </a:rPr>
              <a:t>Understand how to help protect participants’ privacy; and</a:t>
            </a:r>
          </a:p>
          <a:p>
            <a:pPr marL="0" indent="0" eaLnBrk="1" fontAlgn="auto" hangingPunct="1">
              <a:spcAft>
                <a:spcPts val="0"/>
              </a:spcAft>
              <a:buFont typeface="Arial" panose="020B0604020202020204" pitchFamily="34" charset="0"/>
              <a:buNone/>
              <a:defRPr/>
            </a:pPr>
            <a:endParaRPr lang="en-US" sz="2800" dirty="0">
              <a:solidFill>
                <a:srgbClr val="1F497D"/>
              </a:solidFill>
              <a:latin typeface="Georgia" panose="02040502050405020303" pitchFamily="18" charset="0"/>
              <a:ea typeface="+mn-ea"/>
              <a:cs typeface="Times New Roman" pitchFamily="18" charset="0"/>
            </a:endParaRPr>
          </a:p>
          <a:p>
            <a:pPr eaLnBrk="1" fontAlgn="auto" hangingPunct="1">
              <a:spcAft>
                <a:spcPts val="0"/>
              </a:spcAft>
              <a:buFont typeface="Arial"/>
              <a:buChar char="•"/>
              <a:defRPr/>
            </a:pPr>
            <a:r>
              <a:rPr lang="en-US" sz="2800" dirty="0">
                <a:solidFill>
                  <a:srgbClr val="1F497D"/>
                </a:solidFill>
                <a:latin typeface="Georgia" panose="02040502050405020303" pitchFamily="18" charset="0"/>
                <a:ea typeface="+mn-ea"/>
                <a:cs typeface="Times New Roman" pitchFamily="18" charset="0"/>
              </a:rPr>
              <a:t>How to help keep subjects’ </a:t>
            </a:r>
            <a:r>
              <a:rPr lang="en-US" sz="2800" dirty="0">
                <a:latin typeface="Georgia" panose="02040502050405020303" pitchFamily="18" charset="0"/>
                <a:ea typeface="+mn-ea"/>
              </a:rPr>
              <a:t>study data secure (confidentiality). </a:t>
            </a:r>
            <a:endParaRPr lang="en-US" sz="2800" dirty="0">
              <a:solidFill>
                <a:srgbClr val="000000"/>
              </a:solidFill>
              <a:latin typeface="Georgia" panose="02040502050405020303" pitchFamily="18" charset="0"/>
              <a:ea typeface="+mn-ea"/>
            </a:endParaRPr>
          </a:p>
          <a:p>
            <a:pPr eaLnBrk="1" fontAlgn="auto" hangingPunct="1">
              <a:spcAft>
                <a:spcPts val="0"/>
              </a:spcAft>
              <a:buFont typeface="Arial"/>
              <a:buChar char="•"/>
              <a:defRPr/>
            </a:pPr>
            <a:endParaRPr lang="en-US" dirty="0">
              <a:ea typeface="+mn-ea"/>
            </a:endParaRPr>
          </a:p>
        </p:txBody>
      </p:sp>
      <p:sp>
        <p:nvSpPr>
          <p:cNvPr id="11268" name="Slide Number Placeholder 5">
            <a:extLst>
              <a:ext uri="{FF2B5EF4-FFF2-40B4-BE49-F238E27FC236}">
                <a16:creationId xmlns:a16="http://schemas.microsoft.com/office/drawing/2014/main" id="{FD018C6A-63B8-BCC8-3B01-339A4A835CD1}"/>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84B1F126-DE25-0641-8929-409795C53F62}" type="slidenum">
              <a:rPr lang="en-US" altLang="en-US" sz="1200">
                <a:solidFill>
                  <a:schemeClr val="tx1"/>
                </a:solidFill>
                <a:latin typeface="Arial Black" panose="020B0604020202020204" pitchFamily="34" charset="0"/>
              </a:rPr>
              <a:pPr>
                <a:spcBef>
                  <a:spcPct val="0"/>
                </a:spcBef>
                <a:buFontTx/>
                <a:buNone/>
              </a:pPr>
              <a:t>4</a:t>
            </a:fld>
            <a:endParaRPr lang="en-US" altLang="en-US" sz="1200">
              <a:solidFill>
                <a:schemeClr val="tx1"/>
              </a:solidFill>
              <a:latin typeface="Arial Black" panose="020B0604020202020204" pitchFamily="34" charset="0"/>
            </a:endParaRPr>
          </a:p>
        </p:txBody>
      </p:sp>
      <p:sp>
        <p:nvSpPr>
          <p:cNvPr id="11269" name="Title 1">
            <a:extLst>
              <a:ext uri="{FF2B5EF4-FFF2-40B4-BE49-F238E27FC236}">
                <a16:creationId xmlns:a16="http://schemas.microsoft.com/office/drawing/2014/main" id="{982A2E6B-A26C-D05C-CF2B-65DA626B881B}"/>
              </a:ext>
            </a:extLst>
          </p:cNvPr>
          <p:cNvSpPr txBox="1">
            <a:spLocks/>
          </p:cNvSpPr>
          <p:nvPr/>
        </p:nvSpPr>
        <p:spPr bwMode="auto">
          <a:xfrm>
            <a:off x="609600" y="685800"/>
            <a:ext cx="77660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defTabSz="45720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defTabSz="4572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defTabSz="4572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defTabSz="4572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eaLnBrk="1" hangingPunct="1">
              <a:spcBef>
                <a:spcPct val="0"/>
              </a:spcBef>
              <a:buFontTx/>
              <a:buNone/>
            </a:pPr>
            <a:r>
              <a:rPr lang="en-US" altLang="en-US" sz="4200">
                <a:solidFill>
                  <a:srgbClr val="C28220"/>
                </a:solidFill>
                <a:latin typeface="Georgia" panose="02040502050405020303" pitchFamily="18" charset="0"/>
              </a:rPr>
              <a:t>Learning Objectives / 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0E593EAC-F610-AD9B-F108-12B0FCE6363B}"/>
              </a:ext>
            </a:extLst>
          </p:cNvPr>
          <p:cNvSpPr>
            <a:spLocks noGrp="1"/>
          </p:cNvSpPr>
          <p:nvPr>
            <p:ph type="title"/>
          </p:nvPr>
        </p:nvSpPr>
        <p:spPr>
          <a:xfrm>
            <a:off x="439738" y="457200"/>
            <a:ext cx="7766050" cy="1150938"/>
          </a:xfrm>
        </p:spPr>
        <p:txBody>
          <a:bodyPr/>
          <a:lstStyle/>
          <a:p>
            <a:r>
              <a:rPr lang="en-US" altLang="en-US">
                <a:latin typeface="Georgia" panose="02040502050405020303" pitchFamily="18" charset="0"/>
                <a:cs typeface="Georgia" panose="02040502050405020303" pitchFamily="18" charset="0"/>
              </a:rPr>
              <a:t>Knowledge Quiz</a:t>
            </a:r>
          </a:p>
        </p:txBody>
      </p:sp>
      <p:sp>
        <p:nvSpPr>
          <p:cNvPr id="84995" name="Content Placeholder 2">
            <a:extLst>
              <a:ext uri="{FF2B5EF4-FFF2-40B4-BE49-F238E27FC236}">
                <a16:creationId xmlns:a16="http://schemas.microsoft.com/office/drawing/2014/main" id="{750DEC2E-873F-8ADC-A28F-85518DCA5A88}"/>
              </a:ext>
            </a:extLst>
          </p:cNvPr>
          <p:cNvSpPr>
            <a:spLocks noGrp="1"/>
          </p:cNvSpPr>
          <p:nvPr>
            <p:ph idx="1"/>
          </p:nvPr>
        </p:nvSpPr>
        <p:spPr>
          <a:xfrm>
            <a:off x="482600" y="1828800"/>
            <a:ext cx="7740650" cy="2754313"/>
          </a:xfrm>
        </p:spPr>
        <p:txBody>
          <a:bodyPr/>
          <a:lstStyle/>
          <a:p>
            <a:r>
              <a:rPr lang="en-US" altLang="en-US" sz="2600">
                <a:latin typeface="Georgia" panose="02040502050405020303" pitchFamily="18" charset="0"/>
                <a:ea typeface="Lucida Grande" panose="020B0600040502020204" pitchFamily="34" charset="0"/>
                <a:cs typeface="Lucida Grande" panose="020B0600040502020204" pitchFamily="34" charset="0"/>
              </a:rPr>
              <a:t>How is the concept of privacy and confidentiality different?</a:t>
            </a:r>
          </a:p>
          <a:p>
            <a:pPr>
              <a:buFont typeface="Calibri" panose="020F0502020204030204" pitchFamily="34" charset="0"/>
              <a:buAutoNum type="arabicPeriod"/>
            </a:pPr>
            <a:endParaRPr lang="en-US" altLang="en-US" sz="2600">
              <a:latin typeface="Georgia" panose="02040502050405020303" pitchFamily="18" charset="0"/>
              <a:ea typeface="Lucida Grande" panose="020B0600040502020204" pitchFamily="34" charset="0"/>
              <a:cs typeface="Lucida Grande" panose="020B0600040502020204" pitchFamily="34" charset="0"/>
            </a:endParaRPr>
          </a:p>
          <a:p>
            <a:r>
              <a:rPr lang="en-US" altLang="en-US" sz="2600">
                <a:latin typeface="Georgia" panose="02040502050405020303" pitchFamily="18" charset="0"/>
                <a:ea typeface="Lucida Grande" panose="020B0600040502020204" pitchFamily="34" charset="0"/>
                <a:cs typeface="Lucida Grande" panose="020B0600040502020204" pitchFamily="34" charset="0"/>
              </a:rPr>
              <a:t>Give an example of how to protect the confidentiality of identifiable data? </a:t>
            </a:r>
          </a:p>
          <a:p>
            <a:endParaRPr lang="en-US" altLang="en-US">
              <a:latin typeface="Lucida Grande" panose="020B0600040502020204" pitchFamily="34" charset="0"/>
              <a:ea typeface="Lucida Grande" panose="020B0600040502020204" pitchFamily="34" charset="0"/>
              <a:cs typeface="Lucida Grande" panose="020B06000405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94E4-1EBF-2E47-97E5-65E48B44DA15}"/>
              </a:ext>
            </a:extLst>
          </p:cNvPr>
          <p:cNvSpPr>
            <a:spLocks noGrp="1"/>
          </p:cNvSpPr>
          <p:nvPr>
            <p:ph type="title"/>
          </p:nvPr>
        </p:nvSpPr>
        <p:spPr>
          <a:xfrm>
            <a:off x="431800" y="533400"/>
            <a:ext cx="7740650" cy="1219200"/>
          </a:xfrm>
        </p:spPr>
        <p:txBody>
          <a:bodyPr>
            <a:normAutofit fontScale="90000"/>
          </a:bodyPr>
          <a:lstStyle/>
          <a:p>
            <a:pPr>
              <a:defRPr/>
            </a:pPr>
            <a:r>
              <a:rPr lang="en-US" dirty="0"/>
              <a:t>Deviations from Study Procedures</a:t>
            </a:r>
          </a:p>
        </p:txBody>
      </p:sp>
      <p:sp>
        <p:nvSpPr>
          <p:cNvPr id="3" name="Content Placeholder 2">
            <a:extLst>
              <a:ext uri="{FF2B5EF4-FFF2-40B4-BE49-F238E27FC236}">
                <a16:creationId xmlns:a16="http://schemas.microsoft.com/office/drawing/2014/main" id="{86C12D32-94A8-3C4A-88F9-7BAFDB79AE89}"/>
              </a:ext>
            </a:extLst>
          </p:cNvPr>
          <p:cNvSpPr>
            <a:spLocks noGrp="1"/>
          </p:cNvSpPr>
          <p:nvPr>
            <p:ph idx="1"/>
          </p:nvPr>
        </p:nvSpPr>
        <p:spPr>
          <a:xfrm>
            <a:off x="533400" y="1752600"/>
            <a:ext cx="7740650" cy="3886200"/>
          </a:xfrm>
        </p:spPr>
        <p:txBody>
          <a:bodyPr/>
          <a:lstStyle/>
          <a:p>
            <a:pPr>
              <a:defRPr/>
            </a:pPr>
            <a:r>
              <a:rPr lang="en-US" sz="2400" dirty="0">
                <a:solidFill>
                  <a:schemeClr val="accent1">
                    <a:lumMod val="75000"/>
                  </a:schemeClr>
                </a:solidFill>
                <a:latin typeface="Georgia" panose="02040502050405020303" pitchFamily="18" charset="0"/>
              </a:rPr>
              <a:t>Instances when IRB approved study procedures are not followed:</a:t>
            </a:r>
          </a:p>
          <a:p>
            <a:pPr marL="0" indent="0">
              <a:buFont typeface="Arial" panose="020B0604020202020204" pitchFamily="34" charset="0"/>
              <a:buNone/>
              <a:defRPr/>
            </a:pPr>
            <a:r>
              <a:rPr lang="en-US" sz="2400" dirty="0">
                <a:solidFill>
                  <a:schemeClr val="accent1">
                    <a:lumMod val="75000"/>
                  </a:schemeClr>
                </a:solidFill>
                <a:latin typeface="Georgia" panose="02040502050405020303" pitchFamily="18" charset="0"/>
              </a:rPr>
              <a:t>	- inadvertent mistake</a:t>
            </a:r>
          </a:p>
          <a:p>
            <a:pPr marL="0" indent="0">
              <a:buFont typeface="Arial" panose="020B0604020202020204" pitchFamily="34" charset="0"/>
              <a:buNone/>
              <a:defRPr/>
            </a:pPr>
            <a:r>
              <a:rPr lang="en-US" sz="2400" dirty="0">
                <a:solidFill>
                  <a:schemeClr val="accent1">
                    <a:lumMod val="75000"/>
                  </a:schemeClr>
                </a:solidFill>
                <a:latin typeface="Georgia" panose="02040502050405020303" pitchFamily="18" charset="0"/>
              </a:rPr>
              <a:t>	- sometimes necessary to deviate in order to </a:t>
            </a:r>
          </a:p>
          <a:p>
            <a:pPr marL="0" indent="0">
              <a:buFont typeface="Arial" panose="020B0604020202020204" pitchFamily="34" charset="0"/>
              <a:buNone/>
              <a:defRPr/>
            </a:pPr>
            <a:r>
              <a:rPr lang="en-US" sz="2400" dirty="0">
                <a:solidFill>
                  <a:schemeClr val="accent1">
                    <a:lumMod val="75000"/>
                  </a:schemeClr>
                </a:solidFill>
                <a:latin typeface="Georgia" panose="02040502050405020303" pitchFamily="18" charset="0"/>
              </a:rPr>
              <a:t>	   protect participants</a:t>
            </a:r>
          </a:p>
          <a:p>
            <a:pPr marL="0" indent="0">
              <a:buFont typeface="Arial" panose="020B0604020202020204" pitchFamily="34" charset="0"/>
              <a:buNone/>
              <a:defRPr/>
            </a:pPr>
            <a:endParaRPr lang="en-US" sz="2400" dirty="0">
              <a:solidFill>
                <a:schemeClr val="accent1">
                  <a:lumMod val="75000"/>
                </a:schemeClr>
              </a:solidFill>
              <a:latin typeface="Georgia" panose="02040502050405020303" pitchFamily="18" charset="0"/>
            </a:endParaRPr>
          </a:p>
          <a:p>
            <a:pPr>
              <a:defRPr/>
            </a:pPr>
            <a:r>
              <a:rPr lang="en-US" sz="2400" dirty="0">
                <a:solidFill>
                  <a:schemeClr val="accent1">
                    <a:lumMod val="75000"/>
                  </a:schemeClr>
                </a:solidFill>
                <a:latin typeface="Georgia" panose="02040502050405020303" pitchFamily="18" charset="0"/>
              </a:rPr>
              <a:t>All protocol deviations and non-compliances must be promptly reported to the UCB PI/designee and to CPHS.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5E17651A-2104-EA4B-9056-45463EBA9252}"/>
              </a:ext>
            </a:extLst>
          </p:cNvPr>
          <p:cNvSpPr>
            <a:spLocks noGrp="1"/>
          </p:cNvSpPr>
          <p:nvPr>
            <p:ph type="title"/>
          </p:nvPr>
        </p:nvSpPr>
        <p:spPr>
          <a:xfrm>
            <a:off x="457200" y="685800"/>
            <a:ext cx="7766050" cy="1150938"/>
          </a:xfrm>
        </p:spPr>
        <p:txBody>
          <a:bodyPr rtlCol="0">
            <a:normAutofit fontScale="90000"/>
          </a:bodyPr>
          <a:lstStyle/>
          <a:p>
            <a:pPr eaLnBrk="1" fontAlgn="auto" hangingPunct="1">
              <a:spcAft>
                <a:spcPts val="0"/>
              </a:spcAft>
              <a:defRPr/>
            </a:pPr>
            <a:r>
              <a:rPr lang="en-US" altLang="en-US" dirty="0">
                <a:ea typeface="+mj-ea"/>
              </a:rPr>
              <a:t>Unanticipated Problems and Adverse Events / 1</a:t>
            </a:r>
          </a:p>
        </p:txBody>
      </p:sp>
      <p:sp>
        <p:nvSpPr>
          <p:cNvPr id="26627" name="Content Placeholder 2">
            <a:extLst>
              <a:ext uri="{FF2B5EF4-FFF2-40B4-BE49-F238E27FC236}">
                <a16:creationId xmlns:a16="http://schemas.microsoft.com/office/drawing/2014/main" id="{E5D82555-E5D5-9644-84C6-E9427EC764E7}"/>
              </a:ext>
            </a:extLst>
          </p:cNvPr>
          <p:cNvSpPr>
            <a:spLocks noGrp="1"/>
          </p:cNvSpPr>
          <p:nvPr>
            <p:ph idx="1"/>
          </p:nvPr>
        </p:nvSpPr>
        <p:spPr>
          <a:xfrm>
            <a:off x="609600" y="1981200"/>
            <a:ext cx="7924800" cy="2895600"/>
          </a:xfrm>
        </p:spPr>
        <p:txBody>
          <a:bodyPr rtlCol="0">
            <a:normAutofit/>
          </a:bodyPr>
          <a:lstStyle/>
          <a:p>
            <a:pPr marL="0" indent="0" eaLnBrk="1" fontAlgn="auto" hangingPunct="1">
              <a:spcBef>
                <a:spcPct val="0"/>
              </a:spcBef>
              <a:spcAft>
                <a:spcPts val="0"/>
              </a:spcAft>
              <a:buClr>
                <a:srgbClr val="996666"/>
              </a:buClr>
              <a:buFont typeface="Arial" panose="020B0604020202020204" pitchFamily="34" charset="0"/>
              <a:buNone/>
              <a:defRPr/>
            </a:pPr>
            <a:endParaRPr lang="en-US" altLang="en-US" sz="2800" dirty="0">
              <a:solidFill>
                <a:srgbClr val="000000"/>
              </a:solidFill>
              <a:latin typeface="Calibri" pitchFamily="34" charset="0"/>
              <a:ea typeface="Calibri" pitchFamily="34" charset="0"/>
              <a:cs typeface="Times New Roman" pitchFamily="18" charset="0"/>
            </a:endParaRPr>
          </a:p>
          <a:p>
            <a:pPr eaLnBrk="1" fontAlgn="auto" hangingPunct="1">
              <a:spcAft>
                <a:spcPts val="0"/>
              </a:spcAft>
              <a:buFont typeface="Arial"/>
              <a:buChar char="•"/>
              <a:defRPr/>
            </a:pPr>
            <a:r>
              <a:rPr lang="en-US" altLang="en-US" sz="2600" dirty="0">
                <a:latin typeface="Georgia" panose="02040502050405020303" pitchFamily="18" charset="0"/>
                <a:ea typeface="+mn-ea"/>
              </a:rPr>
              <a:t>Despite a study team’s best efforts,  unanticipated problems (e.g., a confidentiality breach; using an outdated version of a study questionnaire; person faints during a blood draw) do happen.</a:t>
            </a:r>
          </a:p>
          <a:p>
            <a:pPr marL="0" indent="0" eaLnBrk="1" fontAlgn="auto" hangingPunct="1">
              <a:spcAft>
                <a:spcPts val="0"/>
              </a:spcAft>
              <a:buFont typeface="Arial" panose="020B0604020202020204" pitchFamily="34" charset="0"/>
              <a:buNone/>
              <a:defRPr/>
            </a:pPr>
            <a:endParaRPr lang="en-US" altLang="en-US" sz="2800" dirty="0">
              <a:ea typeface="+mn-ea"/>
            </a:endParaRPr>
          </a:p>
        </p:txBody>
      </p:sp>
      <p:sp>
        <p:nvSpPr>
          <p:cNvPr id="89092" name="Slide Number Placeholder 4">
            <a:extLst>
              <a:ext uri="{FF2B5EF4-FFF2-40B4-BE49-F238E27FC236}">
                <a16:creationId xmlns:a16="http://schemas.microsoft.com/office/drawing/2014/main" id="{AC704D61-C4EB-E108-EBFE-6E21A180E79A}"/>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390BC508-3B29-4145-A348-E9D359A707B9}" type="slidenum">
              <a:rPr lang="en-US" altLang="en-US" sz="1200">
                <a:solidFill>
                  <a:schemeClr val="tx1"/>
                </a:solidFill>
                <a:latin typeface="Arial Black" panose="020B0604020202020204" pitchFamily="34" charset="0"/>
              </a:rPr>
              <a:pPr>
                <a:spcBef>
                  <a:spcPct val="0"/>
                </a:spcBef>
                <a:buFontTx/>
                <a:buNone/>
              </a:pPr>
              <a:t>42</a:t>
            </a:fld>
            <a:endParaRPr lang="en-US" altLang="en-US" sz="1200">
              <a:solidFill>
                <a:schemeClr val="tx1"/>
              </a:solidFill>
              <a:latin typeface="Arial Black"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684B8-3271-EB4A-98AD-31FC019A5C1C}"/>
              </a:ext>
            </a:extLst>
          </p:cNvPr>
          <p:cNvSpPr>
            <a:spLocks noGrp="1"/>
          </p:cNvSpPr>
          <p:nvPr>
            <p:ph idx="1"/>
          </p:nvPr>
        </p:nvSpPr>
        <p:spPr>
          <a:xfrm>
            <a:off x="482600" y="2209800"/>
            <a:ext cx="7740650" cy="3276600"/>
          </a:xfrm>
        </p:spPr>
        <p:txBody>
          <a:bodyPr rtlCol="0">
            <a:noAutofit/>
          </a:bodyPr>
          <a:lstStyle/>
          <a:p>
            <a:pPr eaLnBrk="1" fontAlgn="auto" hangingPunct="1">
              <a:spcAft>
                <a:spcPts val="0"/>
              </a:spcAft>
              <a:buFont typeface="Arial"/>
              <a:buChar char="•"/>
              <a:defRPr/>
            </a:pPr>
            <a:r>
              <a:rPr lang="en-US" altLang="en-US" sz="2600" dirty="0">
                <a:solidFill>
                  <a:schemeClr val="tx2"/>
                </a:solidFill>
                <a:latin typeface="Georgia" panose="02040502050405020303" pitchFamily="18" charset="0"/>
                <a:ea typeface="+mn-ea"/>
              </a:rPr>
              <a:t>It is very important that study team members  report any unanticipated problem or adverse event as soon as possible to Christina Kay, Saeed Rahman, or Casey Breen</a:t>
            </a:r>
            <a:r>
              <a:rPr lang="en-US" altLang="en-US" sz="2600" i="1" dirty="0">
                <a:solidFill>
                  <a:schemeClr val="tx2"/>
                </a:solidFill>
                <a:latin typeface="Georgia" panose="02040502050405020303" pitchFamily="18" charset="0"/>
                <a:ea typeface="+mn-ea"/>
              </a:rPr>
              <a:t>. </a:t>
            </a:r>
          </a:p>
          <a:p>
            <a:pPr marL="0" indent="0" eaLnBrk="1" fontAlgn="auto" hangingPunct="1">
              <a:spcAft>
                <a:spcPts val="0"/>
              </a:spcAft>
              <a:buClr>
                <a:srgbClr val="996666"/>
              </a:buClr>
              <a:buFont typeface="Wingdings" panose="05000000000000000000" pitchFamily="2" charset="2"/>
              <a:buNone/>
              <a:defRPr/>
            </a:pPr>
            <a:r>
              <a:rPr lang="en-US" altLang="en-US" sz="2600" dirty="0">
                <a:solidFill>
                  <a:schemeClr val="tx2"/>
                </a:solidFill>
                <a:latin typeface="Georgia" panose="02040502050405020303" pitchFamily="18" charset="0"/>
                <a:ea typeface="+mn-ea"/>
              </a:rPr>
              <a:t> </a:t>
            </a:r>
          </a:p>
          <a:p>
            <a:pPr eaLnBrk="1" fontAlgn="auto" hangingPunct="1">
              <a:spcAft>
                <a:spcPts val="0"/>
              </a:spcAft>
              <a:buClr>
                <a:srgbClr val="996666"/>
              </a:buClr>
              <a:buFont typeface="Arial"/>
              <a:buChar char="•"/>
              <a:defRPr/>
            </a:pPr>
            <a:r>
              <a:rPr lang="en-US" altLang="en-US" sz="2600" dirty="0">
                <a:solidFill>
                  <a:schemeClr val="tx2"/>
                </a:solidFill>
                <a:latin typeface="Georgia" panose="02040502050405020303" pitchFamily="18" charset="0"/>
                <a:ea typeface="+mn-ea"/>
              </a:rPr>
              <a:t>The PI assumes overall responsibility for the study.</a:t>
            </a:r>
          </a:p>
        </p:txBody>
      </p:sp>
      <p:sp>
        <p:nvSpPr>
          <p:cNvPr id="91139" name="Slide Number Placeholder 5">
            <a:extLst>
              <a:ext uri="{FF2B5EF4-FFF2-40B4-BE49-F238E27FC236}">
                <a16:creationId xmlns:a16="http://schemas.microsoft.com/office/drawing/2014/main" id="{DE67FC25-F92C-5486-2594-83A3C0F60027}"/>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6B6A6F26-B2E2-D048-821F-732F086ABF63}" type="slidenum">
              <a:rPr lang="en-US" altLang="en-US" sz="1200">
                <a:solidFill>
                  <a:schemeClr val="tx1"/>
                </a:solidFill>
                <a:latin typeface="Arial Black" panose="020B0604020202020204" pitchFamily="34" charset="0"/>
              </a:rPr>
              <a:pPr>
                <a:spcBef>
                  <a:spcPct val="0"/>
                </a:spcBef>
                <a:buFontTx/>
                <a:buNone/>
              </a:pPr>
              <a:t>43</a:t>
            </a:fld>
            <a:endParaRPr lang="en-US" altLang="en-US" sz="1200">
              <a:solidFill>
                <a:schemeClr val="tx1"/>
              </a:solidFill>
              <a:latin typeface="Arial Black" panose="020B0604020202020204" pitchFamily="34" charset="0"/>
            </a:endParaRPr>
          </a:p>
        </p:txBody>
      </p:sp>
      <p:sp>
        <p:nvSpPr>
          <p:cNvPr id="2" name="Title 1">
            <a:extLst>
              <a:ext uri="{FF2B5EF4-FFF2-40B4-BE49-F238E27FC236}">
                <a16:creationId xmlns:a16="http://schemas.microsoft.com/office/drawing/2014/main" id="{B6CC37C4-2AE4-2F47-B125-131F4F76D37A}"/>
              </a:ext>
            </a:extLst>
          </p:cNvPr>
          <p:cNvSpPr>
            <a:spLocks noGrp="1"/>
          </p:cNvSpPr>
          <p:nvPr>
            <p:ph type="title"/>
          </p:nvPr>
        </p:nvSpPr>
        <p:spPr>
          <a:xfrm>
            <a:off x="457200" y="685800"/>
            <a:ext cx="7766050" cy="1150938"/>
          </a:xfrm>
        </p:spPr>
        <p:txBody>
          <a:bodyPr>
            <a:normAutofit fontScale="90000"/>
          </a:bodyPr>
          <a:lstStyle/>
          <a:p>
            <a:pPr>
              <a:defRPr/>
            </a:pPr>
            <a:r>
              <a:rPr lang="en-US" dirty="0"/>
              <a:t>Unanticipated Problems and Adverse Events / 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1097-2E67-3541-AD11-98F98EE5E933}"/>
              </a:ext>
            </a:extLst>
          </p:cNvPr>
          <p:cNvSpPr>
            <a:spLocks noGrp="1"/>
          </p:cNvSpPr>
          <p:nvPr>
            <p:ph type="title"/>
          </p:nvPr>
        </p:nvSpPr>
        <p:spPr>
          <a:xfrm>
            <a:off x="457200" y="1249363"/>
            <a:ext cx="7766050" cy="1150937"/>
          </a:xfrm>
        </p:spPr>
        <p:txBody>
          <a:bodyPr>
            <a:normAutofit fontScale="90000"/>
          </a:bodyPr>
          <a:lstStyle/>
          <a:p>
            <a:pPr>
              <a:defRPr/>
            </a:pPr>
            <a:r>
              <a:rPr lang="en-US" dirty="0"/>
              <a:t>Research in International Setting / 1 </a:t>
            </a:r>
          </a:p>
        </p:txBody>
      </p:sp>
      <p:sp>
        <p:nvSpPr>
          <p:cNvPr id="93187" name="Content Placeholder 2">
            <a:extLst>
              <a:ext uri="{FF2B5EF4-FFF2-40B4-BE49-F238E27FC236}">
                <a16:creationId xmlns:a16="http://schemas.microsoft.com/office/drawing/2014/main" id="{0F53CDC1-C049-E8D0-DB31-EB2E71D66B85}"/>
              </a:ext>
            </a:extLst>
          </p:cNvPr>
          <p:cNvSpPr>
            <a:spLocks noGrp="1"/>
          </p:cNvSpPr>
          <p:nvPr>
            <p:ph idx="1"/>
          </p:nvPr>
        </p:nvSpPr>
        <p:spPr>
          <a:xfrm>
            <a:off x="482600" y="2519363"/>
            <a:ext cx="7740650" cy="2662237"/>
          </a:xfrm>
        </p:spPr>
        <p:txBody>
          <a:bodyPr/>
          <a:lstStyle/>
          <a:p>
            <a:pPr marL="0" indent="0">
              <a:buFont typeface="Arial" panose="020B0604020202020204" pitchFamily="34" charset="0"/>
              <a:buNone/>
            </a:pPr>
            <a:r>
              <a:rPr lang="en-US" altLang="en-US" sz="2400">
                <a:latin typeface="Georgia" panose="02040502050405020303" pitchFamily="18" charset="0"/>
                <a:ea typeface="Lucida Grande" panose="020B0600040502020204" pitchFamily="34" charset="0"/>
                <a:cs typeface="Lucida Grande" panose="020B0600040502020204" pitchFamily="34" charset="0"/>
              </a:rPr>
              <a:t>When HHS-supported research takes place outside of the United States questions about fair treatment and fair standards may arise. This may be especially true of research conducted in countries where:</a:t>
            </a:r>
          </a:p>
          <a:p>
            <a:pPr marL="0" indent="0">
              <a:buFont typeface="Arial" panose="020B0604020202020204" pitchFamily="34" charset="0"/>
              <a:buNone/>
            </a:pPr>
            <a:r>
              <a:rPr lang="en-US" altLang="en-US" sz="2400">
                <a:latin typeface="Georgia" panose="02040502050405020303" pitchFamily="18" charset="0"/>
                <a:ea typeface="Lucida Grande" panose="020B0600040502020204" pitchFamily="34" charset="0"/>
                <a:cs typeface="Lucida Grande" panose="020B0600040502020204" pitchFamily="34" charset="0"/>
              </a:rPr>
              <a:t>• Resources may be scarce and/or</a:t>
            </a:r>
          </a:p>
          <a:p>
            <a:pPr marL="0" indent="0">
              <a:buFont typeface="Arial" panose="020B0604020202020204" pitchFamily="34" charset="0"/>
              <a:buNone/>
            </a:pPr>
            <a:r>
              <a:rPr lang="en-US" altLang="en-US" sz="2400">
                <a:latin typeface="Georgia" panose="02040502050405020303" pitchFamily="18" charset="0"/>
                <a:ea typeface="Lucida Grande" panose="020B0600040502020204" pitchFamily="34" charset="0"/>
                <a:cs typeface="Lucida Grande" panose="020B0600040502020204" pitchFamily="34" charset="0"/>
              </a:rPr>
              <a:t>• Other vulnerabilities may be pronounced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AD65A0CE-37D8-F2DB-B59E-8BDCA537C42D}"/>
              </a:ext>
            </a:extLst>
          </p:cNvPr>
          <p:cNvSpPr>
            <a:spLocks noGrp="1"/>
          </p:cNvSpPr>
          <p:nvPr>
            <p:ph type="ctrTitle"/>
          </p:nvPr>
        </p:nvSpPr>
        <p:spPr>
          <a:xfrm>
            <a:off x="685800" y="823913"/>
            <a:ext cx="6813550" cy="1639887"/>
          </a:xfrm>
        </p:spPr>
        <p:txBody>
          <a:bodyPr/>
          <a:lstStyle/>
          <a:p>
            <a:pPr eaLnBrk="1" hangingPunct="1"/>
            <a:r>
              <a:rPr lang="en-US" altLang="en-US">
                <a:latin typeface="Georgia" panose="02040502050405020303" pitchFamily="18" charset="0"/>
                <a:cs typeface="Georgia" panose="02040502050405020303" pitchFamily="18" charset="0"/>
              </a:rPr>
              <a:t>Thank you for your attention!</a:t>
            </a:r>
          </a:p>
        </p:txBody>
      </p:sp>
      <p:sp>
        <p:nvSpPr>
          <p:cNvPr id="99331" name="Subtitle 2">
            <a:extLst>
              <a:ext uri="{FF2B5EF4-FFF2-40B4-BE49-F238E27FC236}">
                <a16:creationId xmlns:a16="http://schemas.microsoft.com/office/drawing/2014/main" id="{E0CBCE7D-22CE-1F44-FC0F-2F3002AFEE3B}"/>
              </a:ext>
            </a:extLst>
          </p:cNvPr>
          <p:cNvSpPr>
            <a:spLocks noGrp="1"/>
          </p:cNvSpPr>
          <p:nvPr>
            <p:ph type="subTitle" idx="1"/>
          </p:nvPr>
        </p:nvSpPr>
        <p:spPr>
          <a:xfrm>
            <a:off x="685800" y="2574925"/>
            <a:ext cx="6400800" cy="1114425"/>
          </a:xfrm>
        </p:spPr>
        <p:txBody>
          <a:bodyPr/>
          <a:lstStyle/>
          <a:p>
            <a:pPr eaLnBrk="1" hangingPunct="1"/>
            <a:r>
              <a:rPr lang="en-US" altLang="en-US" sz="2800">
                <a:latin typeface="Georgia" panose="02040502050405020303" pitchFamily="18" charset="0"/>
                <a:ea typeface="Lucida Grande" panose="020B0600040502020204" pitchFamily="34" charset="0"/>
                <a:cs typeface="Lucida Grande" panose="020B0600040502020204" pitchFamily="34" charset="0"/>
              </a:rPr>
              <a:t>Questions?</a:t>
            </a:r>
          </a:p>
        </p:txBody>
      </p:sp>
      <p:pic>
        <p:nvPicPr>
          <p:cNvPr id="99332" name="Picture 7" descr="http://www.mediatrainingworldwide.com/blog/wp-content/uploads/2011/06/110413-interviews.jpg">
            <a:hlinkClick r:id="rId3"/>
            <a:extLst>
              <a:ext uri="{FF2B5EF4-FFF2-40B4-BE49-F238E27FC236}">
                <a16:creationId xmlns:a16="http://schemas.microsoft.com/office/drawing/2014/main" id="{26402216-439D-D2E1-6B0E-41FE8EC0F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657600"/>
            <a:ext cx="3657600"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Rectangle 1">
            <a:extLst>
              <a:ext uri="{FF2B5EF4-FFF2-40B4-BE49-F238E27FC236}">
                <a16:creationId xmlns:a16="http://schemas.microsoft.com/office/drawing/2014/main" id="{1E2DB150-78CA-4721-DBC8-FB104DA305F8}"/>
              </a:ext>
            </a:extLst>
          </p:cNvPr>
          <p:cNvSpPr>
            <a:spLocks noChangeArrowheads="1"/>
          </p:cNvSpPr>
          <p:nvPr/>
        </p:nvSpPr>
        <p:spPr bwMode="auto">
          <a:xfrm>
            <a:off x="381000" y="6172200"/>
            <a:ext cx="900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eaLnBrk="1" hangingPunct="1">
              <a:spcBef>
                <a:spcPct val="0"/>
              </a:spcBef>
              <a:buFontTx/>
              <a:buNone/>
            </a:pPr>
            <a:r>
              <a:rPr lang="en-US" altLang="en-US" sz="1200">
                <a:solidFill>
                  <a:srgbClr val="000000"/>
                </a:solidFill>
                <a:latin typeface="Arial" panose="020B0604020202020204" pitchFamily="34" charset="0"/>
              </a:rPr>
              <a:t>June 2016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2365-6BC6-9946-969B-FE7604DAADA6}"/>
              </a:ext>
            </a:extLst>
          </p:cNvPr>
          <p:cNvSpPr>
            <a:spLocks noGrp="1"/>
          </p:cNvSpPr>
          <p:nvPr>
            <p:ph type="title"/>
          </p:nvPr>
        </p:nvSpPr>
        <p:spPr>
          <a:xfrm>
            <a:off x="482600" y="381000"/>
            <a:ext cx="8305800" cy="838200"/>
          </a:xfrm>
        </p:spPr>
        <p:txBody>
          <a:bodyPr>
            <a:normAutofit fontScale="90000"/>
          </a:bodyPr>
          <a:lstStyle/>
          <a:p>
            <a:pPr>
              <a:defRPr/>
            </a:pPr>
            <a:r>
              <a:rPr lang="en-US" dirty="0"/>
              <a:t>Research in International Setting / 2</a:t>
            </a:r>
          </a:p>
        </p:txBody>
      </p:sp>
      <p:sp>
        <p:nvSpPr>
          <p:cNvPr id="3" name="Content Placeholder 2">
            <a:extLst>
              <a:ext uri="{FF2B5EF4-FFF2-40B4-BE49-F238E27FC236}">
                <a16:creationId xmlns:a16="http://schemas.microsoft.com/office/drawing/2014/main" id="{B45C0535-8AF1-8746-BD83-4B8325CF0F63}"/>
              </a:ext>
            </a:extLst>
          </p:cNvPr>
          <p:cNvSpPr>
            <a:spLocks noGrp="1"/>
          </p:cNvSpPr>
          <p:nvPr>
            <p:ph idx="1"/>
          </p:nvPr>
        </p:nvSpPr>
        <p:spPr>
          <a:xfrm>
            <a:off x="482600" y="1219200"/>
            <a:ext cx="8128000" cy="4724400"/>
          </a:xfrm>
        </p:spPr>
        <p:txBody>
          <a:bodyPr/>
          <a:lstStyle/>
          <a:p>
            <a:pPr marL="0" indent="0">
              <a:buFont typeface="Arial" panose="020B0604020202020204" pitchFamily="34" charset="0"/>
              <a:buNone/>
              <a:defRPr/>
            </a:pPr>
            <a:r>
              <a:rPr lang="en-US" sz="2000" dirty="0">
                <a:latin typeface="Georgia" panose="02040502050405020303" pitchFamily="18" charset="0"/>
              </a:rPr>
              <a:t>A few of the many issues that demand careful consideration with respect to justice, as well as beneficence and respect for persons, include:</a:t>
            </a:r>
          </a:p>
          <a:p>
            <a:pPr>
              <a:defRPr/>
            </a:pPr>
            <a:r>
              <a:rPr lang="en-US" sz="2000" dirty="0">
                <a:latin typeface="Georgia" panose="02040502050405020303" pitchFamily="18" charset="0"/>
              </a:rPr>
              <a:t>How can research conducted in resource-poor setting avoid exploiting participants?</a:t>
            </a:r>
          </a:p>
          <a:p>
            <a:pPr>
              <a:defRPr/>
            </a:pPr>
            <a:r>
              <a:rPr lang="en-US" sz="2000" dirty="0">
                <a:latin typeface="Georgia" panose="02040502050405020303" pitchFamily="18" charset="0"/>
              </a:rPr>
              <a:t>What is owed to participants in clinical research and to the population of the host country after studies are complete?</a:t>
            </a:r>
          </a:p>
          <a:p>
            <a:pPr>
              <a:defRPr/>
            </a:pPr>
            <a:r>
              <a:rPr lang="en-US" sz="2000" dirty="0">
                <a:latin typeface="Georgia" panose="02040502050405020303" pitchFamily="18" charset="0"/>
              </a:rPr>
              <a:t>In addition to following the HHS regulations, what standards and assurances to protect research participants should </a:t>
            </a:r>
            <a:r>
              <a:rPr lang="en-US" sz="2000" b="1" i="1" dirty="0">
                <a:latin typeface="Georgia" panose="02040502050405020303" pitchFamily="18" charset="0"/>
              </a:rPr>
              <a:t>investigators </a:t>
            </a:r>
            <a:r>
              <a:rPr lang="en-US" sz="2000" dirty="0">
                <a:latin typeface="Georgia" panose="02040502050405020303" pitchFamily="18" charset="0"/>
              </a:rPr>
              <a:t>and non-US institutions use when conducting research abroad?</a:t>
            </a:r>
          </a:p>
          <a:p>
            <a:pPr>
              <a:defRPr/>
            </a:pPr>
            <a:r>
              <a:rPr lang="en-US" sz="2000" dirty="0">
                <a:latin typeface="Georgia" panose="02040502050405020303" pitchFamily="18" charset="0"/>
              </a:rPr>
              <a:t>How can regional or cultural differences be negotiated?</a:t>
            </a:r>
          </a:p>
          <a:p>
            <a:pPr>
              <a:defRPr/>
            </a:pPr>
            <a:r>
              <a:rPr lang="en-US" sz="2000" dirty="0">
                <a:latin typeface="Georgia" panose="02040502050405020303" pitchFamily="18" charset="0"/>
              </a:rPr>
              <a:t>For settings where cultural values impact </a:t>
            </a:r>
            <a:r>
              <a:rPr lang="en-US" sz="2000" b="1" i="1" dirty="0">
                <a:latin typeface="Georgia" panose="02040502050405020303" pitchFamily="18" charset="0"/>
              </a:rPr>
              <a:t>informed consent</a:t>
            </a:r>
            <a:r>
              <a:rPr lang="en-US" sz="2000" dirty="0">
                <a:latin typeface="Georgia" panose="02040502050405020303" pitchFamily="18" charset="0"/>
              </a:rPr>
              <a:t>, how should processes be altered?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72E0-5C03-9E49-8B4D-2C892547D8C2}"/>
              </a:ext>
            </a:extLst>
          </p:cNvPr>
          <p:cNvSpPr>
            <a:spLocks noGrp="1"/>
          </p:cNvSpPr>
          <p:nvPr>
            <p:ph type="title"/>
          </p:nvPr>
        </p:nvSpPr>
        <p:spPr>
          <a:xfrm>
            <a:off x="447675" y="457200"/>
            <a:ext cx="7766050" cy="685800"/>
          </a:xfrm>
        </p:spPr>
        <p:txBody>
          <a:bodyPr>
            <a:normAutofit fontScale="90000"/>
          </a:bodyPr>
          <a:lstStyle/>
          <a:p>
            <a:pPr>
              <a:defRPr/>
            </a:pPr>
            <a:r>
              <a:rPr lang="en-US" dirty="0"/>
              <a:t>Knowledge Quiz</a:t>
            </a:r>
          </a:p>
        </p:txBody>
      </p:sp>
      <p:sp>
        <p:nvSpPr>
          <p:cNvPr id="3" name="Content Placeholder 2">
            <a:extLst>
              <a:ext uri="{FF2B5EF4-FFF2-40B4-BE49-F238E27FC236}">
                <a16:creationId xmlns:a16="http://schemas.microsoft.com/office/drawing/2014/main" id="{5FB105C0-BFE4-EF45-9B87-11C68F6A34B7}"/>
              </a:ext>
            </a:extLst>
          </p:cNvPr>
          <p:cNvSpPr>
            <a:spLocks noGrp="1"/>
          </p:cNvSpPr>
          <p:nvPr>
            <p:ph idx="1"/>
          </p:nvPr>
        </p:nvSpPr>
        <p:spPr>
          <a:xfrm>
            <a:off x="496888" y="1295400"/>
            <a:ext cx="7740650" cy="4359275"/>
          </a:xfrm>
        </p:spPr>
        <p:txBody>
          <a:bodyPr/>
          <a:lstStyle/>
          <a:p>
            <a:pPr marL="0" indent="0">
              <a:buFont typeface="Arial" panose="020B0604020202020204" pitchFamily="34" charset="0"/>
              <a:buNone/>
              <a:defRPr/>
            </a:pPr>
            <a:r>
              <a:rPr lang="en-US" sz="1800" dirty="0">
                <a:latin typeface="Georgia" panose="02040502050405020303" pitchFamily="18" charset="0"/>
              </a:rPr>
              <a:t>1. T/F: Vulnerable subject populations do not have special protections under the federal regulations (45 CFR 46 Subparts B, C, D). </a:t>
            </a:r>
          </a:p>
          <a:p>
            <a:pPr marL="0" indent="0">
              <a:buFont typeface="Arial" panose="020B0604020202020204" pitchFamily="34" charset="0"/>
              <a:buNone/>
              <a:defRPr/>
            </a:pPr>
            <a:endParaRPr lang="en-US" sz="1800" dirty="0">
              <a:latin typeface="Georgia" panose="02040502050405020303" pitchFamily="18" charset="0"/>
            </a:endParaRPr>
          </a:p>
          <a:p>
            <a:pPr marL="0" indent="0">
              <a:buFont typeface="Arial" panose="020B0604020202020204" pitchFamily="34" charset="0"/>
              <a:buNone/>
              <a:defRPr/>
            </a:pPr>
            <a:r>
              <a:rPr lang="en-US" sz="1800" dirty="0">
                <a:latin typeface="Georgia" panose="02040502050405020303" pitchFamily="18" charset="0"/>
              </a:rPr>
              <a:t>2. “Do No Harm” is part of which Belmont Ethical Principle?</a:t>
            </a:r>
          </a:p>
          <a:p>
            <a:pPr marL="0" indent="0">
              <a:buFont typeface="Arial" panose="020B0604020202020204" pitchFamily="34" charset="0"/>
              <a:buNone/>
              <a:defRPr/>
            </a:pPr>
            <a:endParaRPr lang="en-US" sz="1800" dirty="0">
              <a:latin typeface="Georgia" panose="02040502050405020303" pitchFamily="18" charset="0"/>
            </a:endParaRPr>
          </a:p>
          <a:p>
            <a:pPr marL="0" indent="0">
              <a:buFont typeface="Arial" panose="020B0604020202020204" pitchFamily="34" charset="0"/>
              <a:buNone/>
              <a:defRPr/>
            </a:pPr>
            <a:r>
              <a:rPr lang="en-US" sz="1800" dirty="0">
                <a:latin typeface="Georgia" panose="02040502050405020303" pitchFamily="18" charset="0"/>
              </a:rPr>
              <a:t>3. T/F:  Study staff must only use IRB-approved study documents to obtain informed consent and conduct study procedures.</a:t>
            </a:r>
          </a:p>
          <a:p>
            <a:pPr marL="0" indent="0">
              <a:buFont typeface="Arial" panose="020B0604020202020204" pitchFamily="34" charset="0"/>
              <a:buNone/>
              <a:defRPr/>
            </a:pPr>
            <a:endParaRPr lang="en-US" sz="1800" dirty="0">
              <a:latin typeface="Georgia" panose="02040502050405020303" pitchFamily="18" charset="0"/>
            </a:endParaRPr>
          </a:p>
          <a:p>
            <a:pPr marL="0" indent="0">
              <a:buFont typeface="Arial" panose="020B0604020202020204" pitchFamily="34" charset="0"/>
              <a:buNone/>
              <a:defRPr/>
            </a:pPr>
            <a:r>
              <a:rPr lang="en-US" sz="1800" dirty="0">
                <a:latin typeface="Georgia" panose="02040502050405020303" pitchFamily="18" charset="0"/>
              </a:rPr>
              <a:t>4. Conducting interviews in a discreet location is an example of ________ protection. </a:t>
            </a:r>
          </a:p>
          <a:p>
            <a:pPr marL="0" indent="0">
              <a:buFont typeface="Arial" panose="020B0604020202020204" pitchFamily="34" charset="0"/>
              <a:buNone/>
              <a:defRPr/>
            </a:pPr>
            <a:endParaRPr lang="en-US" altLang="en-US" sz="1800" dirty="0">
              <a:latin typeface="Georgia" panose="02040502050405020303" pitchFamily="18" charset="0"/>
            </a:endParaRPr>
          </a:p>
          <a:p>
            <a:pPr marL="0" indent="0">
              <a:buFont typeface="Arial" panose="020B0604020202020204" pitchFamily="34" charset="0"/>
              <a:buNone/>
              <a:defRPr/>
            </a:pPr>
            <a:r>
              <a:rPr lang="en-US" altLang="en-US" sz="1800" dirty="0">
                <a:latin typeface="Georgia" panose="02040502050405020303" pitchFamily="18" charset="0"/>
              </a:rPr>
              <a:t>5. When a deviation from the protocol or an unanticipated problem has occurred, when and to whom do you report the event?</a:t>
            </a:r>
          </a:p>
          <a:p>
            <a:pPr marL="0" indent="0">
              <a:buFont typeface="Arial" panose="020B0604020202020204" pitchFamily="34" charset="0"/>
              <a:buNone/>
              <a:defRPr/>
            </a:pPr>
            <a:endParaRPr lang="en-US" dirty="0">
              <a:latin typeface="Georgia" panose="02040502050405020303" pitchFamily="18" charset="0"/>
            </a:endParaRPr>
          </a:p>
          <a:p>
            <a:pPr marL="0" indent="0">
              <a:buFont typeface="Arial" panose="020B0604020202020204" pitchFamily="34" charset="0"/>
              <a:buNone/>
              <a:defRPr/>
            </a:pPr>
            <a:endParaRPr lang="en-US" sz="2000" dirty="0">
              <a:latin typeface="Georgia" panose="02040502050405020303" pitchFamily="18" charset="0"/>
            </a:endParaRPr>
          </a:p>
          <a:p>
            <a:pPr marL="0" indent="0">
              <a:buFont typeface="Arial" panose="020B0604020202020204" pitchFamily="34" charset="0"/>
              <a:buNone/>
              <a:defRPr/>
            </a:pPr>
            <a:endParaRPr lang="en-US" sz="2000" dirty="0">
              <a:latin typeface="Georgia" panose="02040502050405020303" pitchFamily="18" charset="0"/>
            </a:endParaRPr>
          </a:p>
          <a:p>
            <a:pPr>
              <a:buFont typeface="+mj-lt"/>
              <a:buAutoNum type="arabicPeriod"/>
              <a:defRPr/>
            </a:pPr>
            <a:endParaRPr lang="en-US" dirty="0"/>
          </a:p>
          <a:p>
            <a:pPr>
              <a:defRPr/>
            </a:pPr>
            <a:endParaRPr lang="en-US" dirty="0"/>
          </a:p>
          <a:p>
            <a:pPr marL="0" indent="0">
              <a:buFont typeface="Arial" panose="020B0604020202020204" pitchFamily="34" charset="0"/>
              <a:buNone/>
              <a:defRPr/>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AEF65806-876B-D4D7-F32D-4FD93F3E5D09}"/>
              </a:ext>
            </a:extLst>
          </p:cNvPr>
          <p:cNvSpPr>
            <a:spLocks noGrp="1"/>
          </p:cNvSpPr>
          <p:nvPr>
            <p:ph type="title"/>
          </p:nvPr>
        </p:nvSpPr>
        <p:spPr>
          <a:xfrm>
            <a:off x="439738" y="415925"/>
            <a:ext cx="7766050" cy="838200"/>
          </a:xfrm>
        </p:spPr>
        <p:txBody>
          <a:bodyPr/>
          <a:lstStyle/>
          <a:p>
            <a:pPr eaLnBrk="1" hangingPunct="1"/>
            <a:r>
              <a:rPr lang="en-US" altLang="en-US">
                <a:latin typeface="Georgia" panose="02040502050405020303" pitchFamily="18" charset="0"/>
                <a:cs typeface="Georgia" panose="02040502050405020303" pitchFamily="18" charset="0"/>
              </a:rPr>
              <a:t>Additional Resources</a:t>
            </a:r>
          </a:p>
        </p:txBody>
      </p:sp>
      <p:sp>
        <p:nvSpPr>
          <p:cNvPr id="3" name="Content Placeholder 2">
            <a:extLst>
              <a:ext uri="{FF2B5EF4-FFF2-40B4-BE49-F238E27FC236}">
                <a16:creationId xmlns:a16="http://schemas.microsoft.com/office/drawing/2014/main" id="{5866F766-28D6-6447-B462-0385CA643EB6}"/>
              </a:ext>
            </a:extLst>
          </p:cNvPr>
          <p:cNvSpPr>
            <a:spLocks noGrp="1"/>
          </p:cNvSpPr>
          <p:nvPr>
            <p:ph idx="1"/>
          </p:nvPr>
        </p:nvSpPr>
        <p:spPr>
          <a:xfrm>
            <a:off x="439738" y="1254125"/>
            <a:ext cx="8501062" cy="4419600"/>
          </a:xfrm>
        </p:spPr>
        <p:txBody>
          <a:bodyPr rtlCol="0">
            <a:noAutofit/>
          </a:bodyPr>
          <a:lstStyle/>
          <a:p>
            <a:pPr eaLnBrk="1" fontAlgn="auto" hangingPunct="1">
              <a:spcAft>
                <a:spcPts val="0"/>
              </a:spcAft>
              <a:defRPr/>
            </a:pPr>
            <a:r>
              <a:rPr lang="en-US" sz="2400" dirty="0">
                <a:latin typeface="Georgia" panose="02040502050405020303" pitchFamily="18" charset="0"/>
                <a:ea typeface="+mn-ea"/>
              </a:rPr>
              <a:t>The Belmont Report</a:t>
            </a:r>
          </a:p>
          <a:p>
            <a:pPr marL="0" indent="0" eaLnBrk="1" fontAlgn="auto" hangingPunct="1">
              <a:spcAft>
                <a:spcPts val="0"/>
              </a:spcAft>
              <a:buFont typeface="Arial" panose="020B0604020202020204" pitchFamily="34" charset="0"/>
              <a:buNone/>
              <a:defRPr/>
            </a:pPr>
            <a:r>
              <a:rPr lang="en-US" sz="1600" dirty="0">
                <a:latin typeface="Georgia" panose="02040502050405020303" pitchFamily="18" charset="0"/>
                <a:hlinkClick r:id="rId3"/>
              </a:rPr>
              <a:t>https://www.hhs.gov/ohrp/regulations-and-policy/belmont-report/index.html</a:t>
            </a:r>
            <a:endParaRPr lang="en-US" sz="1600" dirty="0">
              <a:latin typeface="Georgia" panose="02040502050405020303" pitchFamily="18" charset="0"/>
              <a:ea typeface="+mn-ea"/>
            </a:endParaRPr>
          </a:p>
          <a:p>
            <a:pPr marL="0" indent="0" eaLnBrk="1" fontAlgn="auto" hangingPunct="1">
              <a:spcAft>
                <a:spcPts val="0"/>
              </a:spcAft>
              <a:buFont typeface="Arial" panose="020B0604020202020204" pitchFamily="34" charset="0"/>
              <a:buNone/>
              <a:defRPr/>
            </a:pPr>
            <a:endParaRPr lang="en-US" sz="1600" dirty="0">
              <a:latin typeface="Georgia" panose="02040502050405020303" pitchFamily="18" charset="0"/>
              <a:ea typeface="+mn-ea"/>
            </a:endParaRPr>
          </a:p>
          <a:p>
            <a:pPr eaLnBrk="1" fontAlgn="auto" hangingPunct="1">
              <a:spcAft>
                <a:spcPts val="0"/>
              </a:spcAft>
              <a:defRPr/>
            </a:pPr>
            <a:r>
              <a:rPr lang="en-US" sz="2400" dirty="0">
                <a:latin typeface="Georgia" panose="02040502050405020303" pitchFamily="18" charset="0"/>
              </a:rPr>
              <a:t>CPHS Data Security Guidelines &amp; Matrix</a:t>
            </a:r>
          </a:p>
          <a:p>
            <a:pPr marL="0" indent="0" eaLnBrk="1" fontAlgn="auto" hangingPunct="1">
              <a:spcAft>
                <a:spcPts val="0"/>
              </a:spcAft>
              <a:buFont typeface="Arial" panose="020B0604020202020204" pitchFamily="34" charset="0"/>
              <a:buNone/>
              <a:defRPr/>
            </a:pPr>
            <a:r>
              <a:rPr lang="en-US" sz="1600" dirty="0">
                <a:latin typeface="Georgia" panose="02040502050405020303" pitchFamily="18" charset="0"/>
                <a:hlinkClick r:id="rId4"/>
              </a:rPr>
              <a:t>https://cphs.berkeley.edu/datasecurity.pdf</a:t>
            </a:r>
            <a:endParaRPr lang="en-US" sz="1600" dirty="0">
              <a:latin typeface="Georgia" panose="02040502050405020303" pitchFamily="18" charset="0"/>
            </a:endParaRPr>
          </a:p>
          <a:p>
            <a:pPr marL="0" indent="0" eaLnBrk="1" fontAlgn="auto" hangingPunct="1">
              <a:spcAft>
                <a:spcPts val="0"/>
              </a:spcAft>
              <a:buFont typeface="Arial" panose="020B0604020202020204" pitchFamily="34" charset="0"/>
              <a:buNone/>
              <a:defRPr/>
            </a:pPr>
            <a:r>
              <a:rPr lang="en-US" sz="1600" dirty="0">
                <a:latin typeface="Georgia" panose="02040502050405020303" pitchFamily="18" charset="0"/>
              </a:rPr>
              <a:t>	</a:t>
            </a:r>
          </a:p>
          <a:p>
            <a:pPr eaLnBrk="1" fontAlgn="auto" hangingPunct="1">
              <a:spcAft>
                <a:spcPts val="0"/>
              </a:spcAft>
              <a:defRPr/>
            </a:pPr>
            <a:r>
              <a:rPr lang="en-US" dirty="0">
                <a:latin typeface="Georgia" panose="02040502050405020303" pitchFamily="18" charset="0"/>
              </a:rPr>
              <a:t>CPHS Reporting Unanticipated Problems  &amp; Adverse Events</a:t>
            </a:r>
          </a:p>
          <a:p>
            <a:pPr marL="0" indent="0" eaLnBrk="1" fontAlgn="auto" hangingPunct="1">
              <a:spcAft>
                <a:spcPts val="0"/>
              </a:spcAft>
              <a:buFont typeface="Arial" panose="020B0604020202020204" pitchFamily="34" charset="0"/>
              <a:buNone/>
              <a:defRPr/>
            </a:pPr>
            <a:r>
              <a:rPr lang="en-US" sz="1600" dirty="0">
                <a:latin typeface="Georgia" panose="02040502050405020303" pitchFamily="18" charset="0"/>
                <a:hlinkClick r:id="rId5"/>
              </a:rPr>
              <a:t>https://cphs.berkeley.edu/unanticipated_problems_adverse_events.pdf</a:t>
            </a:r>
            <a:endParaRPr lang="en-US" sz="1600" dirty="0">
              <a:latin typeface="Georgia" panose="02040502050405020303" pitchFamily="18" charset="0"/>
            </a:endParaRPr>
          </a:p>
          <a:p>
            <a:pPr marL="0" indent="0" eaLnBrk="1" fontAlgn="auto" hangingPunct="1">
              <a:spcAft>
                <a:spcPts val="0"/>
              </a:spcAft>
              <a:buFont typeface="Arial" panose="020B0604020202020204" pitchFamily="34" charset="0"/>
              <a:buNone/>
              <a:defRPr/>
            </a:pPr>
            <a:endParaRPr lang="en-US" sz="1600" dirty="0">
              <a:latin typeface="Georgia" panose="02040502050405020303" pitchFamily="18" charset="0"/>
            </a:endParaRPr>
          </a:p>
          <a:p>
            <a:pPr eaLnBrk="1" fontAlgn="auto" hangingPunct="1">
              <a:spcAft>
                <a:spcPts val="0"/>
              </a:spcAft>
              <a:defRPr/>
            </a:pPr>
            <a:r>
              <a:rPr lang="en-US" dirty="0">
                <a:latin typeface="Georgia" panose="02040502050405020303" pitchFamily="18" charset="0"/>
              </a:rPr>
              <a:t>Human Subjects Research Training Guide for International Enumerators</a:t>
            </a:r>
          </a:p>
          <a:p>
            <a:pPr marL="0" indent="0" eaLnBrk="1" fontAlgn="auto" hangingPunct="1">
              <a:spcAft>
                <a:spcPts val="0"/>
              </a:spcAft>
              <a:buFont typeface="Arial" panose="020B0604020202020204" pitchFamily="34" charset="0"/>
              <a:buNone/>
              <a:defRPr/>
            </a:pPr>
            <a:r>
              <a:rPr lang="en-US" sz="1600" dirty="0">
                <a:latin typeface="Georgia" panose="02040502050405020303" pitchFamily="18" charset="0"/>
                <a:hlinkClick r:id="rId6"/>
              </a:rPr>
              <a:t>https://cuhs.harvard.edu/files/cuhs/files/enumerator_training_-_irb.pdf</a:t>
            </a:r>
            <a:endParaRPr lang="en-US" sz="1600" dirty="0">
              <a:latin typeface="Georgia" panose="02040502050405020303" pitchFamily="18" charset="0"/>
            </a:endParaRPr>
          </a:p>
          <a:p>
            <a:pPr marL="0" indent="0" eaLnBrk="1" fontAlgn="auto" hangingPunct="1">
              <a:spcAft>
                <a:spcPts val="0"/>
              </a:spcAft>
              <a:buFont typeface="Arial" panose="020B0604020202020204" pitchFamily="34" charset="0"/>
              <a:buNone/>
              <a:defRPr/>
            </a:pPr>
            <a:endParaRPr lang="en-US" sz="2800" dirty="0">
              <a:ea typeface="+mn-ea"/>
            </a:endParaRPr>
          </a:p>
          <a:p>
            <a:pPr marL="0" indent="0" eaLnBrk="1" fontAlgn="auto" hangingPunct="1">
              <a:spcAft>
                <a:spcPts val="0"/>
              </a:spcAft>
              <a:buFont typeface="Wingdings" panose="05000000000000000000" pitchFamily="2" charset="2"/>
              <a:buNone/>
              <a:defRPr/>
            </a:pPr>
            <a:r>
              <a:rPr lang="en-US" sz="2800" dirty="0">
                <a:ea typeface="+mn-ea"/>
              </a:rPr>
              <a:t> </a:t>
            </a:r>
          </a:p>
        </p:txBody>
      </p:sp>
      <p:sp>
        <p:nvSpPr>
          <p:cNvPr id="101380" name="Slide Number Placeholder 5">
            <a:extLst>
              <a:ext uri="{FF2B5EF4-FFF2-40B4-BE49-F238E27FC236}">
                <a16:creationId xmlns:a16="http://schemas.microsoft.com/office/drawing/2014/main" id="{61F2CBCD-46A0-9C77-E333-1D72711A1E4A}"/>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8B57D830-39E3-0342-A78E-4CA9B9167CAC}" type="slidenum">
              <a:rPr lang="en-US" altLang="en-US" sz="1200">
                <a:solidFill>
                  <a:schemeClr val="tx1"/>
                </a:solidFill>
                <a:latin typeface="Arial Black" panose="020B0604020202020204" pitchFamily="34" charset="0"/>
              </a:rPr>
              <a:pPr>
                <a:spcBef>
                  <a:spcPct val="0"/>
                </a:spcBef>
                <a:buFontTx/>
                <a:buNone/>
              </a:pPr>
              <a:t>48</a:t>
            </a:fld>
            <a:endParaRPr lang="en-US" altLang="en-US" sz="1200">
              <a:solidFill>
                <a:schemeClr val="tx1"/>
              </a:solidFill>
              <a:latin typeface="Arial Black"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2BF1C72-F913-433C-DFE0-B0C9D9F3AAF6}"/>
              </a:ext>
            </a:extLst>
          </p:cNvPr>
          <p:cNvSpPr>
            <a:spLocks noGrp="1"/>
          </p:cNvSpPr>
          <p:nvPr>
            <p:ph type="title"/>
          </p:nvPr>
        </p:nvSpPr>
        <p:spPr>
          <a:xfrm>
            <a:off x="457200" y="1066800"/>
            <a:ext cx="7162800" cy="931863"/>
          </a:xfrm>
        </p:spPr>
        <p:txBody>
          <a:bodyPr/>
          <a:lstStyle/>
          <a:p>
            <a:pPr eaLnBrk="1" hangingPunct="1"/>
            <a:r>
              <a:rPr lang="en-US" altLang="en-US">
                <a:latin typeface="Georgia" panose="02040502050405020303" pitchFamily="18" charset="0"/>
                <a:cs typeface="Georgia" panose="02040502050405020303" pitchFamily="18" charset="0"/>
              </a:rPr>
              <a:t>The Research Team / 1</a:t>
            </a:r>
          </a:p>
        </p:txBody>
      </p:sp>
      <p:sp>
        <p:nvSpPr>
          <p:cNvPr id="7171" name="Content Placeholder 2">
            <a:extLst>
              <a:ext uri="{FF2B5EF4-FFF2-40B4-BE49-F238E27FC236}">
                <a16:creationId xmlns:a16="http://schemas.microsoft.com/office/drawing/2014/main" id="{0E0A5AF2-6C93-9D42-AD62-40237BE0E67D}"/>
              </a:ext>
            </a:extLst>
          </p:cNvPr>
          <p:cNvSpPr>
            <a:spLocks noGrp="1"/>
          </p:cNvSpPr>
          <p:nvPr>
            <p:ph idx="1"/>
          </p:nvPr>
        </p:nvSpPr>
        <p:spPr>
          <a:xfrm>
            <a:off x="609600" y="2133600"/>
            <a:ext cx="7924800" cy="4800600"/>
          </a:xfrm>
        </p:spPr>
        <p:txBody>
          <a:bodyPr rtlCol="0">
            <a:normAutofit/>
          </a:bodyPr>
          <a:lstStyle/>
          <a:p>
            <a:pPr eaLnBrk="1" fontAlgn="auto" hangingPunct="1">
              <a:spcAft>
                <a:spcPts val="0"/>
              </a:spcAft>
              <a:buFont typeface="Arial"/>
              <a:buChar char="•"/>
              <a:defRPr/>
            </a:pPr>
            <a:r>
              <a:rPr lang="en-US" altLang="en-US" sz="2600" dirty="0">
                <a:latin typeface="Georgia" panose="02040502050405020303" pitchFamily="18" charset="0"/>
                <a:ea typeface="+mn-ea"/>
              </a:rPr>
              <a:t>Our ethical responsibility is to protect the study subjects. </a:t>
            </a:r>
          </a:p>
          <a:p>
            <a:pPr eaLnBrk="1" fontAlgn="auto" hangingPunct="1">
              <a:spcAft>
                <a:spcPts val="0"/>
              </a:spcAft>
              <a:buFont typeface="Arial"/>
              <a:buChar char="•"/>
              <a:defRPr/>
            </a:pPr>
            <a:endParaRPr lang="en-US" altLang="en-US" sz="2600" dirty="0">
              <a:latin typeface="Georgia" panose="02040502050405020303" pitchFamily="18" charset="0"/>
              <a:ea typeface="+mn-ea"/>
            </a:endParaRPr>
          </a:p>
          <a:p>
            <a:pPr eaLnBrk="1" fontAlgn="auto" hangingPunct="1">
              <a:spcAft>
                <a:spcPts val="0"/>
              </a:spcAft>
              <a:buFont typeface="Arial"/>
              <a:buChar char="•"/>
              <a:defRPr/>
            </a:pPr>
            <a:r>
              <a:rPr lang="en-US" altLang="en-US" sz="2600" dirty="0">
                <a:latin typeface="Georgia" panose="02040502050405020303" pitchFamily="18" charset="0"/>
                <a:ea typeface="+mn-ea"/>
              </a:rPr>
              <a:t>Thorough training in how to recruit and interact with subjects, conduct the study procedures, and maintain effective communications are all key to the process.     </a:t>
            </a:r>
          </a:p>
        </p:txBody>
      </p:sp>
      <p:sp>
        <p:nvSpPr>
          <p:cNvPr id="13316" name="Slide Number Placeholder 4">
            <a:extLst>
              <a:ext uri="{FF2B5EF4-FFF2-40B4-BE49-F238E27FC236}">
                <a16:creationId xmlns:a16="http://schemas.microsoft.com/office/drawing/2014/main" id="{5C7F25AC-C330-9BF6-9978-EB0D5D75AB72}"/>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F6193FEB-7689-1F49-8D61-FCAE6EF8EBEA}" type="slidenum">
              <a:rPr lang="en-US" altLang="en-US" sz="1200">
                <a:solidFill>
                  <a:schemeClr val="tx1"/>
                </a:solidFill>
                <a:latin typeface="Arial Black" panose="020B0604020202020204" pitchFamily="34" charset="0"/>
              </a:rPr>
              <a:pPr>
                <a:spcBef>
                  <a:spcPct val="0"/>
                </a:spcBef>
                <a:buFontTx/>
                <a:buNone/>
              </a:pPr>
              <a:t>5</a:t>
            </a:fld>
            <a:endParaRPr lang="en-US" altLang="en-US" sz="1200">
              <a:solidFill>
                <a:schemeClr val="tx1"/>
              </a:solidFill>
              <a:latin typeface="Arial Black" panose="020B0604020202020204" pitchFamily="34" charset="0"/>
            </a:endParaRPr>
          </a:p>
        </p:txBody>
      </p:sp>
      <p:pic>
        <p:nvPicPr>
          <p:cNvPr id="13317" name="Picture 2" descr="https://encrypted-tbn3.gstatic.com/images?q=tbn:ANd9GcRRhZMgy4ZKoKkd6gHTGwAOFfU956EoopMNNNsqcVTXFfeN75q76A">
            <a:extLst>
              <a:ext uri="{FF2B5EF4-FFF2-40B4-BE49-F238E27FC236}">
                <a16:creationId xmlns:a16="http://schemas.microsoft.com/office/drawing/2014/main" id="{8F7C7E6C-D919-75C8-E234-E2028EBDC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90500"/>
            <a:ext cx="18288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itle 1">
            <a:extLst>
              <a:ext uri="{FF2B5EF4-FFF2-40B4-BE49-F238E27FC236}">
                <a16:creationId xmlns:a16="http://schemas.microsoft.com/office/drawing/2014/main" id="{E0BD6120-0646-07A0-FEFE-AAD61814FC45}"/>
              </a:ext>
            </a:extLst>
          </p:cNvPr>
          <p:cNvSpPr txBox="1">
            <a:spLocks/>
          </p:cNvSpPr>
          <p:nvPr/>
        </p:nvSpPr>
        <p:spPr bwMode="auto">
          <a:xfrm>
            <a:off x="146050" y="528638"/>
            <a:ext cx="610235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defTabSz="45720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defTabSz="4572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defTabSz="4572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defTabSz="4572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eaLnBrk="1" hangingPunct="1">
              <a:spcBef>
                <a:spcPct val="0"/>
              </a:spcBef>
              <a:buFontTx/>
              <a:buNone/>
            </a:pPr>
            <a:endParaRPr lang="en-US" altLang="en-US" sz="4200">
              <a:solidFill>
                <a:srgbClr val="C28220"/>
              </a:solidFill>
              <a:latin typeface="Georgia"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B2914C8-A37E-F500-94B5-DD8E820EA785}"/>
              </a:ext>
            </a:extLst>
          </p:cNvPr>
          <p:cNvSpPr>
            <a:spLocks noGrp="1"/>
          </p:cNvSpPr>
          <p:nvPr>
            <p:ph type="title"/>
          </p:nvPr>
        </p:nvSpPr>
        <p:spPr>
          <a:xfrm>
            <a:off x="457200" y="685800"/>
            <a:ext cx="7766050" cy="1028700"/>
          </a:xfrm>
        </p:spPr>
        <p:txBody>
          <a:bodyPr/>
          <a:lstStyle/>
          <a:p>
            <a:pPr eaLnBrk="1" hangingPunct="1"/>
            <a:r>
              <a:rPr lang="en-US" altLang="en-US">
                <a:latin typeface="Georgia" panose="02040502050405020303" pitchFamily="18" charset="0"/>
                <a:cs typeface="Georgia" panose="02040502050405020303" pitchFamily="18" charset="0"/>
              </a:rPr>
              <a:t>The Research Team / 2</a:t>
            </a:r>
          </a:p>
        </p:txBody>
      </p:sp>
      <p:sp>
        <p:nvSpPr>
          <p:cNvPr id="7171" name="Content Placeholder 2">
            <a:extLst>
              <a:ext uri="{FF2B5EF4-FFF2-40B4-BE49-F238E27FC236}">
                <a16:creationId xmlns:a16="http://schemas.microsoft.com/office/drawing/2014/main" id="{D51BD010-6114-7F44-B9BA-6B7043C1DCE8}"/>
              </a:ext>
            </a:extLst>
          </p:cNvPr>
          <p:cNvSpPr>
            <a:spLocks noGrp="1"/>
          </p:cNvSpPr>
          <p:nvPr>
            <p:ph idx="1"/>
          </p:nvPr>
        </p:nvSpPr>
        <p:spPr>
          <a:xfrm>
            <a:off x="609600" y="1600200"/>
            <a:ext cx="7924800" cy="4800600"/>
          </a:xfrm>
        </p:spPr>
        <p:txBody>
          <a:bodyPr rtlCol="0">
            <a:normAutofit/>
          </a:bodyPr>
          <a:lstStyle/>
          <a:p>
            <a:pPr marL="0" indent="0" eaLnBrk="1" fontAlgn="auto" hangingPunct="1">
              <a:spcAft>
                <a:spcPts val="0"/>
              </a:spcAft>
              <a:buFont typeface="Arial" panose="020B0604020202020204" pitchFamily="34" charset="0"/>
              <a:buNone/>
              <a:defRPr/>
            </a:pPr>
            <a:endParaRPr lang="en-US" altLang="en-US" sz="2800" dirty="0">
              <a:ea typeface="+mn-ea"/>
            </a:endParaRPr>
          </a:p>
          <a:p>
            <a:pPr eaLnBrk="1" fontAlgn="auto" hangingPunct="1">
              <a:spcAft>
                <a:spcPts val="0"/>
              </a:spcAft>
              <a:buFont typeface="Arial"/>
              <a:buChar char="•"/>
              <a:defRPr/>
            </a:pPr>
            <a:r>
              <a:rPr lang="en-US" altLang="en-US" sz="2800" dirty="0">
                <a:latin typeface="Georgia" panose="02040502050405020303" pitchFamily="18" charset="0"/>
                <a:ea typeface="+mn-ea"/>
              </a:rPr>
              <a:t>Each team member should understand his/her role in the study. </a:t>
            </a:r>
          </a:p>
          <a:p>
            <a:pPr marL="0" indent="0" eaLnBrk="1" fontAlgn="auto" hangingPunct="1">
              <a:spcAft>
                <a:spcPts val="0"/>
              </a:spcAft>
              <a:buFont typeface="Arial" panose="020B0604020202020204" pitchFamily="34" charset="0"/>
              <a:buNone/>
              <a:defRPr/>
            </a:pPr>
            <a:endParaRPr lang="en-US" altLang="en-US" sz="2800" dirty="0">
              <a:latin typeface="Georgia" panose="02040502050405020303" pitchFamily="18" charset="0"/>
              <a:ea typeface="+mn-ea"/>
            </a:endParaRPr>
          </a:p>
          <a:p>
            <a:pPr eaLnBrk="1" fontAlgn="auto" hangingPunct="1">
              <a:spcAft>
                <a:spcPts val="0"/>
              </a:spcAft>
              <a:buFont typeface="Arial"/>
              <a:buChar char="•"/>
              <a:defRPr/>
            </a:pPr>
            <a:r>
              <a:rPr lang="en-US" altLang="en-US" sz="2800" dirty="0">
                <a:latin typeface="Georgia" panose="02040502050405020303" pitchFamily="18" charset="0"/>
                <a:ea typeface="+mn-ea"/>
              </a:rPr>
              <a:t>All questions about the study—now or later—should be directed to </a:t>
            </a:r>
            <a:r>
              <a:rPr lang="en-US" altLang="en-US" sz="2800" i="1" dirty="0">
                <a:latin typeface="Georgia" panose="02040502050405020303" pitchFamily="18" charset="0"/>
                <a:ea typeface="+mn-ea"/>
              </a:rPr>
              <a:t>Saeed Rahman </a:t>
            </a:r>
            <a:r>
              <a:rPr lang="en-US" altLang="en-US" sz="2800" dirty="0">
                <a:latin typeface="Georgia" panose="02040502050405020303" pitchFamily="18" charset="0"/>
                <a:ea typeface="+mn-ea"/>
              </a:rPr>
              <a:t>or</a:t>
            </a:r>
            <a:r>
              <a:rPr lang="en-US" altLang="en-US" sz="2800" i="1" dirty="0">
                <a:latin typeface="Georgia" panose="02040502050405020303" pitchFamily="18" charset="0"/>
                <a:ea typeface="+mn-ea"/>
              </a:rPr>
              <a:t> Christina Kay. </a:t>
            </a:r>
            <a:r>
              <a:rPr lang="en-US" altLang="en-US" sz="2800" dirty="0">
                <a:latin typeface="Georgia" panose="02040502050405020303" pitchFamily="18" charset="0"/>
                <a:ea typeface="+mn-ea"/>
              </a:rPr>
              <a:t>   </a:t>
            </a:r>
          </a:p>
        </p:txBody>
      </p:sp>
      <p:sp>
        <p:nvSpPr>
          <p:cNvPr id="15364" name="Slide Number Placeholder 4">
            <a:extLst>
              <a:ext uri="{FF2B5EF4-FFF2-40B4-BE49-F238E27FC236}">
                <a16:creationId xmlns:a16="http://schemas.microsoft.com/office/drawing/2014/main" id="{C23354DE-DAC5-71C3-9C81-E29DD31B6A38}"/>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04025DF5-673D-5149-8A3A-A7C2576C374D}" type="slidenum">
              <a:rPr lang="en-US" altLang="en-US" sz="1200">
                <a:solidFill>
                  <a:srgbClr val="000000"/>
                </a:solidFill>
                <a:latin typeface="Arial Black" panose="020B0604020202020204" pitchFamily="34" charset="0"/>
              </a:rPr>
              <a:pPr>
                <a:spcBef>
                  <a:spcPct val="0"/>
                </a:spcBef>
                <a:buFontTx/>
                <a:buNone/>
              </a:pPr>
              <a:t>6</a:t>
            </a:fld>
            <a:endParaRPr lang="en-US" altLang="en-US" sz="1200">
              <a:solidFill>
                <a:srgbClr val="000000"/>
              </a:solidFill>
              <a:latin typeface="Arial Black"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oogle Shape;65;p11">
            <a:extLst>
              <a:ext uri="{FF2B5EF4-FFF2-40B4-BE49-F238E27FC236}">
                <a16:creationId xmlns:a16="http://schemas.microsoft.com/office/drawing/2014/main" id="{6E67328D-C9F8-6308-B322-674B9142A728}"/>
              </a:ext>
            </a:extLst>
          </p:cNvPr>
          <p:cNvGrpSpPr>
            <a:grpSpLocks/>
          </p:cNvGrpSpPr>
          <p:nvPr/>
        </p:nvGrpSpPr>
        <p:grpSpPr bwMode="auto">
          <a:xfrm>
            <a:off x="393700" y="1808163"/>
            <a:ext cx="8445500" cy="4297362"/>
            <a:chOff x="0" y="0"/>
            <a:chExt cx="8445500" cy="4297679"/>
          </a:xfrm>
        </p:grpSpPr>
        <p:sp>
          <p:nvSpPr>
            <p:cNvPr id="17412" name="Google Shape;66;p11">
              <a:extLst>
                <a:ext uri="{FF2B5EF4-FFF2-40B4-BE49-F238E27FC236}">
                  <a16:creationId xmlns:a16="http://schemas.microsoft.com/office/drawing/2014/main" id="{0882C355-DDED-7C29-EB9D-B4DA4765F34D}"/>
                </a:ext>
              </a:extLst>
            </p:cNvPr>
            <p:cNvSpPr>
              <a:spLocks noChangeArrowheads="1"/>
            </p:cNvSpPr>
            <p:nvPr/>
          </p:nvSpPr>
          <p:spPr bwMode="auto">
            <a:xfrm>
              <a:off x="0" y="1279144"/>
              <a:ext cx="8445500" cy="1719072"/>
            </a:xfrm>
            <a:prstGeom prst="notchedRightArrow">
              <a:avLst>
                <a:gd name="adj1" fmla="val 50000"/>
                <a:gd name="adj2" fmla="val 49993"/>
              </a:avLst>
            </a:prstGeom>
            <a:solidFill>
              <a:srgbClr val="CFD7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endParaRPr lang="en-US" altLang="en-US" sz="1800">
                <a:solidFill>
                  <a:schemeClr val="tx1"/>
                </a:solidFill>
                <a:latin typeface="Arial" panose="020B0604020202020204" pitchFamily="34" charset="0"/>
              </a:endParaRPr>
            </a:p>
          </p:txBody>
        </p:sp>
        <p:sp>
          <p:nvSpPr>
            <p:cNvPr id="17413" name="Google Shape;67;p11">
              <a:extLst>
                <a:ext uri="{FF2B5EF4-FFF2-40B4-BE49-F238E27FC236}">
                  <a16:creationId xmlns:a16="http://schemas.microsoft.com/office/drawing/2014/main" id="{DCD84E53-18F2-3990-1340-88F25790B97A}"/>
                </a:ext>
              </a:extLst>
            </p:cNvPr>
            <p:cNvSpPr>
              <a:spLocks noChangeArrowheads="1"/>
            </p:cNvSpPr>
            <p:nvPr/>
          </p:nvSpPr>
          <p:spPr bwMode="auto">
            <a:xfrm>
              <a:off x="3804" y="0"/>
              <a:ext cx="1829720" cy="17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endParaRPr lang="en-US" altLang="en-US" sz="1800">
                <a:solidFill>
                  <a:schemeClr val="tx1"/>
                </a:solidFill>
                <a:latin typeface="Arial" panose="020B0604020202020204" pitchFamily="34" charset="0"/>
              </a:endParaRPr>
            </a:p>
          </p:txBody>
        </p:sp>
        <p:sp>
          <p:nvSpPr>
            <p:cNvPr id="17414" name="Google Shape;68;p11">
              <a:extLst>
                <a:ext uri="{FF2B5EF4-FFF2-40B4-BE49-F238E27FC236}">
                  <a16:creationId xmlns:a16="http://schemas.microsoft.com/office/drawing/2014/main" id="{E72E908B-E656-05AA-19B0-9A1336A58DC8}"/>
                </a:ext>
              </a:extLst>
            </p:cNvPr>
            <p:cNvSpPr txBox="1">
              <a:spLocks noChangeArrowheads="1"/>
            </p:cNvSpPr>
            <p:nvPr/>
          </p:nvSpPr>
          <p:spPr bwMode="auto">
            <a:xfrm>
              <a:off x="3804" y="0"/>
              <a:ext cx="1829720" cy="17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675" tIns="106675" rIns="106675" bIns="106675" anchor="b"/>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lgn="ctr">
                <a:lnSpc>
                  <a:spcPct val="90000"/>
                </a:lnSpc>
                <a:spcBef>
                  <a:spcPct val="0"/>
                </a:spcBef>
                <a:buFontTx/>
                <a:buNone/>
              </a:pPr>
              <a:r>
                <a:rPr lang="en-US" altLang="en-US" sz="1500" b="1">
                  <a:solidFill>
                    <a:srgbClr val="000000"/>
                  </a:solidFill>
                  <a:latin typeface="Calibri" panose="020F0502020204030204" pitchFamily="34" charset="0"/>
                  <a:cs typeface="Calibri" panose="020F0502020204030204" pitchFamily="34" charset="0"/>
                  <a:sym typeface="Calibri" panose="020F0502020204030204" pitchFamily="34" charset="0"/>
                </a:rPr>
                <a:t>Nuremberg Code (1948) </a:t>
              </a:r>
              <a:r>
                <a:rPr lang="en-US" altLang="en-US" sz="1500">
                  <a:solidFill>
                    <a:srgbClr val="000000"/>
                  </a:solidFill>
                  <a:latin typeface="Calibri" panose="020F0502020204030204" pitchFamily="34" charset="0"/>
                  <a:cs typeface="Calibri" panose="020F0502020204030204" pitchFamily="34" charset="0"/>
                  <a:sym typeface="Calibri" panose="020F0502020204030204" pitchFamily="34" charset="0"/>
                </a:rPr>
                <a:t>“The voluntary informed consent of the human subject is absolutely essential.”</a:t>
              </a:r>
            </a:p>
          </p:txBody>
        </p:sp>
        <p:sp>
          <p:nvSpPr>
            <p:cNvPr id="17415" name="Google Shape;69;p11">
              <a:extLst>
                <a:ext uri="{FF2B5EF4-FFF2-40B4-BE49-F238E27FC236}">
                  <a16:creationId xmlns:a16="http://schemas.microsoft.com/office/drawing/2014/main" id="{C8AA263B-C322-66DB-8444-C4135027FC3E}"/>
                </a:ext>
              </a:extLst>
            </p:cNvPr>
            <p:cNvSpPr>
              <a:spLocks noChangeArrowheads="1"/>
            </p:cNvSpPr>
            <p:nvPr/>
          </p:nvSpPr>
          <p:spPr bwMode="auto">
            <a:xfrm>
              <a:off x="703780" y="1933956"/>
              <a:ext cx="429768" cy="429768"/>
            </a:xfrm>
            <a:prstGeom prst="ellipse">
              <a:avLst/>
            </a:prstGeom>
            <a:solidFill>
              <a:schemeClr val="accent1"/>
            </a:solidFill>
            <a:ln w="25400">
              <a:solidFill>
                <a:schemeClr val="bg1"/>
              </a:solidFill>
              <a:round/>
              <a:headEnd type="none" w="sm" len="sm"/>
              <a:tailEnd type="none" w="sm" len="sm"/>
            </a:ln>
          </p:spPr>
          <p:txBody>
            <a:bodyPr lIns="91425" tIns="91425" rIns="91425" bIns="91425" anchor="ct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endParaRPr lang="en-US" altLang="en-US" sz="1800">
                <a:solidFill>
                  <a:schemeClr val="tx1"/>
                </a:solidFill>
                <a:latin typeface="Arial" panose="020B0604020202020204" pitchFamily="34" charset="0"/>
              </a:endParaRPr>
            </a:p>
          </p:txBody>
        </p:sp>
        <p:sp>
          <p:nvSpPr>
            <p:cNvPr id="17416" name="Google Shape;70;p11">
              <a:extLst>
                <a:ext uri="{FF2B5EF4-FFF2-40B4-BE49-F238E27FC236}">
                  <a16:creationId xmlns:a16="http://schemas.microsoft.com/office/drawing/2014/main" id="{9A8AE19B-384D-7F4A-D000-00C18D4846C1}"/>
                </a:ext>
              </a:extLst>
            </p:cNvPr>
            <p:cNvSpPr>
              <a:spLocks noChangeArrowheads="1"/>
            </p:cNvSpPr>
            <p:nvPr/>
          </p:nvSpPr>
          <p:spPr bwMode="auto">
            <a:xfrm>
              <a:off x="1925011" y="2578607"/>
              <a:ext cx="1829720" cy="17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endParaRPr lang="en-US" altLang="en-US" sz="1800">
                <a:solidFill>
                  <a:schemeClr val="tx1"/>
                </a:solidFill>
                <a:latin typeface="Arial" panose="020B0604020202020204" pitchFamily="34" charset="0"/>
              </a:endParaRPr>
            </a:p>
          </p:txBody>
        </p:sp>
        <p:sp>
          <p:nvSpPr>
            <p:cNvPr id="17417" name="Google Shape;71;p11">
              <a:extLst>
                <a:ext uri="{FF2B5EF4-FFF2-40B4-BE49-F238E27FC236}">
                  <a16:creationId xmlns:a16="http://schemas.microsoft.com/office/drawing/2014/main" id="{97FB197A-A81C-7ACE-0217-6A9E4C1F9ADF}"/>
                </a:ext>
              </a:extLst>
            </p:cNvPr>
            <p:cNvSpPr txBox="1">
              <a:spLocks noChangeArrowheads="1"/>
            </p:cNvSpPr>
            <p:nvPr/>
          </p:nvSpPr>
          <p:spPr bwMode="auto">
            <a:xfrm>
              <a:off x="1925011" y="2578607"/>
              <a:ext cx="1829720" cy="17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675" tIns="106675" rIns="106675" bIns="106675"/>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lgn="ctr">
                <a:lnSpc>
                  <a:spcPct val="90000"/>
                </a:lnSpc>
                <a:spcBef>
                  <a:spcPct val="0"/>
                </a:spcBef>
                <a:buFontTx/>
                <a:buNone/>
              </a:pPr>
              <a:r>
                <a:rPr lang="en-US" altLang="en-US" sz="1500" b="1">
                  <a:solidFill>
                    <a:srgbClr val="000000"/>
                  </a:solidFill>
                  <a:latin typeface="Calibri" panose="020F0502020204030204" pitchFamily="34" charset="0"/>
                  <a:cs typeface="Calibri" panose="020F0502020204030204" pitchFamily="34" charset="0"/>
                  <a:sym typeface="Calibri" panose="020F0502020204030204" pitchFamily="34" charset="0"/>
                </a:rPr>
                <a:t>Tuskegee Syphilis Study (1932-72)</a:t>
              </a:r>
              <a:endParaRPr lang="en-US" altLang="en-US" sz="15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7418" name="Google Shape;72;p11">
              <a:extLst>
                <a:ext uri="{FF2B5EF4-FFF2-40B4-BE49-F238E27FC236}">
                  <a16:creationId xmlns:a16="http://schemas.microsoft.com/office/drawing/2014/main" id="{F28DCC40-07E0-52B3-0862-59A41970E27E}"/>
                </a:ext>
              </a:extLst>
            </p:cNvPr>
            <p:cNvSpPr>
              <a:spLocks noChangeArrowheads="1"/>
            </p:cNvSpPr>
            <p:nvPr/>
          </p:nvSpPr>
          <p:spPr bwMode="auto">
            <a:xfrm>
              <a:off x="2624987" y="1933956"/>
              <a:ext cx="429768" cy="429768"/>
            </a:xfrm>
            <a:prstGeom prst="ellipse">
              <a:avLst/>
            </a:prstGeom>
            <a:solidFill>
              <a:schemeClr val="accent1"/>
            </a:solidFill>
            <a:ln w="25400">
              <a:solidFill>
                <a:schemeClr val="bg1"/>
              </a:solidFill>
              <a:round/>
              <a:headEnd type="none" w="sm" len="sm"/>
              <a:tailEnd type="none" w="sm" len="sm"/>
            </a:ln>
          </p:spPr>
          <p:txBody>
            <a:bodyPr lIns="91425" tIns="91425" rIns="91425" bIns="91425" anchor="ct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endParaRPr lang="en-US" altLang="en-US" sz="1800">
                <a:solidFill>
                  <a:schemeClr val="tx1"/>
                </a:solidFill>
                <a:latin typeface="Arial" panose="020B0604020202020204" pitchFamily="34" charset="0"/>
              </a:endParaRPr>
            </a:p>
          </p:txBody>
        </p:sp>
        <p:sp>
          <p:nvSpPr>
            <p:cNvPr id="17419" name="Google Shape;73;p11">
              <a:extLst>
                <a:ext uri="{FF2B5EF4-FFF2-40B4-BE49-F238E27FC236}">
                  <a16:creationId xmlns:a16="http://schemas.microsoft.com/office/drawing/2014/main" id="{8EBEDFB8-9607-2E57-9367-0C80B190A636}"/>
                </a:ext>
              </a:extLst>
            </p:cNvPr>
            <p:cNvSpPr>
              <a:spLocks noChangeArrowheads="1"/>
            </p:cNvSpPr>
            <p:nvPr/>
          </p:nvSpPr>
          <p:spPr bwMode="auto">
            <a:xfrm>
              <a:off x="3846218" y="0"/>
              <a:ext cx="1829720" cy="17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endParaRPr lang="en-US" altLang="en-US" sz="1800">
                <a:solidFill>
                  <a:schemeClr val="tx1"/>
                </a:solidFill>
                <a:latin typeface="Arial" panose="020B0604020202020204" pitchFamily="34" charset="0"/>
              </a:endParaRPr>
            </a:p>
          </p:txBody>
        </p:sp>
        <p:sp>
          <p:nvSpPr>
            <p:cNvPr id="17420" name="Google Shape;74;p11">
              <a:extLst>
                <a:ext uri="{FF2B5EF4-FFF2-40B4-BE49-F238E27FC236}">
                  <a16:creationId xmlns:a16="http://schemas.microsoft.com/office/drawing/2014/main" id="{79F0B8C8-2B7C-B4C1-D7DB-B7B2771D67DA}"/>
                </a:ext>
              </a:extLst>
            </p:cNvPr>
            <p:cNvSpPr txBox="1">
              <a:spLocks noChangeArrowheads="1"/>
            </p:cNvSpPr>
            <p:nvPr/>
          </p:nvSpPr>
          <p:spPr bwMode="auto">
            <a:xfrm>
              <a:off x="3846218" y="0"/>
              <a:ext cx="1829720" cy="17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0" tIns="92450" rIns="92450" bIns="92450" anchor="b"/>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lgn="ctr">
                <a:lnSpc>
                  <a:spcPct val="90000"/>
                </a:lnSpc>
                <a:spcBef>
                  <a:spcPct val="0"/>
                </a:spcBef>
                <a:buFontTx/>
                <a:buNone/>
              </a:pPr>
              <a:r>
                <a:rPr lang="en-US" altLang="en-US" sz="1300" b="1">
                  <a:solidFill>
                    <a:srgbClr val="000000"/>
                  </a:solidFill>
                  <a:latin typeface="Calibri" panose="020F0502020204030204" pitchFamily="34" charset="0"/>
                  <a:cs typeface="Calibri" panose="020F0502020204030204" pitchFamily="34" charset="0"/>
                  <a:sym typeface="Calibri" panose="020F0502020204030204" pitchFamily="34" charset="0"/>
                </a:rPr>
                <a:t>Declaration of Helsinki (1964) “</a:t>
              </a:r>
              <a:r>
                <a:rPr lang="en-US" altLang="en-US" sz="1300">
                  <a:solidFill>
                    <a:srgbClr val="000000"/>
                  </a:solidFill>
                  <a:latin typeface="Calibri" panose="020F0502020204030204" pitchFamily="34" charset="0"/>
                  <a:cs typeface="Calibri" panose="020F0502020204030204" pitchFamily="34" charset="0"/>
                  <a:sym typeface="Calibri" panose="020F0502020204030204" pitchFamily="34" charset="0"/>
                </a:rPr>
                <a:t>This protocol should be submitted…to a specially appointed ethical review committee, which must be independent of the investigator, the sponsor or any other kind of undue influence.”</a:t>
              </a:r>
            </a:p>
          </p:txBody>
        </p:sp>
        <p:sp>
          <p:nvSpPr>
            <p:cNvPr id="17421" name="Google Shape;75;p11">
              <a:extLst>
                <a:ext uri="{FF2B5EF4-FFF2-40B4-BE49-F238E27FC236}">
                  <a16:creationId xmlns:a16="http://schemas.microsoft.com/office/drawing/2014/main" id="{65F3282E-45A7-54FE-490D-528385B89762}"/>
                </a:ext>
              </a:extLst>
            </p:cNvPr>
            <p:cNvSpPr>
              <a:spLocks noChangeArrowheads="1"/>
            </p:cNvSpPr>
            <p:nvPr/>
          </p:nvSpPr>
          <p:spPr bwMode="auto">
            <a:xfrm>
              <a:off x="4546194" y="1933956"/>
              <a:ext cx="429768" cy="429768"/>
            </a:xfrm>
            <a:prstGeom prst="ellipse">
              <a:avLst/>
            </a:prstGeom>
            <a:solidFill>
              <a:schemeClr val="accent1"/>
            </a:solidFill>
            <a:ln w="25400">
              <a:solidFill>
                <a:schemeClr val="bg1"/>
              </a:solidFill>
              <a:round/>
              <a:headEnd type="none" w="sm" len="sm"/>
              <a:tailEnd type="none" w="sm" len="sm"/>
            </a:ln>
          </p:spPr>
          <p:txBody>
            <a:bodyPr lIns="91425" tIns="91425" rIns="91425" bIns="91425" anchor="ct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endParaRPr lang="en-US" altLang="en-US" sz="1800">
                <a:solidFill>
                  <a:schemeClr val="tx1"/>
                </a:solidFill>
                <a:latin typeface="Arial" panose="020B0604020202020204" pitchFamily="34" charset="0"/>
              </a:endParaRPr>
            </a:p>
          </p:txBody>
        </p:sp>
        <p:sp>
          <p:nvSpPr>
            <p:cNvPr id="17422" name="Google Shape;76;p11">
              <a:extLst>
                <a:ext uri="{FF2B5EF4-FFF2-40B4-BE49-F238E27FC236}">
                  <a16:creationId xmlns:a16="http://schemas.microsoft.com/office/drawing/2014/main" id="{26B60E4F-C016-7BE2-A1B8-8B9CBF6F8E91}"/>
                </a:ext>
              </a:extLst>
            </p:cNvPr>
            <p:cNvSpPr>
              <a:spLocks noChangeArrowheads="1"/>
            </p:cNvSpPr>
            <p:nvPr/>
          </p:nvSpPr>
          <p:spPr bwMode="auto">
            <a:xfrm>
              <a:off x="5767424" y="2578607"/>
              <a:ext cx="1829720" cy="17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endParaRPr lang="en-US" altLang="en-US" sz="1800">
                <a:solidFill>
                  <a:schemeClr val="tx1"/>
                </a:solidFill>
                <a:latin typeface="Arial" panose="020B0604020202020204" pitchFamily="34" charset="0"/>
              </a:endParaRPr>
            </a:p>
          </p:txBody>
        </p:sp>
        <p:sp>
          <p:nvSpPr>
            <p:cNvPr id="17423" name="Google Shape;77;p11">
              <a:extLst>
                <a:ext uri="{FF2B5EF4-FFF2-40B4-BE49-F238E27FC236}">
                  <a16:creationId xmlns:a16="http://schemas.microsoft.com/office/drawing/2014/main" id="{3FE623C4-B09F-AC77-A802-27219D75891F}"/>
                </a:ext>
              </a:extLst>
            </p:cNvPr>
            <p:cNvSpPr txBox="1">
              <a:spLocks noChangeArrowheads="1"/>
            </p:cNvSpPr>
            <p:nvPr/>
          </p:nvSpPr>
          <p:spPr bwMode="auto">
            <a:xfrm>
              <a:off x="5767424" y="2578607"/>
              <a:ext cx="1829720" cy="17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675" tIns="106675" rIns="106675" bIns="106675"/>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lgn="ctr">
                <a:lnSpc>
                  <a:spcPct val="90000"/>
                </a:lnSpc>
                <a:spcBef>
                  <a:spcPct val="0"/>
                </a:spcBef>
                <a:buFontTx/>
                <a:buNone/>
              </a:pPr>
              <a:r>
                <a:rPr lang="en-US" altLang="en-US" sz="1500" b="1">
                  <a:solidFill>
                    <a:srgbClr val="000000"/>
                  </a:solidFill>
                  <a:latin typeface="Calibri" panose="020F0502020204030204" pitchFamily="34" charset="0"/>
                  <a:cs typeface="Calibri" panose="020F0502020204030204" pitchFamily="34" charset="0"/>
                  <a:sym typeface="Calibri" panose="020F0502020204030204" pitchFamily="34" charset="0"/>
                </a:rPr>
                <a:t>National Research Act (1974)</a:t>
              </a:r>
              <a:endParaRPr lang="en-US" altLang="en-US" sz="15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17424" name="Google Shape;78;p11">
              <a:extLst>
                <a:ext uri="{FF2B5EF4-FFF2-40B4-BE49-F238E27FC236}">
                  <a16:creationId xmlns:a16="http://schemas.microsoft.com/office/drawing/2014/main" id="{2989587C-A159-9D83-2FDF-836769D1AAC3}"/>
                </a:ext>
              </a:extLst>
            </p:cNvPr>
            <p:cNvSpPr>
              <a:spLocks noChangeArrowheads="1"/>
            </p:cNvSpPr>
            <p:nvPr/>
          </p:nvSpPr>
          <p:spPr bwMode="auto">
            <a:xfrm>
              <a:off x="6467401" y="1933956"/>
              <a:ext cx="429768" cy="429768"/>
            </a:xfrm>
            <a:prstGeom prst="ellipse">
              <a:avLst/>
            </a:prstGeom>
            <a:solidFill>
              <a:schemeClr val="accent1"/>
            </a:solidFill>
            <a:ln w="25400">
              <a:solidFill>
                <a:schemeClr val="bg1"/>
              </a:solidFill>
              <a:round/>
              <a:headEnd type="none" w="sm" len="sm"/>
              <a:tailEnd type="none" w="sm" len="sm"/>
            </a:ln>
          </p:spPr>
          <p:txBody>
            <a:bodyPr lIns="91425" tIns="91425" rIns="91425" bIns="91425" anchor="ct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endParaRPr lang="en-US" altLang="en-US" sz="1800">
                <a:solidFill>
                  <a:schemeClr val="tx1"/>
                </a:solidFill>
                <a:latin typeface="Arial" panose="020B0604020202020204" pitchFamily="34" charset="0"/>
              </a:endParaRPr>
            </a:p>
          </p:txBody>
        </p:sp>
      </p:grpSp>
      <p:sp>
        <p:nvSpPr>
          <p:cNvPr id="17411" name="Google Shape;79;p11">
            <a:extLst>
              <a:ext uri="{FF2B5EF4-FFF2-40B4-BE49-F238E27FC236}">
                <a16:creationId xmlns:a16="http://schemas.microsoft.com/office/drawing/2014/main" id="{8818D099-03E0-E748-7775-71197AE7B189}"/>
              </a:ext>
            </a:extLst>
          </p:cNvPr>
          <p:cNvSpPr>
            <a:spLocks noGrp="1"/>
          </p:cNvSpPr>
          <p:nvPr>
            <p:ph type="title"/>
          </p:nvPr>
        </p:nvSpPr>
        <p:spPr>
          <a:xfrm>
            <a:off x="125413" y="173038"/>
            <a:ext cx="8447087" cy="1150937"/>
          </a:xfrm>
        </p:spPr>
        <p:txBody>
          <a:bodyPr/>
          <a:lstStyle/>
          <a:p>
            <a:pPr>
              <a:spcBef>
                <a:spcPct val="0"/>
              </a:spcBef>
              <a:spcAft>
                <a:spcPct val="0"/>
              </a:spcAft>
              <a:buSzPts val="5000"/>
              <a:buFont typeface="Georgia" panose="02040502050405020303" pitchFamily="18" charset="0"/>
              <a:buNone/>
            </a:pPr>
            <a:r>
              <a:rPr lang="en-US" altLang="en-US">
                <a:latin typeface="Georgia" panose="02040502050405020303" pitchFamily="18" charset="0"/>
                <a:cs typeface="Georgia" panose="02040502050405020303" pitchFamily="18" charset="0"/>
              </a:rPr>
              <a:t>Research Ethics Highlights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39EE84-51E8-50AF-EDCB-4B21572DC28A}"/>
              </a:ext>
            </a:extLst>
          </p:cNvPr>
          <p:cNvSpPr>
            <a:spLocks noGrp="1"/>
          </p:cNvSpPr>
          <p:nvPr>
            <p:ph type="title"/>
          </p:nvPr>
        </p:nvSpPr>
        <p:spPr>
          <a:xfrm>
            <a:off x="469900" y="520700"/>
            <a:ext cx="7766050" cy="1150938"/>
          </a:xfrm>
        </p:spPr>
        <p:txBody>
          <a:bodyPr/>
          <a:lstStyle/>
          <a:p>
            <a:pPr eaLnBrk="1" hangingPunct="1"/>
            <a:r>
              <a:rPr lang="en-US" altLang="en-US">
                <a:latin typeface="Georgia" panose="02040502050405020303" pitchFamily="18" charset="0"/>
                <a:cs typeface="Georgia" panose="02040502050405020303" pitchFamily="18" charset="0"/>
              </a:rPr>
              <a:t>The Belmont Report </a:t>
            </a:r>
          </a:p>
        </p:txBody>
      </p:sp>
      <p:sp>
        <p:nvSpPr>
          <p:cNvPr id="8195" name="Content Placeholder 2">
            <a:extLst>
              <a:ext uri="{FF2B5EF4-FFF2-40B4-BE49-F238E27FC236}">
                <a16:creationId xmlns:a16="http://schemas.microsoft.com/office/drawing/2014/main" id="{8A8892DC-EBD5-1F47-9D35-A86769EF8674}"/>
              </a:ext>
            </a:extLst>
          </p:cNvPr>
          <p:cNvSpPr>
            <a:spLocks noGrp="1"/>
          </p:cNvSpPr>
          <p:nvPr>
            <p:ph idx="1"/>
          </p:nvPr>
        </p:nvSpPr>
        <p:spPr>
          <a:xfrm>
            <a:off x="495300" y="1828800"/>
            <a:ext cx="7740650" cy="3505200"/>
          </a:xfrm>
        </p:spPr>
        <p:txBody>
          <a:bodyPr rtlCol="0">
            <a:noAutofit/>
          </a:bodyPr>
          <a:lstStyle/>
          <a:p>
            <a:pPr eaLnBrk="1" fontAlgn="auto" hangingPunct="1">
              <a:spcAft>
                <a:spcPts val="0"/>
              </a:spcAft>
              <a:buFont typeface="Arial"/>
              <a:buChar char="•"/>
              <a:defRPr/>
            </a:pPr>
            <a:endParaRPr lang="en-US" altLang="en-US" sz="2000" dirty="0">
              <a:latin typeface="Georgia" panose="02040502050405020303" pitchFamily="18" charset="0"/>
              <a:ea typeface="+mn-ea"/>
            </a:endParaRPr>
          </a:p>
          <a:p>
            <a:pPr eaLnBrk="1" fontAlgn="auto" hangingPunct="1">
              <a:spcAft>
                <a:spcPts val="0"/>
              </a:spcAft>
              <a:defRPr/>
            </a:pPr>
            <a:r>
              <a:rPr lang="en-US" altLang="en-US" sz="2000" dirty="0">
                <a:latin typeface="Georgia" panose="02040502050405020303" pitchFamily="18" charset="0"/>
                <a:ea typeface="+mn-ea"/>
              </a:rPr>
              <a:t>The Belmont Report identifies the ethical principles upon which the federal regulations for human subject protections are based. </a:t>
            </a:r>
          </a:p>
          <a:p>
            <a:pPr marL="0" indent="0" eaLnBrk="1" fontAlgn="auto" hangingPunct="1">
              <a:spcAft>
                <a:spcPts val="0"/>
              </a:spcAft>
              <a:buFont typeface="Arial" panose="020B0604020202020204" pitchFamily="34" charset="0"/>
              <a:buNone/>
              <a:defRPr/>
            </a:pPr>
            <a:endParaRPr lang="en-US" altLang="en-US" sz="2000" dirty="0">
              <a:solidFill>
                <a:srgbClr val="0070C0"/>
              </a:solidFill>
              <a:latin typeface="Georgia" panose="02040502050405020303" pitchFamily="18" charset="0"/>
              <a:ea typeface="+mn-ea"/>
            </a:endParaRPr>
          </a:p>
          <a:p>
            <a:pPr lvl="1" algn="just">
              <a:buFont typeface="Wingdings" pitchFamily="2" charset="2"/>
              <a:buChar char="Ø"/>
              <a:defRPr/>
            </a:pPr>
            <a:r>
              <a:rPr lang="en-US" b="1" dirty="0">
                <a:solidFill>
                  <a:schemeClr val="accent1">
                    <a:lumMod val="75000"/>
                  </a:schemeClr>
                </a:solidFill>
                <a:latin typeface="Georgia" panose="02040502050405020303" pitchFamily="18" charset="0"/>
              </a:rPr>
              <a:t>Respect for persons</a:t>
            </a:r>
          </a:p>
          <a:p>
            <a:pPr lvl="1" algn="just">
              <a:buFont typeface="Wingdings" pitchFamily="2" charset="2"/>
              <a:buChar char="Ø"/>
              <a:defRPr/>
            </a:pPr>
            <a:r>
              <a:rPr lang="en-US" b="1" dirty="0">
                <a:solidFill>
                  <a:schemeClr val="accent1">
                    <a:lumMod val="75000"/>
                  </a:schemeClr>
                </a:solidFill>
                <a:latin typeface="Georgia" panose="02040502050405020303" pitchFamily="18" charset="0"/>
              </a:rPr>
              <a:t>Beneficence </a:t>
            </a:r>
          </a:p>
          <a:p>
            <a:pPr lvl="1" algn="just">
              <a:buFont typeface="Wingdings" pitchFamily="2" charset="2"/>
              <a:buChar char="Ø"/>
              <a:defRPr/>
            </a:pPr>
            <a:r>
              <a:rPr lang="en-US" b="1" dirty="0">
                <a:solidFill>
                  <a:schemeClr val="accent1">
                    <a:lumMod val="75000"/>
                  </a:schemeClr>
                </a:solidFill>
                <a:latin typeface="Georgia" panose="02040502050405020303" pitchFamily="18" charset="0"/>
              </a:rPr>
              <a:t>Justice</a:t>
            </a:r>
          </a:p>
          <a:p>
            <a:pPr marL="0" indent="0" eaLnBrk="1" fontAlgn="auto" hangingPunct="1">
              <a:spcAft>
                <a:spcPts val="0"/>
              </a:spcAft>
              <a:buFont typeface="Wingdings" panose="05000000000000000000" pitchFamily="2" charset="2"/>
              <a:buNone/>
              <a:defRPr/>
            </a:pPr>
            <a:endParaRPr lang="en-US" altLang="en-US" sz="2000" dirty="0">
              <a:latin typeface="Georgia" panose="02040502050405020303" pitchFamily="18" charset="0"/>
              <a:ea typeface="+mn-ea"/>
            </a:endParaRPr>
          </a:p>
          <a:p>
            <a:pPr eaLnBrk="1" fontAlgn="auto" hangingPunct="1">
              <a:spcAft>
                <a:spcPts val="0"/>
              </a:spcAft>
              <a:defRPr/>
            </a:pPr>
            <a:r>
              <a:rPr lang="en-US" altLang="en-US" sz="2000" dirty="0">
                <a:latin typeface="Georgia" panose="02040502050405020303" pitchFamily="18" charset="0"/>
                <a:ea typeface="+mn-ea"/>
              </a:rPr>
              <a:t>Reading this short document is highly recommended; see “Additional Resources” (final slide). </a:t>
            </a:r>
          </a:p>
        </p:txBody>
      </p:sp>
      <p:sp>
        <p:nvSpPr>
          <p:cNvPr id="19460" name="Slide Number Placeholder 4">
            <a:extLst>
              <a:ext uri="{FF2B5EF4-FFF2-40B4-BE49-F238E27FC236}">
                <a16:creationId xmlns:a16="http://schemas.microsoft.com/office/drawing/2014/main" id="{F4AFF1C3-9081-1ED7-E9A3-F46EFF9B989A}"/>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CC2C2246-6F34-724E-A93D-7683A7E2A4AC}" type="slidenum">
              <a:rPr lang="en-US" altLang="en-US" sz="1200">
                <a:solidFill>
                  <a:schemeClr val="tx1"/>
                </a:solidFill>
                <a:latin typeface="Arial Black" panose="020B0604020202020204" pitchFamily="34" charset="0"/>
              </a:rPr>
              <a:pPr>
                <a:spcBef>
                  <a:spcPct val="0"/>
                </a:spcBef>
                <a:buFontTx/>
                <a:buNone/>
              </a:pPr>
              <a:t>8</a:t>
            </a:fld>
            <a:endParaRPr lang="en-US" altLang="en-US" sz="1200">
              <a:solidFill>
                <a:schemeClr val="tx1"/>
              </a:solidFill>
              <a:latin typeface="Arial Black" panose="020B0604020202020204" pitchFamily="34" charset="0"/>
            </a:endParaRPr>
          </a:p>
        </p:txBody>
      </p:sp>
      <p:pic>
        <p:nvPicPr>
          <p:cNvPr id="19461" name="Picture 6">
            <a:extLst>
              <a:ext uri="{FF2B5EF4-FFF2-40B4-BE49-F238E27FC236}">
                <a16:creationId xmlns:a16="http://schemas.microsoft.com/office/drawing/2014/main" id="{1CC9483F-DF86-8962-1011-3686BF244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520700"/>
            <a:ext cx="2133600" cy="156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F4DA027-826A-7A48-9B35-26DC9D2DC7F5}"/>
              </a:ext>
            </a:extLst>
          </p:cNvPr>
          <p:cNvSpPr>
            <a:spLocks noGrp="1"/>
          </p:cNvSpPr>
          <p:nvPr>
            <p:ph type="title"/>
          </p:nvPr>
        </p:nvSpPr>
        <p:spPr>
          <a:xfrm>
            <a:off x="457200" y="685800"/>
            <a:ext cx="6019800" cy="1150938"/>
          </a:xfrm>
        </p:spPr>
        <p:txBody>
          <a:bodyPr rtlCol="0">
            <a:normAutofit fontScale="90000"/>
          </a:bodyPr>
          <a:lstStyle/>
          <a:p>
            <a:pPr eaLnBrk="1" fontAlgn="auto" hangingPunct="1">
              <a:spcAft>
                <a:spcPts val="0"/>
              </a:spcAft>
              <a:defRPr/>
            </a:pPr>
            <a:r>
              <a:rPr lang="en-US" altLang="en-US" sz="4000" dirty="0">
                <a:ea typeface="+mj-ea"/>
              </a:rPr>
              <a:t>Belmont Ethical Principles: </a:t>
            </a:r>
            <a:br>
              <a:rPr lang="en-US" altLang="en-US" sz="4000" dirty="0">
                <a:ea typeface="+mj-ea"/>
              </a:rPr>
            </a:br>
            <a:r>
              <a:rPr lang="en-US" altLang="en-US" sz="4000" dirty="0">
                <a:ea typeface="+mj-ea"/>
              </a:rPr>
              <a:t>Respect for Persons / 1</a:t>
            </a:r>
          </a:p>
        </p:txBody>
      </p:sp>
      <p:sp>
        <p:nvSpPr>
          <p:cNvPr id="3" name="Content Placeholder 2">
            <a:extLst>
              <a:ext uri="{FF2B5EF4-FFF2-40B4-BE49-F238E27FC236}">
                <a16:creationId xmlns:a16="http://schemas.microsoft.com/office/drawing/2014/main" id="{E6947A43-7ABE-2E4C-AF71-C0E0CB0B70EE}"/>
              </a:ext>
            </a:extLst>
          </p:cNvPr>
          <p:cNvSpPr>
            <a:spLocks noGrp="1"/>
          </p:cNvSpPr>
          <p:nvPr>
            <p:ph idx="1"/>
          </p:nvPr>
        </p:nvSpPr>
        <p:spPr>
          <a:xfrm>
            <a:off x="609600" y="1981200"/>
            <a:ext cx="7924800" cy="4267200"/>
          </a:xfrm>
        </p:spPr>
        <p:txBody>
          <a:bodyPr rtlCol="0">
            <a:normAutofit/>
          </a:bodyPr>
          <a:lstStyle/>
          <a:p>
            <a:pPr eaLnBrk="1" fontAlgn="auto" hangingPunct="1">
              <a:spcAft>
                <a:spcPts val="0"/>
              </a:spcAft>
              <a:defRPr/>
            </a:pPr>
            <a:r>
              <a:rPr lang="en-US" sz="2800" dirty="0">
                <a:latin typeface="Georgia" panose="02040502050405020303" pitchFamily="18" charset="0"/>
                <a:ea typeface="+mn-ea"/>
              </a:rPr>
              <a:t>The autonomy of the individual must be acknowledged and respected. </a:t>
            </a:r>
          </a:p>
          <a:p>
            <a:pPr marL="0" indent="0" eaLnBrk="1" fontAlgn="auto" hangingPunct="1">
              <a:spcAft>
                <a:spcPts val="0"/>
              </a:spcAft>
              <a:buFont typeface="Arial" panose="020B0604020202020204" pitchFamily="34" charset="0"/>
              <a:buNone/>
              <a:defRPr/>
            </a:pPr>
            <a:endParaRPr lang="en-US" sz="2800" dirty="0">
              <a:latin typeface="Georgia" panose="02040502050405020303" pitchFamily="18" charset="0"/>
              <a:ea typeface="+mn-ea"/>
            </a:endParaRPr>
          </a:p>
          <a:p>
            <a:pPr lvl="1" eaLnBrk="1" fontAlgn="auto" hangingPunct="1">
              <a:spcAft>
                <a:spcPts val="0"/>
              </a:spcAft>
              <a:buFont typeface="Arial"/>
              <a:buChar char="–"/>
              <a:defRPr/>
            </a:pPr>
            <a:r>
              <a:rPr lang="en-US" sz="2400" dirty="0">
                <a:latin typeface="Georgia" panose="02040502050405020303" pitchFamily="18" charset="0"/>
                <a:ea typeface="+mn-ea"/>
              </a:rPr>
              <a:t>Informed consent.</a:t>
            </a:r>
          </a:p>
          <a:p>
            <a:pPr marL="457200" lvl="1" indent="0" eaLnBrk="1" fontAlgn="auto" hangingPunct="1">
              <a:spcAft>
                <a:spcPts val="0"/>
              </a:spcAft>
              <a:buFont typeface="Wingdings" panose="05000000000000000000" pitchFamily="2" charset="2"/>
              <a:buNone/>
              <a:defRPr/>
            </a:pPr>
            <a:endParaRPr lang="en-US" sz="2400" dirty="0">
              <a:latin typeface="Georgia" panose="02040502050405020303" pitchFamily="18" charset="0"/>
              <a:ea typeface="+mn-ea"/>
            </a:endParaRPr>
          </a:p>
          <a:p>
            <a:pPr lvl="1" eaLnBrk="1" fontAlgn="auto" hangingPunct="1">
              <a:spcAft>
                <a:spcPts val="0"/>
              </a:spcAft>
              <a:buFont typeface="Arial"/>
              <a:buChar char="–"/>
              <a:defRPr/>
            </a:pPr>
            <a:r>
              <a:rPr lang="en-US" sz="2400" dirty="0">
                <a:latin typeface="Georgia" panose="02040502050405020303" pitchFamily="18" charset="0"/>
                <a:ea typeface="+mn-ea"/>
              </a:rPr>
              <a:t>Voluntariness – ability to decide to participate in research </a:t>
            </a:r>
            <a:r>
              <a:rPr lang="en-US" sz="2400" i="1" dirty="0">
                <a:latin typeface="Georgia" panose="02040502050405020303" pitchFamily="18" charset="0"/>
                <a:ea typeface="+mn-ea"/>
              </a:rPr>
              <a:t>and</a:t>
            </a:r>
            <a:r>
              <a:rPr lang="en-US" sz="2400" dirty="0">
                <a:latin typeface="Georgia" panose="02040502050405020303" pitchFamily="18" charset="0"/>
                <a:ea typeface="+mn-ea"/>
              </a:rPr>
              <a:t> to withdraw at any time, without coercion or undue influence from others.  </a:t>
            </a:r>
          </a:p>
          <a:p>
            <a:pPr marL="0" indent="0" eaLnBrk="1" fontAlgn="auto" hangingPunct="1">
              <a:spcAft>
                <a:spcPts val="0"/>
              </a:spcAft>
              <a:buFont typeface="Wingdings" panose="05000000000000000000" pitchFamily="2" charset="2"/>
              <a:buNone/>
              <a:defRPr/>
            </a:pPr>
            <a:endParaRPr lang="en-US" dirty="0">
              <a:ea typeface="+mn-ea"/>
            </a:endParaRPr>
          </a:p>
          <a:p>
            <a:pPr marL="0" indent="0" eaLnBrk="1" fontAlgn="auto" hangingPunct="1">
              <a:spcAft>
                <a:spcPts val="0"/>
              </a:spcAft>
              <a:buFont typeface="Wingdings" panose="05000000000000000000" pitchFamily="2" charset="2"/>
              <a:buNone/>
              <a:defRPr/>
            </a:pPr>
            <a:endParaRPr lang="en-US" dirty="0">
              <a:ea typeface="+mn-ea"/>
            </a:endParaRPr>
          </a:p>
          <a:p>
            <a:pPr marL="0" indent="0" eaLnBrk="1" fontAlgn="auto" hangingPunct="1">
              <a:spcAft>
                <a:spcPts val="0"/>
              </a:spcAft>
              <a:buFont typeface="Wingdings" panose="05000000000000000000" pitchFamily="2" charset="2"/>
              <a:buNone/>
              <a:defRPr/>
            </a:pPr>
            <a:endParaRPr lang="en-US" dirty="0">
              <a:ea typeface="+mn-ea"/>
            </a:endParaRPr>
          </a:p>
        </p:txBody>
      </p:sp>
      <p:sp>
        <p:nvSpPr>
          <p:cNvPr id="21508" name="Slide Number Placeholder 5">
            <a:extLst>
              <a:ext uri="{FF2B5EF4-FFF2-40B4-BE49-F238E27FC236}">
                <a16:creationId xmlns:a16="http://schemas.microsoft.com/office/drawing/2014/main" id="{9DBAA45F-16D5-A1D9-7188-5963DD2704B9}"/>
              </a:ext>
            </a:extLst>
          </p:cNvPr>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2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1pPr>
            <a:lvl2pPr marL="742950" indent="-285750">
              <a:spcBef>
                <a:spcPct val="20000"/>
              </a:spcBef>
              <a:buFont typeface="Arial" panose="020B0604020202020204" pitchFamily="34" charset="0"/>
              <a:buChar char="–"/>
              <a:defRPr sz="20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2pPr>
            <a:lvl3pPr marL="1143000" indent="-228600">
              <a:spcBef>
                <a:spcPct val="20000"/>
              </a:spcBef>
              <a:buFont typeface="Arial" panose="020B0604020202020204" pitchFamily="34" charset="0"/>
              <a:buChar char="•"/>
              <a:defRPr>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3pPr>
            <a:lvl4pPr marL="1600200" indent="-228600">
              <a:spcBef>
                <a:spcPct val="20000"/>
              </a:spcBef>
              <a:buFont typeface="Arial" panose="020B0604020202020204" pitchFamily="34" charset="0"/>
              <a:buChar char="–"/>
              <a:defRPr sz="16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4pPr>
            <a:lvl5pPr marL="2057400" indent="-228600">
              <a:spcBef>
                <a:spcPct val="20000"/>
              </a:spcBef>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rgbClr val="2D637F"/>
                </a:solidFill>
                <a:latin typeface="Lucida Grande" panose="020B0600040502020204" pitchFamily="34" charset="0"/>
                <a:ea typeface="Lucida Grande" panose="020B0600040502020204" pitchFamily="34" charset="0"/>
                <a:cs typeface="Lucida Grande" panose="020B0600040502020204" pitchFamily="34" charset="0"/>
              </a:defRPr>
            </a:lvl9pPr>
          </a:lstStyle>
          <a:p>
            <a:pPr>
              <a:spcBef>
                <a:spcPct val="0"/>
              </a:spcBef>
              <a:buFontTx/>
              <a:buNone/>
            </a:pPr>
            <a:fld id="{31E6CD26-4362-5A40-9D4A-450C8E5AF93F}" type="slidenum">
              <a:rPr lang="en-US" altLang="en-US" sz="1200">
                <a:solidFill>
                  <a:schemeClr val="tx1"/>
                </a:solidFill>
                <a:latin typeface="Arial Black" panose="020B0604020202020204" pitchFamily="34" charset="0"/>
              </a:rPr>
              <a:pPr>
                <a:spcBef>
                  <a:spcPct val="0"/>
                </a:spcBef>
                <a:buFontTx/>
                <a:buNone/>
              </a:pPr>
              <a:t>9</a:t>
            </a:fld>
            <a:endParaRPr lang="en-US" altLang="en-US" sz="1200">
              <a:solidFill>
                <a:schemeClr val="tx1"/>
              </a:solidFill>
              <a:latin typeface="Arial Black" panose="020B0604020202020204" pitchFamily="34" charset="0"/>
            </a:endParaRPr>
          </a:p>
        </p:txBody>
      </p:sp>
      <p:pic>
        <p:nvPicPr>
          <p:cNvPr id="21509" name="Picture 7" descr="https://encrypted-tbn3.gstatic.com/images?q=tbn:ANd9GcR2Mnk5ISEaruVfkPeg-c7sRaNJOV6QpQbup9EPr9G2QuoiP94p">
            <a:hlinkClick r:id="rId3"/>
            <a:extLst>
              <a:ext uri="{FF2B5EF4-FFF2-40B4-BE49-F238E27FC236}">
                <a16:creationId xmlns:a16="http://schemas.microsoft.com/office/drawing/2014/main" id="{AAC45B71-CF5B-1E9C-9FE6-6D1057E20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150" y="107950"/>
            <a:ext cx="144145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Berkeley_White</Template>
  <TotalTime>8057</TotalTime>
  <Words>6353</Words>
  <Application>Microsoft Macintosh PowerPoint</Application>
  <PresentationFormat>Letter Paper (8.5x11 in)</PresentationFormat>
  <Paragraphs>634</Paragraphs>
  <Slides>48</Slides>
  <Notes>48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Georgia</vt:lpstr>
      <vt:lpstr>Lucida Grande</vt:lpstr>
      <vt:lpstr>Times New Roman</vt:lpstr>
      <vt:lpstr>Calibri</vt:lpstr>
      <vt:lpstr>Merriweather Sans</vt:lpstr>
      <vt:lpstr>Wingdings</vt:lpstr>
      <vt:lpstr>Arial Black</vt:lpstr>
      <vt:lpstr>Arial Unicode MS</vt:lpstr>
      <vt:lpstr>Custom Design</vt:lpstr>
      <vt:lpstr>Working With Research Study Participants:  An Overview </vt:lpstr>
      <vt:lpstr>Interacting with Research Subjects</vt:lpstr>
      <vt:lpstr>Learning Objectives / 1</vt:lpstr>
      <vt:lpstr>Learning Objectives / 2</vt:lpstr>
      <vt:lpstr>The Research Team / 1</vt:lpstr>
      <vt:lpstr>The Research Team / 2</vt:lpstr>
      <vt:lpstr>Research Ethics Highlights</vt:lpstr>
      <vt:lpstr>The Belmont Report </vt:lpstr>
      <vt:lpstr>Belmont Ethical Principles:  Respect for Persons / 1</vt:lpstr>
      <vt:lpstr>Belmont Ethical Principles: Respect for Persons / 2</vt:lpstr>
      <vt:lpstr>Belmont Ethical Principles: Beneficence / 1</vt:lpstr>
      <vt:lpstr>Belmont Ethical Principles: Beneficence / 2</vt:lpstr>
      <vt:lpstr>Belmont Ethical Principles:  Justice</vt:lpstr>
      <vt:lpstr>Informed Consent </vt:lpstr>
      <vt:lpstr>Knowledge Quiz</vt:lpstr>
      <vt:lpstr>IC – Begins with Recruitment / 1</vt:lpstr>
      <vt:lpstr>IC – Begins with Recruitment / 2</vt:lpstr>
      <vt:lpstr>The IC Process</vt:lpstr>
      <vt:lpstr>Goals of the IC Process </vt:lpstr>
      <vt:lpstr>Cultural Considerations / 1</vt:lpstr>
      <vt:lpstr>Cultural Considerations / 2</vt:lpstr>
      <vt:lpstr>From the Outset, Potential/ Enrolled Subjects Need to Know:</vt:lpstr>
      <vt:lpstr>The Informed Consent (IC) Process / 1</vt:lpstr>
      <vt:lpstr>The IC Process / 2</vt:lpstr>
      <vt:lpstr>Tips for the IC Process / 1</vt:lpstr>
      <vt:lpstr>Tips for the IC Process / 2</vt:lpstr>
      <vt:lpstr>Tips for the IC Process / 3</vt:lpstr>
      <vt:lpstr>Tips for the IC Process / 4</vt:lpstr>
      <vt:lpstr>Knowledge Quiz</vt:lpstr>
      <vt:lpstr>Study Materials</vt:lpstr>
      <vt:lpstr>Tips on Data Collection</vt:lpstr>
      <vt:lpstr>Privacy and Confidentiality / 1</vt:lpstr>
      <vt:lpstr>Privacy and Confidentiality / 2</vt:lpstr>
      <vt:lpstr>Protecting Subjects’ Privacy: Examples / 1</vt:lpstr>
      <vt:lpstr>Protecting Subjects’ Privacy:  Examples / 2</vt:lpstr>
      <vt:lpstr>Protecting Confidentiality: Examples / 1</vt:lpstr>
      <vt:lpstr>Protecting Confidentiality: Examples / 2</vt:lpstr>
      <vt:lpstr>Informed Consent, Privacy and Confidentiality  / 1</vt:lpstr>
      <vt:lpstr>Informed Consent, Privacy and Confidentiality / 2</vt:lpstr>
      <vt:lpstr>Knowledge Quiz</vt:lpstr>
      <vt:lpstr>Deviations from Study Procedures</vt:lpstr>
      <vt:lpstr>Unanticipated Problems and Adverse Events / 1</vt:lpstr>
      <vt:lpstr>Unanticipated Problems and Adverse Events / 2</vt:lpstr>
      <vt:lpstr>Research in International Setting / 1 </vt:lpstr>
      <vt:lpstr>Thank you for your attention!</vt:lpstr>
      <vt:lpstr>Research in International Setting / 2</vt:lpstr>
      <vt:lpstr>Knowledge Quiz</vt:lpstr>
      <vt:lpstr>Additional Resources</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Subject Research</dc:title>
  <dc:creator>Howard N. Zelaznik</dc:creator>
  <cp:lastModifiedBy>Casey Breen</cp:lastModifiedBy>
  <cp:revision>581</cp:revision>
  <cp:lastPrinted>2016-02-16T21:55:30Z</cp:lastPrinted>
  <dcterms:created xsi:type="dcterms:W3CDTF">2000-02-25T13:02:11Z</dcterms:created>
  <dcterms:modified xsi:type="dcterms:W3CDTF">2023-02-03T11:15:22Z</dcterms:modified>
</cp:coreProperties>
</file>