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d2b0e7d0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d2b0e7d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ORIGINAL DATA:</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Lat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Lng</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Hour</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Month</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Weekend</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GATHERED DATA:</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['zipcode',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'zipcode_type',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'major_city',</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'post_office_city',</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'common_city_list',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'county',</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'state',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'lat',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'lng',</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'timezone',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'radius_in_miles',</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'area_code_list',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'population',</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'population_density',</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'land_area_in_sqmi',</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'water_area_in_sqmi',</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'housing_units',</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'occupied_housing_units',</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'median_home_value',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'median_household_income',</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'bounds_west',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'bounds_east',</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'bounds_north',</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 'Bounds_south']</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rPr lang="en" sz="1050">
                <a:solidFill>
                  <a:srgbClr val="B9BBBE"/>
                </a:solidFill>
                <a:highlight>
                  <a:srgbClr val="2F3136"/>
                </a:highlight>
                <a:latin typeface="Consolas"/>
                <a:ea typeface="Consolas"/>
                <a:cs typeface="Consolas"/>
                <a:sym typeface="Consolas"/>
              </a:rPr>
              <a:t>-----ADD WEATHER DATA------</a:t>
            </a:r>
            <a:endParaRPr sz="1050">
              <a:solidFill>
                <a:srgbClr val="B9BBBE"/>
              </a:solidFill>
              <a:highlight>
                <a:srgbClr val="2F3136"/>
              </a:highlight>
              <a:latin typeface="Consolas"/>
              <a:ea typeface="Consolas"/>
              <a:cs typeface="Consolas"/>
              <a:sym typeface="Consolas"/>
            </a:endParaRPr>
          </a:p>
          <a:p>
            <a:pPr indent="0" lvl="0" marL="0" rtl="0" algn="l">
              <a:spcBef>
                <a:spcPts val="0"/>
              </a:spcBef>
              <a:spcAft>
                <a:spcPts val="0"/>
              </a:spcAft>
              <a:buNone/>
            </a:pPr>
            <a:r>
              <a:t/>
            </a:r>
            <a:endParaRPr sz="1050">
              <a:solidFill>
                <a:srgbClr val="B9BBBE"/>
              </a:solidFill>
              <a:highlight>
                <a:srgbClr val="2F3136"/>
              </a:highlight>
              <a:latin typeface="Consolas"/>
              <a:ea typeface="Consolas"/>
              <a:cs typeface="Consolas"/>
              <a:sym typeface="Consola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target from our dataset is TotalTimeStopped. The dataset has some useful information, but it is not generalizable. Our aim is to generalize the features in the hope of making the model useful for predictions pertaining to locations not necessarily seen in the dataset. How?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18:</a:t>
            </a:r>
            <a:br>
              <a:rPr lang="en"/>
            </a:br>
            <a:r>
              <a:rPr lang="en"/>
              <a:t>Traffic Analysis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Casey Easter</a:t>
            </a:r>
            <a:endParaRPr/>
          </a:p>
          <a:p>
            <a:pPr indent="0" lvl="0" marL="0" rtl="0" algn="l">
              <a:spcBef>
                <a:spcPts val="0"/>
              </a:spcBef>
              <a:spcAft>
                <a:spcPts val="0"/>
              </a:spcAft>
              <a:buNone/>
            </a:pPr>
            <a:r>
              <a:rPr lang="en"/>
              <a:t>Zachary OBrien</a:t>
            </a:r>
            <a:endParaRPr/>
          </a:p>
          <a:p>
            <a:pPr indent="0" lvl="0" marL="0" rtl="0" algn="l">
              <a:spcBef>
                <a:spcPts val="0"/>
              </a:spcBef>
              <a:spcAft>
                <a:spcPts val="0"/>
              </a:spcAft>
              <a:buNone/>
            </a:pPr>
            <a:r>
              <a:rPr lang="en"/>
              <a:t>Blake Fuller</a:t>
            </a:r>
            <a:endParaRPr/>
          </a:p>
          <a:p>
            <a:pPr indent="0" lvl="0" marL="0" rtl="0" algn="l">
              <a:spcBef>
                <a:spcPts val="0"/>
              </a:spcBef>
              <a:spcAft>
                <a:spcPts val="0"/>
              </a:spcAft>
              <a:buNone/>
            </a:pPr>
            <a:r>
              <a:rPr lang="en"/>
              <a:t>Zion James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9" name="Google Shape;79;p14"/>
          <p:cNvSpPr txBox="1"/>
          <p:nvPr>
            <p:ph idx="2" type="body"/>
          </p:nvPr>
        </p:nvSpPr>
        <p:spPr>
          <a:xfrm>
            <a:off x="4939500" y="724200"/>
            <a:ext cx="3940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rPr b="1" lang="en"/>
              <a:t>HOW LONG WILL I HAVE TO WAIT?</a:t>
            </a:r>
            <a:endParaRPr b="1"/>
          </a:p>
          <a:p>
            <a:pPr indent="0" lvl="0" marL="0" rtl="0" algn="l">
              <a:spcBef>
                <a:spcPts val="0"/>
              </a:spcBef>
              <a:spcAft>
                <a:spcPts val="0"/>
              </a:spcAft>
              <a:buNone/>
            </a:pPr>
            <a:r>
              <a:t/>
            </a:r>
            <a:endParaRPr sz="1500"/>
          </a:p>
          <a:p>
            <a:pPr indent="0" lvl="0" marL="0" rtl="0" algn="l">
              <a:spcBef>
                <a:spcPts val="1600"/>
              </a:spcBef>
              <a:spcAft>
                <a:spcPts val="1600"/>
              </a:spcAft>
              <a:buNone/>
            </a:pPr>
            <a:r>
              <a:rPr lang="en" sz="1500"/>
              <a:t>“If I have to pass </a:t>
            </a:r>
            <a:r>
              <a:rPr lang="en" sz="1500"/>
              <a:t>through this intersection, will I still make it to work on time?...”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85" name="Google Shape;85;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Traffic Analysis</a:t>
            </a:r>
            <a:endParaRPr b="1" sz="2100">
              <a:solidFill>
                <a:schemeClr val="dk1"/>
              </a:solidFill>
            </a:endParaRPr>
          </a:p>
          <a:p>
            <a:pPr indent="-330200" lvl="0" marL="457200" rtl="0" algn="l">
              <a:spcBef>
                <a:spcPts val="1600"/>
              </a:spcBef>
              <a:spcAft>
                <a:spcPts val="0"/>
              </a:spcAft>
              <a:buSzPts val="1600"/>
              <a:buChar char="●"/>
            </a:pPr>
            <a:r>
              <a:rPr lang="en" sz="1600"/>
              <a:t>Route Planning: Find the best path to your destination by avoiding busy intersections</a:t>
            </a:r>
            <a:endParaRPr sz="1600"/>
          </a:p>
          <a:p>
            <a:pPr indent="-330200" lvl="0" marL="457200" rtl="0" algn="l">
              <a:spcBef>
                <a:spcPts val="1200"/>
              </a:spcBef>
              <a:spcAft>
                <a:spcPts val="1200"/>
              </a:spcAft>
              <a:buSzPts val="1600"/>
              <a:buChar char="●"/>
            </a:pPr>
            <a:r>
              <a:rPr lang="en" sz="1600"/>
              <a:t>City Planning: Use traffic hotspot data to reduce congestion and commuter stress</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Light Timings</a:t>
            </a:r>
            <a:endParaRPr b="1" sz="2100">
              <a:solidFill>
                <a:schemeClr val="dk1"/>
              </a:solidFill>
            </a:endParaRPr>
          </a:p>
          <a:p>
            <a:pPr indent="-330200" lvl="0" marL="457200" rtl="0" algn="l">
              <a:spcBef>
                <a:spcPts val="1600"/>
              </a:spcBef>
              <a:spcAft>
                <a:spcPts val="1200"/>
              </a:spcAft>
              <a:buSzPts val="1600"/>
              <a:buChar char="●"/>
            </a:pPr>
            <a:r>
              <a:rPr lang="en" sz="1600"/>
              <a:t>Travel Time Estimation: Predict time spent waiting at intersections to estimate the time to arrive at your destination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4785600" y="922350"/>
            <a:ext cx="3211500" cy="40326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050050" y="922350"/>
            <a:ext cx="1003200" cy="40326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623800" y="922350"/>
            <a:ext cx="3112500" cy="40326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141250" y="922350"/>
            <a:ext cx="1436700" cy="40326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30800" y="2586650"/>
            <a:ext cx="1291800" cy="874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Kaggle Data</a:t>
            </a:r>
            <a:endParaRPr/>
          </a:p>
        </p:txBody>
      </p:sp>
      <p:sp>
        <p:nvSpPr>
          <p:cNvPr id="96" name="Google Shape;96;p16"/>
          <p:cNvSpPr/>
          <p:nvPr/>
        </p:nvSpPr>
        <p:spPr>
          <a:xfrm>
            <a:off x="2525675" y="2586650"/>
            <a:ext cx="1291800" cy="874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Aggregation</a:t>
            </a:r>
            <a:endParaRPr/>
          </a:p>
        </p:txBody>
      </p:sp>
      <p:sp>
        <p:nvSpPr>
          <p:cNvPr id="97" name="Google Shape;97;p16"/>
          <p:cNvSpPr txBox="1"/>
          <p:nvPr/>
        </p:nvSpPr>
        <p:spPr>
          <a:xfrm>
            <a:off x="1623800" y="2788550"/>
            <a:ext cx="100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800">
                <a:solidFill>
                  <a:schemeClr val="dk2"/>
                </a:solidFill>
              </a:rPr>
              <a:t>Lng/Lat To ZIP</a:t>
            </a:r>
            <a:endParaRPr b="1" sz="800">
              <a:latin typeface="Lato"/>
              <a:ea typeface="Lato"/>
              <a:cs typeface="Lato"/>
              <a:sym typeface="Lato"/>
            </a:endParaRPr>
          </a:p>
        </p:txBody>
      </p:sp>
      <p:sp>
        <p:nvSpPr>
          <p:cNvPr id="98" name="Google Shape;98;p16"/>
          <p:cNvSpPr/>
          <p:nvPr/>
        </p:nvSpPr>
        <p:spPr>
          <a:xfrm>
            <a:off x="1727375" y="1006250"/>
            <a:ext cx="1291800" cy="874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 Weather API</a:t>
            </a:r>
            <a:endParaRPr/>
          </a:p>
        </p:txBody>
      </p:sp>
      <p:sp>
        <p:nvSpPr>
          <p:cNvPr id="99" name="Google Shape;99;p16"/>
          <p:cNvSpPr/>
          <p:nvPr/>
        </p:nvSpPr>
        <p:spPr>
          <a:xfrm>
            <a:off x="2525675" y="4004450"/>
            <a:ext cx="1291800" cy="874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 Census Data</a:t>
            </a:r>
            <a:endParaRPr/>
          </a:p>
        </p:txBody>
      </p:sp>
      <p:cxnSp>
        <p:nvCxnSpPr>
          <p:cNvPr id="100" name="Google Shape;100;p16"/>
          <p:cNvCxnSpPr>
            <a:stCxn id="96" idx="2"/>
            <a:endCxn id="99" idx="0"/>
          </p:cNvCxnSpPr>
          <p:nvPr/>
        </p:nvCxnSpPr>
        <p:spPr>
          <a:xfrm>
            <a:off x="3171575" y="3460850"/>
            <a:ext cx="0" cy="543600"/>
          </a:xfrm>
          <a:prstGeom prst="straightConnector1">
            <a:avLst/>
          </a:prstGeom>
          <a:noFill/>
          <a:ln cap="flat" cmpd="sng" w="9525">
            <a:solidFill>
              <a:schemeClr val="dk2"/>
            </a:solidFill>
            <a:prstDash val="solid"/>
            <a:round/>
            <a:headEnd len="med" w="med" type="stealth"/>
            <a:tailEnd len="med" w="med" type="none"/>
          </a:ln>
        </p:spPr>
      </p:cxnSp>
      <p:sp>
        <p:nvSpPr>
          <p:cNvPr id="101" name="Google Shape;101;p16"/>
          <p:cNvSpPr/>
          <p:nvPr/>
        </p:nvSpPr>
        <p:spPr>
          <a:xfrm>
            <a:off x="3323975" y="1006250"/>
            <a:ext cx="1291800" cy="874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Google Maps API</a:t>
            </a:r>
            <a:endParaRPr/>
          </a:p>
        </p:txBody>
      </p:sp>
      <p:cxnSp>
        <p:nvCxnSpPr>
          <p:cNvPr id="102" name="Google Shape;102;p16"/>
          <p:cNvCxnSpPr>
            <a:stCxn id="96" idx="0"/>
            <a:endCxn id="98" idx="2"/>
          </p:cNvCxnSpPr>
          <p:nvPr/>
        </p:nvCxnSpPr>
        <p:spPr>
          <a:xfrm flipH="1" rot="5400000">
            <a:off x="2419325" y="1834400"/>
            <a:ext cx="706200" cy="798300"/>
          </a:xfrm>
          <a:prstGeom prst="bentConnector3">
            <a:avLst>
              <a:gd fmla="val 50000" name="adj1"/>
            </a:avLst>
          </a:prstGeom>
          <a:noFill/>
          <a:ln cap="flat" cmpd="sng" w="9525">
            <a:solidFill>
              <a:schemeClr val="dk2"/>
            </a:solidFill>
            <a:prstDash val="solid"/>
            <a:round/>
            <a:headEnd len="med" w="med" type="stealth"/>
            <a:tailEnd len="med" w="med" type="none"/>
          </a:ln>
        </p:spPr>
      </p:cxnSp>
      <p:cxnSp>
        <p:nvCxnSpPr>
          <p:cNvPr id="103" name="Google Shape;103;p16"/>
          <p:cNvCxnSpPr>
            <a:stCxn id="96" idx="0"/>
            <a:endCxn id="101" idx="2"/>
          </p:cNvCxnSpPr>
          <p:nvPr/>
        </p:nvCxnSpPr>
        <p:spPr>
          <a:xfrm rot="-5400000">
            <a:off x="3217625" y="1834400"/>
            <a:ext cx="706200" cy="798300"/>
          </a:xfrm>
          <a:prstGeom prst="bentConnector3">
            <a:avLst>
              <a:gd fmla="val 50000" name="adj1"/>
            </a:avLst>
          </a:prstGeom>
          <a:noFill/>
          <a:ln cap="flat" cmpd="sng" w="9525">
            <a:solidFill>
              <a:schemeClr val="dk2"/>
            </a:solidFill>
            <a:prstDash val="solid"/>
            <a:round/>
            <a:headEnd len="med" w="med" type="stealth"/>
            <a:tailEnd len="med" w="med" type="none"/>
          </a:ln>
        </p:spPr>
      </p:cxnSp>
      <p:cxnSp>
        <p:nvCxnSpPr>
          <p:cNvPr id="104" name="Google Shape;104;p16"/>
          <p:cNvCxnSpPr>
            <a:stCxn id="96" idx="1"/>
            <a:endCxn id="95" idx="3"/>
          </p:cNvCxnSpPr>
          <p:nvPr/>
        </p:nvCxnSpPr>
        <p:spPr>
          <a:xfrm rot="10800000">
            <a:off x="1522475" y="3023750"/>
            <a:ext cx="1003200" cy="0"/>
          </a:xfrm>
          <a:prstGeom prst="straightConnector1">
            <a:avLst/>
          </a:prstGeom>
          <a:noFill/>
          <a:ln cap="flat" cmpd="sng" w="9525">
            <a:solidFill>
              <a:schemeClr val="dk2"/>
            </a:solidFill>
            <a:prstDash val="solid"/>
            <a:round/>
            <a:headEnd len="med" w="med" type="stealth"/>
            <a:tailEnd len="med" w="med" type="none"/>
          </a:ln>
        </p:spPr>
      </p:cxnSp>
      <p:sp>
        <p:nvSpPr>
          <p:cNvPr id="105" name="Google Shape;105;p16"/>
          <p:cNvSpPr txBox="1"/>
          <p:nvPr/>
        </p:nvSpPr>
        <p:spPr>
          <a:xfrm>
            <a:off x="3247775" y="2186750"/>
            <a:ext cx="1436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Nearby/Similar Streets</a:t>
            </a:r>
            <a:endParaRPr b="1" sz="800">
              <a:latin typeface="Lato"/>
              <a:ea typeface="Lato"/>
              <a:cs typeface="Lato"/>
              <a:sym typeface="Lato"/>
            </a:endParaRPr>
          </a:p>
        </p:txBody>
      </p:sp>
      <p:sp>
        <p:nvSpPr>
          <p:cNvPr id="106" name="Google Shape;106;p16"/>
          <p:cNvSpPr txBox="1"/>
          <p:nvPr/>
        </p:nvSpPr>
        <p:spPr>
          <a:xfrm>
            <a:off x="1574975" y="2186750"/>
            <a:ext cx="169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Current/Historical Weather</a:t>
            </a:r>
            <a:endParaRPr b="1" sz="800">
              <a:latin typeface="Lato"/>
              <a:ea typeface="Lato"/>
              <a:cs typeface="Lato"/>
              <a:sym typeface="Lato"/>
            </a:endParaRPr>
          </a:p>
        </p:txBody>
      </p:sp>
      <p:sp>
        <p:nvSpPr>
          <p:cNvPr id="107" name="Google Shape;107;p16"/>
          <p:cNvSpPr txBox="1"/>
          <p:nvPr/>
        </p:nvSpPr>
        <p:spPr>
          <a:xfrm>
            <a:off x="2525675" y="3537050"/>
            <a:ext cx="13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Population  Density</a:t>
            </a:r>
            <a:endParaRPr b="1" sz="800">
              <a:solidFill>
                <a:schemeClr val="dk2"/>
              </a:solidFill>
            </a:endParaRPr>
          </a:p>
          <a:p>
            <a:pPr indent="0" lvl="0" marL="0" rtl="0" algn="l">
              <a:spcBef>
                <a:spcPts val="0"/>
              </a:spcBef>
              <a:spcAft>
                <a:spcPts val="0"/>
              </a:spcAft>
              <a:buNone/>
            </a:pPr>
            <a:r>
              <a:rPr b="1" lang="en" sz="800">
                <a:solidFill>
                  <a:schemeClr val="dk2"/>
                </a:solidFill>
              </a:rPr>
              <a:t>&amp; Locality   Features</a:t>
            </a:r>
            <a:endParaRPr b="1" sz="800">
              <a:solidFill>
                <a:schemeClr val="dk2"/>
              </a:solidFill>
            </a:endParaRPr>
          </a:p>
        </p:txBody>
      </p:sp>
      <p:sp>
        <p:nvSpPr>
          <p:cNvPr id="108" name="Google Shape;108;p16"/>
          <p:cNvSpPr/>
          <p:nvPr/>
        </p:nvSpPr>
        <p:spPr>
          <a:xfrm>
            <a:off x="5758775" y="1844750"/>
            <a:ext cx="1494000" cy="874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 Model x 4</a:t>
            </a:r>
            <a:endParaRPr/>
          </a:p>
        </p:txBody>
      </p:sp>
      <p:sp>
        <p:nvSpPr>
          <p:cNvPr id="109" name="Google Shape;109;p16"/>
          <p:cNvSpPr/>
          <p:nvPr/>
        </p:nvSpPr>
        <p:spPr>
          <a:xfrm>
            <a:off x="5758775" y="3557150"/>
            <a:ext cx="1494000" cy="8742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Aggregator</a:t>
            </a:r>
            <a:endParaRPr/>
          </a:p>
        </p:txBody>
      </p:sp>
      <p:cxnSp>
        <p:nvCxnSpPr>
          <p:cNvPr id="110" name="Google Shape;110;p16"/>
          <p:cNvCxnSpPr>
            <a:endCxn id="108" idx="1"/>
          </p:cNvCxnSpPr>
          <p:nvPr/>
        </p:nvCxnSpPr>
        <p:spPr>
          <a:xfrm flipH="1" rot="10800000">
            <a:off x="3813875" y="2281850"/>
            <a:ext cx="1944900" cy="563100"/>
          </a:xfrm>
          <a:prstGeom prst="bentConnector3">
            <a:avLst>
              <a:gd fmla="val 55120" name="adj1"/>
            </a:avLst>
          </a:prstGeom>
          <a:noFill/>
          <a:ln cap="flat" cmpd="sng" w="9525">
            <a:solidFill>
              <a:schemeClr val="dk2"/>
            </a:solidFill>
            <a:prstDash val="solid"/>
            <a:round/>
            <a:headEnd len="med" w="med" type="none"/>
            <a:tailEnd len="med" w="med" type="stealth"/>
          </a:ln>
        </p:spPr>
      </p:cxnSp>
      <p:cxnSp>
        <p:nvCxnSpPr>
          <p:cNvPr id="111" name="Google Shape;111;p16"/>
          <p:cNvCxnSpPr>
            <a:stCxn id="108" idx="2"/>
            <a:endCxn id="109" idx="0"/>
          </p:cNvCxnSpPr>
          <p:nvPr/>
        </p:nvCxnSpPr>
        <p:spPr>
          <a:xfrm flipH="1" rot="-5400000">
            <a:off x="6086975" y="3137750"/>
            <a:ext cx="838200" cy="6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112" name="Google Shape;112;p16"/>
          <p:cNvSpPr txBox="1"/>
          <p:nvPr/>
        </p:nvSpPr>
        <p:spPr>
          <a:xfrm>
            <a:off x="4935725" y="2261450"/>
            <a:ext cx="84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Subset of </a:t>
            </a:r>
            <a:endParaRPr b="1" sz="800">
              <a:solidFill>
                <a:schemeClr val="dk2"/>
              </a:solidFill>
            </a:endParaRPr>
          </a:p>
          <a:p>
            <a:pPr indent="0" lvl="0" marL="0" rtl="0" algn="l">
              <a:spcBef>
                <a:spcPts val="0"/>
              </a:spcBef>
              <a:spcAft>
                <a:spcPts val="0"/>
              </a:spcAft>
              <a:buNone/>
            </a:pPr>
            <a:r>
              <a:rPr b="1" lang="en" sz="800">
                <a:solidFill>
                  <a:schemeClr val="dk2"/>
                </a:solidFill>
              </a:rPr>
              <a:t>columns for a single classifier</a:t>
            </a:r>
            <a:endParaRPr b="1" sz="800">
              <a:latin typeface="Lato"/>
              <a:ea typeface="Lato"/>
              <a:cs typeface="Lato"/>
              <a:sym typeface="Lato"/>
            </a:endParaRPr>
          </a:p>
        </p:txBody>
      </p:sp>
      <p:sp>
        <p:nvSpPr>
          <p:cNvPr id="113" name="Google Shape;113;p16"/>
          <p:cNvSpPr txBox="1"/>
          <p:nvPr/>
        </p:nvSpPr>
        <p:spPr>
          <a:xfrm>
            <a:off x="6487326" y="2922500"/>
            <a:ext cx="96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4 Individual  classifications</a:t>
            </a:r>
            <a:endParaRPr b="1" sz="800">
              <a:latin typeface="Lato"/>
              <a:ea typeface="Lato"/>
              <a:cs typeface="Lato"/>
              <a:sym typeface="Lato"/>
            </a:endParaRPr>
          </a:p>
        </p:txBody>
      </p:sp>
      <p:sp>
        <p:nvSpPr>
          <p:cNvPr id="114" name="Google Shape;114;p16"/>
          <p:cNvSpPr/>
          <p:nvPr/>
        </p:nvSpPr>
        <p:spPr>
          <a:xfrm>
            <a:off x="8177700" y="3614600"/>
            <a:ext cx="747900" cy="759300"/>
          </a:xfrm>
          <a:prstGeom prst="smileyFace">
            <a:avLst>
              <a:gd fmla="val 4653"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8086350" y="4289400"/>
            <a:ext cx="9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End User</a:t>
            </a:r>
            <a:endParaRPr>
              <a:latin typeface="Lato"/>
              <a:ea typeface="Lato"/>
              <a:cs typeface="Lato"/>
              <a:sym typeface="Lato"/>
            </a:endParaRPr>
          </a:p>
        </p:txBody>
      </p:sp>
      <p:cxnSp>
        <p:nvCxnSpPr>
          <p:cNvPr id="116" name="Google Shape;116;p16"/>
          <p:cNvCxnSpPr>
            <a:stCxn id="109" idx="3"/>
            <a:endCxn id="114" idx="2"/>
          </p:cNvCxnSpPr>
          <p:nvPr/>
        </p:nvCxnSpPr>
        <p:spPr>
          <a:xfrm>
            <a:off x="7252775" y="3994250"/>
            <a:ext cx="924900" cy="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6"/>
          <p:cNvSpPr txBox="1"/>
          <p:nvPr/>
        </p:nvSpPr>
        <p:spPr>
          <a:xfrm>
            <a:off x="7272125" y="3765650"/>
            <a:ext cx="88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rPr>
              <a:t>Final Result</a:t>
            </a:r>
            <a:endParaRPr b="1" sz="800">
              <a:solidFill>
                <a:schemeClr val="dk2"/>
              </a:solidFill>
            </a:endParaRPr>
          </a:p>
        </p:txBody>
      </p:sp>
      <p:sp>
        <p:nvSpPr>
          <p:cNvPr id="118" name="Google Shape;118;p16"/>
          <p:cNvSpPr txBox="1"/>
          <p:nvPr>
            <p:ph idx="4294967295" type="title"/>
          </p:nvPr>
        </p:nvSpPr>
        <p:spPr>
          <a:xfrm>
            <a:off x="141250" y="64550"/>
            <a:ext cx="1976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19" name="Google Shape;119;p16"/>
          <p:cNvSpPr txBox="1"/>
          <p:nvPr/>
        </p:nvSpPr>
        <p:spPr>
          <a:xfrm>
            <a:off x="282625" y="60605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Initial Data</a:t>
            </a:r>
            <a:endParaRPr>
              <a:latin typeface="Lato"/>
              <a:ea typeface="Lato"/>
              <a:cs typeface="Lato"/>
              <a:sym typeface="Lato"/>
            </a:endParaRPr>
          </a:p>
        </p:txBody>
      </p:sp>
      <p:sp>
        <p:nvSpPr>
          <p:cNvPr id="120" name="Google Shape;120;p16"/>
          <p:cNvSpPr txBox="1"/>
          <p:nvPr/>
        </p:nvSpPr>
        <p:spPr>
          <a:xfrm>
            <a:off x="2700575" y="60605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API Data</a:t>
            </a:r>
            <a:endParaRPr>
              <a:latin typeface="Lato"/>
              <a:ea typeface="Lato"/>
              <a:cs typeface="Lato"/>
              <a:sym typeface="Lato"/>
            </a:endParaRPr>
          </a:p>
        </p:txBody>
      </p:sp>
      <p:sp>
        <p:nvSpPr>
          <p:cNvPr id="121" name="Google Shape;121;p16"/>
          <p:cNvSpPr txBox="1"/>
          <p:nvPr/>
        </p:nvSpPr>
        <p:spPr>
          <a:xfrm>
            <a:off x="5821925" y="60605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Classification</a:t>
            </a:r>
            <a:endParaRPr>
              <a:latin typeface="Lato"/>
              <a:ea typeface="Lato"/>
              <a:cs typeface="Lato"/>
              <a:sym typeface="Lato"/>
            </a:endParaRPr>
          </a:p>
        </p:txBody>
      </p:sp>
      <p:sp>
        <p:nvSpPr>
          <p:cNvPr id="122" name="Google Shape;122;p16"/>
          <p:cNvSpPr txBox="1"/>
          <p:nvPr/>
        </p:nvSpPr>
        <p:spPr>
          <a:xfrm>
            <a:off x="8129475" y="606050"/>
            <a:ext cx="15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Usage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28" name="Google Shape;128;p17"/>
          <p:cNvSpPr txBox="1"/>
          <p:nvPr>
            <p:ph idx="1" type="body"/>
          </p:nvPr>
        </p:nvSpPr>
        <p:spPr>
          <a:xfrm>
            <a:off x="2291100" y="1602675"/>
            <a:ext cx="3180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Given Data - </a:t>
            </a:r>
            <a:r>
              <a:rPr lang="en" sz="1600"/>
              <a:t>856, 387 Stops</a:t>
            </a:r>
            <a:endParaRPr b="1" sz="2100">
              <a:solidFill>
                <a:schemeClr val="dk1"/>
              </a:solidFill>
            </a:endParaRPr>
          </a:p>
          <a:p>
            <a:pPr indent="-330200" lvl="0" marL="457200" rtl="0" algn="l">
              <a:spcBef>
                <a:spcPts val="1600"/>
              </a:spcBef>
              <a:spcAft>
                <a:spcPts val="0"/>
              </a:spcAft>
              <a:buSzPts val="1600"/>
              <a:buChar char="●"/>
            </a:pPr>
            <a:r>
              <a:rPr lang="en" sz="1600"/>
              <a:t>Lat/Lng</a:t>
            </a:r>
            <a:endParaRPr sz="1600"/>
          </a:p>
          <a:p>
            <a:pPr indent="-330200" lvl="0" marL="457200" rtl="0" algn="l">
              <a:spcBef>
                <a:spcPts val="1200"/>
              </a:spcBef>
              <a:spcAft>
                <a:spcPts val="0"/>
              </a:spcAft>
              <a:buSzPts val="1600"/>
              <a:buChar char="●"/>
            </a:pPr>
            <a:r>
              <a:rPr lang="en" sz="1600"/>
              <a:t>Hour, Weekend, Month</a:t>
            </a:r>
            <a:endParaRPr sz="1600"/>
          </a:p>
          <a:p>
            <a:pPr indent="-330200" lvl="0" marL="457200" rtl="0" algn="l">
              <a:spcBef>
                <a:spcPts val="1200"/>
              </a:spcBef>
              <a:spcAft>
                <a:spcPts val="0"/>
              </a:spcAft>
              <a:buSzPts val="1600"/>
              <a:buChar char="●"/>
            </a:pPr>
            <a:r>
              <a:rPr lang="en" sz="1600"/>
              <a:t>Intersection directions</a:t>
            </a:r>
            <a:endParaRPr sz="1600"/>
          </a:p>
          <a:p>
            <a:pPr indent="-330200" lvl="0" marL="457200" rtl="0" algn="l">
              <a:spcBef>
                <a:spcPts val="1200"/>
              </a:spcBef>
              <a:spcAft>
                <a:spcPts val="0"/>
              </a:spcAft>
              <a:buSzPts val="1600"/>
              <a:buChar char="●"/>
            </a:pPr>
            <a:r>
              <a:rPr lang="en" sz="1600"/>
              <a:t>Street Names</a:t>
            </a:r>
            <a:endParaRPr sz="1600"/>
          </a:p>
          <a:p>
            <a:pPr indent="-330200" lvl="0" marL="457200" rtl="0" algn="l">
              <a:spcBef>
                <a:spcPts val="1200"/>
              </a:spcBef>
              <a:spcAft>
                <a:spcPts val="1200"/>
              </a:spcAft>
              <a:buSzPts val="1600"/>
              <a:buChar char="●"/>
            </a:pPr>
            <a:r>
              <a:rPr lang="en" sz="1600"/>
              <a:t>Entry/Exit Heading(e.g. NW)</a:t>
            </a:r>
            <a:endParaRPr sz="1600"/>
          </a:p>
        </p:txBody>
      </p:sp>
      <p:sp>
        <p:nvSpPr>
          <p:cNvPr id="129" name="Google Shape;129;p17"/>
          <p:cNvSpPr txBox="1"/>
          <p:nvPr>
            <p:ph idx="2" type="body"/>
          </p:nvPr>
        </p:nvSpPr>
        <p:spPr>
          <a:xfrm>
            <a:off x="5650575" y="1602675"/>
            <a:ext cx="3180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Fetched Data - </a:t>
            </a:r>
            <a:r>
              <a:rPr lang="en" sz="1600"/>
              <a:t>Per </a:t>
            </a:r>
            <a:r>
              <a:rPr lang="en" sz="1600"/>
              <a:t>Stop</a:t>
            </a:r>
            <a:endParaRPr b="1" sz="2100">
              <a:solidFill>
                <a:schemeClr val="dk1"/>
              </a:solidFill>
            </a:endParaRPr>
          </a:p>
          <a:p>
            <a:pPr indent="-330200" lvl="0" marL="457200" rtl="0" algn="l">
              <a:spcBef>
                <a:spcPts val="1600"/>
              </a:spcBef>
              <a:spcAft>
                <a:spcPts val="0"/>
              </a:spcAft>
              <a:buSzPts val="1600"/>
              <a:buChar char="●"/>
            </a:pPr>
            <a:r>
              <a:rPr lang="en" sz="1600"/>
              <a:t>Population Density</a:t>
            </a:r>
            <a:endParaRPr sz="1600"/>
          </a:p>
          <a:p>
            <a:pPr indent="-330200" lvl="0" marL="457200" rtl="0" algn="l">
              <a:spcBef>
                <a:spcPts val="1200"/>
              </a:spcBef>
              <a:spcAft>
                <a:spcPts val="0"/>
              </a:spcAft>
              <a:buSzPts val="1600"/>
              <a:buChar char="●"/>
            </a:pPr>
            <a:r>
              <a:rPr lang="en" sz="1600"/>
              <a:t>Current/Historical Weather</a:t>
            </a:r>
            <a:endParaRPr sz="1600"/>
          </a:p>
          <a:p>
            <a:pPr indent="-330200" lvl="1" marL="914400" rtl="0" algn="l">
              <a:spcBef>
                <a:spcPts val="1200"/>
              </a:spcBef>
              <a:spcAft>
                <a:spcPts val="0"/>
              </a:spcAft>
              <a:buSzPts val="1600"/>
              <a:buChar char="○"/>
            </a:pPr>
            <a:r>
              <a:rPr lang="en" sz="1600"/>
              <a:t>Precipitation</a:t>
            </a:r>
            <a:endParaRPr sz="1600"/>
          </a:p>
          <a:p>
            <a:pPr indent="-330200" lvl="1" marL="914400" rtl="0" algn="l">
              <a:spcBef>
                <a:spcPts val="1200"/>
              </a:spcBef>
              <a:spcAft>
                <a:spcPts val="0"/>
              </a:spcAft>
              <a:buSzPts val="1600"/>
              <a:buChar char="○"/>
            </a:pPr>
            <a:r>
              <a:rPr lang="en" sz="1600"/>
              <a:t>Temperature</a:t>
            </a:r>
            <a:endParaRPr sz="1600"/>
          </a:p>
          <a:p>
            <a:pPr indent="-330200" lvl="0" marL="457200" rtl="0" algn="l">
              <a:spcBef>
                <a:spcPts val="1200"/>
              </a:spcBef>
              <a:spcAft>
                <a:spcPts val="0"/>
              </a:spcAft>
              <a:buSzPts val="1600"/>
              <a:buChar char="●"/>
            </a:pPr>
            <a:r>
              <a:rPr lang="en" sz="1600"/>
              <a:t>Nearby (number of) streets</a:t>
            </a:r>
            <a:endParaRPr sz="1600"/>
          </a:p>
          <a:p>
            <a:pPr indent="-330200" lvl="0" marL="457200" rtl="0" algn="l">
              <a:spcBef>
                <a:spcPts val="1200"/>
              </a:spcBef>
              <a:spcAft>
                <a:spcPts val="1200"/>
              </a:spcAft>
              <a:buSzPts val="1600"/>
              <a:buChar char="●"/>
            </a:pPr>
            <a:r>
              <a:rPr lang="en" sz="1600"/>
              <a:t>Zip Code</a:t>
            </a:r>
            <a:r>
              <a:rPr lang="en" sz="1600"/>
              <a:t> Area (sq mi)</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a:t>
            </a:r>
            <a:endParaRPr/>
          </a:p>
        </p:txBody>
      </p:sp>
      <p:sp>
        <p:nvSpPr>
          <p:cNvPr id="135" name="Google Shape;135;p18"/>
          <p:cNvSpPr txBox="1"/>
          <p:nvPr>
            <p:ph idx="1" type="body"/>
          </p:nvPr>
        </p:nvSpPr>
        <p:spPr>
          <a:xfrm>
            <a:off x="2400250" y="1602675"/>
            <a:ext cx="3405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Dataset Limitations</a:t>
            </a:r>
            <a:endParaRPr sz="1600"/>
          </a:p>
          <a:p>
            <a:pPr indent="-330200" lvl="0" marL="457200" rtl="0" algn="l">
              <a:spcBef>
                <a:spcPts val="1600"/>
              </a:spcBef>
              <a:spcAft>
                <a:spcPts val="0"/>
              </a:spcAft>
              <a:buSzPts val="1600"/>
              <a:buChar char="●"/>
            </a:pPr>
            <a:r>
              <a:rPr lang="en" sz="1600"/>
              <a:t>Overly specific features</a:t>
            </a:r>
            <a:endParaRPr sz="1600"/>
          </a:p>
          <a:p>
            <a:pPr indent="-330200" lvl="1" marL="914400" rtl="0" algn="l">
              <a:spcBef>
                <a:spcPts val="1200"/>
              </a:spcBef>
              <a:spcAft>
                <a:spcPts val="0"/>
              </a:spcAft>
              <a:buSzPts val="1600"/>
              <a:buChar char="○"/>
            </a:pPr>
            <a:r>
              <a:rPr lang="en" sz="1600"/>
              <a:t>Overfitting risk</a:t>
            </a:r>
            <a:endParaRPr sz="1600"/>
          </a:p>
          <a:p>
            <a:pPr indent="-330200" lvl="0" marL="457200" rtl="0" algn="l">
              <a:spcBef>
                <a:spcPts val="1200"/>
              </a:spcBef>
              <a:spcAft>
                <a:spcPts val="0"/>
              </a:spcAft>
              <a:buSzPts val="1600"/>
              <a:buChar char="●"/>
            </a:pPr>
            <a:r>
              <a:rPr lang="en" sz="1600"/>
              <a:t>Lack of descriptive features</a:t>
            </a:r>
            <a:endParaRPr sz="1600"/>
          </a:p>
          <a:p>
            <a:pPr indent="-330200" lvl="1" marL="914400" rtl="0" algn="l">
              <a:spcBef>
                <a:spcPts val="1200"/>
              </a:spcBef>
              <a:spcAft>
                <a:spcPts val="1200"/>
              </a:spcAft>
              <a:buSzPts val="1600"/>
              <a:buChar char="○"/>
            </a:pPr>
            <a:r>
              <a:rPr lang="en" sz="1600"/>
              <a:t>Doesn’t give us much to work with</a:t>
            </a:r>
            <a:endParaRPr sz="1600"/>
          </a:p>
        </p:txBody>
      </p:sp>
      <p:sp>
        <p:nvSpPr>
          <p:cNvPr id="136" name="Google Shape;136;p18"/>
          <p:cNvSpPr txBox="1"/>
          <p:nvPr>
            <p:ph idx="2" type="body"/>
          </p:nvPr>
        </p:nvSpPr>
        <p:spPr>
          <a:xfrm>
            <a:off x="5650572" y="1602675"/>
            <a:ext cx="3071400" cy="299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rPr>
              <a:t>Opportunities</a:t>
            </a:r>
            <a:endParaRPr b="1" sz="2100">
              <a:solidFill>
                <a:schemeClr val="dk1"/>
              </a:solidFill>
            </a:endParaRPr>
          </a:p>
          <a:p>
            <a:pPr indent="-330200" lvl="0" marL="457200" rtl="0" algn="l">
              <a:spcBef>
                <a:spcPts val="1600"/>
              </a:spcBef>
              <a:spcAft>
                <a:spcPts val="1200"/>
              </a:spcAft>
              <a:buSzPts val="1600"/>
              <a:buChar char="●"/>
            </a:pPr>
            <a:r>
              <a:rPr lang="en" sz="1600"/>
              <a:t>By broadening our search for data and features, as well as properly engineering the information from the main dataset, we can broaden the possibilities for our model’s usefulness.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Strategy</a:t>
            </a:r>
            <a:endParaRPr/>
          </a:p>
        </p:txBody>
      </p:sp>
      <p:sp>
        <p:nvSpPr>
          <p:cNvPr id="142" name="Google Shape;142;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Predicting Total Timed Stopped</a:t>
            </a:r>
            <a:endParaRPr sz="1600"/>
          </a:p>
          <a:p>
            <a:pPr indent="0" lvl="0" marL="0" rtl="0" algn="l">
              <a:spcBef>
                <a:spcPts val="0"/>
              </a:spcBef>
              <a:spcAft>
                <a:spcPts val="0"/>
              </a:spcAft>
              <a:buClr>
                <a:schemeClr val="dk2"/>
              </a:buClr>
              <a:buSzPts val="1100"/>
              <a:buFont typeface="Arial"/>
              <a:buNone/>
            </a:pPr>
            <a:r>
              <a:rPr lang="en" sz="1600"/>
              <a:t>How do we take rather specific data and generalize it?</a:t>
            </a:r>
            <a:endParaRPr sz="1600"/>
          </a:p>
          <a:p>
            <a:pPr indent="0" lvl="0" marL="0" rtl="0" algn="l">
              <a:spcBef>
                <a:spcPts val="1200"/>
              </a:spcBef>
              <a:spcAft>
                <a:spcPts val="0"/>
              </a:spcAft>
              <a:buNone/>
            </a:pPr>
            <a:r>
              <a:rPr b="1" lang="en" sz="2100">
                <a:solidFill>
                  <a:schemeClr val="dk1"/>
                </a:solidFill>
              </a:rPr>
              <a:t>Generalizing Dataset Features</a:t>
            </a:r>
            <a:endParaRPr b="1" sz="2100">
              <a:solidFill>
                <a:schemeClr val="dk1"/>
              </a:solidFill>
            </a:endParaRPr>
          </a:p>
          <a:p>
            <a:pPr indent="-330200" lvl="0" marL="457200" rtl="0" algn="l">
              <a:spcBef>
                <a:spcPts val="0"/>
              </a:spcBef>
              <a:spcAft>
                <a:spcPts val="0"/>
              </a:spcAft>
              <a:buSzPts val="1600"/>
              <a:buChar char="●"/>
            </a:pPr>
            <a:r>
              <a:rPr lang="en" sz="1600"/>
              <a:t>Characterizing the density of the immediate vicinity</a:t>
            </a:r>
            <a:endParaRPr sz="1600"/>
          </a:p>
          <a:p>
            <a:pPr indent="-330200" lvl="1" marL="914400" rtl="0" algn="l">
              <a:spcBef>
                <a:spcPts val="0"/>
              </a:spcBef>
              <a:spcAft>
                <a:spcPts val="0"/>
              </a:spcAft>
              <a:buSzPts val="1600"/>
              <a:buChar char="○"/>
            </a:pPr>
            <a:r>
              <a:rPr lang="en" sz="1600"/>
              <a:t>Intersection </a:t>
            </a:r>
            <a:r>
              <a:rPr lang="en" sz="1600"/>
              <a:t>density</a:t>
            </a:r>
            <a:endParaRPr sz="1600"/>
          </a:p>
          <a:p>
            <a:pPr indent="-330200" lvl="1" marL="914400" rtl="0" algn="l">
              <a:spcBef>
                <a:spcPts val="0"/>
              </a:spcBef>
              <a:spcAft>
                <a:spcPts val="0"/>
              </a:spcAft>
              <a:buSzPts val="1600"/>
              <a:buChar char="○"/>
            </a:pPr>
            <a:r>
              <a:rPr lang="en" sz="1600"/>
              <a:t>Population density</a:t>
            </a:r>
            <a:endParaRPr sz="1600"/>
          </a:p>
          <a:p>
            <a:pPr indent="-330200" lvl="0" marL="457200" rtl="0" algn="l">
              <a:spcBef>
                <a:spcPts val="0"/>
              </a:spcBef>
              <a:spcAft>
                <a:spcPts val="0"/>
              </a:spcAft>
              <a:buSzPts val="1600"/>
              <a:buChar char="●"/>
            </a:pPr>
            <a:r>
              <a:rPr lang="en" sz="1600"/>
              <a:t>Characterizing the cities themselves</a:t>
            </a:r>
            <a:endParaRPr sz="1600"/>
          </a:p>
          <a:p>
            <a:pPr indent="-330200" lvl="0" marL="457200" rtl="0" algn="l">
              <a:spcBef>
                <a:spcPts val="0"/>
              </a:spcBef>
              <a:spcAft>
                <a:spcPts val="0"/>
              </a:spcAft>
              <a:buSzPts val="1600"/>
              <a:buChar char="●"/>
            </a:pPr>
            <a:r>
              <a:rPr lang="en" sz="1600"/>
              <a:t>Combining with hourly/daily trends</a:t>
            </a:r>
            <a:endParaRPr sz="1600"/>
          </a:p>
          <a:p>
            <a:pPr indent="-330200" lvl="0" marL="457200" rtl="0" algn="l">
              <a:spcBef>
                <a:spcPts val="0"/>
              </a:spcBef>
              <a:spcAft>
                <a:spcPts val="0"/>
              </a:spcAft>
              <a:buSzPts val="1600"/>
              <a:buChar char="●"/>
            </a:pPr>
            <a:r>
              <a:rPr lang="en" sz="1600"/>
              <a:t>Bonus inputs, such as weather</a:t>
            </a:r>
            <a:endParaRPr sz="1600"/>
          </a:p>
          <a:p>
            <a:pPr indent="0" lvl="0" marL="0" rtl="0" algn="l">
              <a:spcBef>
                <a:spcPts val="12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Expected Outcome</a:t>
            </a:r>
            <a:endParaRPr/>
          </a:p>
        </p:txBody>
      </p:sp>
      <p:sp>
        <p:nvSpPr>
          <p:cNvPr id="148" name="Google Shape;148;p20"/>
          <p:cNvSpPr txBox="1"/>
          <p:nvPr>
            <p:ph idx="2" type="body"/>
          </p:nvPr>
        </p:nvSpPr>
        <p:spPr>
          <a:xfrm>
            <a:off x="4722600" y="724200"/>
            <a:ext cx="38094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What are the key factors that attribute to long/short waits?</a:t>
            </a:r>
            <a:endParaRPr/>
          </a:p>
          <a:p>
            <a:pPr indent="-342900" lvl="0" marL="457200" rtl="0" algn="l">
              <a:spcBef>
                <a:spcPts val="1600"/>
              </a:spcBef>
              <a:spcAft>
                <a:spcPts val="0"/>
              </a:spcAft>
              <a:buSzPts val="1800"/>
              <a:buAutoNum type="arabicPeriod"/>
            </a:pPr>
            <a:r>
              <a:rPr lang="en"/>
              <a:t>How long will I wait at this intersection?</a:t>
            </a:r>
            <a:endParaRPr/>
          </a:p>
          <a:p>
            <a:pPr indent="-342900" lvl="0" marL="457200" rtl="0" algn="l">
              <a:spcBef>
                <a:spcPts val="1600"/>
              </a:spcBef>
              <a:spcAft>
                <a:spcPts val="0"/>
              </a:spcAft>
              <a:buSzPts val="1800"/>
              <a:buAutoNum type="arabicPeriod"/>
            </a:pPr>
            <a:r>
              <a:rPr lang="en"/>
              <a:t>What is the ideal pathing for the shortest travel?</a:t>
            </a:r>
            <a:endParaRPr/>
          </a:p>
          <a:p>
            <a:pPr indent="-342900" lvl="0" marL="457200" rtl="0" algn="l">
              <a:spcBef>
                <a:spcPts val="1600"/>
              </a:spcBef>
              <a:spcAft>
                <a:spcPts val="1600"/>
              </a:spcAft>
              <a:buSzPts val="1800"/>
              <a:buAutoNum type="arabicPeriod"/>
            </a:pPr>
            <a:r>
              <a:rPr lang="en"/>
              <a:t>Ideas for large metro cities (a.k.a Dallas)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