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89b87ac33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89b87ac33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89b87ac33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89b87ac33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89b87ac33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89b87ac33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8adb31e1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8adb31e1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rgbClr val="000000"/>
              </a:buClr>
              <a:buSzPts val="1100"/>
              <a:buFont typeface="Arial"/>
              <a:buNone/>
            </a:pPr>
            <a:r>
              <a:rPr lang="en"/>
              <a:t>Renee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8adb31e1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8adb31e1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89b87ac33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89b87ac33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89b87ac33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89b87ac33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8adb31e1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8adb31e1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89b87ac33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89b87ac33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89b87ac3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89b87ac3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Renee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8adb31e1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8adb31e1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Renee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89b87ac33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89b87ac33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Renee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89b87ac33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89b87ac33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8adb31e1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8adb31e1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Renee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89b87ac33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89b87ac33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89b87ac33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89b87ac33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8adb31e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8adb31e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2.png"/><Relationship Id="rId8"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EECS 396: Data Science Seminar</a:t>
            </a:r>
            <a:endParaRPr sz="2400"/>
          </a:p>
          <a:p>
            <a:pPr indent="0" lvl="0" marL="0" rtl="0" algn="l">
              <a:spcBef>
                <a:spcPts val="0"/>
              </a:spcBef>
              <a:spcAft>
                <a:spcPts val="0"/>
              </a:spcAft>
              <a:buNone/>
            </a:pPr>
            <a:r>
              <a:rPr lang="en" sz="2400"/>
              <a:t>Final Presentation</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Investigation on the Effect of Identity in the CPDB</a:t>
            </a:r>
            <a:endParaRPr sz="24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Casey Grage &amp; Renee Zha</a:t>
            </a:r>
            <a:endParaRPr sz="1800"/>
          </a:p>
          <a:p>
            <a:pPr indent="0" lvl="0" marL="0" rtl="0" algn="l">
              <a:spcBef>
                <a:spcPts val="0"/>
              </a:spcBef>
              <a:spcAft>
                <a:spcPts val="0"/>
              </a:spcAft>
              <a:buNone/>
            </a:pPr>
            <a:r>
              <a:rPr lang="en" sz="1800"/>
              <a:t>Group 10</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cont.</a:t>
            </a:r>
            <a:endParaRPr/>
          </a:p>
        </p:txBody>
      </p:sp>
      <p:sp>
        <p:nvSpPr>
          <p:cNvPr id="154" name="Google Shape;154;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What features are most importance for predicting subject identities? Predicting officer identities? Results:</a:t>
            </a:r>
            <a:endParaRPr u="sng"/>
          </a:p>
          <a:p>
            <a:pPr indent="-311150" lvl="0" marL="457200" rtl="0" algn="l">
              <a:lnSpc>
                <a:spcPct val="100000"/>
              </a:lnSpc>
              <a:spcBef>
                <a:spcPts val="500"/>
              </a:spcBef>
              <a:spcAft>
                <a:spcPts val="0"/>
              </a:spcAft>
              <a:buSzPts val="1300"/>
              <a:buChar char="●"/>
            </a:pPr>
            <a:r>
              <a:rPr lang="en" u="sng"/>
              <a:t>Subject Gender: </a:t>
            </a:r>
            <a:r>
              <a:rPr lang="en"/>
              <a:t>officer_gender, officer_in_uniform, weapon_discharged</a:t>
            </a:r>
            <a:endParaRPr/>
          </a:p>
          <a:p>
            <a:pPr indent="-311150" lvl="0" marL="457200" rtl="0" algn="l">
              <a:lnSpc>
                <a:spcPct val="100000"/>
              </a:lnSpc>
              <a:spcBef>
                <a:spcPts val="0"/>
              </a:spcBef>
              <a:spcAft>
                <a:spcPts val="0"/>
              </a:spcAft>
              <a:buSzPts val="1300"/>
              <a:buChar char="●"/>
            </a:pPr>
            <a:r>
              <a:rPr lang="en" u="sng"/>
              <a:t>Subject Race:</a:t>
            </a:r>
            <a:r>
              <a:rPr lang="en"/>
              <a:t> lat/lon, officer_on_duty, offier_age</a:t>
            </a:r>
            <a:endParaRPr/>
          </a:p>
          <a:p>
            <a:pPr indent="-311150" lvl="0" marL="457200" rtl="0" algn="l">
              <a:lnSpc>
                <a:spcPct val="100000"/>
              </a:lnSpc>
              <a:spcBef>
                <a:spcPts val="0"/>
              </a:spcBef>
              <a:spcAft>
                <a:spcPts val="0"/>
              </a:spcAft>
              <a:buSzPts val="1300"/>
              <a:buChar char="●"/>
            </a:pPr>
            <a:r>
              <a:rPr lang="en" u="sng"/>
              <a:t>Subject Combo:</a:t>
            </a:r>
            <a:r>
              <a:rPr lang="en"/>
              <a:t> lat/lon, officer_gender, officer_age</a:t>
            </a:r>
            <a:endParaRPr/>
          </a:p>
          <a:p>
            <a:pPr indent="0" lvl="0" marL="0" rtl="0" algn="l">
              <a:lnSpc>
                <a:spcPct val="100000"/>
              </a:lnSpc>
              <a:spcBef>
                <a:spcPts val="500"/>
              </a:spcBef>
              <a:spcAft>
                <a:spcPts val="0"/>
              </a:spcAft>
              <a:buClr>
                <a:srgbClr val="000000"/>
              </a:buClr>
              <a:buSzPts val="1100"/>
              <a:buFont typeface="Arial"/>
              <a:buNone/>
            </a:pPr>
            <a:r>
              <a:t/>
            </a:r>
            <a:endParaRPr/>
          </a:p>
          <a:p>
            <a:pPr indent="-311150" lvl="0" marL="457200" rtl="0" algn="l">
              <a:lnSpc>
                <a:spcPct val="100000"/>
              </a:lnSpc>
              <a:spcBef>
                <a:spcPts val="500"/>
              </a:spcBef>
              <a:spcAft>
                <a:spcPts val="0"/>
              </a:spcAft>
              <a:buSzPts val="1300"/>
              <a:buChar char="●"/>
            </a:pPr>
            <a:r>
              <a:rPr lang="en" u="sng"/>
              <a:t>Officer Gender:</a:t>
            </a:r>
            <a:r>
              <a:rPr lang="en"/>
              <a:t> subject_gender, officer_in_uniform, officer_assigned_beat</a:t>
            </a:r>
            <a:endParaRPr/>
          </a:p>
          <a:p>
            <a:pPr indent="-311150" lvl="0" marL="457200" rtl="0" algn="l">
              <a:lnSpc>
                <a:spcPct val="100000"/>
              </a:lnSpc>
              <a:spcBef>
                <a:spcPts val="0"/>
              </a:spcBef>
              <a:spcAft>
                <a:spcPts val="0"/>
              </a:spcAft>
              <a:buSzPts val="1300"/>
              <a:buChar char="●"/>
            </a:pPr>
            <a:r>
              <a:rPr lang="en" u="sng"/>
              <a:t>Officer Race:</a:t>
            </a:r>
            <a:r>
              <a:rPr lang="en"/>
              <a:t> lat/lon, subject_race, officer_rank</a:t>
            </a:r>
            <a:endParaRPr/>
          </a:p>
          <a:p>
            <a:pPr indent="-311150" lvl="0" marL="457200" rtl="0" algn="l">
              <a:lnSpc>
                <a:spcPct val="100000"/>
              </a:lnSpc>
              <a:spcBef>
                <a:spcPts val="0"/>
              </a:spcBef>
              <a:spcAft>
                <a:spcPts val="0"/>
              </a:spcAft>
              <a:buSzPts val="1300"/>
              <a:buChar char="●"/>
            </a:pPr>
            <a:r>
              <a:rPr lang="en" u="sng"/>
              <a:t>Officer Combo:</a:t>
            </a:r>
            <a:r>
              <a:rPr lang="en"/>
              <a:t> lat/lon, subject_gender, subject_race</a:t>
            </a:r>
            <a:endParaRPr/>
          </a:p>
          <a:p>
            <a:pPr indent="0" lvl="0" marL="0" rtl="0" algn="l">
              <a:spcBef>
                <a:spcPts val="5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Google Shape;159;p23"/>
          <p:cNvPicPr preferRelativeResize="0"/>
          <p:nvPr/>
        </p:nvPicPr>
        <p:blipFill>
          <a:blip r:embed="rId3">
            <a:alphaModFix/>
          </a:blip>
          <a:stretch>
            <a:fillRect/>
          </a:stretch>
        </p:blipFill>
        <p:spPr>
          <a:xfrm>
            <a:off x="0" y="514100"/>
            <a:ext cx="9144000" cy="42813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Google Shape;164;p24"/>
          <p:cNvPicPr preferRelativeResize="0"/>
          <p:nvPr/>
        </p:nvPicPr>
        <p:blipFill>
          <a:blip r:embed="rId3">
            <a:alphaModFix/>
          </a:blip>
          <a:stretch>
            <a:fillRect/>
          </a:stretch>
        </p:blipFill>
        <p:spPr>
          <a:xfrm>
            <a:off x="0" y="504188"/>
            <a:ext cx="9144000" cy="41351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Analysis with Tensorflow</a:t>
            </a:r>
            <a:endParaRPr/>
          </a:p>
        </p:txBody>
      </p:sp>
      <p:sp>
        <p:nvSpPr>
          <p:cNvPr id="170" name="Google Shape;170;p25"/>
          <p:cNvSpPr txBox="1"/>
          <p:nvPr>
            <p:ph idx="1" type="body"/>
          </p:nvPr>
        </p:nvSpPr>
        <p:spPr>
          <a:xfrm>
            <a:off x="729450" y="2078875"/>
            <a:ext cx="7688700" cy="25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Settlement narratives: </a:t>
            </a:r>
            <a:r>
              <a:rPr i="1" lang="en"/>
              <a:t>“Woods and Terrell were in the South Shore neighborhood when...officers stopped… and arrested Terrell without reason...While Terrell was in custody,...hit...in the face multiple times...To cover their misconduct, the officers charged Woods with aggravated battery...He was found not guilty of this charge.”</a:t>
            </a:r>
            <a:endParaRPr i="1"/>
          </a:p>
          <a:p>
            <a:pPr indent="-311150" lvl="0" marL="457200" rtl="0" algn="l">
              <a:spcBef>
                <a:spcPts val="1600"/>
              </a:spcBef>
              <a:spcAft>
                <a:spcPts val="0"/>
              </a:spcAft>
              <a:buSzPts val="1300"/>
              <a:buChar char="●"/>
            </a:pPr>
            <a:r>
              <a:rPr lang="en"/>
              <a:t>Built model to classify the race of officers involved in settlement cases given the text of a narrative</a:t>
            </a:r>
            <a:endParaRPr/>
          </a:p>
          <a:p>
            <a:pPr indent="-311150" lvl="0" marL="457200" rtl="0" algn="l">
              <a:spcBef>
                <a:spcPts val="0"/>
              </a:spcBef>
              <a:spcAft>
                <a:spcPts val="0"/>
              </a:spcAft>
              <a:buSzPts val="1300"/>
              <a:buChar char="●"/>
            </a:pPr>
            <a:r>
              <a:rPr lang="en"/>
              <a:t>Interested in if the patterns in narratives changed based on the identity group of involved officers</a:t>
            </a:r>
            <a:endParaRPr/>
          </a:p>
          <a:p>
            <a:pPr indent="-311150" lvl="0" marL="457200" rtl="0" algn="l">
              <a:spcBef>
                <a:spcPts val="0"/>
              </a:spcBef>
              <a:spcAft>
                <a:spcPts val="0"/>
              </a:spcAft>
              <a:buSzPts val="1300"/>
              <a:buChar char="●"/>
            </a:pPr>
            <a:r>
              <a:rPr b="1" lang="en"/>
              <a:t>MLP model using unigram and bigram tokenization: ~60% accuracy</a:t>
            </a:r>
            <a:endParaRPr b="1"/>
          </a:p>
          <a:p>
            <a:pPr indent="-311150" lvl="0" marL="457200" rtl="0" algn="l">
              <a:spcBef>
                <a:spcPts val="0"/>
              </a:spcBef>
              <a:spcAft>
                <a:spcPts val="0"/>
              </a:spcAft>
              <a:buSzPts val="1300"/>
              <a:buChar char="●"/>
            </a:pPr>
            <a:r>
              <a:rPr lang="en"/>
              <a:t>Relatively small set of data, and unbalanced in terms of demographics</a:t>
            </a:r>
            <a:endParaRPr/>
          </a:p>
          <a:p>
            <a:pPr indent="-311150" lvl="0" marL="457200" rtl="0" algn="l">
              <a:spcBef>
                <a:spcPts val="0"/>
              </a:spcBef>
              <a:spcAft>
                <a:spcPts val="0"/>
              </a:spcAft>
              <a:buSzPts val="1300"/>
              <a:buChar char="●"/>
            </a:pPr>
            <a:r>
              <a:rPr lang="en"/>
              <a:t>Investigate other models and text analysis techniques (word embeddings, etc.)</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a:t>
            </a:r>
            <a:endParaRPr/>
          </a:p>
        </p:txBody>
      </p:sp>
      <p:sp>
        <p:nvSpPr>
          <p:cNvPr id="176" name="Google Shape;176;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Used SQL to creates tables</a:t>
            </a:r>
            <a:endParaRPr/>
          </a:p>
          <a:p>
            <a:pPr indent="-311150" lvl="0" marL="457200" rtl="0" algn="l">
              <a:spcBef>
                <a:spcPts val="0"/>
              </a:spcBef>
              <a:spcAft>
                <a:spcPts val="0"/>
              </a:spcAft>
              <a:buSzPts val="1300"/>
              <a:buChar char="●"/>
            </a:pPr>
            <a:r>
              <a:rPr lang="en"/>
              <a:t>Make sure to account for demographic makeup of CPD (or Chicago) for comparisons!</a:t>
            </a:r>
            <a:endParaRPr/>
          </a:p>
          <a:p>
            <a:pPr indent="-298450" lvl="1" marL="914400" rtl="0" algn="l">
              <a:spcBef>
                <a:spcPts val="0"/>
              </a:spcBef>
              <a:spcAft>
                <a:spcPts val="0"/>
              </a:spcAft>
              <a:buSzPts val="1100"/>
              <a:buChar char="○"/>
            </a:pPr>
            <a:r>
              <a:rPr lang="en"/>
              <a:t>Instead of using Count use %</a:t>
            </a:r>
            <a:endParaRPr/>
          </a:p>
          <a:p>
            <a:pPr indent="-311150" lvl="0" marL="457200" rtl="0" algn="l">
              <a:spcBef>
                <a:spcPts val="0"/>
              </a:spcBef>
              <a:spcAft>
                <a:spcPts val="0"/>
              </a:spcAft>
              <a:buClr>
                <a:srgbClr val="FFFFFF"/>
              </a:buClr>
              <a:buSzPts val="1300"/>
              <a:buChar char="●"/>
            </a:pPr>
            <a:r>
              <a:t/>
            </a:r>
            <a:endParaRPr>
              <a:solidFill>
                <a:srgbClr val="FFFFFF"/>
              </a:solidFill>
            </a:endParaRPr>
          </a:p>
          <a:p>
            <a:pPr indent="-311150" lvl="0" marL="457200" rtl="0" algn="l">
              <a:spcBef>
                <a:spcPts val="0"/>
              </a:spcBef>
              <a:spcAft>
                <a:spcPts val="0"/>
              </a:spcAft>
              <a:buSzPts val="1300"/>
              <a:buChar char="●"/>
            </a:pPr>
            <a:r>
              <a:rPr lang="en"/>
              <a:t>Interesting Results:</a:t>
            </a:r>
            <a:endParaRPr/>
          </a:p>
          <a:p>
            <a:pPr indent="-311150" lvl="0" marL="457200" rtl="0" algn="l">
              <a:spcBef>
                <a:spcPts val="0"/>
              </a:spcBef>
              <a:spcAft>
                <a:spcPts val="0"/>
              </a:spcAft>
              <a:buSzPts val="1300"/>
              <a:buChar char="●"/>
            </a:pPr>
            <a:r>
              <a:rPr lang="en"/>
              <a:t>W</a:t>
            </a:r>
            <a:r>
              <a:rPr lang="en"/>
              <a:t>hite women are actually the most likely to have an allegation</a:t>
            </a:r>
            <a:endParaRPr/>
          </a:p>
          <a:p>
            <a:pPr indent="-311150" lvl="0" marL="457200" rtl="0" algn="l">
              <a:spcBef>
                <a:spcPts val="0"/>
              </a:spcBef>
              <a:spcAft>
                <a:spcPts val="0"/>
              </a:spcAft>
              <a:buSzPts val="1300"/>
              <a:buChar char="●"/>
            </a:pPr>
            <a:r>
              <a:rPr lang="en"/>
              <a:t>^ Followed by white men, black men, black women</a:t>
            </a:r>
            <a:endParaRPr/>
          </a:p>
          <a:p>
            <a:pPr indent="-311150" lvl="0" marL="457200" rtl="0" algn="l">
              <a:spcBef>
                <a:spcPts val="0"/>
              </a:spcBef>
              <a:spcAft>
                <a:spcPts val="0"/>
              </a:spcAft>
              <a:buSzPts val="1300"/>
              <a:buChar char="●"/>
            </a:pPr>
            <a:r>
              <a:rPr lang="en"/>
              <a:t>Men are more likely to file complaints in almost every category </a:t>
            </a:r>
            <a:endParaRPr/>
          </a:p>
          <a:p>
            <a:pPr indent="-298450" lvl="1" marL="914400" rtl="0" algn="l">
              <a:spcBef>
                <a:spcPts val="0"/>
              </a:spcBef>
              <a:spcAft>
                <a:spcPts val="0"/>
              </a:spcAft>
              <a:buSzPts val="1100"/>
              <a:buChar char="○"/>
            </a:pPr>
            <a:r>
              <a:rPr lang="en"/>
              <a:t>except for lockup procedures and </a:t>
            </a:r>
            <a:r>
              <a:rPr lang="en"/>
              <a:t>criminal</a:t>
            </a:r>
            <a:r>
              <a:rPr lang="en"/>
              <a:t> misconduct</a:t>
            </a:r>
            <a:endParaRPr/>
          </a:p>
          <a:p>
            <a:pPr indent="-311150" lvl="0" marL="457200" rtl="0" algn="l">
              <a:spcBef>
                <a:spcPts val="0"/>
              </a:spcBef>
              <a:spcAft>
                <a:spcPts val="0"/>
              </a:spcAft>
              <a:buSzPts val="1300"/>
              <a:buChar char="●"/>
            </a:pPr>
            <a:r>
              <a:rPr lang="en"/>
              <a:t>White men are most likely to have an allegation for every category but drug abuse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Google Shape;181;p27"/>
          <p:cNvPicPr preferRelativeResize="0"/>
          <p:nvPr/>
        </p:nvPicPr>
        <p:blipFill>
          <a:blip r:embed="rId3">
            <a:alphaModFix/>
          </a:blip>
          <a:stretch>
            <a:fillRect/>
          </a:stretch>
        </p:blipFill>
        <p:spPr>
          <a:xfrm>
            <a:off x="0" y="0"/>
            <a:ext cx="4827000" cy="4618150"/>
          </a:xfrm>
          <a:prstGeom prst="rect">
            <a:avLst/>
          </a:prstGeom>
          <a:noFill/>
          <a:ln>
            <a:noFill/>
          </a:ln>
        </p:spPr>
      </p:pic>
      <p:pic>
        <p:nvPicPr>
          <p:cNvPr id="182" name="Google Shape;182;p27"/>
          <p:cNvPicPr preferRelativeResize="0"/>
          <p:nvPr/>
        </p:nvPicPr>
        <p:blipFill>
          <a:blip r:embed="rId4">
            <a:alphaModFix/>
          </a:blip>
          <a:stretch>
            <a:fillRect/>
          </a:stretch>
        </p:blipFill>
        <p:spPr>
          <a:xfrm>
            <a:off x="3779125" y="1334775"/>
            <a:ext cx="5364874" cy="3808725"/>
          </a:xfrm>
          <a:prstGeom prst="rect">
            <a:avLst/>
          </a:prstGeom>
          <a:noFill/>
          <a:ln>
            <a:noFill/>
          </a:ln>
        </p:spPr>
      </p:pic>
      <p:sp>
        <p:nvSpPr>
          <p:cNvPr id="183" name="Google Shape;183;p27"/>
          <p:cNvSpPr txBox="1"/>
          <p:nvPr/>
        </p:nvSpPr>
        <p:spPr>
          <a:xfrm>
            <a:off x="4827000" y="0"/>
            <a:ext cx="43170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500"/>
              </a:spcAft>
              <a:buClr>
                <a:srgbClr val="000000"/>
              </a:buClr>
              <a:buSzPts val="1100"/>
              <a:buFont typeface="Arial"/>
              <a:buNone/>
            </a:pPr>
            <a:r>
              <a:rPr lang="en" sz="1300">
                <a:solidFill>
                  <a:srgbClr val="2D3B45"/>
                </a:solidFill>
                <a:latin typeface="Lato"/>
                <a:ea typeface="Lato"/>
                <a:cs typeface="Lato"/>
                <a:sym typeface="Lato"/>
              </a:rPr>
              <a:t>The graph to the left shows both the counts and percentages of officers with allegations.</a:t>
            </a:r>
            <a:endParaRPr sz="13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id="188" name="Google Shape;188;p28"/>
          <p:cNvPicPr preferRelativeResize="0"/>
          <p:nvPr/>
        </p:nvPicPr>
        <p:blipFill>
          <a:blip r:embed="rId3">
            <a:alphaModFix/>
          </a:blip>
          <a:stretch>
            <a:fillRect/>
          </a:stretch>
        </p:blipFill>
        <p:spPr>
          <a:xfrm>
            <a:off x="0" y="-36375"/>
            <a:ext cx="7604975" cy="5216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94" name="Google Shape;194;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marR="114300" rtl="0" algn="l">
              <a:spcBef>
                <a:spcPts val="100"/>
              </a:spcBef>
              <a:spcAft>
                <a:spcPts val="0"/>
              </a:spcAft>
              <a:buNone/>
            </a:pPr>
            <a:r>
              <a:rPr lang="en"/>
              <a:t>Findings confirmed suspicions that there were inequalities in how individuals of different identity groups were treated that did not match overall demographics of the populations. More rigorous statistical analysis needs to be conducted to infer stronger correlations.</a:t>
            </a:r>
            <a:endParaRPr/>
          </a:p>
          <a:p>
            <a:pPr indent="0" lvl="0" marL="0" marR="114300" rtl="0" algn="l">
              <a:spcBef>
                <a:spcPts val="100"/>
              </a:spcBef>
              <a:spcAft>
                <a:spcPts val="0"/>
              </a:spcAft>
              <a:buNone/>
            </a:pPr>
            <a:r>
              <a:t/>
            </a:r>
            <a:endParaRPr/>
          </a:p>
          <a:p>
            <a:pPr indent="0" lvl="0" marL="0" marR="114300" rtl="0" algn="l">
              <a:spcBef>
                <a:spcPts val="100"/>
              </a:spcBef>
              <a:spcAft>
                <a:spcPts val="100"/>
              </a:spcAft>
              <a:buNone/>
            </a:pPr>
            <a:r>
              <a:rPr lang="en"/>
              <a:t>With respect to machine learning models, l</a:t>
            </a:r>
            <a:r>
              <a:rPr lang="en"/>
              <a:t>ocation and subject identities are most likely predictors of officer identities and vice versa. However, we had</a:t>
            </a:r>
            <a:r>
              <a:rPr lang="en"/>
              <a:t> difficulties in building accurate machine learning models to tokenize text. We may need to explore more features in the data.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729450" y="733950"/>
            <a:ext cx="7688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200" name="Google Shape;200;p30"/>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6000"/>
              <a:t>Questions?</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Theme</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​Examine if there are trends in allegations/complaints/cases between identity groups of civilians, identity groups of officers, and relationships between identity groups of officers and civilians.</a:t>
            </a:r>
            <a:endParaRPr b="1" i="1" sz="1800"/>
          </a:p>
          <a:p>
            <a:pPr indent="0" lvl="0" marL="0" rtl="0" algn="l">
              <a:spcBef>
                <a:spcPts val="1600"/>
              </a:spcBef>
              <a:spcAft>
                <a:spcPts val="1600"/>
              </a:spcAft>
              <a:buNone/>
            </a:pPr>
            <a:r>
              <a:rPr i="1" lang="en" sz="1600"/>
              <a:t>An “identity group” is a group of people that have the same race, gender, age. We will need all three of these factors to determine a person’s identity group.</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a:t>
            </a:r>
            <a:endParaRPr/>
          </a:p>
        </p:txBody>
      </p:sp>
      <p:pic>
        <p:nvPicPr>
          <p:cNvPr id="99" name="Google Shape;99;p15"/>
          <p:cNvPicPr preferRelativeResize="0"/>
          <p:nvPr/>
        </p:nvPicPr>
        <p:blipFill>
          <a:blip r:embed="rId3">
            <a:alphaModFix/>
          </a:blip>
          <a:stretch>
            <a:fillRect/>
          </a:stretch>
        </p:blipFill>
        <p:spPr>
          <a:xfrm>
            <a:off x="729438" y="1956950"/>
            <a:ext cx="1983559" cy="1490350"/>
          </a:xfrm>
          <a:prstGeom prst="rect">
            <a:avLst/>
          </a:prstGeom>
          <a:noFill/>
          <a:ln>
            <a:noFill/>
          </a:ln>
        </p:spPr>
      </p:pic>
      <p:pic>
        <p:nvPicPr>
          <p:cNvPr id="100" name="Google Shape;100;p15"/>
          <p:cNvPicPr preferRelativeResize="0"/>
          <p:nvPr/>
        </p:nvPicPr>
        <p:blipFill>
          <a:blip r:embed="rId4">
            <a:alphaModFix/>
          </a:blip>
          <a:stretch>
            <a:fillRect/>
          </a:stretch>
        </p:blipFill>
        <p:spPr>
          <a:xfrm>
            <a:off x="5631884" y="2032988"/>
            <a:ext cx="3512115" cy="1831576"/>
          </a:xfrm>
          <a:prstGeom prst="rect">
            <a:avLst/>
          </a:prstGeom>
          <a:noFill/>
          <a:ln>
            <a:noFill/>
          </a:ln>
        </p:spPr>
      </p:pic>
      <p:pic>
        <p:nvPicPr>
          <p:cNvPr id="101" name="Google Shape;101;p15"/>
          <p:cNvPicPr preferRelativeResize="0"/>
          <p:nvPr/>
        </p:nvPicPr>
        <p:blipFill>
          <a:blip r:embed="rId5">
            <a:alphaModFix/>
          </a:blip>
          <a:stretch>
            <a:fillRect/>
          </a:stretch>
        </p:blipFill>
        <p:spPr>
          <a:xfrm>
            <a:off x="3684450" y="2229800"/>
            <a:ext cx="1889300" cy="944650"/>
          </a:xfrm>
          <a:prstGeom prst="rect">
            <a:avLst/>
          </a:prstGeom>
          <a:noFill/>
          <a:ln>
            <a:noFill/>
          </a:ln>
        </p:spPr>
      </p:pic>
      <p:pic>
        <p:nvPicPr>
          <p:cNvPr id="102" name="Google Shape;102;p15"/>
          <p:cNvPicPr preferRelativeResize="0"/>
          <p:nvPr/>
        </p:nvPicPr>
        <p:blipFill>
          <a:blip r:embed="rId6">
            <a:alphaModFix/>
          </a:blip>
          <a:stretch>
            <a:fillRect/>
          </a:stretch>
        </p:blipFill>
        <p:spPr>
          <a:xfrm>
            <a:off x="860756" y="3502849"/>
            <a:ext cx="1606844" cy="1490350"/>
          </a:xfrm>
          <a:prstGeom prst="rect">
            <a:avLst/>
          </a:prstGeom>
          <a:noFill/>
          <a:ln>
            <a:noFill/>
          </a:ln>
        </p:spPr>
      </p:pic>
      <p:pic>
        <p:nvPicPr>
          <p:cNvPr id="103" name="Google Shape;103;p15"/>
          <p:cNvPicPr preferRelativeResize="0"/>
          <p:nvPr/>
        </p:nvPicPr>
        <p:blipFill>
          <a:blip r:embed="rId7">
            <a:alphaModFix/>
          </a:blip>
          <a:stretch>
            <a:fillRect/>
          </a:stretch>
        </p:blipFill>
        <p:spPr>
          <a:xfrm>
            <a:off x="3396987" y="3447299"/>
            <a:ext cx="2464224" cy="1386124"/>
          </a:xfrm>
          <a:prstGeom prst="rect">
            <a:avLst/>
          </a:prstGeom>
          <a:noFill/>
          <a:ln>
            <a:noFill/>
          </a:ln>
        </p:spPr>
      </p:pic>
      <p:pic>
        <p:nvPicPr>
          <p:cNvPr id="104" name="Google Shape;104;p15"/>
          <p:cNvPicPr preferRelativeResize="0"/>
          <p:nvPr/>
        </p:nvPicPr>
        <p:blipFill>
          <a:blip r:embed="rId8">
            <a:alphaModFix/>
          </a:blip>
          <a:stretch>
            <a:fillRect/>
          </a:stretch>
        </p:blipFill>
        <p:spPr>
          <a:xfrm>
            <a:off x="6350925" y="3265875"/>
            <a:ext cx="2220250" cy="2220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CPDB Exploration</a:t>
            </a:r>
            <a:endParaRPr/>
          </a:p>
        </p:txBody>
      </p:sp>
      <p:sp>
        <p:nvSpPr>
          <p:cNvPr id="110" name="Google Shape;110;p16"/>
          <p:cNvSpPr txBox="1"/>
          <p:nvPr>
            <p:ph idx="1" type="body"/>
          </p:nvPr>
        </p:nvSpPr>
        <p:spPr>
          <a:xfrm>
            <a:off x="729450" y="2078875"/>
            <a:ext cx="7688700" cy="2399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Demographics of complaint reports</a:t>
            </a:r>
            <a:endParaRPr/>
          </a:p>
          <a:p>
            <a:pPr indent="-311150" lvl="1" marL="914400" rtl="0" algn="l">
              <a:spcBef>
                <a:spcPts val="0"/>
              </a:spcBef>
              <a:spcAft>
                <a:spcPts val="0"/>
              </a:spcAft>
              <a:buSzPts val="1300"/>
              <a:buChar char="○"/>
            </a:pPr>
            <a:r>
              <a:rPr lang="en" sz="1300"/>
              <a:t>Black individuals filed the most overall complaints against CPDB officers</a:t>
            </a:r>
            <a:endParaRPr sz="1300"/>
          </a:p>
          <a:p>
            <a:pPr indent="-311150" lvl="1" marL="914400" rtl="0" algn="l">
              <a:spcBef>
                <a:spcPts val="0"/>
              </a:spcBef>
              <a:spcAft>
                <a:spcPts val="0"/>
              </a:spcAft>
              <a:buSzPts val="1300"/>
              <a:buChar char="○"/>
            </a:pPr>
            <a:r>
              <a:rPr lang="en" sz="1300"/>
              <a:t>They were also the most common victims in complaint reports</a:t>
            </a:r>
            <a:endParaRPr sz="1300"/>
          </a:p>
          <a:p>
            <a:pPr indent="0" lvl="0" marL="914400" rtl="0" algn="l">
              <a:lnSpc>
                <a:spcPct val="100000"/>
              </a:lnSpc>
              <a:spcBef>
                <a:spcPts val="1600"/>
              </a:spcBef>
              <a:spcAft>
                <a:spcPts val="0"/>
              </a:spcAft>
              <a:buNone/>
            </a:pPr>
            <a:r>
              <a:rPr lang="en" sz="800">
                <a:latin typeface="Courier New"/>
                <a:ea typeface="Courier New"/>
                <a:cs typeface="Courier New"/>
                <a:sym typeface="Courier New"/>
              </a:rPr>
              <a:t>gender | race | count</a:t>
            </a:r>
            <a:endParaRPr sz="800">
              <a:latin typeface="Courier New"/>
              <a:ea typeface="Courier New"/>
              <a:cs typeface="Courier New"/>
              <a:sym typeface="Courier New"/>
            </a:endParaRPr>
          </a:p>
          <a:p>
            <a:pPr indent="0" lvl="0" marL="914400" rtl="0" algn="l">
              <a:lnSpc>
                <a:spcPct val="100000"/>
              </a:lnSpc>
              <a:spcBef>
                <a:spcPts val="0"/>
              </a:spcBef>
              <a:spcAft>
                <a:spcPts val="0"/>
              </a:spcAft>
              <a:buNone/>
            </a:pPr>
            <a:r>
              <a:rPr lang="en" sz="800">
                <a:latin typeface="Courier New"/>
                <a:ea typeface="Courier New"/>
                <a:cs typeface="Courier New"/>
                <a:sym typeface="Courier New"/>
              </a:rPr>
              <a:t>--------+--------------------------------+-------</a:t>
            </a:r>
            <a:endParaRPr sz="800">
              <a:latin typeface="Courier New"/>
              <a:ea typeface="Courier New"/>
              <a:cs typeface="Courier New"/>
              <a:sym typeface="Courier New"/>
            </a:endParaRPr>
          </a:p>
          <a:p>
            <a:pPr indent="0" lvl="0" marL="914400" rtl="0" algn="l">
              <a:lnSpc>
                <a:spcPct val="100000"/>
              </a:lnSpc>
              <a:spcBef>
                <a:spcPts val="0"/>
              </a:spcBef>
              <a:spcAft>
                <a:spcPts val="0"/>
              </a:spcAft>
              <a:buNone/>
            </a:pPr>
            <a:r>
              <a:rPr lang="en" sz="800">
                <a:latin typeface="Courier New"/>
                <a:ea typeface="Courier New"/>
                <a:cs typeface="Courier New"/>
                <a:sym typeface="Courier New"/>
              </a:rPr>
              <a:t>M | Black | 36856</a:t>
            </a:r>
            <a:endParaRPr sz="800">
              <a:latin typeface="Courier New"/>
              <a:ea typeface="Courier New"/>
              <a:cs typeface="Courier New"/>
              <a:sym typeface="Courier New"/>
            </a:endParaRPr>
          </a:p>
          <a:p>
            <a:pPr indent="0" lvl="0" marL="914400" rtl="0" algn="l">
              <a:lnSpc>
                <a:spcPct val="100000"/>
              </a:lnSpc>
              <a:spcBef>
                <a:spcPts val="0"/>
              </a:spcBef>
              <a:spcAft>
                <a:spcPts val="0"/>
              </a:spcAft>
              <a:buNone/>
            </a:pPr>
            <a:r>
              <a:rPr lang="en" sz="800">
                <a:latin typeface="Courier New"/>
                <a:ea typeface="Courier New"/>
                <a:cs typeface="Courier New"/>
                <a:sym typeface="Courier New"/>
              </a:rPr>
              <a:t>F | Black | 22342</a:t>
            </a:r>
            <a:endParaRPr sz="800">
              <a:latin typeface="Courier New"/>
              <a:ea typeface="Courier New"/>
              <a:cs typeface="Courier New"/>
              <a:sym typeface="Courier New"/>
            </a:endParaRPr>
          </a:p>
          <a:p>
            <a:pPr indent="0" lvl="0" marL="914400" rtl="0" algn="l">
              <a:lnSpc>
                <a:spcPct val="100000"/>
              </a:lnSpc>
              <a:spcBef>
                <a:spcPts val="0"/>
              </a:spcBef>
              <a:spcAft>
                <a:spcPts val="0"/>
              </a:spcAft>
              <a:buNone/>
            </a:pPr>
            <a:r>
              <a:rPr lang="en" sz="800">
                <a:latin typeface="Courier New"/>
                <a:ea typeface="Courier New"/>
                <a:cs typeface="Courier New"/>
                <a:sym typeface="Courier New"/>
              </a:rPr>
              <a:t>M | White | 7384</a:t>
            </a:r>
            <a:endParaRPr sz="800">
              <a:latin typeface="Courier New"/>
              <a:ea typeface="Courier New"/>
              <a:cs typeface="Courier New"/>
              <a:sym typeface="Courier New"/>
            </a:endParaRPr>
          </a:p>
          <a:p>
            <a:pPr indent="0" lvl="0" marL="914400" rtl="0" algn="l">
              <a:lnSpc>
                <a:spcPct val="100000"/>
              </a:lnSpc>
              <a:spcBef>
                <a:spcPts val="0"/>
              </a:spcBef>
              <a:spcAft>
                <a:spcPts val="0"/>
              </a:spcAft>
              <a:buNone/>
            </a:pPr>
            <a:r>
              <a:rPr lang="en" sz="800">
                <a:latin typeface="Courier New"/>
                <a:ea typeface="Courier New"/>
                <a:cs typeface="Courier New"/>
                <a:sym typeface="Courier New"/>
              </a:rPr>
              <a:t>M | Hispanic | 7017</a:t>
            </a:r>
            <a:endParaRPr sz="800">
              <a:latin typeface="Courier New"/>
              <a:ea typeface="Courier New"/>
              <a:cs typeface="Courier New"/>
              <a:sym typeface="Courier New"/>
            </a:endParaRPr>
          </a:p>
          <a:p>
            <a:pPr indent="0" lvl="0" marL="914400" rtl="0" algn="l">
              <a:lnSpc>
                <a:spcPct val="100000"/>
              </a:lnSpc>
              <a:spcBef>
                <a:spcPts val="0"/>
              </a:spcBef>
              <a:spcAft>
                <a:spcPts val="0"/>
              </a:spcAft>
              <a:buNone/>
            </a:pPr>
            <a:r>
              <a:rPr lang="en" sz="800">
                <a:latin typeface="Courier New"/>
                <a:ea typeface="Courier New"/>
                <a:cs typeface="Courier New"/>
                <a:sym typeface="Courier New"/>
              </a:rPr>
              <a:t>F | White | 4990</a:t>
            </a:r>
            <a:endParaRPr sz="800">
              <a:latin typeface="Courier New"/>
              <a:ea typeface="Courier New"/>
              <a:cs typeface="Courier New"/>
              <a:sym typeface="Courier New"/>
            </a:endParaRPr>
          </a:p>
          <a:p>
            <a:pPr indent="0" lvl="0" marL="914400" rtl="0" algn="l">
              <a:lnSpc>
                <a:spcPct val="100000"/>
              </a:lnSpc>
              <a:spcBef>
                <a:spcPts val="0"/>
              </a:spcBef>
              <a:spcAft>
                <a:spcPts val="0"/>
              </a:spcAft>
              <a:buNone/>
            </a:pPr>
            <a:r>
              <a:rPr lang="en" sz="800">
                <a:latin typeface="Courier New"/>
                <a:ea typeface="Courier New"/>
                <a:cs typeface="Courier New"/>
                <a:sym typeface="Courier New"/>
              </a:rPr>
              <a:t>F | Hispanic | 3585</a:t>
            </a:r>
            <a:endParaRPr sz="800">
              <a:latin typeface="Courier New"/>
              <a:ea typeface="Courier New"/>
              <a:cs typeface="Courier New"/>
              <a:sym typeface="Courier New"/>
            </a:endParaRPr>
          </a:p>
          <a:p>
            <a:pPr indent="0" lvl="0" marL="914400" rtl="0" algn="l">
              <a:lnSpc>
                <a:spcPct val="100000"/>
              </a:lnSpc>
              <a:spcBef>
                <a:spcPts val="0"/>
              </a:spcBef>
              <a:spcAft>
                <a:spcPts val="0"/>
              </a:spcAft>
              <a:buNone/>
            </a:pPr>
            <a:r>
              <a:t/>
            </a:r>
            <a:endParaRPr sz="800">
              <a:latin typeface="Courier New"/>
              <a:ea typeface="Courier New"/>
              <a:cs typeface="Courier New"/>
              <a:sym typeface="Courier New"/>
            </a:endParaRPr>
          </a:p>
          <a:p>
            <a:pPr indent="-311150" lvl="0" marL="457200" rtl="0" algn="l">
              <a:spcBef>
                <a:spcPts val="0"/>
              </a:spcBef>
              <a:spcAft>
                <a:spcPts val="0"/>
              </a:spcAft>
              <a:buSzPts val="1300"/>
              <a:buAutoNum type="arabicPeriod"/>
            </a:pPr>
            <a:r>
              <a:rPr lang="en"/>
              <a:t>Officers with multiple allegations</a:t>
            </a:r>
            <a:endParaRPr/>
          </a:p>
          <a:p>
            <a:pPr indent="-311150" lvl="1" marL="914400" rtl="0" algn="l">
              <a:spcBef>
                <a:spcPts val="0"/>
              </a:spcBef>
              <a:spcAft>
                <a:spcPts val="0"/>
              </a:spcAft>
              <a:buSzPts val="1300"/>
              <a:buChar char="○"/>
            </a:pPr>
            <a:r>
              <a:rPr lang="en" sz="1300"/>
              <a:t>87.6% of officers with allegations against them had multiple </a:t>
            </a:r>
            <a:r>
              <a:rPr b="1" lang="en" sz="1300"/>
              <a:t>(59.4% of total force)</a:t>
            </a:r>
            <a:endParaRPr b="1" sz="1300"/>
          </a:p>
          <a:p>
            <a:pPr indent="-311150" lvl="1" marL="914400" rtl="0" algn="l">
              <a:spcBef>
                <a:spcPts val="0"/>
              </a:spcBef>
              <a:spcAft>
                <a:spcPts val="0"/>
              </a:spcAft>
              <a:buSzPts val="1300"/>
              <a:buChar char="○"/>
            </a:pPr>
            <a:r>
              <a:rPr lang="en" sz="1300"/>
              <a:t>89.9% of officers with allegations that included a victim had multiple </a:t>
            </a:r>
            <a:r>
              <a:rPr b="1" lang="en" sz="1300"/>
              <a:t>(31.6% of total force)</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Integration</a:t>
            </a:r>
            <a:endParaRPr/>
          </a:p>
        </p:txBody>
      </p:sp>
      <p:pic>
        <p:nvPicPr>
          <p:cNvPr id="116" name="Google Shape;116;p17"/>
          <p:cNvPicPr preferRelativeResize="0"/>
          <p:nvPr/>
        </p:nvPicPr>
        <p:blipFill>
          <a:blip r:embed="rId3">
            <a:alphaModFix/>
          </a:blip>
          <a:stretch>
            <a:fillRect/>
          </a:stretch>
        </p:blipFill>
        <p:spPr>
          <a:xfrm>
            <a:off x="729438" y="1853850"/>
            <a:ext cx="4137625" cy="3269000"/>
          </a:xfrm>
          <a:prstGeom prst="rect">
            <a:avLst/>
          </a:prstGeom>
          <a:noFill/>
          <a:ln>
            <a:noFill/>
          </a:ln>
        </p:spPr>
      </p:pic>
      <p:sp>
        <p:nvSpPr>
          <p:cNvPr id="117" name="Google Shape;117;p17"/>
          <p:cNvSpPr txBox="1"/>
          <p:nvPr>
            <p:ph idx="2" type="body"/>
          </p:nvPr>
        </p:nvSpPr>
        <p:spPr>
          <a:xfrm>
            <a:off x="4985825" y="1777725"/>
            <a:ext cx="3774300" cy="32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Incorporating location, demographic, and income information:</a:t>
            </a:r>
            <a:endParaRPr/>
          </a:p>
          <a:p>
            <a:pPr indent="-311150" lvl="0" marL="457200" rtl="0" algn="l">
              <a:spcBef>
                <a:spcPts val="1600"/>
              </a:spcBef>
              <a:spcAft>
                <a:spcPts val="0"/>
              </a:spcAft>
              <a:buSzPts val="1300"/>
              <a:buChar char="●"/>
            </a:pPr>
            <a:r>
              <a:rPr lang="en"/>
              <a:t>The majority of settlements occur in lower-income areas ($20k-$40k median income)</a:t>
            </a:r>
            <a:endParaRPr/>
          </a:p>
          <a:p>
            <a:pPr indent="-311150" lvl="0" marL="457200" rtl="0" algn="l">
              <a:spcBef>
                <a:spcPts val="0"/>
              </a:spcBef>
              <a:spcAft>
                <a:spcPts val="0"/>
              </a:spcAft>
              <a:buSzPts val="1300"/>
              <a:buChar char="●"/>
            </a:pPr>
            <a:r>
              <a:rPr lang="en"/>
              <a:t>In higher income areas, black officers were more likely to have an allegation against them than white officers compared to the general population</a:t>
            </a:r>
            <a:endParaRPr/>
          </a:p>
          <a:p>
            <a:pPr indent="-311150" lvl="0" marL="457200" rtl="0" algn="l">
              <a:spcBef>
                <a:spcPts val="0"/>
              </a:spcBef>
              <a:spcAft>
                <a:spcPts val="0"/>
              </a:spcAft>
              <a:buSzPts val="1300"/>
              <a:buChar char="●"/>
            </a:pPr>
            <a:r>
              <a:rPr lang="en"/>
              <a:t>Opposite was seen in lower income areas</a:t>
            </a:r>
            <a:endParaRPr/>
          </a:p>
          <a:p>
            <a:pPr indent="-311150" lvl="0" marL="457200" rtl="0" algn="l">
              <a:spcBef>
                <a:spcPts val="0"/>
              </a:spcBef>
              <a:spcAft>
                <a:spcPts val="0"/>
              </a:spcAft>
              <a:buSzPts val="1300"/>
              <a:buChar char="●"/>
            </a:pPr>
            <a:r>
              <a:rPr lang="en"/>
              <a:t>Small/nonexistent sample size for other races</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Workflow Analytics</a:t>
            </a:r>
            <a:endParaRPr/>
          </a:p>
        </p:txBody>
      </p:sp>
      <p:sp>
        <p:nvSpPr>
          <p:cNvPr id="123" name="Google Shape;123;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Investigate how the percentage of complaints against officers of different races compares to the overall demographics of the CPD over time</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AutoNum type="arabicPeriod"/>
            </a:pPr>
            <a:r>
              <a:rPr lang="en"/>
              <a:t>Investigate how the race of the police investigator affects the outcome of the complaint (disciplined or not)</a:t>
            </a:r>
            <a:endParaRPr/>
          </a:p>
          <a:p>
            <a:pPr indent="-298450" lvl="1" marL="914400" rtl="0" algn="l">
              <a:spcBef>
                <a:spcPts val="0"/>
              </a:spcBef>
              <a:spcAft>
                <a:spcPts val="0"/>
              </a:spcAft>
              <a:buSzPts val="1100"/>
              <a:buChar char="○"/>
            </a:pPr>
            <a:r>
              <a:rPr lang="en"/>
              <a:t>Investigator and officer are the same race</a:t>
            </a:r>
            <a:endParaRPr/>
          </a:p>
          <a:p>
            <a:pPr indent="-298450" lvl="1" marL="914400" rtl="0" algn="l">
              <a:spcBef>
                <a:spcPts val="0"/>
              </a:spcBef>
              <a:spcAft>
                <a:spcPts val="0"/>
              </a:spcAft>
              <a:buSzPts val="1100"/>
              <a:buChar char="○"/>
            </a:pPr>
            <a:r>
              <a:rPr lang="en"/>
              <a:t>Investigator and victim are the same race</a:t>
            </a:r>
            <a:endParaRPr/>
          </a:p>
          <a:p>
            <a:pPr indent="-298450" lvl="1" marL="914400" rtl="0" algn="l">
              <a:spcBef>
                <a:spcPts val="0"/>
              </a:spcBef>
              <a:spcAft>
                <a:spcPts val="0"/>
              </a:spcAft>
              <a:buSzPts val="1100"/>
              <a:buChar char="○"/>
            </a:pPr>
            <a:r>
              <a:rPr lang="en"/>
              <a:t>Investigator and complainant are the same race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pic>
        <p:nvPicPr>
          <p:cNvPr id="128" name="Google Shape;128;p19"/>
          <p:cNvPicPr preferRelativeResize="0"/>
          <p:nvPr/>
        </p:nvPicPr>
        <p:blipFill>
          <a:blip r:embed="rId3">
            <a:alphaModFix/>
          </a:blip>
          <a:stretch>
            <a:fillRect/>
          </a:stretch>
        </p:blipFill>
        <p:spPr>
          <a:xfrm>
            <a:off x="0" y="2110625"/>
            <a:ext cx="6091925" cy="2967850"/>
          </a:xfrm>
          <a:prstGeom prst="rect">
            <a:avLst/>
          </a:prstGeom>
          <a:noFill/>
          <a:ln>
            <a:noFill/>
          </a:ln>
        </p:spPr>
      </p:pic>
      <p:sp>
        <p:nvSpPr>
          <p:cNvPr id="129" name="Google Shape;129;p19"/>
          <p:cNvSpPr txBox="1"/>
          <p:nvPr>
            <p:ph type="title"/>
          </p:nvPr>
        </p:nvSpPr>
        <p:spPr>
          <a:xfrm>
            <a:off x="6091925" y="608975"/>
            <a:ext cx="3052200" cy="174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Allegations Against Officers By Race and Year</a:t>
            </a:r>
            <a:endParaRPr/>
          </a:p>
          <a:p>
            <a:pPr indent="0" lvl="0" marL="0" rtl="0" algn="ctr">
              <a:spcBef>
                <a:spcPts val="0"/>
              </a:spcBef>
              <a:spcAft>
                <a:spcPts val="0"/>
              </a:spcAft>
              <a:buNone/>
            </a:pPr>
            <a:r>
              <a:rPr lang="en"/>
              <a:t>(2000-2017)</a:t>
            </a:r>
            <a:endParaRPr/>
          </a:p>
        </p:txBody>
      </p:sp>
      <p:pic>
        <p:nvPicPr>
          <p:cNvPr id="130" name="Google Shape;130;p19"/>
          <p:cNvPicPr preferRelativeResize="0"/>
          <p:nvPr/>
        </p:nvPicPr>
        <p:blipFill>
          <a:blip r:embed="rId4">
            <a:alphaModFix/>
          </a:blip>
          <a:stretch>
            <a:fillRect/>
          </a:stretch>
        </p:blipFill>
        <p:spPr>
          <a:xfrm>
            <a:off x="0" y="0"/>
            <a:ext cx="6197424" cy="2264425"/>
          </a:xfrm>
          <a:prstGeom prst="rect">
            <a:avLst/>
          </a:prstGeom>
          <a:noFill/>
          <a:ln>
            <a:noFill/>
          </a:ln>
        </p:spPr>
      </p:pic>
      <p:sp>
        <p:nvSpPr>
          <p:cNvPr id="131" name="Google Shape;131;p19"/>
          <p:cNvSpPr txBox="1"/>
          <p:nvPr>
            <p:ph type="title"/>
          </p:nvPr>
        </p:nvSpPr>
        <p:spPr>
          <a:xfrm>
            <a:off x="6091925" y="3311688"/>
            <a:ext cx="3052200" cy="139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CPD Racial Breakdown By Year (2000-2017)</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4789100" y="576875"/>
            <a:ext cx="2580600" cy="103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 Officers Disciplined by Investigators of the Same Race</a:t>
            </a:r>
            <a:endParaRPr sz="1800"/>
          </a:p>
        </p:txBody>
      </p:sp>
      <p:pic>
        <p:nvPicPr>
          <p:cNvPr id="137" name="Google Shape;137;p20"/>
          <p:cNvPicPr preferRelativeResize="0"/>
          <p:nvPr/>
        </p:nvPicPr>
        <p:blipFill>
          <a:blip r:embed="rId3">
            <a:alphaModFix/>
          </a:blip>
          <a:stretch>
            <a:fillRect/>
          </a:stretch>
        </p:blipFill>
        <p:spPr>
          <a:xfrm>
            <a:off x="0" y="0"/>
            <a:ext cx="4789100" cy="1864981"/>
          </a:xfrm>
          <a:prstGeom prst="rect">
            <a:avLst/>
          </a:prstGeom>
          <a:noFill/>
          <a:ln>
            <a:noFill/>
          </a:ln>
        </p:spPr>
      </p:pic>
      <p:pic>
        <p:nvPicPr>
          <p:cNvPr id="138" name="Google Shape;138;p20"/>
          <p:cNvPicPr preferRelativeResize="0"/>
          <p:nvPr/>
        </p:nvPicPr>
        <p:blipFill>
          <a:blip r:embed="rId4">
            <a:alphaModFix/>
          </a:blip>
          <a:stretch>
            <a:fillRect/>
          </a:stretch>
        </p:blipFill>
        <p:spPr>
          <a:xfrm>
            <a:off x="126951" y="1714125"/>
            <a:ext cx="4535199" cy="1715239"/>
          </a:xfrm>
          <a:prstGeom prst="rect">
            <a:avLst/>
          </a:prstGeom>
          <a:noFill/>
          <a:ln>
            <a:noFill/>
          </a:ln>
        </p:spPr>
      </p:pic>
      <p:pic>
        <p:nvPicPr>
          <p:cNvPr id="139" name="Google Shape;139;p20"/>
          <p:cNvPicPr preferRelativeResize="0"/>
          <p:nvPr/>
        </p:nvPicPr>
        <p:blipFill>
          <a:blip r:embed="rId5">
            <a:alphaModFix/>
          </a:blip>
          <a:stretch>
            <a:fillRect/>
          </a:stretch>
        </p:blipFill>
        <p:spPr>
          <a:xfrm>
            <a:off x="33421" y="3390225"/>
            <a:ext cx="4619204" cy="1754400"/>
          </a:xfrm>
          <a:prstGeom prst="rect">
            <a:avLst/>
          </a:prstGeom>
          <a:noFill/>
          <a:ln>
            <a:noFill/>
          </a:ln>
        </p:spPr>
      </p:pic>
      <p:sp>
        <p:nvSpPr>
          <p:cNvPr id="140" name="Google Shape;140;p20"/>
          <p:cNvSpPr txBox="1"/>
          <p:nvPr/>
        </p:nvSpPr>
        <p:spPr>
          <a:xfrm>
            <a:off x="1265575" y="-694175"/>
            <a:ext cx="7146600" cy="8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txBox="1"/>
          <p:nvPr>
            <p:ph type="title"/>
          </p:nvPr>
        </p:nvSpPr>
        <p:spPr>
          <a:xfrm>
            <a:off x="4652625" y="3936000"/>
            <a:ext cx="3008700" cy="103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800"/>
              <a:t>% Investigators Working with Complainants of the Same Race</a:t>
            </a:r>
            <a:endParaRPr sz="1800"/>
          </a:p>
        </p:txBody>
      </p:sp>
      <p:sp>
        <p:nvSpPr>
          <p:cNvPr id="142" name="Google Shape;142;p20"/>
          <p:cNvSpPr txBox="1"/>
          <p:nvPr>
            <p:ph type="title"/>
          </p:nvPr>
        </p:nvSpPr>
        <p:spPr>
          <a:xfrm>
            <a:off x="4714650" y="2256438"/>
            <a:ext cx="2580600" cy="103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 Investigators Working with Victims of the Same Race</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1"/>
          <p:cNvSpPr txBox="1"/>
          <p:nvPr>
            <p:ph idx="1" type="body"/>
          </p:nvPr>
        </p:nvSpPr>
        <p:spPr>
          <a:xfrm>
            <a:off x="729450" y="1853850"/>
            <a:ext cx="7688700" cy="3026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Can we predict how the rate of complaints that result in disciplinary action change over time? Does this model get better or worse with added demographic data about the officers and complainants?</a:t>
            </a:r>
            <a:endParaRPr/>
          </a:p>
          <a:p>
            <a:pPr indent="-311150" lvl="0" marL="457200" rtl="0" algn="l">
              <a:lnSpc>
                <a:spcPct val="100000"/>
              </a:lnSpc>
              <a:spcBef>
                <a:spcPts val="500"/>
              </a:spcBef>
              <a:spcAft>
                <a:spcPts val="0"/>
              </a:spcAft>
              <a:buSzPts val="1300"/>
              <a:buChar char="●"/>
            </a:pPr>
            <a:r>
              <a:rPr lang="en"/>
              <a:t>Used linear regressions</a:t>
            </a:r>
            <a:endParaRPr/>
          </a:p>
          <a:p>
            <a:pPr indent="-311150" lvl="0" marL="457200" rtl="0" algn="l">
              <a:lnSpc>
                <a:spcPct val="100000"/>
              </a:lnSpc>
              <a:spcBef>
                <a:spcPts val="0"/>
              </a:spcBef>
              <a:spcAft>
                <a:spcPts val="0"/>
              </a:spcAft>
              <a:buSzPts val="1300"/>
              <a:buChar char="●"/>
            </a:pPr>
            <a:r>
              <a:rPr lang="en"/>
              <a:t>No we can’t</a:t>
            </a:r>
            <a:endParaRPr/>
          </a:p>
          <a:p>
            <a:pPr indent="0" lvl="0" marL="0" rtl="0" algn="l">
              <a:lnSpc>
                <a:spcPct val="100000"/>
              </a:lnSpc>
              <a:spcBef>
                <a:spcPts val="500"/>
              </a:spcBef>
              <a:spcAft>
                <a:spcPts val="0"/>
              </a:spcAft>
              <a:buNone/>
            </a:pPr>
            <a:r>
              <a:t/>
            </a:r>
            <a:endParaRPr/>
          </a:p>
          <a:p>
            <a:pPr indent="0" lvl="0" marL="0" rtl="0" algn="l">
              <a:lnSpc>
                <a:spcPct val="100000"/>
              </a:lnSpc>
              <a:spcBef>
                <a:spcPts val="500"/>
              </a:spcBef>
              <a:spcAft>
                <a:spcPts val="0"/>
              </a:spcAft>
              <a:buNone/>
            </a:pPr>
            <a:r>
              <a:rPr lang="en"/>
              <a:t>What features are most importance for predicting subject identities? Predicting officer identities? Methodology:</a:t>
            </a:r>
            <a:endParaRPr/>
          </a:p>
          <a:p>
            <a:pPr indent="-311150" lvl="0" marL="457200" rtl="0" algn="l">
              <a:lnSpc>
                <a:spcPct val="100000"/>
              </a:lnSpc>
              <a:spcBef>
                <a:spcPts val="500"/>
              </a:spcBef>
              <a:spcAft>
                <a:spcPts val="0"/>
              </a:spcAft>
              <a:buSzPts val="1300"/>
              <a:buChar char="●"/>
            </a:pPr>
            <a:r>
              <a:rPr lang="en"/>
              <a:t>Chose likely important features </a:t>
            </a:r>
            <a:endParaRPr/>
          </a:p>
          <a:p>
            <a:pPr indent="-311150" lvl="0" marL="457200" rtl="0" algn="l">
              <a:lnSpc>
                <a:spcPct val="100000"/>
              </a:lnSpc>
              <a:spcBef>
                <a:spcPts val="0"/>
              </a:spcBef>
              <a:spcAft>
                <a:spcPts val="0"/>
              </a:spcAft>
              <a:buSzPts val="1300"/>
              <a:buChar char="●"/>
            </a:pPr>
            <a:r>
              <a:rPr lang="en"/>
              <a:t>Use SQL in terminal to get data</a:t>
            </a:r>
            <a:endParaRPr/>
          </a:p>
          <a:p>
            <a:pPr indent="-311150" lvl="0" marL="457200" rtl="0" algn="l">
              <a:lnSpc>
                <a:spcPct val="100000"/>
              </a:lnSpc>
              <a:spcBef>
                <a:spcPts val="0"/>
              </a:spcBef>
              <a:spcAft>
                <a:spcPts val="0"/>
              </a:spcAft>
              <a:buSzPts val="1300"/>
              <a:buChar char="●"/>
            </a:pPr>
            <a:r>
              <a:rPr lang="en"/>
              <a:t>Joined more data in databricks</a:t>
            </a:r>
            <a:endParaRPr/>
          </a:p>
          <a:p>
            <a:pPr indent="-311150" lvl="0" marL="457200" rtl="0" algn="l">
              <a:lnSpc>
                <a:spcPct val="100000"/>
              </a:lnSpc>
              <a:spcBef>
                <a:spcPts val="0"/>
              </a:spcBef>
              <a:spcAft>
                <a:spcPts val="0"/>
              </a:spcAft>
              <a:buSzPts val="1300"/>
              <a:buChar char="●"/>
            </a:pPr>
            <a:r>
              <a:rPr lang="en"/>
              <a:t>Turned variables into bools</a:t>
            </a:r>
            <a:endParaRPr/>
          </a:p>
          <a:p>
            <a:pPr indent="-311150" lvl="0" marL="457200" rtl="0" algn="l">
              <a:lnSpc>
                <a:spcPct val="100000"/>
              </a:lnSpc>
              <a:spcBef>
                <a:spcPts val="0"/>
              </a:spcBef>
              <a:spcAft>
                <a:spcPts val="0"/>
              </a:spcAft>
              <a:buSzPts val="1300"/>
              <a:buChar char="●"/>
            </a:pPr>
            <a:r>
              <a:rPr lang="en"/>
              <a:t>Used OneHotEncoding to encode categorical data</a:t>
            </a:r>
            <a:endParaRPr/>
          </a:p>
          <a:p>
            <a:pPr indent="-311150" lvl="0" marL="457200" rtl="0" algn="l">
              <a:lnSpc>
                <a:spcPct val="100000"/>
              </a:lnSpc>
              <a:spcBef>
                <a:spcPts val="0"/>
              </a:spcBef>
              <a:spcAft>
                <a:spcPts val="0"/>
              </a:spcAft>
              <a:buSzPts val="1300"/>
              <a:buChar char="●"/>
            </a:pPr>
            <a:r>
              <a:rPr lang="en"/>
              <a:t>Created 6 random forest classifiers to predict each identity</a:t>
            </a:r>
            <a:endParaRPr/>
          </a:p>
        </p:txBody>
      </p:sp>
      <p:sp>
        <p:nvSpPr>
          <p:cNvPr id="148" name="Google Shape;148;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