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2.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3.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4.xml" ContentType="application/vnd.openxmlformats-officedocument.presentationml.comments+xml"/>
  <Override PartName="/ppt/notesSlides/notesSlide19.xml" ContentType="application/vnd.openxmlformats-officedocument.presentationml.notesSlide+xml"/>
  <Override PartName="/ppt/comments/comment5.xml" ContentType="application/vnd.openxmlformats-officedocument.presentationml.comments+xml"/>
  <Override PartName="/ppt/notesSlides/notesSlide20.xml" ContentType="application/vnd.openxmlformats-officedocument.presentationml.notesSlide+xml"/>
  <Override PartName="/ppt/comments/comment6.xml" ContentType="application/vnd.openxmlformats-officedocument.presentationml.comments+xml"/>
  <Override PartName="/ppt/notesSlides/notesSlide21.xml" ContentType="application/vnd.openxmlformats-officedocument.presentationml.notesSlide+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66" r:id="rId3"/>
    <p:sldId id="267" r:id="rId4"/>
    <p:sldId id="268" r:id="rId5"/>
    <p:sldId id="272" r:id="rId6"/>
    <p:sldId id="271" r:id="rId7"/>
    <p:sldId id="270" r:id="rId8"/>
    <p:sldId id="265" r:id="rId9"/>
    <p:sldId id="273" r:id="rId10"/>
    <p:sldId id="274" r:id="rId11"/>
    <p:sldId id="275" r:id="rId12"/>
    <p:sldId id="260" r:id="rId13"/>
    <p:sldId id="261" r:id="rId14"/>
    <p:sldId id="262" r:id="rId15"/>
    <p:sldId id="276" r:id="rId16"/>
    <p:sldId id="277" r:id="rId17"/>
    <p:sldId id="263" r:id="rId18"/>
    <p:sldId id="283" r:id="rId19"/>
    <p:sldId id="285" r:id="rId20"/>
    <p:sldId id="278" r:id="rId21"/>
    <p:sldId id="279" r:id="rId22"/>
    <p:sldId id="286" r:id="rId23"/>
    <p:sldId id="281" r:id="rId24"/>
    <p:sldId id="287" r:id="rId25"/>
    <p:sldId id="282" r:id="rId26"/>
    <p:sldId id="264" r:id="rId27"/>
    <p:sldId id="280" r:id="rId28"/>
    <p:sldId id="289" r:id="rId29"/>
    <p:sldId id="28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kamoto, Casey" initials="SC" lastIdx="16" clrIdx="0">
    <p:extLst>
      <p:ext uri="{19B8F6BF-5375-455C-9EA6-DF929625EA0E}">
        <p15:presenceInfo xmlns:p15="http://schemas.microsoft.com/office/powerpoint/2012/main" userId="S::casey.sakamoto@cuanschutz.edu::debe6e8d-4d9e-414c-913a-79be6b220f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8704" autoAdjust="0"/>
    <p:restoredTop sz="79415" autoAdjust="0"/>
  </p:normalViewPr>
  <p:slideViewPr>
    <p:cSldViewPr snapToGrid="0">
      <p:cViewPr varScale="1">
        <p:scale>
          <a:sx n="76" d="100"/>
          <a:sy n="76" d="100"/>
        </p:scale>
        <p:origin x="102" y="6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8-09T15:53:51.822" idx="8">
    <p:pos x="10" y="10"/>
    <p:text>Kept intro the same from proposal. should i be looking to trim this down? maybe expand on the methods?</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8-09T11:49:45.636" idx="5">
    <p:pos x="10" y="10"/>
    <p:text>since we only used strep for the clr transformed, do we need the clr of others? are these figures better in the results?</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8-09T15:24:59.173" idx="7">
    <p:pos x="7286" y="1296"/>
    <p:text>placeholder table. I felt like the models in this table gave a good idea of the highlights of the different fits, but i wanted your opinion before i put in a cleaner table</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8-09T15:56:15.252" idx="9">
    <p:pos x="5840" y="979"/>
    <p:text>placeholder to fix axes here</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8-09T16:47:26.439" idx="12">
    <p:pos x="10" y="10"/>
    <p:text>wondering about whether this slide is necessary/ better put somewhere else? feels like it breaks up the flow of results -&gt; describing latent classes</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08-09T16:13:37.622" idx="11">
    <p:pos x="10" y="10"/>
    <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08-09T16:53:34.851" idx="13">
    <p:pos x="7570" y="103"/>
    <p:text>label axes</p:text>
    <p:extLst>
      <p:ext uri="{C676402C-5697-4E1C-873F-D02D1690AC5C}">
        <p15:threadingInfo xmlns:p15="http://schemas.microsoft.com/office/powerpoint/2012/main" timeZoneBias="420"/>
      </p:ext>
    </p:extLst>
  </p:cm>
  <p:cm authorId="1" dt="2020-08-09T17:17:45.190" idx="16">
    <p:pos x="2984" y="2808"/>
    <p:text>not sure how to succintly describe these curves</p:text>
    <p:extLst>
      <p:ext uri="{C676402C-5697-4E1C-873F-D02D1690AC5C}">
        <p15:threadingInfo xmlns:p15="http://schemas.microsoft.com/office/powerpoint/2012/main" timeZoneBias="4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0-08-09T17:14:10.083" idx="14">
    <p:pos x="7152" y="230"/>
    <p:text>not sure what to put here. Haven't yet found a way to get the model to converge in lcmm. Maybe include the 2nd stage analysis results? Also the Feeding  figures and results?</p:text>
    <p:extLst>
      <p:ext uri="{C676402C-5697-4E1C-873F-D02D1690AC5C}">
        <p15:threadingInfo xmlns:p15="http://schemas.microsoft.com/office/powerpoint/2012/main" timeZoneBias="4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0-08-09T17:15:14.245" idx="15">
    <p:pos x="10" y="10"/>
    <p:text>Discussion of the results significance? is that something we are anticipating having?</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BDC267-E1B7-4722-A78C-08B61683A841}" type="datetimeFigureOut">
              <a:rPr lang="en-US" smtClean="0"/>
              <a:t>8/9/2020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92052-AF92-4F11-8BF8-28A2575BE963}" type="slidenum">
              <a:rPr lang="en-US" smtClean="0"/>
              <a:t>‹#›</a:t>
            </a:fld>
            <a:endParaRPr lang="en-US"/>
          </a:p>
        </p:txBody>
      </p:sp>
    </p:spTree>
    <p:extLst>
      <p:ext uri="{BB962C8B-B14F-4D97-AF65-F5344CB8AC3E}">
        <p14:creationId xmlns:p14="http://schemas.microsoft.com/office/powerpoint/2010/main" val="1890670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Slide Purpose: Background info on CF- what is it, who does it affect</a:t>
            </a:r>
          </a:p>
          <a:p>
            <a:endParaRPr lang="en-US" i="1" dirty="0"/>
          </a:p>
          <a:p>
            <a:pPr marL="228600" indent="-228600">
              <a:buAutoNum type="arabicParenBoth"/>
            </a:pPr>
            <a:r>
              <a:rPr lang="en-US" dirty="0"/>
              <a:t>Mucus is difficult to expel from lungs</a:t>
            </a:r>
          </a:p>
          <a:p>
            <a:pPr marL="228600" indent="-228600">
              <a:buAutoNum type="arabicParenBoth"/>
            </a:pPr>
            <a:r>
              <a:rPr lang="en-US" dirty="0"/>
              <a:t> </a:t>
            </a:r>
          </a:p>
          <a:p>
            <a:pPr marL="0" indent="0">
              <a:buNone/>
            </a:pPr>
            <a:r>
              <a:rPr lang="en-US" dirty="0"/>
              <a:t>(3)All newborns (US) screened for CF</a:t>
            </a:r>
          </a:p>
          <a:p>
            <a:pPr marL="0" indent="0">
              <a:buNone/>
            </a:pPr>
            <a:r>
              <a:rPr lang="en-US" dirty="0"/>
              <a:t>(4) Higher rates in some European countries</a:t>
            </a:r>
          </a:p>
        </p:txBody>
      </p:sp>
      <p:sp>
        <p:nvSpPr>
          <p:cNvPr id="4" name="Slide Number Placeholder 3"/>
          <p:cNvSpPr>
            <a:spLocks noGrp="1"/>
          </p:cNvSpPr>
          <p:nvPr>
            <p:ph type="sldNum" sz="quarter" idx="5"/>
          </p:nvPr>
        </p:nvSpPr>
        <p:spPr/>
        <p:txBody>
          <a:bodyPr/>
          <a:lstStyle/>
          <a:p>
            <a:fld id="{9B2EB286-A592-497A-96EB-AB12E2F0BBFC}" type="slidenum">
              <a:rPr lang="en-US" smtClean="0"/>
              <a:t>2</a:t>
            </a:fld>
            <a:endParaRPr lang="en-US"/>
          </a:p>
        </p:txBody>
      </p:sp>
    </p:spTree>
    <p:extLst>
      <p:ext uri="{BB962C8B-B14F-4D97-AF65-F5344CB8AC3E}">
        <p14:creationId xmlns:p14="http://schemas.microsoft.com/office/powerpoint/2010/main" val="855018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 define parameters estimated, how they are estimated, likelihood form</a:t>
            </a:r>
          </a:p>
          <a:p>
            <a:endParaRPr lang="en-US" dirty="0"/>
          </a:p>
          <a:p>
            <a:r>
              <a:rPr lang="en-US" dirty="0" err="1"/>
              <a:t>Marquadt</a:t>
            </a:r>
            <a:r>
              <a:rPr lang="en-US" dirty="0"/>
              <a:t> algorithm in family of newton Raphson</a:t>
            </a:r>
          </a:p>
          <a:p>
            <a:r>
              <a:rPr lang="en-US" dirty="0"/>
              <a:t>Convergence of log </a:t>
            </a:r>
            <a:r>
              <a:rPr lang="en-US" dirty="0" err="1"/>
              <a:t>lik</a:t>
            </a:r>
            <a:r>
              <a:rPr lang="en-US" dirty="0"/>
              <a:t> based on 3 criteria: stability of log </a:t>
            </a:r>
            <a:r>
              <a:rPr lang="en-US" dirty="0" err="1"/>
              <a:t>lik</a:t>
            </a:r>
            <a:r>
              <a:rPr lang="en-US" dirty="0"/>
              <a:t>, stability of parameters, size of derivatives (important we have three because some likelihood shapes can be quite flat in certain areas of param space) </a:t>
            </a:r>
          </a:p>
          <a:p>
            <a:endParaRPr lang="en-US" dirty="0"/>
          </a:p>
        </p:txBody>
      </p:sp>
      <p:sp>
        <p:nvSpPr>
          <p:cNvPr id="4" name="Slide Number Placeholder 3"/>
          <p:cNvSpPr>
            <a:spLocks noGrp="1"/>
          </p:cNvSpPr>
          <p:nvPr>
            <p:ph type="sldNum" sz="quarter" idx="5"/>
          </p:nvPr>
        </p:nvSpPr>
        <p:spPr/>
        <p:txBody>
          <a:bodyPr/>
          <a:lstStyle/>
          <a:p>
            <a:fld id="{9B2EB286-A592-497A-96EB-AB12E2F0BBFC}" type="slidenum">
              <a:rPr lang="en-US" smtClean="0"/>
              <a:t>11</a:t>
            </a:fld>
            <a:endParaRPr lang="en-US"/>
          </a:p>
        </p:txBody>
      </p:sp>
    </p:spTree>
    <p:extLst>
      <p:ext uri="{BB962C8B-B14F-4D97-AF65-F5344CB8AC3E}">
        <p14:creationId xmlns:p14="http://schemas.microsoft.com/office/powerpoint/2010/main" val="2720224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Arial" panose="020B0604020202020204" pitchFamily="34" charset="0"/>
                <a:ea typeface="Calibri" panose="020F0502020204030204" pitchFamily="34" charset="0"/>
                <a:cs typeface="Times New Roman" panose="02020603050405020304" pitchFamily="18" charset="0"/>
              </a:rPr>
              <a:t>Slide Purpose: to show what methods were used to transform comp data into normal</a:t>
            </a:r>
          </a:p>
          <a:p>
            <a:r>
              <a:rPr lang="en-US" sz="1200" dirty="0">
                <a:effectLst/>
                <a:latin typeface="Arial" panose="020B0604020202020204" pitchFamily="34" charset="0"/>
                <a:ea typeface="Calibri" panose="020F0502020204030204" pitchFamily="34" charset="0"/>
                <a:cs typeface="Times New Roman" panose="02020603050405020304" pitchFamily="18" charset="0"/>
              </a:rPr>
              <a:t>1 relatively low number of taxa per subject; 550 unique overall; 4 groups had a factor of 10- 100 higher counts than the next highest group</a:t>
            </a:r>
          </a:p>
          <a:p>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p>
            <a:r>
              <a:rPr lang="en-US" sz="1200" dirty="0">
                <a:effectLst/>
                <a:latin typeface="Arial" panose="020B0604020202020204" pitchFamily="34" charset="0"/>
                <a:ea typeface="Calibri" panose="020F0502020204030204" pitchFamily="34" charset="0"/>
                <a:cs typeface="Times New Roman" panose="02020603050405020304" pitchFamily="18" charset="0"/>
              </a:rPr>
              <a:t>2 Data were normalized using </a:t>
            </a:r>
            <a:r>
              <a:rPr lang="en-US" sz="1200" dirty="0" err="1">
                <a:effectLst/>
                <a:latin typeface="Arial" panose="020B0604020202020204" pitchFamily="34" charset="0"/>
                <a:ea typeface="Calibri" panose="020F0502020204030204" pitchFamily="34" charset="0"/>
                <a:cs typeface="Times New Roman" panose="02020603050405020304" pitchFamily="18" charset="0"/>
              </a:rPr>
              <a:t>logratio</a:t>
            </a:r>
            <a:r>
              <a:rPr lang="en-US" sz="1200" dirty="0">
                <a:effectLst/>
                <a:latin typeface="Arial" panose="020B0604020202020204" pitchFamily="34" charset="0"/>
                <a:ea typeface="Calibri" panose="020F0502020204030204" pitchFamily="34" charset="0"/>
                <a:cs typeface="Times New Roman" panose="02020603050405020304" pitchFamily="18" charset="0"/>
              </a:rPr>
              <a:t> transformations appropriate for compositional data. We evaluated both the centered </a:t>
            </a:r>
            <a:r>
              <a:rPr lang="en-US" sz="1200" dirty="0" err="1">
                <a:effectLst/>
                <a:latin typeface="Arial" panose="020B0604020202020204" pitchFamily="34" charset="0"/>
                <a:ea typeface="Calibri" panose="020F0502020204030204" pitchFamily="34" charset="0"/>
                <a:cs typeface="Times New Roman" panose="02020603050405020304" pitchFamily="18" charset="0"/>
              </a:rPr>
              <a:t>logratio</a:t>
            </a:r>
            <a:r>
              <a:rPr lang="en-US" sz="1200" dirty="0">
                <a:effectLst/>
                <a:latin typeface="Arial" panose="020B0604020202020204" pitchFamily="34" charset="0"/>
                <a:ea typeface="Calibri" panose="020F0502020204030204" pitchFamily="34" charset="0"/>
                <a:cs typeface="Times New Roman" panose="02020603050405020304" pitchFamily="18" charset="0"/>
              </a:rPr>
              <a:t> and isometric </a:t>
            </a:r>
            <a:r>
              <a:rPr lang="en-US" sz="1200" dirty="0" err="1">
                <a:effectLst/>
                <a:latin typeface="Arial" panose="020B0604020202020204" pitchFamily="34" charset="0"/>
                <a:ea typeface="Calibri" panose="020F0502020204030204" pitchFamily="34" charset="0"/>
                <a:cs typeface="Times New Roman" panose="02020603050405020304" pitchFamily="18" charset="0"/>
              </a:rPr>
              <a:t>logratio</a:t>
            </a:r>
            <a:r>
              <a:rPr lang="en-US" sz="1200" dirty="0">
                <a:effectLst/>
                <a:latin typeface="Arial" panose="020B0604020202020204" pitchFamily="34" charset="0"/>
                <a:ea typeface="Calibri" panose="020F0502020204030204" pitchFamily="34" charset="0"/>
                <a:cs typeface="Times New Roman" panose="02020603050405020304" pitchFamily="18" charset="0"/>
              </a:rPr>
              <a:t> transformations. </a:t>
            </a:r>
          </a:p>
          <a:p>
            <a:endParaRPr lang="en-US" sz="1200" i="1" dirty="0">
              <a:effectLst/>
              <a:latin typeface="Arial" panose="020B0604020202020204" pitchFamily="34" charset="0"/>
              <a:ea typeface="Times New Roman" panose="02020603050405020304" pitchFamily="18" charset="0"/>
              <a:cs typeface="Times New Roman" panose="02020603050405020304" pitchFamily="18" charset="0"/>
            </a:endParaRPr>
          </a:p>
          <a:p>
            <a:r>
              <a:rPr lang="en-US" sz="1200" i="1" dirty="0">
                <a:effectLst/>
                <a:latin typeface="Arial" panose="020B0604020202020204" pitchFamily="34" charset="0"/>
                <a:ea typeface="Times New Roman" panose="02020603050405020304" pitchFamily="18" charset="0"/>
                <a:cs typeface="Times New Roman" panose="02020603050405020304" pitchFamily="18" charset="0"/>
              </a:rPr>
              <a:t>3 V</a:t>
            </a:r>
            <a:r>
              <a:rPr lang="en-US" sz="1200" i="1" baseline="30000" dirty="0">
                <a:effectLst/>
                <a:latin typeface="Arial" panose="020B0604020202020204" pitchFamily="34" charset="0"/>
                <a:ea typeface="Times New Roman" panose="02020603050405020304" pitchFamily="18" charset="0"/>
                <a:cs typeface="Times New Roman" panose="02020603050405020304" pitchFamily="18" charset="0"/>
              </a:rPr>
              <a:t>T</a:t>
            </a:r>
            <a:r>
              <a:rPr lang="en-US" sz="1200" i="1"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is an orthonormal basis of the </a:t>
            </a:r>
            <a:r>
              <a:rPr lang="en-US" sz="1200" dirty="0" err="1">
                <a:effectLst/>
                <a:latin typeface="Arial" panose="020B0604020202020204" pitchFamily="34" charset="0"/>
                <a:ea typeface="Times New Roman" panose="02020603050405020304" pitchFamily="18" charset="0"/>
                <a:cs typeface="Times New Roman" panose="02020603050405020304" pitchFamily="18" charset="0"/>
              </a:rPr>
              <a:t>clr</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-plane</a:t>
            </a:r>
            <a:endParaRPr lang="en-US" dirty="0"/>
          </a:p>
        </p:txBody>
      </p:sp>
      <p:sp>
        <p:nvSpPr>
          <p:cNvPr id="4" name="Slide Number Placeholder 3"/>
          <p:cNvSpPr>
            <a:spLocks noGrp="1"/>
          </p:cNvSpPr>
          <p:nvPr>
            <p:ph type="sldNum" sz="quarter" idx="5"/>
          </p:nvPr>
        </p:nvSpPr>
        <p:spPr/>
        <p:txBody>
          <a:bodyPr/>
          <a:lstStyle/>
          <a:p>
            <a:fld id="{24092052-AF92-4F11-8BF8-28A2575BE963}" type="slidenum">
              <a:rPr lang="en-US" smtClean="0"/>
              <a:t>14</a:t>
            </a:fld>
            <a:endParaRPr lang="en-US"/>
          </a:p>
        </p:txBody>
      </p:sp>
    </p:spTree>
    <p:extLst>
      <p:ext uri="{BB962C8B-B14F-4D97-AF65-F5344CB8AC3E}">
        <p14:creationId xmlns:p14="http://schemas.microsoft.com/office/powerpoint/2010/main" val="1303620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Arial" panose="020B0604020202020204" pitchFamily="34" charset="0"/>
                <a:ea typeface="Calibri" panose="020F0502020204030204" pitchFamily="34" charset="0"/>
                <a:cs typeface="Times New Roman" panose="02020603050405020304" pitchFamily="18" charset="0"/>
              </a:rPr>
              <a:t>SP: to show things we considered in model selection and fitting</a:t>
            </a:r>
          </a:p>
          <a:p>
            <a:r>
              <a:rPr lang="en-US" sz="1200" dirty="0">
                <a:effectLst/>
                <a:latin typeface="Arial" panose="020B0604020202020204" pitchFamily="34" charset="0"/>
                <a:ea typeface="Calibri" panose="020F0502020204030204" pitchFamily="34" charset="0"/>
                <a:cs typeface="Times New Roman" panose="02020603050405020304" pitchFamily="18" charset="0"/>
              </a:rPr>
              <a:t>1 Multivariate models fit used ILR transformed data, while univariate models fit used only the CLR transformed Streptococcus group - due to model convergence issues</a:t>
            </a:r>
          </a:p>
          <a:p>
            <a:endParaRPr lang="en-US" dirty="0"/>
          </a:p>
          <a:p>
            <a:r>
              <a:rPr lang="en-US" dirty="0"/>
              <a:t>2 we need more than one if we are looking at trajectories over time, 3 min was considered for more interesting splines</a:t>
            </a:r>
          </a:p>
          <a:p>
            <a:endParaRPr lang="en-US" dirty="0"/>
          </a:p>
          <a:p>
            <a:r>
              <a:rPr lang="en-US" dirty="0"/>
              <a:t>3 month means we discretize the variable to a number (“which visit was it?”)</a:t>
            </a:r>
          </a:p>
        </p:txBody>
      </p:sp>
      <p:sp>
        <p:nvSpPr>
          <p:cNvPr id="4" name="Slide Number Placeholder 3"/>
          <p:cNvSpPr>
            <a:spLocks noGrp="1"/>
          </p:cNvSpPr>
          <p:nvPr>
            <p:ph type="sldNum" sz="quarter" idx="5"/>
          </p:nvPr>
        </p:nvSpPr>
        <p:spPr/>
        <p:txBody>
          <a:bodyPr/>
          <a:lstStyle/>
          <a:p>
            <a:fld id="{24092052-AF92-4F11-8BF8-28A2575BE963}" type="slidenum">
              <a:rPr lang="en-US" smtClean="0"/>
              <a:t>15</a:t>
            </a:fld>
            <a:endParaRPr lang="en-US"/>
          </a:p>
        </p:txBody>
      </p:sp>
    </p:spTree>
    <p:extLst>
      <p:ext uri="{BB962C8B-B14F-4D97-AF65-F5344CB8AC3E}">
        <p14:creationId xmlns:p14="http://schemas.microsoft.com/office/powerpoint/2010/main" val="1319170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Arial" panose="020B0604020202020204" pitchFamily="34" charset="0"/>
                <a:ea typeface="Calibri" panose="020F0502020204030204" pitchFamily="34" charset="0"/>
                <a:cs typeface="Times New Roman" panose="02020603050405020304" pitchFamily="18" charset="0"/>
              </a:rPr>
              <a:t>age of first antibiotic use, whether the subject was currently on antibiotics, number of antibiotics the subject was currently on, cumulative antibiotics days</a:t>
            </a:r>
            <a:endParaRPr lang="en-US" dirty="0"/>
          </a:p>
        </p:txBody>
      </p:sp>
      <p:sp>
        <p:nvSpPr>
          <p:cNvPr id="4" name="Slide Number Placeholder 3"/>
          <p:cNvSpPr>
            <a:spLocks noGrp="1"/>
          </p:cNvSpPr>
          <p:nvPr>
            <p:ph type="sldNum" sz="quarter" idx="5"/>
          </p:nvPr>
        </p:nvSpPr>
        <p:spPr/>
        <p:txBody>
          <a:bodyPr/>
          <a:lstStyle/>
          <a:p>
            <a:fld id="{24092052-AF92-4F11-8BF8-28A2575BE963}" type="slidenum">
              <a:rPr lang="en-US" smtClean="0"/>
              <a:t>16</a:t>
            </a:fld>
            <a:endParaRPr lang="en-US"/>
          </a:p>
        </p:txBody>
      </p:sp>
    </p:spTree>
    <p:extLst>
      <p:ext uri="{BB962C8B-B14F-4D97-AF65-F5344CB8AC3E}">
        <p14:creationId xmlns:p14="http://schemas.microsoft.com/office/powerpoint/2010/main" val="1909787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rial" panose="020B0604020202020204" pitchFamily="34" charset="0"/>
                <a:ea typeface="Calibri" panose="020F0502020204030204" pitchFamily="34" charset="0"/>
                <a:cs typeface="Times New Roman" panose="02020603050405020304" pitchFamily="18" charset="0"/>
              </a:rPr>
              <a:t>Recall: Preliminary models were fit considering minimum number of observations required for infant inclusion, multivariate versus univariate genera outcomes, normalizing transformations (CLR versus ILR), latent class trajectory types (linear versus spline) and time (continuous versus categorical).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rial" panose="020B0604020202020204" pitchFamily="34" charset="0"/>
                <a:ea typeface="Calibri" panose="020F0502020204030204" pitchFamily="34" charset="0"/>
                <a:cs typeface="Times New Roman" panose="02020603050405020304" pitchFamily="18" charset="0"/>
              </a:rPr>
              <a:t>Mention that tried several combinations of </a:t>
            </a:r>
            <a:r>
              <a:rPr lang="en-US" sz="1200" dirty="0" err="1">
                <a:effectLst/>
                <a:latin typeface="Arial" panose="020B0604020202020204" pitchFamily="34" charset="0"/>
                <a:ea typeface="Calibri" panose="020F0502020204030204" pitchFamily="34" charset="0"/>
                <a:cs typeface="Times New Roman" panose="02020603050405020304" pitchFamily="18" charset="0"/>
              </a:rPr>
              <a:t>clr</a:t>
            </a:r>
            <a:r>
              <a:rPr lang="en-US" sz="1200" dirty="0">
                <a:effectLst/>
                <a:latin typeface="Arial" panose="020B0604020202020204" pitchFamily="34" charset="0"/>
                <a:ea typeface="Calibri" panose="020F0502020204030204" pitchFamily="34" charset="0"/>
                <a:cs typeface="Times New Roman" panose="02020603050405020304" pitchFamily="18" charset="0"/>
              </a:rPr>
              <a:t> groups, but 2 groups or fewer converged, settled on strep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4092052-AF92-4F11-8BF8-28A2575BE963}" type="slidenum">
              <a:rPr lang="en-US" smtClean="0"/>
              <a:t>17</a:t>
            </a:fld>
            <a:endParaRPr lang="en-US"/>
          </a:p>
        </p:txBody>
      </p:sp>
    </p:spTree>
    <p:extLst>
      <p:ext uri="{BB962C8B-B14F-4D97-AF65-F5344CB8AC3E}">
        <p14:creationId xmlns:p14="http://schemas.microsoft.com/office/powerpoint/2010/main" val="1465283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092052-AF92-4F11-8BF8-28A2575BE963}" type="slidenum">
              <a:rPr lang="en-US" smtClean="0"/>
              <a:t>18</a:t>
            </a:fld>
            <a:endParaRPr lang="en-US"/>
          </a:p>
        </p:txBody>
      </p:sp>
    </p:spTree>
    <p:extLst>
      <p:ext uri="{BB962C8B-B14F-4D97-AF65-F5344CB8AC3E}">
        <p14:creationId xmlns:p14="http://schemas.microsoft.com/office/powerpoint/2010/main" val="3013280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092052-AF92-4F11-8BF8-28A2575BE963}" type="slidenum">
              <a:rPr lang="en-US" smtClean="0"/>
              <a:t>19</a:t>
            </a:fld>
            <a:endParaRPr lang="en-US"/>
          </a:p>
        </p:txBody>
      </p:sp>
    </p:spTree>
    <p:extLst>
      <p:ext uri="{BB962C8B-B14F-4D97-AF65-F5344CB8AC3E}">
        <p14:creationId xmlns:p14="http://schemas.microsoft.com/office/powerpoint/2010/main" val="29778630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Mention how we used ~10 AIC as a criteria, but that our selection was more looking at lowest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aic</a:t>
            </a:r>
            <a:r>
              <a:rPr lang="en-US" sz="1800" dirty="0">
                <a:effectLst/>
                <a:latin typeface="Arial" panose="020B0604020202020204" pitchFamily="34" charset="0"/>
                <a:ea typeface="Calibri" panose="020F0502020204030204" pitchFamily="34" charset="0"/>
                <a:cs typeface="Times New Roman" panose="02020603050405020304" pitchFamily="18" charset="0"/>
              </a:rPr>
              <a:t> across models then maximizing the #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lc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800"/>
              </a:spcAft>
            </a:pPr>
            <a:r>
              <a:rPr lang="en-US" sz="1800" dirty="0">
                <a:effectLst/>
                <a:latin typeface="Calibri" panose="020F0502020204030204" pitchFamily="34" charset="0"/>
                <a:cs typeface="Times New Roman" panose="02020603050405020304" pitchFamily="18" charset="0"/>
              </a:rPr>
              <a:t>Transition to alluvial plot</a:t>
            </a:r>
            <a:endParaRPr lang="en-US" dirty="0"/>
          </a:p>
        </p:txBody>
      </p:sp>
      <p:sp>
        <p:nvSpPr>
          <p:cNvPr id="4" name="Slide Number Placeholder 3"/>
          <p:cNvSpPr>
            <a:spLocks noGrp="1"/>
          </p:cNvSpPr>
          <p:nvPr>
            <p:ph type="sldNum" sz="quarter" idx="5"/>
          </p:nvPr>
        </p:nvSpPr>
        <p:spPr/>
        <p:txBody>
          <a:bodyPr/>
          <a:lstStyle/>
          <a:p>
            <a:fld id="{24092052-AF92-4F11-8BF8-28A2575BE963}" type="slidenum">
              <a:rPr lang="en-US" smtClean="0"/>
              <a:t>20</a:t>
            </a:fld>
            <a:endParaRPr lang="en-US"/>
          </a:p>
        </p:txBody>
      </p:sp>
    </p:spTree>
    <p:extLst>
      <p:ext uri="{BB962C8B-B14F-4D97-AF65-F5344CB8AC3E}">
        <p14:creationId xmlns:p14="http://schemas.microsoft.com/office/powerpoint/2010/main" val="28036289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rial" panose="020B0604020202020204" pitchFamily="34" charset="0"/>
                <a:ea typeface="Calibri" panose="020F0502020204030204" pitchFamily="34" charset="0"/>
              </a:rPr>
              <a:t>Alluvial plot which shows how the subjects were classified in the multiple latent class models </a:t>
            </a:r>
            <a:r>
              <a:rPr lang="en-US" sz="1800" dirty="0" err="1">
                <a:effectLst/>
                <a:latin typeface="Arial" panose="020B0604020202020204" pitchFamily="34" charset="0"/>
                <a:ea typeface="Calibri" panose="020F0502020204030204" pitchFamily="34" charset="0"/>
              </a:rPr>
              <a:t>yaxis</a:t>
            </a:r>
            <a:r>
              <a:rPr lang="en-US" sz="1800" dirty="0">
                <a:effectLst/>
                <a:latin typeface="Arial" panose="020B0604020202020204" pitchFamily="34" charset="0"/>
                <a:ea typeface="Calibri" panose="020F0502020204030204" pitchFamily="34" charset="0"/>
              </a:rPr>
              <a:t> is # of subjects</a:t>
            </a:r>
          </a:p>
          <a:p>
            <a:endParaRPr lang="en-US" sz="1800" dirty="0">
              <a:effectLst/>
              <a:latin typeface="Arial" panose="020B0604020202020204" pitchFamily="34" charset="0"/>
              <a:ea typeface="Calibri" panose="020F0502020204030204" pitchFamily="34" charset="0"/>
            </a:endParaRPr>
          </a:p>
          <a:p>
            <a:r>
              <a:rPr lang="en-US" sz="1800" dirty="0">
                <a:effectLst/>
                <a:latin typeface="Arial" panose="020B0604020202020204" pitchFamily="34" charset="0"/>
                <a:ea typeface="Calibri" panose="020F0502020204030204" pitchFamily="34" charset="0"/>
              </a:rPr>
              <a:t>Comparison of similar models with different number of latent classes indicate that classes 2, 3 and 4 seem to come from splitting up the larger class in the 2 latent class case, while the majority of class 1 contains the same subjects as the smaller class in the 2 latent class case</a:t>
            </a:r>
            <a:endParaRPr lang="en-US" dirty="0"/>
          </a:p>
        </p:txBody>
      </p:sp>
      <p:sp>
        <p:nvSpPr>
          <p:cNvPr id="4" name="Slide Number Placeholder 3"/>
          <p:cNvSpPr>
            <a:spLocks noGrp="1"/>
          </p:cNvSpPr>
          <p:nvPr>
            <p:ph type="sldNum" sz="quarter" idx="5"/>
          </p:nvPr>
        </p:nvSpPr>
        <p:spPr/>
        <p:txBody>
          <a:bodyPr/>
          <a:lstStyle/>
          <a:p>
            <a:fld id="{24092052-AF92-4F11-8BF8-28A2575BE963}" type="slidenum">
              <a:rPr lang="en-US" smtClean="0"/>
              <a:t>21</a:t>
            </a:fld>
            <a:endParaRPr lang="en-US"/>
          </a:p>
        </p:txBody>
      </p:sp>
    </p:spTree>
    <p:extLst>
      <p:ext uri="{BB962C8B-B14F-4D97-AF65-F5344CB8AC3E}">
        <p14:creationId xmlns:p14="http://schemas.microsoft.com/office/powerpoint/2010/main" val="930576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residuals</a:t>
            </a:r>
          </a:p>
        </p:txBody>
      </p:sp>
      <p:sp>
        <p:nvSpPr>
          <p:cNvPr id="4" name="Slide Number Placeholder 3"/>
          <p:cNvSpPr>
            <a:spLocks noGrp="1"/>
          </p:cNvSpPr>
          <p:nvPr>
            <p:ph type="sldNum" sz="quarter" idx="5"/>
          </p:nvPr>
        </p:nvSpPr>
        <p:spPr/>
        <p:txBody>
          <a:bodyPr/>
          <a:lstStyle/>
          <a:p>
            <a:fld id="{24092052-AF92-4F11-8BF8-28A2575BE963}" type="slidenum">
              <a:rPr lang="en-US" smtClean="0"/>
              <a:t>22</a:t>
            </a:fld>
            <a:endParaRPr lang="en-US"/>
          </a:p>
        </p:txBody>
      </p:sp>
    </p:spTree>
    <p:extLst>
      <p:ext uri="{BB962C8B-B14F-4D97-AF65-F5344CB8AC3E}">
        <p14:creationId xmlns:p14="http://schemas.microsoft.com/office/powerpoint/2010/main" val="2770989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Slide Purpose: Background info on CF- motivate analysis of the microbiome</a:t>
            </a:r>
          </a:p>
          <a:p>
            <a:endParaRPr lang="en-US" i="1" dirty="0"/>
          </a:p>
          <a:p>
            <a:pPr marL="228600" indent="-228600">
              <a:buAutoNum type="arabicParenBoth"/>
            </a:pPr>
            <a:r>
              <a:rPr lang="en-US" dirty="0"/>
              <a:t>Better understanding of early airway infections -&gt; better understand variability of disease progression </a:t>
            </a:r>
          </a:p>
          <a:p>
            <a:pPr marL="228600" indent="-228600">
              <a:buAutoNum type="arabicParenBoth"/>
            </a:pPr>
            <a:r>
              <a:rPr lang="en-US" dirty="0"/>
              <a:t> </a:t>
            </a:r>
          </a:p>
          <a:p>
            <a:pPr marL="0"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2EB286-A592-497A-96EB-AB12E2F0BB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2092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rPr>
              <a:t>High diagonal indicates that the model discriminates well with t</a:t>
            </a:r>
            <a:r>
              <a:rPr lang="en-US" sz="1800" dirty="0">
                <a:effectLst/>
                <a:latin typeface="Arial" panose="020B0604020202020204" pitchFamily="34" charset="0"/>
                <a:ea typeface="Calibri" panose="020F0502020204030204" pitchFamily="34" charset="0"/>
              </a:rPr>
              <a:t>he fourth latent class seeming to be the most ambiguous class with some uncertainty of distinguishing from subjects within classes 1 and 3.</a:t>
            </a:r>
          </a:p>
          <a:p>
            <a:endParaRPr lang="en-US" sz="1800" dirty="0">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24092052-AF92-4F11-8BF8-28A2575BE963}" type="slidenum">
              <a:rPr lang="en-US" smtClean="0"/>
              <a:t>23</a:t>
            </a:fld>
            <a:endParaRPr lang="en-US"/>
          </a:p>
        </p:txBody>
      </p:sp>
    </p:spTree>
    <p:extLst>
      <p:ext uri="{BB962C8B-B14F-4D97-AF65-F5344CB8AC3E}">
        <p14:creationId xmlns:p14="http://schemas.microsoft.com/office/powerpoint/2010/main" val="8807012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the smallest class (class 2) starts higher and tends to retain a higher than average relative abundance. </a:t>
            </a:r>
          </a:p>
          <a:p>
            <a:pPr marL="0" marR="0">
              <a:lnSpc>
                <a:spcPct val="200000"/>
              </a:lnSpc>
              <a:spcBef>
                <a:spcPts val="0"/>
              </a:spcBef>
              <a:spcAft>
                <a:spcPts val="0"/>
              </a:spcAft>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The largest class (class 3) demonstrates an average relative abundance over time whereas classes 1 and 4 have below average relative abundance for </a:t>
            </a:r>
            <a:r>
              <a:rPr lang="en-US" sz="1800" i="1" dirty="0">
                <a:effectLst/>
                <a:latin typeface="Arial" panose="020B0604020202020204" pitchFamily="34" charset="0"/>
                <a:ea typeface="Calibri" panose="020F0502020204030204" pitchFamily="34" charset="0"/>
                <a:cs typeface="Times New Roman" panose="02020603050405020304" pitchFamily="18" charset="0"/>
              </a:rPr>
              <a:t>Streptococcus</a:t>
            </a:r>
            <a:r>
              <a:rPr lang="en-US" sz="1800" dirty="0">
                <a:effectLst/>
                <a:latin typeface="Arial" panose="020B0604020202020204" pitchFamily="34" charset="0"/>
                <a:ea typeface="Calibri" panose="020F0502020204030204" pitchFamily="34" charset="0"/>
                <a:cs typeface="Times New Roman" panose="02020603050405020304" pitchFamily="18" charset="0"/>
              </a:rPr>
              <a:t> that remains low over time.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200000"/>
              </a:lnSpc>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Note: classes 2,3,4 come from the larger group in the 2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lc</a:t>
            </a:r>
            <a:r>
              <a:rPr lang="en-US" sz="1800" dirty="0">
                <a:effectLst/>
                <a:latin typeface="Arial" panose="020B0604020202020204" pitchFamily="34" charset="0"/>
                <a:ea typeface="Calibri" panose="020F0502020204030204" pitchFamily="34" charset="0"/>
                <a:cs typeface="Times New Roman" panose="02020603050405020304" pitchFamily="18" charset="0"/>
              </a:rPr>
              <a:t> models, while class 1 comes from the smaller group. </a:t>
            </a:r>
            <a:endParaRPr lang="en-US" dirty="0"/>
          </a:p>
        </p:txBody>
      </p:sp>
      <p:sp>
        <p:nvSpPr>
          <p:cNvPr id="4" name="Slide Number Placeholder 3"/>
          <p:cNvSpPr>
            <a:spLocks noGrp="1"/>
          </p:cNvSpPr>
          <p:nvPr>
            <p:ph type="sldNum" sz="quarter" idx="5"/>
          </p:nvPr>
        </p:nvSpPr>
        <p:spPr/>
        <p:txBody>
          <a:bodyPr/>
          <a:lstStyle/>
          <a:p>
            <a:fld id="{24092052-AF92-4F11-8BF8-28A2575BE963}" type="slidenum">
              <a:rPr lang="en-US" smtClean="0"/>
              <a:t>24</a:t>
            </a:fld>
            <a:endParaRPr lang="en-US"/>
          </a:p>
        </p:txBody>
      </p:sp>
    </p:spTree>
    <p:extLst>
      <p:ext uri="{BB962C8B-B14F-4D97-AF65-F5344CB8AC3E}">
        <p14:creationId xmlns:p14="http://schemas.microsoft.com/office/powerpoint/2010/main" val="898303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how in the package </a:t>
            </a:r>
            <a:r>
              <a:rPr lang="en-US" dirty="0" err="1"/>
              <a:t>lcmm</a:t>
            </a:r>
            <a:r>
              <a:rPr lang="en-US" dirty="0"/>
              <a:t> it was easy to look at many different pieces of the model, from regular covariates to covariates associated with the latent classes themselves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Lots of models didn’t really converge (not sure if it’s the lack of data or the strict requirements on the algorithm)</a:t>
            </a:r>
          </a:p>
          <a:p>
            <a:endParaRPr lang="en-US" dirty="0"/>
          </a:p>
        </p:txBody>
      </p:sp>
      <p:sp>
        <p:nvSpPr>
          <p:cNvPr id="4" name="Slide Number Placeholder 3"/>
          <p:cNvSpPr>
            <a:spLocks noGrp="1"/>
          </p:cNvSpPr>
          <p:nvPr>
            <p:ph type="sldNum" sz="quarter" idx="5"/>
          </p:nvPr>
        </p:nvSpPr>
        <p:spPr/>
        <p:txBody>
          <a:bodyPr/>
          <a:lstStyle/>
          <a:p>
            <a:fld id="{24092052-AF92-4F11-8BF8-28A2575BE963}" type="slidenum">
              <a:rPr lang="en-US" smtClean="0"/>
              <a:t>27</a:t>
            </a:fld>
            <a:endParaRPr lang="en-US"/>
          </a:p>
        </p:txBody>
      </p:sp>
    </p:spTree>
    <p:extLst>
      <p:ext uri="{BB962C8B-B14F-4D97-AF65-F5344CB8AC3E}">
        <p14:creationId xmlns:p14="http://schemas.microsoft.com/office/powerpoint/2010/main" val="73157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Slide Purpose: Insight into complexity of microbiome data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how microorganisms on/in the human body outnumber human cells tenfold, </a:t>
            </a:r>
            <a:r>
              <a:rPr lang="en-US" sz="1200" dirty="0"/>
              <a:t>Can be used to identify diff between members of a family, community, or across different </a:t>
            </a:r>
            <a:r>
              <a:rPr lang="en-US" sz="1200" dirty="0" err="1"/>
              <a:t>popns</a:t>
            </a:r>
            <a:r>
              <a:rPr lang="en-US"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Left: </a:t>
            </a:r>
            <a:endParaRPr lang="en-US" sz="1200" dirty="0"/>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sz="1200" dirty="0"/>
              <a:t>Are our samples representative of our population (true mb comp); could it change based on location of sample (upper vs lower airways)</a:t>
            </a:r>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sz="1200" dirty="0"/>
              <a:t>Limited based on difficulty of collecting the samples (is the procedure invasive? Is Location precision important?)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Right: </a:t>
            </a:r>
            <a:r>
              <a:rPr lang="en-US" sz="1200" dirty="0" err="1"/>
              <a:t>pearson’s</a:t>
            </a:r>
            <a:r>
              <a:rPr lang="en-US" sz="1200" dirty="0"/>
              <a:t> correlation coefficient, ANOVA, linear regression, t-tests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9B2EB286-A592-497A-96EB-AB12E2F0BBFC}" type="slidenum">
              <a:rPr lang="en-US" smtClean="0"/>
              <a:t>4</a:t>
            </a:fld>
            <a:endParaRPr lang="en-US"/>
          </a:p>
        </p:txBody>
      </p:sp>
    </p:spTree>
    <p:extLst>
      <p:ext uri="{BB962C8B-B14F-4D97-AF65-F5344CB8AC3E}">
        <p14:creationId xmlns:p14="http://schemas.microsoft.com/office/powerpoint/2010/main" val="3117519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Notes Placeholder 1">
                <a:extLst>
                  <a:ext uri="{FF2B5EF4-FFF2-40B4-BE49-F238E27FC236}">
                    <a16:creationId xmlns:a16="http://schemas.microsoft.com/office/drawing/2014/main" id="{78688DB8-BA5F-41BA-8672-23479E2646CE}"/>
                  </a:ext>
                </a:extLst>
              </p:cNvPr>
              <p:cNvSpPr>
                <a:spLocks noGrp="1"/>
              </p:cNvSpPr>
              <p:nvPr>
                <p:ph type="body" idx="1"/>
              </p:nvPr>
            </p:nvSpPr>
            <p:spPr/>
            <p:txBody>
              <a:bodyPr/>
              <a:lstStyle/>
              <a:p>
                <a:r>
                  <a:rPr lang="en-US" dirty="0"/>
                  <a:t>SP: recap LMM </a:t>
                </a:r>
              </a:p>
              <a:p>
                <a:endParaRPr lang="en-US" dirty="0"/>
              </a:p>
              <a:p>
                <a:r>
                  <a:rPr lang="en-US" dirty="0"/>
                  <a:t>For subject </a:t>
                </a:r>
                <a:r>
                  <a:rPr lang="en-US" dirty="0" err="1"/>
                  <a:t>i</a:t>
                </a:r>
                <a:r>
                  <a:rPr lang="en-US" dirty="0"/>
                  <a:t>, repeated measure j</a:t>
                </a:r>
              </a:p>
              <a:p>
                <a:r>
                  <a:rPr lang="en-US" dirty="0"/>
                  <a:t>Design matrix trajectory shapes can be of any type (polynomial, specifically designed to the fit, spline methods)</a:t>
                </a:r>
              </a:p>
              <a:p>
                <a:r>
                  <a:rPr lang="en-US" dirty="0"/>
                  <a:t>w(t) ZM gaussian </a:t>
                </a:r>
                <a:r>
                  <a:rPr lang="en-US" dirty="0" err="1"/>
                  <a:t>stoch</a:t>
                </a:r>
                <a:r>
                  <a:rPr lang="en-US" dirty="0"/>
                  <a:t> process or stationary process w parameter </a:t>
                </a:r>
                <a14:m>
                  <m:oMath xmlns:m="http://schemas.openxmlformats.org/officeDocument/2006/math">
                    <m:sSubSup>
                      <m:sSubSupPr>
                        <m:ctrlPr>
                          <a:rPr lang="en-US" sz="1200" i="1" kern="1200" smtClean="0">
                            <a:solidFill>
                              <a:schemeClr val="tx1"/>
                            </a:solidFill>
                            <a:effectLst/>
                            <a:latin typeface="Cambria Math" panose="02040503050406030204" pitchFamily="18" charset="0"/>
                            <a:ea typeface="+mn-ea"/>
                            <a:cs typeface="+mn-cs"/>
                          </a:rPr>
                        </m:ctrlPr>
                      </m:sSubSupPr>
                      <m:e>
                        <m:r>
                          <a:rPr lang="en-US" sz="1200" i="1" kern="1200">
                            <a:solidFill>
                              <a:schemeClr val="tx1"/>
                            </a:solidFill>
                            <a:effectLst/>
                            <a:latin typeface="Cambria Math" panose="02040503050406030204" pitchFamily="18" charset="0"/>
                            <a:ea typeface="+mn-ea"/>
                            <a:cs typeface="+mn-cs"/>
                          </a:rPr>
                          <m:t>𝜎</m:t>
                        </m:r>
                      </m:e>
                      <m:sub>
                        <m:r>
                          <a:rPr lang="en-US" sz="1200" i="1" kern="1200">
                            <a:solidFill>
                              <a:schemeClr val="tx1"/>
                            </a:solidFill>
                            <a:effectLst/>
                            <a:latin typeface="Cambria Math" panose="02040503050406030204" pitchFamily="18" charset="0"/>
                            <a:ea typeface="+mn-ea"/>
                            <a:cs typeface="+mn-cs"/>
                          </a:rPr>
                          <m:t>𝑤</m:t>
                        </m:r>
                      </m:sub>
                      <m:sup>
                        <m:r>
                          <a:rPr lang="en-US" sz="1200" i="1" kern="1200">
                            <a:solidFill>
                              <a:schemeClr val="tx1"/>
                            </a:solidFill>
                            <a:effectLst/>
                            <a:latin typeface="Cambria Math" panose="02040503050406030204" pitchFamily="18" charset="0"/>
                            <a:ea typeface="+mn-ea"/>
                            <a:cs typeface="+mn-cs"/>
                          </a:rPr>
                          <m:t>2</m:t>
                        </m:r>
                      </m:sup>
                    </m:sSubSup>
                  </m:oMath>
                </a14:m>
                <a:r>
                  <a:rPr lang="en-US" dirty="0"/>
                  <a:t>; included in semi</a:t>
                </a:r>
                <a:r>
                  <a:rPr lang="en-US" baseline="0" dirty="0"/>
                  <a:t>parametric </a:t>
                </a:r>
                <a:r>
                  <a:rPr lang="en-US" baseline="0" dirty="0" err="1"/>
                  <a:t>lmm</a:t>
                </a:r>
                <a:r>
                  <a:rPr lang="en-US" baseline="0" dirty="0"/>
                  <a:t>, used to model serial correlation</a:t>
                </a:r>
                <a:endParaRPr lang="en-US" dirty="0"/>
              </a:p>
            </p:txBody>
          </p:sp>
        </mc:Choice>
        <mc:Fallback xmlns="">
          <p:sp>
            <p:nvSpPr>
              <p:cNvPr id="2" name="Notes Placeholder 1">
                <a:extLst>
                  <a:ext uri="{FF2B5EF4-FFF2-40B4-BE49-F238E27FC236}">
                    <a16:creationId xmlns:a16="http://schemas.microsoft.com/office/drawing/2014/main" id="{78688DB8-BA5F-41BA-8672-23479E2646CE}"/>
                  </a:ext>
                </a:extLst>
              </p:cNvPr>
              <p:cNvSpPr>
                <a:spLocks noGrp="1"/>
              </p:cNvSpPr>
              <p:nvPr>
                <p:ph type="body" idx="1"/>
              </p:nvPr>
            </p:nvSpPr>
            <p:spPr/>
            <p:txBody>
              <a:bodyPr/>
              <a:lstStyle/>
              <a:p>
                <a:r>
                  <a:rPr lang="en-US" dirty="0"/>
                  <a:t>SP: recap LMM </a:t>
                </a:r>
              </a:p>
              <a:p>
                <a:endParaRPr lang="en-US" dirty="0"/>
              </a:p>
              <a:p>
                <a:r>
                  <a:rPr lang="en-US" dirty="0"/>
                  <a:t>For subject </a:t>
                </a:r>
                <a:r>
                  <a:rPr lang="en-US" dirty="0" err="1"/>
                  <a:t>i</a:t>
                </a:r>
                <a:r>
                  <a:rPr lang="en-US" dirty="0"/>
                  <a:t>, repeated measure j</a:t>
                </a:r>
              </a:p>
              <a:p>
                <a:r>
                  <a:rPr lang="en-US" dirty="0"/>
                  <a:t>Design matrix trajectory shapes can be of any type (polynomial, specifically designed to the fit, spline methods)</a:t>
                </a:r>
              </a:p>
              <a:p>
                <a:r>
                  <a:rPr lang="en-US" dirty="0"/>
                  <a:t>w(t) ZM gaussian </a:t>
                </a:r>
                <a:r>
                  <a:rPr lang="en-US" dirty="0" err="1"/>
                  <a:t>stoch</a:t>
                </a:r>
                <a:r>
                  <a:rPr lang="en-US" dirty="0"/>
                  <a:t> process or stationary process w parameter </a:t>
                </a:r>
                <a:r>
                  <a:rPr lang="en-US" sz="1200" i="0" kern="1200">
                    <a:solidFill>
                      <a:schemeClr val="tx1"/>
                    </a:solidFill>
                    <a:effectLst/>
                    <a:latin typeface="+mn-lt"/>
                    <a:ea typeface="+mn-ea"/>
                    <a:cs typeface="+mn-cs"/>
                  </a:rPr>
                  <a:t>𝜎_𝑤^2</a:t>
                </a:r>
                <a:r>
                  <a:rPr lang="en-US" dirty="0"/>
                  <a:t>; included in semi</a:t>
                </a:r>
                <a:r>
                  <a:rPr lang="en-US" baseline="0" dirty="0"/>
                  <a:t>parametric </a:t>
                </a:r>
                <a:r>
                  <a:rPr lang="en-US" baseline="0" dirty="0" err="1"/>
                  <a:t>lmm</a:t>
                </a:r>
                <a:r>
                  <a:rPr lang="en-US" baseline="0" dirty="0"/>
                  <a:t>, used to model serial correlation</a:t>
                </a:r>
                <a:endParaRPr lang="en-US" dirty="0"/>
              </a:p>
            </p:txBody>
          </p:sp>
        </mc:Fallback>
      </mc:AlternateContent>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C87A284-D6A1-4527-AEF9-C16A3B0DE9B0}"/>
              </a:ext>
            </a:extLst>
          </p:cNvPr>
          <p:cNvSpPr>
            <a:spLocks noGrp="1"/>
          </p:cNvSpPr>
          <p:nvPr>
            <p:ph type="body" idx="1"/>
          </p:nvPr>
        </p:nvSpPr>
        <p:spPr/>
        <p:txBody>
          <a:bodyPr/>
          <a:lstStyle/>
          <a:p>
            <a:r>
              <a:rPr lang="en-US" dirty="0"/>
              <a:t>SP: introduce the method &amp; a general connection to the main thesis question</a:t>
            </a:r>
          </a:p>
          <a:p>
            <a:endParaRPr lang="en-US" dirty="0"/>
          </a:p>
          <a:p>
            <a:r>
              <a:rPr lang="en-US" dirty="0"/>
              <a:t>(3) Mention the unmeasured groups are the latent variables, will explain in a bit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Slide purpose: to present LCA as a method of analyzing mb data</a:t>
            </a:r>
          </a:p>
          <a:p>
            <a:endParaRPr lang="en-US" i="0" dirty="0"/>
          </a:p>
          <a:p>
            <a:pPr marL="228600" indent="-228600">
              <a:buAutoNum type="arabicParenBoth"/>
            </a:pPr>
            <a:r>
              <a:rPr lang="en-US" i="0" dirty="0"/>
              <a:t>Several papers have emphasized the utility of building these models (in tangential areas of interest of the microbiome: true bacterial community composition, identifying phenotypes, Bayesian versions of SEM) </a:t>
            </a:r>
          </a:p>
          <a:p>
            <a:pPr marL="228600" indent="-228600">
              <a:buAutoNum type="arabicParenBoth"/>
            </a:pPr>
            <a:r>
              <a:rPr lang="en-US" i="0" dirty="0"/>
              <a:t>Hasn’t really been any applications applying </a:t>
            </a:r>
            <a:r>
              <a:rPr lang="en-US" i="0" dirty="0" err="1"/>
              <a:t>lcmm</a:t>
            </a:r>
            <a:r>
              <a:rPr lang="en-US" i="0" dirty="0"/>
              <a:t> to </a:t>
            </a:r>
            <a:r>
              <a:rPr lang="en-US" i="0" dirty="0" err="1"/>
              <a:t>longi</a:t>
            </a:r>
            <a:r>
              <a:rPr lang="en-US" i="0" dirty="0"/>
              <a:t> mb data (very novel application) </a:t>
            </a:r>
          </a:p>
          <a:p>
            <a:pPr marL="228600" indent="-228600">
              <a:buAutoNum type="arabicParenBoth"/>
            </a:pPr>
            <a:r>
              <a:rPr lang="en-US" i="0" dirty="0"/>
              <a:t>Really, the only main assumption is the outcomes are norm </a:t>
            </a:r>
            <a:r>
              <a:rPr lang="en-US" i="0" dirty="0" err="1"/>
              <a:t>dist</a:t>
            </a:r>
            <a:endParaRPr lang="en-US" i="0" dirty="0"/>
          </a:p>
        </p:txBody>
      </p:sp>
      <p:sp>
        <p:nvSpPr>
          <p:cNvPr id="4" name="Slide Number Placeholder 3"/>
          <p:cNvSpPr>
            <a:spLocks noGrp="1"/>
          </p:cNvSpPr>
          <p:nvPr>
            <p:ph type="sldNum" sz="quarter" idx="5"/>
          </p:nvPr>
        </p:nvSpPr>
        <p:spPr/>
        <p:txBody>
          <a:bodyPr/>
          <a:lstStyle/>
          <a:p>
            <a:fld id="{9B2EB286-A592-497A-96EB-AB12E2F0BBFC}" type="slidenum">
              <a:rPr lang="en-US" smtClean="0"/>
              <a:t>7</a:t>
            </a:fld>
            <a:endParaRPr lang="en-US"/>
          </a:p>
        </p:txBody>
      </p:sp>
    </p:spTree>
    <p:extLst>
      <p:ext uri="{BB962C8B-B14F-4D97-AF65-F5344CB8AC3E}">
        <p14:creationId xmlns:p14="http://schemas.microsoft.com/office/powerpoint/2010/main" val="1561575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B0C6960C-D118-439A-9FC2-F8E2EC773CF9}"/>
              </a:ext>
            </a:extLst>
          </p:cNvPr>
          <p:cNvSpPr>
            <a:spLocks noGrp="1"/>
          </p:cNvSpPr>
          <p:nvPr>
            <p:ph type="body" idx="1"/>
          </p:nvPr>
        </p:nvSpPr>
        <p:spPr/>
        <p:txBody>
          <a:bodyPr/>
          <a:lstStyle/>
          <a:p>
            <a:r>
              <a:rPr lang="en-US" dirty="0"/>
              <a:t>SP: introduce a latent model</a:t>
            </a:r>
          </a:p>
          <a:p>
            <a:endParaRPr lang="en-US" dirty="0"/>
          </a:p>
          <a:p>
            <a:r>
              <a:rPr lang="en-US" dirty="0"/>
              <a:t>Latent process- standard </a:t>
            </a:r>
            <a:r>
              <a:rPr lang="en-US" dirty="0" err="1"/>
              <a:t>lmm</a:t>
            </a:r>
            <a:r>
              <a:rPr lang="en-US" dirty="0"/>
              <a:t> w/o error</a:t>
            </a:r>
          </a:p>
          <a:p>
            <a:r>
              <a:rPr lang="en-US" dirty="0"/>
              <a:t>Several options for H in package </a:t>
            </a:r>
            <a:r>
              <a:rPr lang="en-US" dirty="0" err="1"/>
              <a:t>lcmm</a:t>
            </a:r>
            <a:r>
              <a:rPr lang="en-US" dirty="0"/>
              <a:t>, but we are going to opt for a compositional transform on the outcome instead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B0C6960C-D118-439A-9FC2-F8E2EC773CF9}"/>
              </a:ext>
            </a:extLst>
          </p:cNvPr>
          <p:cNvSpPr>
            <a:spLocks noGrp="1"/>
          </p:cNvSpPr>
          <p:nvPr>
            <p:ph type="body" idx="1"/>
          </p:nvPr>
        </p:nvSpPr>
        <p:spPr/>
        <p:txBody>
          <a:bodyPr/>
          <a:lstStyle/>
          <a:p>
            <a:r>
              <a:rPr lang="en-US" dirty="0"/>
              <a:t>SP: multivariate case</a:t>
            </a:r>
          </a:p>
          <a:p>
            <a:endParaRPr lang="en-US" dirty="0"/>
          </a:p>
          <a:p>
            <a:r>
              <a:rPr lang="en-US" dirty="0"/>
              <a:t>Requires random intercept, because the dimension of the latent process constrained by intercept (B0=0) and variance of random intercept rather than se of a marker specific standard error</a:t>
            </a:r>
          </a:p>
        </p:txBody>
      </p:sp>
    </p:spTree>
    <p:extLst>
      <p:ext uri="{BB962C8B-B14F-4D97-AF65-F5344CB8AC3E}">
        <p14:creationId xmlns:p14="http://schemas.microsoft.com/office/powerpoint/2010/main" val="3725532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AED792F6-3FA9-43E0-9DB1-96E8690B488A}"/>
              </a:ext>
            </a:extLst>
          </p:cNvPr>
          <p:cNvSpPr>
            <a:spLocks noGrp="1"/>
          </p:cNvSpPr>
          <p:nvPr>
            <p:ph type="body" idx="1"/>
          </p:nvPr>
        </p:nvSpPr>
        <p:spPr/>
        <p:txBody>
          <a:bodyPr/>
          <a:lstStyle/>
          <a:p>
            <a:r>
              <a:rPr lang="en-US" dirty="0"/>
              <a:t>SP introduce the method to be used in the thesis</a:t>
            </a:r>
          </a:p>
          <a:p>
            <a:endParaRPr lang="en-US" dirty="0"/>
          </a:p>
          <a:p>
            <a:r>
              <a:rPr lang="en-US" dirty="0"/>
              <a:t>Linear mixed model for a normal outcome </a:t>
            </a:r>
            <a:r>
              <a:rPr lang="en-US" dirty="0" err="1"/>
              <a:t>Yij</a:t>
            </a:r>
            <a:r>
              <a:rPr lang="en-US" dirty="0"/>
              <a:t> in class g</a:t>
            </a:r>
          </a:p>
          <a:p>
            <a:r>
              <a:rPr lang="en-US" dirty="0"/>
              <a:t>This is extended to a latent process model</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E311F-BA1D-4172-9B00-767AA9A02B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9FD4D8-3261-45C7-A5F3-5087366057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22E494-435F-4353-947F-1A0AA7C15E4A}"/>
              </a:ext>
            </a:extLst>
          </p:cNvPr>
          <p:cNvSpPr>
            <a:spLocks noGrp="1"/>
          </p:cNvSpPr>
          <p:nvPr>
            <p:ph type="dt" sz="half" idx="10"/>
          </p:nvPr>
        </p:nvSpPr>
        <p:spPr/>
        <p:txBody>
          <a:bodyPr/>
          <a:lstStyle/>
          <a:p>
            <a:fld id="{D87A5628-4EDB-4B4E-A29C-452C102D1187}" type="datetimeFigureOut">
              <a:rPr lang="en-US" smtClean="0"/>
              <a:t>8/9/2020</a:t>
            </a:fld>
            <a:endParaRPr lang="en-US"/>
          </a:p>
        </p:txBody>
      </p:sp>
      <p:sp>
        <p:nvSpPr>
          <p:cNvPr id="5" name="Footer Placeholder 4">
            <a:extLst>
              <a:ext uri="{FF2B5EF4-FFF2-40B4-BE49-F238E27FC236}">
                <a16:creationId xmlns:a16="http://schemas.microsoft.com/office/drawing/2014/main" id="{A69C849F-0EA7-4998-9800-3D90C0ED74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E7AFC8-0661-4306-B450-E3BDA42CF0F4}"/>
              </a:ext>
            </a:extLst>
          </p:cNvPr>
          <p:cNvSpPr>
            <a:spLocks noGrp="1"/>
          </p:cNvSpPr>
          <p:nvPr>
            <p:ph type="sldNum" sz="quarter" idx="12"/>
          </p:nvPr>
        </p:nvSpPr>
        <p:spPr/>
        <p:txBody>
          <a:bodyPr/>
          <a:lstStyle/>
          <a:p>
            <a:fld id="{2A7CC6E6-22F3-465C-9CB5-740942AB1256}" type="slidenum">
              <a:rPr lang="en-US" smtClean="0"/>
              <a:t>‹#›</a:t>
            </a:fld>
            <a:endParaRPr lang="en-US"/>
          </a:p>
        </p:txBody>
      </p:sp>
    </p:spTree>
    <p:extLst>
      <p:ext uri="{BB962C8B-B14F-4D97-AF65-F5344CB8AC3E}">
        <p14:creationId xmlns:p14="http://schemas.microsoft.com/office/powerpoint/2010/main" val="2690937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2FA9-B7EF-4DD9-A728-ECE7A59E70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4D84FB-B20B-4B08-986C-70B6D64F85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418F6D-57E7-4715-ACC7-0EE8FF83923F}"/>
              </a:ext>
            </a:extLst>
          </p:cNvPr>
          <p:cNvSpPr>
            <a:spLocks noGrp="1"/>
          </p:cNvSpPr>
          <p:nvPr>
            <p:ph type="dt" sz="half" idx="10"/>
          </p:nvPr>
        </p:nvSpPr>
        <p:spPr/>
        <p:txBody>
          <a:bodyPr/>
          <a:lstStyle/>
          <a:p>
            <a:fld id="{D87A5628-4EDB-4B4E-A29C-452C102D1187}" type="datetimeFigureOut">
              <a:rPr lang="en-US" smtClean="0"/>
              <a:t>8/9/2020</a:t>
            </a:fld>
            <a:endParaRPr lang="en-US"/>
          </a:p>
        </p:txBody>
      </p:sp>
      <p:sp>
        <p:nvSpPr>
          <p:cNvPr id="5" name="Footer Placeholder 4">
            <a:extLst>
              <a:ext uri="{FF2B5EF4-FFF2-40B4-BE49-F238E27FC236}">
                <a16:creationId xmlns:a16="http://schemas.microsoft.com/office/drawing/2014/main" id="{123B2575-8ABC-4133-AF96-027AC6D2C1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8E1898-C097-465C-AF73-554866A3F68E}"/>
              </a:ext>
            </a:extLst>
          </p:cNvPr>
          <p:cNvSpPr>
            <a:spLocks noGrp="1"/>
          </p:cNvSpPr>
          <p:nvPr>
            <p:ph type="sldNum" sz="quarter" idx="12"/>
          </p:nvPr>
        </p:nvSpPr>
        <p:spPr/>
        <p:txBody>
          <a:bodyPr/>
          <a:lstStyle/>
          <a:p>
            <a:fld id="{2A7CC6E6-22F3-465C-9CB5-740942AB1256}" type="slidenum">
              <a:rPr lang="en-US" smtClean="0"/>
              <a:t>‹#›</a:t>
            </a:fld>
            <a:endParaRPr lang="en-US"/>
          </a:p>
        </p:txBody>
      </p:sp>
    </p:spTree>
    <p:extLst>
      <p:ext uri="{BB962C8B-B14F-4D97-AF65-F5344CB8AC3E}">
        <p14:creationId xmlns:p14="http://schemas.microsoft.com/office/powerpoint/2010/main" val="110015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F87979-31B1-43AF-BAB2-43D2385CB3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82A2FF-889E-4B18-83F0-72C5432AAB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C9450-8C0B-4BE2-AE47-5927B7E4F83C}"/>
              </a:ext>
            </a:extLst>
          </p:cNvPr>
          <p:cNvSpPr>
            <a:spLocks noGrp="1"/>
          </p:cNvSpPr>
          <p:nvPr>
            <p:ph type="dt" sz="half" idx="10"/>
          </p:nvPr>
        </p:nvSpPr>
        <p:spPr/>
        <p:txBody>
          <a:bodyPr/>
          <a:lstStyle/>
          <a:p>
            <a:fld id="{D87A5628-4EDB-4B4E-A29C-452C102D1187}" type="datetimeFigureOut">
              <a:rPr lang="en-US" smtClean="0"/>
              <a:t>8/9/2020</a:t>
            </a:fld>
            <a:endParaRPr lang="en-US"/>
          </a:p>
        </p:txBody>
      </p:sp>
      <p:sp>
        <p:nvSpPr>
          <p:cNvPr id="5" name="Footer Placeholder 4">
            <a:extLst>
              <a:ext uri="{FF2B5EF4-FFF2-40B4-BE49-F238E27FC236}">
                <a16:creationId xmlns:a16="http://schemas.microsoft.com/office/drawing/2014/main" id="{4390E3C9-6E2E-4AC4-9CAA-60498F040E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5D1D-A312-4AF4-AAC1-C97756196333}"/>
              </a:ext>
            </a:extLst>
          </p:cNvPr>
          <p:cNvSpPr>
            <a:spLocks noGrp="1"/>
          </p:cNvSpPr>
          <p:nvPr>
            <p:ph type="sldNum" sz="quarter" idx="12"/>
          </p:nvPr>
        </p:nvSpPr>
        <p:spPr/>
        <p:txBody>
          <a:bodyPr/>
          <a:lstStyle/>
          <a:p>
            <a:fld id="{2A7CC6E6-22F3-465C-9CB5-740942AB1256}" type="slidenum">
              <a:rPr lang="en-US" smtClean="0"/>
              <a:t>‹#›</a:t>
            </a:fld>
            <a:endParaRPr lang="en-US"/>
          </a:p>
        </p:txBody>
      </p:sp>
    </p:spTree>
    <p:extLst>
      <p:ext uri="{BB962C8B-B14F-4D97-AF65-F5344CB8AC3E}">
        <p14:creationId xmlns:p14="http://schemas.microsoft.com/office/powerpoint/2010/main" val="3896346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191C1-B6C5-460E-BBB7-3E87BA2F07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643D06-547E-4CD3-AD64-78D3C9AE37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52970-5325-428F-AF4C-56D0692EFBAA}"/>
              </a:ext>
            </a:extLst>
          </p:cNvPr>
          <p:cNvSpPr>
            <a:spLocks noGrp="1"/>
          </p:cNvSpPr>
          <p:nvPr>
            <p:ph type="dt" sz="half" idx="10"/>
          </p:nvPr>
        </p:nvSpPr>
        <p:spPr/>
        <p:txBody>
          <a:bodyPr/>
          <a:lstStyle/>
          <a:p>
            <a:fld id="{D87A5628-4EDB-4B4E-A29C-452C102D1187}" type="datetimeFigureOut">
              <a:rPr lang="en-US" smtClean="0"/>
              <a:t>8/9/2020</a:t>
            </a:fld>
            <a:endParaRPr lang="en-US"/>
          </a:p>
        </p:txBody>
      </p:sp>
      <p:sp>
        <p:nvSpPr>
          <p:cNvPr id="5" name="Footer Placeholder 4">
            <a:extLst>
              <a:ext uri="{FF2B5EF4-FFF2-40B4-BE49-F238E27FC236}">
                <a16:creationId xmlns:a16="http://schemas.microsoft.com/office/drawing/2014/main" id="{3539B6CB-C63E-4123-9577-BC7C849517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560F82-360C-4094-B2C4-5078BD09E0E6}"/>
              </a:ext>
            </a:extLst>
          </p:cNvPr>
          <p:cNvSpPr>
            <a:spLocks noGrp="1"/>
          </p:cNvSpPr>
          <p:nvPr>
            <p:ph type="sldNum" sz="quarter" idx="12"/>
          </p:nvPr>
        </p:nvSpPr>
        <p:spPr/>
        <p:txBody>
          <a:bodyPr/>
          <a:lstStyle/>
          <a:p>
            <a:fld id="{2A7CC6E6-22F3-465C-9CB5-740942AB1256}" type="slidenum">
              <a:rPr lang="en-US" smtClean="0"/>
              <a:t>‹#›</a:t>
            </a:fld>
            <a:endParaRPr lang="en-US"/>
          </a:p>
        </p:txBody>
      </p:sp>
    </p:spTree>
    <p:extLst>
      <p:ext uri="{BB962C8B-B14F-4D97-AF65-F5344CB8AC3E}">
        <p14:creationId xmlns:p14="http://schemas.microsoft.com/office/powerpoint/2010/main" val="2453990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A4D37-6D21-4033-B323-379EB8F34D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CCCF60-3AA7-4651-824D-9FD0DF4970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D0486E-3ABD-451A-9F67-335133837DD9}"/>
              </a:ext>
            </a:extLst>
          </p:cNvPr>
          <p:cNvSpPr>
            <a:spLocks noGrp="1"/>
          </p:cNvSpPr>
          <p:nvPr>
            <p:ph type="dt" sz="half" idx="10"/>
          </p:nvPr>
        </p:nvSpPr>
        <p:spPr/>
        <p:txBody>
          <a:bodyPr/>
          <a:lstStyle/>
          <a:p>
            <a:fld id="{D87A5628-4EDB-4B4E-A29C-452C102D1187}" type="datetimeFigureOut">
              <a:rPr lang="en-US" smtClean="0"/>
              <a:t>8/9/2020</a:t>
            </a:fld>
            <a:endParaRPr lang="en-US"/>
          </a:p>
        </p:txBody>
      </p:sp>
      <p:sp>
        <p:nvSpPr>
          <p:cNvPr id="5" name="Footer Placeholder 4">
            <a:extLst>
              <a:ext uri="{FF2B5EF4-FFF2-40B4-BE49-F238E27FC236}">
                <a16:creationId xmlns:a16="http://schemas.microsoft.com/office/drawing/2014/main" id="{07CFF86B-7865-4D9C-82E6-4B65B119B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D9DEE-AF0F-438B-B16E-BFDEEF3C88C2}"/>
              </a:ext>
            </a:extLst>
          </p:cNvPr>
          <p:cNvSpPr>
            <a:spLocks noGrp="1"/>
          </p:cNvSpPr>
          <p:nvPr>
            <p:ph type="sldNum" sz="quarter" idx="12"/>
          </p:nvPr>
        </p:nvSpPr>
        <p:spPr/>
        <p:txBody>
          <a:bodyPr/>
          <a:lstStyle/>
          <a:p>
            <a:fld id="{2A7CC6E6-22F3-465C-9CB5-740942AB1256}" type="slidenum">
              <a:rPr lang="en-US" smtClean="0"/>
              <a:t>‹#›</a:t>
            </a:fld>
            <a:endParaRPr lang="en-US"/>
          </a:p>
        </p:txBody>
      </p:sp>
    </p:spTree>
    <p:extLst>
      <p:ext uri="{BB962C8B-B14F-4D97-AF65-F5344CB8AC3E}">
        <p14:creationId xmlns:p14="http://schemas.microsoft.com/office/powerpoint/2010/main" val="4241193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CCB2E-2C2B-4C4F-9FA6-95DBADD678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871B90-9596-4963-8A4F-57008EFDCF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E3419B-69C9-41ED-9434-F09869299A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F25D87-284B-45EB-9FF8-E394C2AA5239}"/>
              </a:ext>
            </a:extLst>
          </p:cNvPr>
          <p:cNvSpPr>
            <a:spLocks noGrp="1"/>
          </p:cNvSpPr>
          <p:nvPr>
            <p:ph type="dt" sz="half" idx="10"/>
          </p:nvPr>
        </p:nvSpPr>
        <p:spPr/>
        <p:txBody>
          <a:bodyPr/>
          <a:lstStyle/>
          <a:p>
            <a:fld id="{D87A5628-4EDB-4B4E-A29C-452C102D1187}" type="datetimeFigureOut">
              <a:rPr lang="en-US" smtClean="0"/>
              <a:t>8/9/2020</a:t>
            </a:fld>
            <a:endParaRPr lang="en-US"/>
          </a:p>
        </p:txBody>
      </p:sp>
      <p:sp>
        <p:nvSpPr>
          <p:cNvPr id="6" name="Footer Placeholder 5">
            <a:extLst>
              <a:ext uri="{FF2B5EF4-FFF2-40B4-BE49-F238E27FC236}">
                <a16:creationId xmlns:a16="http://schemas.microsoft.com/office/drawing/2014/main" id="{B4711459-1DBE-4263-8518-42E552973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A5C4E5-781C-4777-A17B-1B47C3350AA5}"/>
              </a:ext>
            </a:extLst>
          </p:cNvPr>
          <p:cNvSpPr>
            <a:spLocks noGrp="1"/>
          </p:cNvSpPr>
          <p:nvPr>
            <p:ph type="sldNum" sz="quarter" idx="12"/>
          </p:nvPr>
        </p:nvSpPr>
        <p:spPr/>
        <p:txBody>
          <a:bodyPr/>
          <a:lstStyle/>
          <a:p>
            <a:fld id="{2A7CC6E6-22F3-465C-9CB5-740942AB1256}" type="slidenum">
              <a:rPr lang="en-US" smtClean="0"/>
              <a:t>‹#›</a:t>
            </a:fld>
            <a:endParaRPr lang="en-US"/>
          </a:p>
        </p:txBody>
      </p:sp>
    </p:spTree>
    <p:extLst>
      <p:ext uri="{BB962C8B-B14F-4D97-AF65-F5344CB8AC3E}">
        <p14:creationId xmlns:p14="http://schemas.microsoft.com/office/powerpoint/2010/main" val="1851911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CF4F9-C526-46DB-B80F-69954A688B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99FF31-DB0E-4284-8C69-9C74AC1E6D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9B2856-6FBB-4212-996D-B77ECA2462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8BC7CB-E62A-48BB-81EC-8CCD850415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D112A6-B85C-4423-85F3-362F251D92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F7D023-EA50-49B7-BEF9-0D5334D0D7FA}"/>
              </a:ext>
            </a:extLst>
          </p:cNvPr>
          <p:cNvSpPr>
            <a:spLocks noGrp="1"/>
          </p:cNvSpPr>
          <p:nvPr>
            <p:ph type="dt" sz="half" idx="10"/>
          </p:nvPr>
        </p:nvSpPr>
        <p:spPr/>
        <p:txBody>
          <a:bodyPr/>
          <a:lstStyle/>
          <a:p>
            <a:fld id="{D87A5628-4EDB-4B4E-A29C-452C102D1187}" type="datetimeFigureOut">
              <a:rPr lang="en-US" smtClean="0"/>
              <a:t>8/9/2020</a:t>
            </a:fld>
            <a:endParaRPr lang="en-US"/>
          </a:p>
        </p:txBody>
      </p:sp>
      <p:sp>
        <p:nvSpPr>
          <p:cNvPr id="8" name="Footer Placeholder 7">
            <a:extLst>
              <a:ext uri="{FF2B5EF4-FFF2-40B4-BE49-F238E27FC236}">
                <a16:creationId xmlns:a16="http://schemas.microsoft.com/office/drawing/2014/main" id="{BDDF8D73-9296-478D-8B1F-0CD8034071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DA343C-A526-4405-8C96-F70B29F27BE3}"/>
              </a:ext>
            </a:extLst>
          </p:cNvPr>
          <p:cNvSpPr>
            <a:spLocks noGrp="1"/>
          </p:cNvSpPr>
          <p:nvPr>
            <p:ph type="sldNum" sz="quarter" idx="12"/>
          </p:nvPr>
        </p:nvSpPr>
        <p:spPr/>
        <p:txBody>
          <a:bodyPr/>
          <a:lstStyle/>
          <a:p>
            <a:fld id="{2A7CC6E6-22F3-465C-9CB5-740942AB1256}" type="slidenum">
              <a:rPr lang="en-US" smtClean="0"/>
              <a:t>‹#›</a:t>
            </a:fld>
            <a:endParaRPr lang="en-US"/>
          </a:p>
        </p:txBody>
      </p:sp>
    </p:spTree>
    <p:extLst>
      <p:ext uri="{BB962C8B-B14F-4D97-AF65-F5344CB8AC3E}">
        <p14:creationId xmlns:p14="http://schemas.microsoft.com/office/powerpoint/2010/main" val="1102373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12449-3A5D-4561-B4C5-D7DF0024C2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7CFBA9-1AB6-423A-B177-6FD508AF8B72}"/>
              </a:ext>
            </a:extLst>
          </p:cNvPr>
          <p:cNvSpPr>
            <a:spLocks noGrp="1"/>
          </p:cNvSpPr>
          <p:nvPr>
            <p:ph type="dt" sz="half" idx="10"/>
          </p:nvPr>
        </p:nvSpPr>
        <p:spPr/>
        <p:txBody>
          <a:bodyPr/>
          <a:lstStyle/>
          <a:p>
            <a:fld id="{D87A5628-4EDB-4B4E-A29C-452C102D1187}" type="datetimeFigureOut">
              <a:rPr lang="en-US" smtClean="0"/>
              <a:t>8/9/2020</a:t>
            </a:fld>
            <a:endParaRPr lang="en-US"/>
          </a:p>
        </p:txBody>
      </p:sp>
      <p:sp>
        <p:nvSpPr>
          <p:cNvPr id="4" name="Footer Placeholder 3">
            <a:extLst>
              <a:ext uri="{FF2B5EF4-FFF2-40B4-BE49-F238E27FC236}">
                <a16:creationId xmlns:a16="http://schemas.microsoft.com/office/drawing/2014/main" id="{532C1147-86FE-4665-932B-FB6501ACC7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ECE59F-64EF-4E97-B9E6-6CDFED33CA19}"/>
              </a:ext>
            </a:extLst>
          </p:cNvPr>
          <p:cNvSpPr>
            <a:spLocks noGrp="1"/>
          </p:cNvSpPr>
          <p:nvPr>
            <p:ph type="sldNum" sz="quarter" idx="12"/>
          </p:nvPr>
        </p:nvSpPr>
        <p:spPr/>
        <p:txBody>
          <a:bodyPr/>
          <a:lstStyle/>
          <a:p>
            <a:fld id="{2A7CC6E6-22F3-465C-9CB5-740942AB1256}" type="slidenum">
              <a:rPr lang="en-US" smtClean="0"/>
              <a:t>‹#›</a:t>
            </a:fld>
            <a:endParaRPr lang="en-US"/>
          </a:p>
        </p:txBody>
      </p:sp>
    </p:spTree>
    <p:extLst>
      <p:ext uri="{BB962C8B-B14F-4D97-AF65-F5344CB8AC3E}">
        <p14:creationId xmlns:p14="http://schemas.microsoft.com/office/powerpoint/2010/main" val="1546131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9FA697-0509-4E1A-88BB-A4E94786ABCE}"/>
              </a:ext>
            </a:extLst>
          </p:cNvPr>
          <p:cNvSpPr>
            <a:spLocks noGrp="1"/>
          </p:cNvSpPr>
          <p:nvPr>
            <p:ph type="dt" sz="half" idx="10"/>
          </p:nvPr>
        </p:nvSpPr>
        <p:spPr/>
        <p:txBody>
          <a:bodyPr/>
          <a:lstStyle/>
          <a:p>
            <a:fld id="{D87A5628-4EDB-4B4E-A29C-452C102D1187}" type="datetimeFigureOut">
              <a:rPr lang="en-US" smtClean="0"/>
              <a:t>8/9/2020</a:t>
            </a:fld>
            <a:endParaRPr lang="en-US"/>
          </a:p>
        </p:txBody>
      </p:sp>
      <p:sp>
        <p:nvSpPr>
          <p:cNvPr id="3" name="Footer Placeholder 2">
            <a:extLst>
              <a:ext uri="{FF2B5EF4-FFF2-40B4-BE49-F238E27FC236}">
                <a16:creationId xmlns:a16="http://schemas.microsoft.com/office/drawing/2014/main" id="{CE372ADD-EFEE-4545-AE5F-9CFDC8DB20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109985-3221-46ED-84F1-A508170A2D4F}"/>
              </a:ext>
            </a:extLst>
          </p:cNvPr>
          <p:cNvSpPr>
            <a:spLocks noGrp="1"/>
          </p:cNvSpPr>
          <p:nvPr>
            <p:ph type="sldNum" sz="quarter" idx="12"/>
          </p:nvPr>
        </p:nvSpPr>
        <p:spPr/>
        <p:txBody>
          <a:bodyPr/>
          <a:lstStyle/>
          <a:p>
            <a:fld id="{2A7CC6E6-22F3-465C-9CB5-740942AB1256}" type="slidenum">
              <a:rPr lang="en-US" smtClean="0"/>
              <a:t>‹#›</a:t>
            </a:fld>
            <a:endParaRPr lang="en-US"/>
          </a:p>
        </p:txBody>
      </p:sp>
    </p:spTree>
    <p:extLst>
      <p:ext uri="{BB962C8B-B14F-4D97-AF65-F5344CB8AC3E}">
        <p14:creationId xmlns:p14="http://schemas.microsoft.com/office/powerpoint/2010/main" val="3323574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F73C5-2B39-4D09-AFAE-4510CBC4E0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5448D5-D354-4C64-A56C-54C34C1ED4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516739-227E-409E-9AAC-AF0F47FC8E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886BAF-0D5B-4F01-9948-733EB0CB7499}"/>
              </a:ext>
            </a:extLst>
          </p:cNvPr>
          <p:cNvSpPr>
            <a:spLocks noGrp="1"/>
          </p:cNvSpPr>
          <p:nvPr>
            <p:ph type="dt" sz="half" idx="10"/>
          </p:nvPr>
        </p:nvSpPr>
        <p:spPr/>
        <p:txBody>
          <a:bodyPr/>
          <a:lstStyle/>
          <a:p>
            <a:fld id="{D87A5628-4EDB-4B4E-A29C-452C102D1187}" type="datetimeFigureOut">
              <a:rPr lang="en-US" smtClean="0"/>
              <a:t>8/9/2020</a:t>
            </a:fld>
            <a:endParaRPr lang="en-US"/>
          </a:p>
        </p:txBody>
      </p:sp>
      <p:sp>
        <p:nvSpPr>
          <p:cNvPr id="6" name="Footer Placeholder 5">
            <a:extLst>
              <a:ext uri="{FF2B5EF4-FFF2-40B4-BE49-F238E27FC236}">
                <a16:creationId xmlns:a16="http://schemas.microsoft.com/office/drawing/2014/main" id="{35B5A9BC-E2A2-4569-B955-6B17A1F211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38C10C-1366-416D-B534-3914ADAE4631}"/>
              </a:ext>
            </a:extLst>
          </p:cNvPr>
          <p:cNvSpPr>
            <a:spLocks noGrp="1"/>
          </p:cNvSpPr>
          <p:nvPr>
            <p:ph type="sldNum" sz="quarter" idx="12"/>
          </p:nvPr>
        </p:nvSpPr>
        <p:spPr/>
        <p:txBody>
          <a:bodyPr/>
          <a:lstStyle/>
          <a:p>
            <a:fld id="{2A7CC6E6-22F3-465C-9CB5-740942AB1256}" type="slidenum">
              <a:rPr lang="en-US" smtClean="0"/>
              <a:t>‹#›</a:t>
            </a:fld>
            <a:endParaRPr lang="en-US"/>
          </a:p>
        </p:txBody>
      </p:sp>
    </p:spTree>
    <p:extLst>
      <p:ext uri="{BB962C8B-B14F-4D97-AF65-F5344CB8AC3E}">
        <p14:creationId xmlns:p14="http://schemas.microsoft.com/office/powerpoint/2010/main" val="295329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23B71-A653-4CB1-9ED0-4E65BC645C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6309B7-96B4-48E3-AFF1-FB19DCD7A7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84D7BE-BE7C-425A-B0CE-E9A98658DC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AEA29F-3563-41D6-8B03-BBB1489DFDF9}"/>
              </a:ext>
            </a:extLst>
          </p:cNvPr>
          <p:cNvSpPr>
            <a:spLocks noGrp="1"/>
          </p:cNvSpPr>
          <p:nvPr>
            <p:ph type="dt" sz="half" idx="10"/>
          </p:nvPr>
        </p:nvSpPr>
        <p:spPr/>
        <p:txBody>
          <a:bodyPr/>
          <a:lstStyle/>
          <a:p>
            <a:fld id="{D87A5628-4EDB-4B4E-A29C-452C102D1187}" type="datetimeFigureOut">
              <a:rPr lang="en-US" smtClean="0"/>
              <a:t>8/9/2020</a:t>
            </a:fld>
            <a:endParaRPr lang="en-US"/>
          </a:p>
        </p:txBody>
      </p:sp>
      <p:sp>
        <p:nvSpPr>
          <p:cNvPr id="6" name="Footer Placeholder 5">
            <a:extLst>
              <a:ext uri="{FF2B5EF4-FFF2-40B4-BE49-F238E27FC236}">
                <a16:creationId xmlns:a16="http://schemas.microsoft.com/office/drawing/2014/main" id="{79EC99FA-A202-4D2A-98D8-A1D3D202B2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EFB9CD-7659-4A83-BA6A-AB711E946C6A}"/>
              </a:ext>
            </a:extLst>
          </p:cNvPr>
          <p:cNvSpPr>
            <a:spLocks noGrp="1"/>
          </p:cNvSpPr>
          <p:nvPr>
            <p:ph type="sldNum" sz="quarter" idx="12"/>
          </p:nvPr>
        </p:nvSpPr>
        <p:spPr/>
        <p:txBody>
          <a:bodyPr/>
          <a:lstStyle/>
          <a:p>
            <a:fld id="{2A7CC6E6-22F3-465C-9CB5-740942AB1256}" type="slidenum">
              <a:rPr lang="en-US" smtClean="0"/>
              <a:t>‹#›</a:t>
            </a:fld>
            <a:endParaRPr lang="en-US"/>
          </a:p>
        </p:txBody>
      </p:sp>
    </p:spTree>
    <p:extLst>
      <p:ext uri="{BB962C8B-B14F-4D97-AF65-F5344CB8AC3E}">
        <p14:creationId xmlns:p14="http://schemas.microsoft.com/office/powerpoint/2010/main" val="3900413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D43464-BCBD-4048-A83A-CDC102789E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B90CCD-7B8C-4945-B1FE-4C43F8D627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0ECEF-4882-4DD4-BC58-D3EBA2A225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7A5628-4EDB-4B4E-A29C-452C102D1187}" type="datetimeFigureOut">
              <a:rPr lang="en-US" smtClean="0"/>
              <a:t>8/9/2020</a:t>
            </a:fld>
            <a:endParaRPr lang="en-US"/>
          </a:p>
        </p:txBody>
      </p:sp>
      <p:sp>
        <p:nvSpPr>
          <p:cNvPr id="5" name="Footer Placeholder 4">
            <a:extLst>
              <a:ext uri="{FF2B5EF4-FFF2-40B4-BE49-F238E27FC236}">
                <a16:creationId xmlns:a16="http://schemas.microsoft.com/office/drawing/2014/main" id="{755A584A-6F6E-4DFA-B0A6-6083A44FB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2F4574-FE81-4797-AB9F-5C728298FA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7CC6E6-22F3-465C-9CB5-740942AB1256}" type="slidenum">
              <a:rPr lang="en-US" smtClean="0"/>
              <a:t>‹#›</a:t>
            </a:fld>
            <a:endParaRPr lang="en-US"/>
          </a:p>
        </p:txBody>
      </p:sp>
    </p:spTree>
    <p:extLst>
      <p:ext uri="{BB962C8B-B14F-4D97-AF65-F5344CB8AC3E}">
        <p14:creationId xmlns:p14="http://schemas.microsoft.com/office/powerpoint/2010/main" val="1689154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comments" Target="../comments/commen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comments" Target="../comments/comment3.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comments" Target="../comments/comment7.xml"/></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B2977-7B99-4918-BA7A-B5B16FCCD257}"/>
              </a:ext>
            </a:extLst>
          </p:cNvPr>
          <p:cNvSpPr>
            <a:spLocks noGrp="1"/>
          </p:cNvSpPr>
          <p:nvPr>
            <p:ph type="ctrTitle"/>
          </p:nvPr>
        </p:nvSpPr>
        <p:spPr/>
        <p:txBody>
          <a:bodyPr/>
          <a:lstStyle/>
          <a:p>
            <a:r>
              <a:rPr lang="en-US" sz="1800" dirty="0">
                <a:effectLst/>
                <a:latin typeface="Calibri" panose="020F0502020204030204" pitchFamily="34" charset="0"/>
                <a:ea typeface="Times New Roman" panose="02020603050405020304" pitchFamily="18" charset="0"/>
              </a:rPr>
              <a:t>Applications of Latent Class Mixed Models in CF Infant Airway Microbiomes</a:t>
            </a:r>
            <a:endParaRPr lang="en-US" dirty="0"/>
          </a:p>
        </p:txBody>
      </p:sp>
      <p:sp>
        <p:nvSpPr>
          <p:cNvPr id="3" name="Subtitle 2">
            <a:extLst>
              <a:ext uri="{FF2B5EF4-FFF2-40B4-BE49-F238E27FC236}">
                <a16:creationId xmlns:a16="http://schemas.microsoft.com/office/drawing/2014/main" id="{ACF3E9CF-DFAB-4654-B96A-F74B0457869C}"/>
              </a:ext>
            </a:extLst>
          </p:cNvPr>
          <p:cNvSpPr>
            <a:spLocks noGrp="1"/>
          </p:cNvSpPr>
          <p:nvPr>
            <p:ph type="subTitle" idx="1"/>
          </p:nvPr>
        </p:nvSpPr>
        <p:spPr/>
        <p:txBody>
          <a:bodyPr/>
          <a:lstStyle/>
          <a:p>
            <a:r>
              <a:rPr lang="en-US" dirty="0"/>
              <a:t>Casey Sakamoto</a:t>
            </a:r>
          </a:p>
          <a:p>
            <a:r>
              <a:rPr lang="en-US" dirty="0"/>
              <a:t>Committee: Brandie Wagner, Jonathan Harris, Elizabeth Juarez-</a:t>
            </a:r>
            <a:r>
              <a:rPr lang="en-US" dirty="0" err="1"/>
              <a:t>Colunga</a:t>
            </a:r>
            <a:endParaRPr lang="en-US" dirty="0"/>
          </a:p>
        </p:txBody>
      </p:sp>
    </p:spTree>
    <p:extLst>
      <p:ext uri="{BB962C8B-B14F-4D97-AF65-F5344CB8AC3E}">
        <p14:creationId xmlns:p14="http://schemas.microsoft.com/office/powerpoint/2010/main" val="2687555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6AB1D-87C2-4295-AD32-23876E3CB9B3}"/>
              </a:ext>
            </a:extLst>
          </p:cNvPr>
          <p:cNvSpPr>
            <a:spLocks noGrp="1"/>
          </p:cNvSpPr>
          <p:nvPr>
            <p:ph type="title"/>
          </p:nvPr>
        </p:nvSpPr>
        <p:spPr/>
        <p:txBody>
          <a:bodyPr/>
          <a:lstStyle/>
          <a:p>
            <a:r>
              <a:rPr lang="en-US" dirty="0"/>
              <a:t>Building a Latent Class Mixed Model:</a:t>
            </a:r>
            <a:br>
              <a:rPr lang="en-US" dirty="0"/>
            </a:br>
            <a:r>
              <a:rPr lang="en-US" dirty="0"/>
              <a:t>Latent Class Mixed Model</a:t>
            </a:r>
          </a:p>
        </p:txBody>
      </p:sp>
      <p:sp>
        <p:nvSpPr>
          <p:cNvPr id="3" name="Content Placeholder 2">
            <a:extLst>
              <a:ext uri="{FF2B5EF4-FFF2-40B4-BE49-F238E27FC236}">
                <a16:creationId xmlns:a16="http://schemas.microsoft.com/office/drawing/2014/main" id="{0E936A66-ABFB-4516-B2F1-235D83E9FB32}"/>
              </a:ext>
            </a:extLst>
          </p:cNvPr>
          <p:cNvSpPr>
            <a:spLocks noGrp="1"/>
          </p:cNvSpPr>
          <p:nvPr>
            <p:ph idx="1"/>
          </p:nvPr>
        </p:nvSpPr>
        <p:spPr>
          <a:xfrm>
            <a:off x="2589212" y="2133600"/>
            <a:ext cx="8915400" cy="1603546"/>
          </a:xfrm>
        </p:spPr>
        <p:txBody>
          <a:bodyPr>
            <a:normAutofit/>
          </a:bodyPr>
          <a:lstStyle/>
          <a:p>
            <a:r>
              <a:rPr lang="en-US" sz="2200" dirty="0"/>
              <a:t>Assume a heterogenous population with G latent classes of subjects (each subject belongs to one class)</a:t>
            </a:r>
          </a:p>
          <a:p>
            <a:pPr lvl="1"/>
            <a:r>
              <a:rPr lang="en-US" sz="2000" dirty="0"/>
              <a:t>C</a:t>
            </a:r>
            <a:r>
              <a:rPr lang="en-US" sz="2000" baseline="-25000" dirty="0"/>
              <a:t>i</a:t>
            </a:r>
            <a:r>
              <a:rPr lang="en-US" sz="2000" dirty="0"/>
              <a:t> is a discrete random variable; P(C</a:t>
            </a:r>
            <a:r>
              <a:rPr lang="en-US" sz="2000" baseline="-25000" dirty="0"/>
              <a:t>i</a:t>
            </a:r>
            <a:r>
              <a:rPr lang="en-US" sz="2000" dirty="0"/>
              <a:t> = g) is class-specific probability</a:t>
            </a:r>
            <a:endParaRPr lang="en-US" sz="2200" dirty="0"/>
          </a:p>
        </p:txBody>
      </p:sp>
      <p:pic>
        <p:nvPicPr>
          <p:cNvPr id="4" name="Picture 3">
            <a:extLst>
              <a:ext uri="{FF2B5EF4-FFF2-40B4-BE49-F238E27FC236}">
                <a16:creationId xmlns:a16="http://schemas.microsoft.com/office/drawing/2014/main" id="{ABDDF4EE-E481-434E-9881-3641568C9394}"/>
              </a:ext>
            </a:extLst>
          </p:cNvPr>
          <p:cNvPicPr>
            <a:picLocks noChangeAspect="1"/>
          </p:cNvPicPr>
          <p:nvPr/>
        </p:nvPicPr>
        <p:blipFill>
          <a:blip r:embed="rId3"/>
          <a:stretch>
            <a:fillRect/>
          </a:stretch>
        </p:blipFill>
        <p:spPr>
          <a:xfrm>
            <a:off x="2581255" y="3737146"/>
            <a:ext cx="8480856" cy="570530"/>
          </a:xfrm>
          <a:prstGeom prst="rect">
            <a:avLst/>
          </a:prstGeom>
        </p:spPr>
      </p:pic>
      <p:pic>
        <p:nvPicPr>
          <p:cNvPr id="5" name="Picture 4">
            <a:extLst>
              <a:ext uri="{FF2B5EF4-FFF2-40B4-BE49-F238E27FC236}">
                <a16:creationId xmlns:a16="http://schemas.microsoft.com/office/drawing/2014/main" id="{51E389E1-1AE5-4C70-93B1-BB38FD6D585E}"/>
              </a:ext>
            </a:extLst>
          </p:cNvPr>
          <p:cNvPicPr>
            <a:picLocks noChangeAspect="1"/>
          </p:cNvPicPr>
          <p:nvPr/>
        </p:nvPicPr>
        <p:blipFill>
          <a:blip r:embed="rId4"/>
          <a:stretch>
            <a:fillRect/>
          </a:stretch>
        </p:blipFill>
        <p:spPr>
          <a:xfrm>
            <a:off x="2803527" y="4377772"/>
            <a:ext cx="8036311" cy="570530"/>
          </a:xfrm>
          <a:prstGeom prst="rect">
            <a:avLst/>
          </a:prstGeom>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CE347AC9-2CCC-454B-915A-2D013B6B440C}"/>
                  </a:ext>
                </a:extLst>
              </p:cNvPr>
              <p:cNvSpPr txBox="1">
                <a:spLocks/>
              </p:cNvSpPr>
              <p:nvPr/>
            </p:nvSpPr>
            <p:spPr>
              <a:xfrm>
                <a:off x="2146711" y="4948302"/>
                <a:ext cx="8915400" cy="190969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𝑖𝑗</m:t>
                        </m:r>
                      </m:sub>
                    </m:sSub>
                    <m:r>
                      <a:rPr lang="en-US" sz="2400" i="1">
                        <a:latin typeface="Cambria Math" panose="02040503050406030204" pitchFamily="18" charset="0"/>
                      </a:rPr>
                      <m:t>∼</m:t>
                    </m:r>
                    <m:r>
                      <a:rPr lang="en-US" sz="2400" i="1">
                        <a:latin typeface="Cambria Math" panose="02040503050406030204" pitchFamily="18" charset="0"/>
                      </a:rPr>
                      <m:t>𝑁</m:t>
                    </m:r>
                    <m:r>
                      <a:rPr lang="en-US" sz="2400" i="1">
                        <a:latin typeface="Cambria Math" panose="02040503050406030204" pitchFamily="18" charset="0"/>
                      </a:rPr>
                      <m:t>(0,</m:t>
                    </m:r>
                    <m:sSubSup>
                      <m:sSubSupPr>
                        <m:ctrlPr>
                          <a:rPr lang="en-US" sz="2400" i="1">
                            <a:latin typeface="Cambria Math" panose="02040503050406030204" pitchFamily="18" charset="0"/>
                          </a:rPr>
                        </m:ctrlPr>
                      </m:sSubSupPr>
                      <m:e>
                        <m:r>
                          <a:rPr lang="en-US" sz="2400" i="1">
                            <a:latin typeface="Cambria Math" panose="02040503050406030204" pitchFamily="18" charset="0"/>
                          </a:rPr>
                          <m:t>𝜔</m:t>
                        </m:r>
                      </m:e>
                      <m:sub>
                        <m:r>
                          <a:rPr lang="en-US" sz="2400" i="1">
                            <a:latin typeface="Cambria Math" panose="02040503050406030204" pitchFamily="18" charset="0"/>
                          </a:rPr>
                          <m:t>𝑔</m:t>
                        </m:r>
                      </m:sub>
                      <m:sup>
                        <m:r>
                          <a:rPr lang="en-US" sz="2400" i="1">
                            <a:latin typeface="Cambria Math" panose="02040503050406030204" pitchFamily="18" charset="0"/>
                          </a:rPr>
                          <m:t>2</m:t>
                        </m:r>
                      </m:sup>
                    </m:sSubSup>
                    <m:r>
                      <a:rPr lang="en-US" sz="2400" i="1">
                        <a:latin typeface="Cambria Math" panose="02040503050406030204" pitchFamily="18" charset="0"/>
                      </a:rPr>
                      <m:t>𝐵</m:t>
                    </m:r>
                    <m:r>
                      <a:rPr lang="en-US" sz="2400" i="1">
                        <a:latin typeface="Cambria Math" panose="02040503050406030204" pitchFamily="18" charset="0"/>
                      </a:rPr>
                      <m:t>)</m:t>
                    </m:r>
                  </m:oMath>
                </a14:m>
                <a:r>
                  <a:rPr lang="en-US" sz="2400" dirty="0"/>
                  <a:t> </a:t>
                </a:r>
                <a:r>
                  <a:rPr lang="en-US" sz="2200" dirty="0"/>
                  <a:t>where B is an unspecified VCOV matrix, </a:t>
                </a:r>
                <a14:m>
                  <m:oMath xmlns:m="http://schemas.openxmlformats.org/officeDocument/2006/math">
                    <m:r>
                      <a:rPr lang="en-US" sz="2000" i="1">
                        <a:latin typeface="Cambria Math" panose="02040503050406030204" pitchFamily="18" charset="0"/>
                      </a:rPr>
                      <m:t>𝜔</m:t>
                    </m:r>
                  </m:oMath>
                </a14:m>
                <a:r>
                  <a:rPr lang="en-US" sz="2200" dirty="0"/>
                  <a:t> is a class-specific coefficient to allow class-specific individual variability</a:t>
                </a:r>
              </a:p>
              <a:p>
                <a:r>
                  <a:rPr lang="en-US" sz="2200" dirty="0"/>
                  <a:t>Assumes normal outcome, population heterogeneity only affects underlying latent process of interest </a:t>
                </a:r>
              </a:p>
            </p:txBody>
          </p:sp>
        </mc:Choice>
        <mc:Fallback xmlns="">
          <p:sp>
            <p:nvSpPr>
              <p:cNvPr id="6" name="Content Placeholder 2">
                <a:extLst>
                  <a:ext uri="{FF2B5EF4-FFF2-40B4-BE49-F238E27FC236}">
                    <a16:creationId xmlns:a16="http://schemas.microsoft.com/office/drawing/2014/main" id="{CE347AC9-2CCC-454B-915A-2D013B6B440C}"/>
                  </a:ext>
                </a:extLst>
              </p:cNvPr>
              <p:cNvSpPr txBox="1">
                <a:spLocks noRot="1" noChangeAspect="1" noMove="1" noResize="1" noEditPoints="1" noAdjustHandles="1" noChangeArrowheads="1" noChangeShapeType="1" noTextEdit="1"/>
              </p:cNvSpPr>
              <p:nvPr/>
            </p:nvSpPr>
            <p:spPr>
              <a:xfrm>
                <a:off x="2146711" y="4948302"/>
                <a:ext cx="8915400" cy="1909698"/>
              </a:xfrm>
              <a:prstGeom prst="rect">
                <a:avLst/>
              </a:prstGeom>
              <a:blipFill>
                <a:blip r:embed="rId5"/>
                <a:stretch>
                  <a:fillRect l="-957" t="-1597"/>
                </a:stretch>
              </a:blipFill>
            </p:spPr>
            <p:txBody>
              <a:bodyPr/>
              <a:lstStyle/>
              <a:p>
                <a:r>
                  <a:rPr lang="en-US">
                    <a:noFill/>
                  </a:rPr>
                  <a:t> </a:t>
                </a:r>
              </a:p>
            </p:txBody>
          </p:sp>
        </mc:Fallback>
      </mc:AlternateContent>
    </p:spTree>
    <p:extLst>
      <p:ext uri="{BB962C8B-B14F-4D97-AF65-F5344CB8AC3E}">
        <p14:creationId xmlns:p14="http://schemas.microsoft.com/office/powerpoint/2010/main" val="3293219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6AB1D-87C2-4295-AD32-23876E3CB9B3}"/>
              </a:ext>
            </a:extLst>
          </p:cNvPr>
          <p:cNvSpPr>
            <a:spLocks noGrp="1"/>
          </p:cNvSpPr>
          <p:nvPr>
            <p:ph type="title"/>
          </p:nvPr>
        </p:nvSpPr>
        <p:spPr/>
        <p:txBody>
          <a:bodyPr/>
          <a:lstStyle/>
          <a:p>
            <a:r>
              <a:rPr lang="en-US" dirty="0"/>
              <a:t>Building a Latent Class Mixed Model:</a:t>
            </a:r>
            <a:br>
              <a:rPr lang="en-US" dirty="0"/>
            </a:br>
            <a:r>
              <a:rPr lang="en-US" dirty="0"/>
              <a:t>Parameter Estimation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936A66-ABFB-4516-B2F1-235D83E9FB32}"/>
                  </a:ext>
                </a:extLst>
              </p:cNvPr>
              <p:cNvSpPr>
                <a:spLocks noGrp="1"/>
              </p:cNvSpPr>
              <p:nvPr>
                <p:ph idx="1"/>
              </p:nvPr>
            </p:nvSpPr>
            <p:spPr>
              <a:xfrm>
                <a:off x="2589212" y="2133600"/>
                <a:ext cx="8915400" cy="4100290"/>
              </a:xfrm>
            </p:spPr>
            <p:txBody>
              <a:bodyPr>
                <a:normAutofit/>
              </a:bodyPr>
              <a:lstStyle/>
              <a:p>
                <a:r>
                  <a:rPr lang="en-US" sz="2200" dirty="0"/>
                  <a:t>Individual contribution to the likelihood of LCMM:</a:t>
                </a:r>
              </a:p>
              <a:p>
                <a:endParaRPr lang="en-US" sz="2200" dirty="0"/>
              </a:p>
              <a:p>
                <a:endParaRPr lang="en-US" sz="2200" dirty="0"/>
              </a:p>
              <a:p>
                <a:endParaRPr lang="en-US" sz="2200" dirty="0"/>
              </a:p>
              <a:p>
                <a:endParaRPr lang="en-US" sz="2200" dirty="0"/>
              </a:p>
              <a:p>
                <a:r>
                  <a:rPr lang="en-US" sz="2200" dirty="0"/>
                  <a:t>Fixed effects, Random effects, Variance of random process, variance of errors, P(c = g), </a:t>
                </a:r>
                <a14:m>
                  <m:oMath xmlns:m="http://schemas.openxmlformats.org/officeDocument/2006/math">
                    <m:r>
                      <a:rPr lang="en-US" sz="2400" i="1">
                        <a:latin typeface="Cambria Math" panose="02040503050406030204" pitchFamily="18" charset="0"/>
                      </a:rPr>
                      <m:t>𝜔</m:t>
                    </m:r>
                  </m:oMath>
                </a14:m>
                <a:r>
                  <a:rPr lang="en-US" sz="2200" dirty="0"/>
                  <a:t> all need to be estimated</a:t>
                </a:r>
              </a:p>
              <a:p>
                <a:r>
                  <a:rPr lang="en-US" sz="2200" dirty="0"/>
                  <a:t>Package </a:t>
                </a:r>
                <a:r>
                  <a:rPr lang="en-US" sz="2200" dirty="0" err="1"/>
                  <a:t>lcmm</a:t>
                </a:r>
                <a:r>
                  <a:rPr lang="en-US" sz="2200" dirty="0"/>
                  <a:t> maximizes log-likelihood using extended </a:t>
                </a:r>
                <a:r>
                  <a:rPr lang="en-US" sz="2200" dirty="0" err="1"/>
                  <a:t>Marquadt</a:t>
                </a:r>
                <a:r>
                  <a:rPr lang="en-US" sz="2200" dirty="0"/>
                  <a:t> algorithm with conservative convergence criteria</a:t>
                </a:r>
              </a:p>
              <a:p>
                <a:endParaRPr lang="en-US" sz="2200" dirty="0"/>
              </a:p>
            </p:txBody>
          </p:sp>
        </mc:Choice>
        <mc:Fallback xmlns="">
          <p:sp>
            <p:nvSpPr>
              <p:cNvPr id="3" name="Content Placeholder 2">
                <a:extLst>
                  <a:ext uri="{FF2B5EF4-FFF2-40B4-BE49-F238E27FC236}">
                    <a16:creationId xmlns:a16="http://schemas.microsoft.com/office/drawing/2014/main" id="{0E936A66-ABFB-4516-B2F1-235D83E9FB32}"/>
                  </a:ext>
                </a:extLst>
              </p:cNvPr>
              <p:cNvSpPr>
                <a:spLocks noGrp="1" noRot="1" noChangeAspect="1" noMove="1" noResize="1" noEditPoints="1" noAdjustHandles="1" noChangeArrowheads="1" noChangeShapeType="1" noTextEdit="1"/>
              </p:cNvSpPr>
              <p:nvPr>
                <p:ph idx="1"/>
              </p:nvPr>
            </p:nvSpPr>
            <p:spPr>
              <a:xfrm>
                <a:off x="2589212" y="2133600"/>
                <a:ext cx="8915400" cy="4100290"/>
              </a:xfrm>
              <a:blipFill>
                <a:blip r:embed="rId3"/>
                <a:stretch>
                  <a:fillRect l="-821" t="-104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BA198560-8C1C-45AB-AD8B-3D4EB6F56667}"/>
              </a:ext>
            </a:extLst>
          </p:cNvPr>
          <p:cNvPicPr>
            <a:picLocks noChangeAspect="1"/>
          </p:cNvPicPr>
          <p:nvPr/>
        </p:nvPicPr>
        <p:blipFill>
          <a:blip r:embed="rId4"/>
          <a:stretch>
            <a:fillRect/>
          </a:stretch>
        </p:blipFill>
        <p:spPr>
          <a:xfrm>
            <a:off x="3419311" y="2615396"/>
            <a:ext cx="5353377" cy="1116344"/>
          </a:xfrm>
          <a:prstGeom prst="rect">
            <a:avLst/>
          </a:prstGeom>
        </p:spPr>
      </p:pic>
      <p:pic>
        <p:nvPicPr>
          <p:cNvPr id="5" name="Picture 4">
            <a:extLst>
              <a:ext uri="{FF2B5EF4-FFF2-40B4-BE49-F238E27FC236}">
                <a16:creationId xmlns:a16="http://schemas.microsoft.com/office/drawing/2014/main" id="{0682E87D-BFB9-4952-94DB-3050AED5A1E5}"/>
              </a:ext>
            </a:extLst>
          </p:cNvPr>
          <p:cNvPicPr>
            <a:picLocks noChangeAspect="1"/>
          </p:cNvPicPr>
          <p:nvPr/>
        </p:nvPicPr>
        <p:blipFill>
          <a:blip r:embed="rId5"/>
          <a:stretch>
            <a:fillRect/>
          </a:stretch>
        </p:blipFill>
        <p:spPr>
          <a:xfrm>
            <a:off x="4079829" y="3731740"/>
            <a:ext cx="4692859" cy="450398"/>
          </a:xfrm>
          <a:prstGeom prst="rect">
            <a:avLst/>
          </a:prstGeom>
        </p:spPr>
      </p:pic>
    </p:spTree>
    <p:extLst>
      <p:ext uri="{BB962C8B-B14F-4D97-AF65-F5344CB8AC3E}">
        <p14:creationId xmlns:p14="http://schemas.microsoft.com/office/powerpoint/2010/main" val="686135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ADE60-8AEE-495D-A1E4-2555177F6C48}"/>
              </a:ext>
            </a:extLst>
          </p:cNvPr>
          <p:cNvSpPr>
            <a:spLocks noGrp="1"/>
          </p:cNvSpPr>
          <p:nvPr>
            <p:ph type="title"/>
          </p:nvPr>
        </p:nvSpPr>
        <p:spPr/>
        <p:txBody>
          <a:bodyPr/>
          <a:lstStyle/>
          <a:p>
            <a:r>
              <a:rPr lang="en-US" dirty="0"/>
              <a:t>Motivating example: BONUS STUDY</a:t>
            </a:r>
          </a:p>
        </p:txBody>
      </p:sp>
      <p:sp>
        <p:nvSpPr>
          <p:cNvPr id="3" name="Content Placeholder 2">
            <a:extLst>
              <a:ext uri="{FF2B5EF4-FFF2-40B4-BE49-F238E27FC236}">
                <a16:creationId xmlns:a16="http://schemas.microsoft.com/office/drawing/2014/main" id="{1314F256-8FA4-48FE-A5F1-AD8C85A0594E}"/>
              </a:ext>
            </a:extLst>
          </p:cNvPr>
          <p:cNvSpPr>
            <a:spLocks noGrp="1"/>
          </p:cNvSpPr>
          <p:nvPr>
            <p:ph idx="1"/>
          </p:nvPr>
        </p:nvSpPr>
        <p:spPr/>
        <p:txBody>
          <a:bodyPr/>
          <a:lstStyle/>
          <a:p>
            <a:r>
              <a:rPr lang="en-US" sz="1800" dirty="0">
                <a:effectLst/>
                <a:latin typeface="Arial" panose="020B0604020202020204" pitchFamily="34" charset="0"/>
                <a:ea typeface="Calibri" panose="020F0502020204030204" pitchFamily="34" charset="0"/>
              </a:rPr>
              <a:t>Goetz et al. (2019) analyzed data from 231 infants within 28 centers in the US in the Baby Observational and Nutritional Study (BONUS) which was comprised of clinical, medication, symptoms, culture, and chest radiographs data collected repeatedly throughout the first year of life. Over 1,000 throat swabs were collected from 205 infants over the first year of life.194 infants (84%) developed a CF specific pathogen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rPr>
              <a:t>, and there was a relatively low number of taxa within the collected samples</a:t>
            </a:r>
            <a:r>
              <a:rPr lang="en-US" dirty="0">
                <a:effectLst/>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1548538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421E2-9B52-4346-8E06-440FC5BA32DE}"/>
              </a:ext>
            </a:extLst>
          </p:cNvPr>
          <p:cNvSpPr>
            <a:spLocks noGrp="1"/>
          </p:cNvSpPr>
          <p:nvPr>
            <p:ph type="title"/>
          </p:nvPr>
        </p:nvSpPr>
        <p:spPr/>
        <p:txBody>
          <a:bodyPr/>
          <a:lstStyle/>
          <a:p>
            <a:r>
              <a:rPr lang="en-US" dirty="0"/>
              <a:t>The thesis</a:t>
            </a:r>
          </a:p>
        </p:txBody>
      </p:sp>
      <p:sp>
        <p:nvSpPr>
          <p:cNvPr id="3" name="Content Placeholder 2">
            <a:extLst>
              <a:ext uri="{FF2B5EF4-FFF2-40B4-BE49-F238E27FC236}">
                <a16:creationId xmlns:a16="http://schemas.microsoft.com/office/drawing/2014/main" id="{B95D76AC-18FF-4F69-89A2-46F4A7C0C6CB}"/>
              </a:ext>
            </a:extLst>
          </p:cNvPr>
          <p:cNvSpPr>
            <a:spLocks noGrp="1"/>
          </p:cNvSpPr>
          <p:nvPr>
            <p:ph idx="1"/>
          </p:nvPr>
        </p:nvSpPr>
        <p:spPr/>
        <p:txBody>
          <a:bodyPr/>
          <a:lstStyle/>
          <a:p>
            <a:r>
              <a:rPr lang="en-US" sz="1800" dirty="0">
                <a:effectLst/>
                <a:latin typeface="Arial" panose="020B0604020202020204" pitchFamily="34" charset="0"/>
                <a:ea typeface="Calibri" panose="020F0502020204030204" pitchFamily="34" charset="0"/>
              </a:rPr>
              <a:t>Identifying endotypes based on airway microbiome community composition may help elucidate whether infants start with a similar microbiome that changes over time or are the observable differences in subject microbiomes due to inherent subject variability</a:t>
            </a:r>
          </a:p>
          <a:p>
            <a:pPr marL="800100" lvl="1" indent="-342900">
              <a:buFont typeface="+mj-lt"/>
              <a:buAutoNum type="arabicPeriod"/>
            </a:pPr>
            <a:r>
              <a:rPr lang="en-US" sz="1800" dirty="0"/>
              <a:t>How many latent classes are there; can we build these classes using Latent Class Analysis</a:t>
            </a:r>
          </a:p>
          <a:p>
            <a:pPr marL="800100" lvl="1" indent="-342900">
              <a:buFont typeface="+mj-lt"/>
              <a:buAutoNum type="arabicPeriod"/>
            </a:pPr>
            <a:r>
              <a:rPr lang="en-US" sz="1800" dirty="0"/>
              <a:t>When we build these classes what covariates are associated with our clusters?</a:t>
            </a:r>
          </a:p>
        </p:txBody>
      </p:sp>
    </p:spTree>
    <p:extLst>
      <p:ext uri="{BB962C8B-B14F-4D97-AF65-F5344CB8AC3E}">
        <p14:creationId xmlns:p14="http://schemas.microsoft.com/office/powerpoint/2010/main" val="2170748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0E9A6ED-B880-44EA-8D60-C9D3C82CC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DA3732-CC5E-4DE9-A062-01A4F970B781}"/>
              </a:ext>
            </a:extLst>
          </p:cNvPr>
          <p:cNvSpPr>
            <a:spLocks noGrp="1"/>
          </p:cNvSpPr>
          <p:nvPr>
            <p:ph type="title"/>
          </p:nvPr>
        </p:nvSpPr>
        <p:spPr>
          <a:xfrm>
            <a:off x="648929" y="557190"/>
            <a:ext cx="5170852" cy="1671564"/>
          </a:xfrm>
        </p:spPr>
        <p:txBody>
          <a:bodyPr>
            <a:normAutofit/>
          </a:bodyPr>
          <a:lstStyle/>
          <a:p>
            <a:r>
              <a:rPr lang="en-US" sz="4000"/>
              <a:t>Methods: Data Manipulation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B4B03DD-2716-4E4E-977A-4820376130CC}"/>
                  </a:ext>
                </a:extLst>
              </p:cNvPr>
              <p:cNvSpPr>
                <a:spLocks noGrp="1"/>
              </p:cNvSpPr>
              <p:nvPr>
                <p:ph idx="1"/>
              </p:nvPr>
            </p:nvSpPr>
            <p:spPr>
              <a:xfrm>
                <a:off x="648931" y="2398030"/>
                <a:ext cx="4165666" cy="3788166"/>
              </a:xfrm>
            </p:spPr>
            <p:txBody>
              <a:bodyPr>
                <a:normAutofit/>
              </a:bodyPr>
              <a:lstStyle/>
              <a:p>
                <a:pPr marL="0" marR="0">
                  <a:spcBef>
                    <a:spcPts val="0"/>
                  </a:spcBef>
                  <a:spcAft>
                    <a:spcPts val="0"/>
                  </a:spcAft>
                </a:pPr>
                <a:r>
                  <a:rPr lang="en-US" sz="1700" dirty="0">
                    <a:effectLst/>
                    <a:latin typeface="Arial" panose="020B0604020202020204" pitchFamily="34" charset="0"/>
                    <a:ea typeface="Calibri" panose="020F0502020204030204" pitchFamily="34" charset="0"/>
                    <a:cs typeface="Times New Roman" panose="02020603050405020304" pitchFamily="18" charset="0"/>
                  </a:rPr>
                  <a:t>Data grouped into 5 genera: </a:t>
                </a:r>
                <a:r>
                  <a:rPr lang="en-US" sz="1800" i="1" dirty="0">
                    <a:effectLst/>
                    <a:latin typeface="Arial" panose="020B0604020202020204" pitchFamily="34" charset="0"/>
                    <a:ea typeface="Calibri" panose="020F0502020204030204" pitchFamily="34" charset="0"/>
                    <a:cs typeface="Times New Roman" panose="02020603050405020304" pitchFamily="18" charset="0"/>
                  </a:rPr>
                  <a:t>Streptococcus, Veillonella, Prevotella, Neisseria</a:t>
                </a:r>
                <a:r>
                  <a:rPr lang="en-US" sz="1800" dirty="0">
                    <a:effectLst/>
                    <a:latin typeface="Arial" panose="020B0604020202020204" pitchFamily="34" charset="0"/>
                    <a:ea typeface="Calibri" panose="020F0502020204030204" pitchFamily="34" charset="0"/>
                    <a:cs typeface="Times New Roman" panose="02020603050405020304" pitchFamily="18" charset="0"/>
                  </a:rPr>
                  <a:t>, and Other</a:t>
                </a:r>
              </a:p>
              <a:p>
                <a:pPr marL="0" marR="0">
                  <a:spcBef>
                    <a:spcPts val="0"/>
                  </a:spcBef>
                  <a:spcAft>
                    <a:spcPts val="0"/>
                  </a:spcAft>
                </a:pPr>
                <a:endParaRPr lang="en-US" sz="1700" dirty="0">
                  <a:effectLst/>
                  <a:latin typeface="Arial" panose="020B060402020202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700" dirty="0">
                    <a:effectLst/>
                    <a:latin typeface="Arial" panose="020B0604020202020204" pitchFamily="34" charset="0"/>
                    <a:ea typeface="Calibri" panose="020F0502020204030204" pitchFamily="34" charset="0"/>
                    <a:cs typeface="Times New Roman" panose="02020603050405020304" pitchFamily="18" charset="0"/>
                  </a:rPr>
                  <a:t>The CLR transform of vector x is:</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14:m>
                  <m:oMathPara xmlns:m="http://schemas.openxmlformats.org/officeDocument/2006/math">
                    <m:oMathParaPr>
                      <m:jc m:val="center"/>
                    </m:oMathParaPr>
                    <m:oMath xmlns:m="http://schemas.openxmlformats.org/officeDocument/2006/math">
                      <m:r>
                        <a:rPr lang="en-US" sz="1700" i="1">
                          <a:effectLst/>
                          <a:latin typeface="Cambria Math" panose="02040503050406030204" pitchFamily="18" charset="0"/>
                          <a:ea typeface="Calibri" panose="020F0502020204030204" pitchFamily="34" charset="0"/>
                          <a:cs typeface="Arial" panose="020B0604020202020204" pitchFamily="34" charset="0"/>
                        </a:rPr>
                        <m:t>𝑐𝑙𝑟</m:t>
                      </m:r>
                      <m:d>
                        <m:dPr>
                          <m:ctrlPr>
                            <a:rPr lang="en-US" sz="1700" i="1">
                              <a:effectLst/>
                              <a:latin typeface="Cambria Math" panose="02040503050406030204" pitchFamily="18" charset="0"/>
                              <a:ea typeface="Calibri" panose="020F0502020204030204" pitchFamily="34" charset="0"/>
                              <a:cs typeface="Arial" panose="020B0604020202020204" pitchFamily="34" charset="0"/>
                            </a:rPr>
                          </m:ctrlPr>
                        </m:dPr>
                        <m:e>
                          <m:r>
                            <a:rPr lang="en-US" sz="1700" i="1">
                              <a:effectLst/>
                              <a:latin typeface="Cambria Math" panose="02040503050406030204" pitchFamily="18" charset="0"/>
                              <a:ea typeface="Calibri" panose="020F0502020204030204" pitchFamily="34" charset="0"/>
                              <a:cs typeface="Arial" panose="020B0604020202020204" pitchFamily="34" charset="0"/>
                            </a:rPr>
                            <m:t>𝑥</m:t>
                          </m:r>
                        </m:e>
                      </m:d>
                      <m:r>
                        <a:rPr lang="en-US" sz="1700" i="1">
                          <a:effectLst/>
                          <a:latin typeface="Cambria Math" panose="02040503050406030204" pitchFamily="18" charset="0"/>
                          <a:ea typeface="Cambria Math" panose="02040503050406030204" pitchFamily="18" charset="0"/>
                          <a:cs typeface="Arial" panose="020B0604020202020204" pitchFamily="34" charset="0"/>
                        </a:rPr>
                        <m:t>=</m:t>
                      </m:r>
                      <m:func>
                        <m:funcPr>
                          <m:ctrlPr>
                            <a:rPr lang="en-US" sz="1700" i="1">
                              <a:effectLst/>
                              <a:latin typeface="Cambria Math" panose="02040503050406030204" pitchFamily="18" charset="0"/>
                              <a:ea typeface="Cambria Math" panose="02040503050406030204" pitchFamily="18" charset="0"/>
                              <a:cs typeface="Arial" panose="020B0604020202020204" pitchFamily="34" charset="0"/>
                            </a:rPr>
                          </m:ctrlPr>
                        </m:funcPr>
                        <m:fName>
                          <m:r>
                            <a:rPr lang="en-US" sz="1700" i="1">
                              <a:effectLst/>
                              <a:latin typeface="Cambria Math" panose="02040503050406030204" pitchFamily="18" charset="0"/>
                              <a:ea typeface="Cambria Math" panose="02040503050406030204" pitchFamily="18" charset="0"/>
                              <a:cs typeface="Arial" panose="020B0604020202020204" pitchFamily="34" charset="0"/>
                            </a:rPr>
                            <m:t>𝑙𝑛</m:t>
                          </m:r>
                        </m:fName>
                        <m:e>
                          <m:sSub>
                            <m:sSubPr>
                              <m:ctrlPr>
                                <a:rPr lang="en-US" sz="1700" i="1">
                                  <a:effectLst/>
                                  <a:latin typeface="Cambria Math" panose="02040503050406030204" pitchFamily="18" charset="0"/>
                                  <a:ea typeface="Cambria Math" panose="02040503050406030204" pitchFamily="18" charset="0"/>
                                  <a:cs typeface="Arial" panose="020B0604020202020204" pitchFamily="34" charset="0"/>
                                </a:rPr>
                              </m:ctrlPr>
                            </m:sSubPr>
                            <m:e>
                              <m:d>
                                <m:dPr>
                                  <m:ctrlPr>
                                    <a:rPr lang="en-US" sz="1700" i="1">
                                      <a:effectLst/>
                                      <a:latin typeface="Cambria Math" panose="02040503050406030204" pitchFamily="18" charset="0"/>
                                      <a:ea typeface="Cambria Math" panose="02040503050406030204" pitchFamily="18" charset="0"/>
                                      <a:cs typeface="Arial" panose="020B0604020202020204" pitchFamily="34" charset="0"/>
                                    </a:rPr>
                                  </m:ctrlPr>
                                </m:dPr>
                                <m:e>
                                  <m:r>
                                    <a:rPr lang="en-US" sz="1700" i="1">
                                      <a:effectLst/>
                                      <a:latin typeface="Cambria Math" panose="02040503050406030204" pitchFamily="18" charset="0"/>
                                      <a:ea typeface="Cambria Math" panose="02040503050406030204" pitchFamily="18" charset="0"/>
                                      <a:cs typeface="Arial" panose="020B0604020202020204" pitchFamily="34" charset="0"/>
                                    </a:rPr>
                                    <m:t>𝑥</m:t>
                                  </m:r>
                                </m:e>
                              </m:d>
                              <m:r>
                                <a:rPr lang="en-US" sz="1700" i="1">
                                  <a:effectLst/>
                                  <a:latin typeface="Cambria Math" panose="02040503050406030204" pitchFamily="18" charset="0"/>
                                  <a:ea typeface="Cambria Math" panose="02040503050406030204" pitchFamily="18" charset="0"/>
                                  <a:cs typeface="Arial" panose="020B0604020202020204" pitchFamily="34" charset="0"/>
                                </a:rPr>
                                <m:t>𝑖</m:t>
                              </m:r>
                            </m:e>
                            <m:sub>
                              <m:r>
                                <a:rPr lang="en-US" sz="1700">
                                  <a:effectLst/>
                                  <a:latin typeface="Cambria Math" panose="02040503050406030204" pitchFamily="18" charset="0"/>
                                  <a:ea typeface="Cambria Math" panose="02040503050406030204" pitchFamily="18" charset="0"/>
                                  <a:cs typeface="Arial" panose="020B0604020202020204" pitchFamily="34" charset="0"/>
                                </a:rPr>
                                <m:t>­</m:t>
                              </m:r>
                            </m:sub>
                          </m:sSub>
                        </m:e>
                      </m:func>
                      <m:r>
                        <a:rPr lang="en-US" sz="1700" i="1">
                          <a:effectLst/>
                          <a:latin typeface="Cambria Math" panose="02040503050406030204" pitchFamily="18" charset="0"/>
                          <a:ea typeface="Cambria Math" panose="02040503050406030204" pitchFamily="18" charset="0"/>
                          <a:cs typeface="Arial" panose="020B0604020202020204" pitchFamily="34" charset="0"/>
                        </a:rPr>
                        <m:t>− </m:t>
                      </m:r>
                      <m:f>
                        <m:fPr>
                          <m:ctrlPr>
                            <a:rPr lang="en-US" sz="1700" i="1">
                              <a:effectLst/>
                              <a:latin typeface="Cambria Math" panose="02040503050406030204" pitchFamily="18" charset="0"/>
                              <a:ea typeface="Cambria Math" panose="02040503050406030204" pitchFamily="18" charset="0"/>
                              <a:cs typeface="Arial" panose="020B0604020202020204" pitchFamily="34" charset="0"/>
                            </a:rPr>
                          </m:ctrlPr>
                        </m:fPr>
                        <m:num>
                          <m:r>
                            <a:rPr lang="en-US" sz="1700" i="1">
                              <a:effectLst/>
                              <a:latin typeface="Cambria Math" panose="02040503050406030204" pitchFamily="18" charset="0"/>
                              <a:ea typeface="Cambria Math" panose="02040503050406030204" pitchFamily="18" charset="0"/>
                              <a:cs typeface="Arial" panose="020B0604020202020204" pitchFamily="34" charset="0"/>
                            </a:rPr>
                            <m:t>1</m:t>
                          </m:r>
                        </m:num>
                        <m:den>
                          <m:r>
                            <a:rPr lang="en-US" sz="1700" i="1">
                              <a:effectLst/>
                              <a:latin typeface="Cambria Math" panose="02040503050406030204" pitchFamily="18" charset="0"/>
                              <a:ea typeface="Cambria Math" panose="02040503050406030204" pitchFamily="18" charset="0"/>
                              <a:cs typeface="Arial" panose="020B0604020202020204" pitchFamily="34" charset="0"/>
                            </a:rPr>
                            <m:t>𝐷</m:t>
                          </m:r>
                        </m:den>
                      </m:f>
                      <m:nary>
                        <m:naryPr>
                          <m:chr m:val="∑"/>
                          <m:grow m:val="on"/>
                          <m:ctrlPr>
                            <a:rPr lang="en-US" sz="1700" i="1">
                              <a:effectLst/>
                              <a:latin typeface="Cambria Math" panose="02040503050406030204" pitchFamily="18" charset="0"/>
                              <a:ea typeface="Calibri" panose="020F0502020204030204" pitchFamily="34" charset="0"/>
                              <a:cs typeface="Arial" panose="020B0604020202020204" pitchFamily="34" charset="0"/>
                            </a:rPr>
                          </m:ctrlPr>
                        </m:naryPr>
                        <m:sub>
                          <m:r>
                            <a:rPr lang="en-US" sz="1700" i="1">
                              <a:effectLst/>
                              <a:latin typeface="Cambria Math" panose="02040503050406030204" pitchFamily="18" charset="0"/>
                              <a:ea typeface="Cambria Math" panose="02040503050406030204" pitchFamily="18" charset="0"/>
                              <a:cs typeface="Arial" panose="020B0604020202020204" pitchFamily="34" charset="0"/>
                            </a:rPr>
                            <m:t>𝑗</m:t>
                          </m:r>
                          <m:r>
                            <a:rPr lang="en-US" sz="1700" i="1">
                              <a:effectLst/>
                              <a:latin typeface="Cambria Math" panose="02040503050406030204" pitchFamily="18" charset="0"/>
                              <a:ea typeface="Cambria Math" panose="02040503050406030204" pitchFamily="18" charset="0"/>
                              <a:cs typeface="Arial" panose="020B0604020202020204" pitchFamily="34" charset="0"/>
                            </a:rPr>
                            <m:t>=1</m:t>
                          </m:r>
                        </m:sub>
                        <m:sup>
                          <m:r>
                            <a:rPr lang="en-US" sz="1700" i="1">
                              <a:effectLst/>
                              <a:latin typeface="Cambria Math" panose="02040503050406030204" pitchFamily="18" charset="0"/>
                              <a:ea typeface="Cambria Math" panose="02040503050406030204" pitchFamily="18" charset="0"/>
                              <a:cs typeface="Arial" panose="020B0604020202020204" pitchFamily="34" charset="0"/>
                            </a:rPr>
                            <m:t>𝐷</m:t>
                          </m:r>
                        </m:sup>
                        <m:e>
                          <m:r>
                            <a:rPr lang="en-US" sz="1700" i="1">
                              <a:effectLst/>
                              <a:latin typeface="Cambria Math" panose="02040503050406030204" pitchFamily="18" charset="0"/>
                              <a:ea typeface="Cambria Math" panose="02040503050406030204" pitchFamily="18" charset="0"/>
                              <a:cs typeface="Arial" panose="020B0604020202020204" pitchFamily="34" charset="0"/>
                            </a:rPr>
                            <m:t>𝑙𝑛</m:t>
                          </m:r>
                          <m:r>
                            <a:rPr lang="en-US" sz="1700" i="1">
                              <a:effectLst/>
                              <a:latin typeface="Cambria Math" panose="02040503050406030204" pitchFamily="18" charset="0"/>
                              <a:ea typeface="Cambria Math" panose="02040503050406030204" pitchFamily="18" charset="0"/>
                              <a:cs typeface="Arial" panose="020B0604020202020204" pitchFamily="34" charset="0"/>
                            </a:rPr>
                            <m:t>(</m:t>
                          </m:r>
                          <m:sSub>
                            <m:sSubPr>
                              <m:ctrlPr>
                                <a:rPr lang="en-US" sz="1700" i="1">
                                  <a:effectLst/>
                                  <a:latin typeface="Cambria Math" panose="02040503050406030204" pitchFamily="18" charset="0"/>
                                  <a:ea typeface="Cambria Math" panose="02040503050406030204" pitchFamily="18" charset="0"/>
                                  <a:cs typeface="Arial" panose="020B0604020202020204" pitchFamily="34" charset="0"/>
                                </a:rPr>
                              </m:ctrlPr>
                            </m:sSubPr>
                            <m:e>
                              <m:r>
                                <a:rPr lang="en-US" sz="1700" i="1">
                                  <a:effectLst/>
                                  <a:latin typeface="Cambria Math" panose="02040503050406030204" pitchFamily="18" charset="0"/>
                                  <a:ea typeface="Cambria Math" panose="02040503050406030204" pitchFamily="18" charset="0"/>
                                  <a:cs typeface="Arial" panose="020B0604020202020204" pitchFamily="34" charset="0"/>
                                </a:rPr>
                                <m:t>𝑥</m:t>
                              </m:r>
                            </m:e>
                            <m:sub>
                              <m:r>
                                <a:rPr lang="en-US" sz="1700" i="1">
                                  <a:effectLst/>
                                  <a:latin typeface="Cambria Math" panose="02040503050406030204" pitchFamily="18" charset="0"/>
                                  <a:ea typeface="Cambria Math" panose="02040503050406030204" pitchFamily="18" charset="0"/>
                                  <a:cs typeface="Arial" panose="020B0604020202020204" pitchFamily="34" charset="0"/>
                                </a:rPr>
                                <m:t>𝑗</m:t>
                              </m:r>
                            </m:sub>
                          </m:sSub>
                          <m:r>
                            <a:rPr lang="en-US" sz="1700" i="1">
                              <a:effectLst/>
                              <a:latin typeface="Cambria Math" panose="02040503050406030204" pitchFamily="18" charset="0"/>
                              <a:ea typeface="Cambria Math" panose="02040503050406030204" pitchFamily="18" charset="0"/>
                              <a:cs typeface="Arial" panose="020B0604020202020204" pitchFamily="34" charset="0"/>
                            </a:rPr>
                            <m:t>)</m:t>
                          </m:r>
                        </m:e>
                      </m:nary>
                    </m:oMath>
                  </m:oMathPara>
                </a14:m>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700" dirty="0">
                    <a:effectLst/>
                    <a:latin typeface="Arial" panose="020B0604020202020204" pitchFamily="34" charset="0"/>
                    <a:ea typeface="Times New Roman" panose="02020603050405020304" pitchFamily="18" charset="0"/>
                    <a:cs typeface="Times New Roman" panose="02020603050405020304" pitchFamily="18" charset="0"/>
                  </a:rPr>
                  <a:t>The ILR transform of a vector x is:</a:t>
                </a:r>
              </a:p>
              <a:p>
                <a:pPr marL="0" marR="0" indent="0">
                  <a:spcBef>
                    <a:spcPts val="0"/>
                  </a:spcBef>
                  <a:spcAft>
                    <a:spcPts val="0"/>
                  </a:spcAft>
                  <a:buNone/>
                </a:pPr>
                <a:endParaRPr lang="en-US" sz="1700" dirty="0">
                  <a:latin typeface="Calibri" panose="020F0502020204030204" pitchFamily="34" charset="0"/>
                  <a:ea typeface="Times New Roman" panose="02020603050405020304" pitchFamily="18" charset="0"/>
                  <a:cs typeface="Times New Roman" panose="02020603050405020304" pitchFamily="18" charset="0"/>
                </a:endParaRPr>
              </a:p>
              <a:p>
                <a:pPr marL="0" marR="0" indent="0" algn="ctr">
                  <a:spcBef>
                    <a:spcPts val="0"/>
                  </a:spcBef>
                  <a:spcAft>
                    <a:spcPts val="0"/>
                  </a:spcAft>
                  <a:buNone/>
                </a:pPr>
                <a14:m>
                  <m:oMathPara xmlns:m="http://schemas.openxmlformats.org/officeDocument/2006/math">
                    <m:oMathParaPr>
                      <m:jc m:val="centerGroup"/>
                    </m:oMathParaPr>
                    <m:oMath xmlns:m="http://schemas.openxmlformats.org/officeDocument/2006/math">
                      <m:r>
                        <a:rPr lang="en-US" sz="1700" i="1">
                          <a:effectLst/>
                          <a:latin typeface="Cambria Math" panose="02040503050406030204" pitchFamily="18" charset="0"/>
                          <a:ea typeface="Times New Roman" panose="02020603050405020304" pitchFamily="18" charset="0"/>
                          <a:cs typeface="Arial" panose="020B0604020202020204" pitchFamily="34" charset="0"/>
                        </a:rPr>
                        <m:t>𝑖𝑙𝑟</m:t>
                      </m:r>
                      <m:d>
                        <m:dPr>
                          <m:ctrlPr>
                            <a:rPr lang="en-US" sz="1700" i="1">
                              <a:effectLst/>
                              <a:latin typeface="Cambria Math" panose="02040503050406030204" pitchFamily="18" charset="0"/>
                              <a:ea typeface="Times New Roman" panose="02020603050405020304" pitchFamily="18" charset="0"/>
                              <a:cs typeface="Arial" panose="020B0604020202020204" pitchFamily="34" charset="0"/>
                            </a:rPr>
                          </m:ctrlPr>
                        </m:dPr>
                        <m:e>
                          <m:r>
                            <a:rPr lang="en-US" sz="1700" i="1">
                              <a:effectLst/>
                              <a:latin typeface="Cambria Math" panose="02040503050406030204" pitchFamily="18" charset="0"/>
                              <a:ea typeface="Times New Roman" panose="02020603050405020304" pitchFamily="18" charset="0"/>
                              <a:cs typeface="Arial" panose="020B0604020202020204" pitchFamily="34" charset="0"/>
                            </a:rPr>
                            <m:t>𝑥</m:t>
                          </m:r>
                        </m:e>
                      </m:d>
                      <m:r>
                        <a:rPr lang="en-US" sz="1700" i="1">
                          <a:effectLst/>
                          <a:latin typeface="Cambria Math" panose="02040503050406030204" pitchFamily="18" charset="0"/>
                          <a:ea typeface="Times New Roman" panose="02020603050405020304" pitchFamily="18" charset="0"/>
                          <a:cs typeface="Arial" panose="020B0604020202020204" pitchFamily="34" charset="0"/>
                        </a:rPr>
                        <m:t>=</m:t>
                      </m:r>
                      <m:r>
                        <a:rPr lang="en-US" sz="1700" i="1">
                          <a:effectLst/>
                          <a:latin typeface="Cambria Math" panose="02040503050406030204" pitchFamily="18" charset="0"/>
                          <a:ea typeface="Times New Roman" panose="02020603050405020304" pitchFamily="18" charset="0"/>
                          <a:cs typeface="Arial" panose="020B0604020202020204" pitchFamily="34" charset="0"/>
                        </a:rPr>
                        <m:t>𝑐𝑙𝑟</m:t>
                      </m:r>
                      <m:d>
                        <m:dPr>
                          <m:ctrlPr>
                            <a:rPr lang="en-US" sz="1700" i="1">
                              <a:effectLst/>
                              <a:latin typeface="Cambria Math" panose="02040503050406030204" pitchFamily="18" charset="0"/>
                              <a:ea typeface="Times New Roman" panose="02020603050405020304" pitchFamily="18" charset="0"/>
                              <a:cs typeface="Arial" panose="020B0604020202020204" pitchFamily="34" charset="0"/>
                            </a:rPr>
                          </m:ctrlPr>
                        </m:dPr>
                        <m:e>
                          <m:r>
                            <a:rPr lang="en-US" sz="1700" i="1">
                              <a:effectLst/>
                              <a:latin typeface="Cambria Math" panose="02040503050406030204" pitchFamily="18" charset="0"/>
                              <a:ea typeface="Times New Roman" panose="02020603050405020304" pitchFamily="18" charset="0"/>
                              <a:cs typeface="Arial" panose="020B0604020202020204" pitchFamily="34" charset="0"/>
                            </a:rPr>
                            <m:t>𝑥</m:t>
                          </m:r>
                        </m:e>
                      </m:d>
                      <m:sSup>
                        <m:sSupPr>
                          <m:ctrlPr>
                            <a:rPr lang="en-US" sz="1700"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700" i="1">
                              <a:effectLst/>
                              <a:latin typeface="Cambria Math" panose="02040503050406030204" pitchFamily="18" charset="0"/>
                              <a:ea typeface="Times New Roman" panose="02020603050405020304" pitchFamily="18" charset="0"/>
                              <a:cs typeface="Arial" panose="020B0604020202020204" pitchFamily="34" charset="0"/>
                            </a:rPr>
                            <m:t>𝑉</m:t>
                          </m:r>
                        </m:e>
                        <m:sup>
                          <m:r>
                            <a:rPr lang="en-US" sz="1700" i="1">
                              <a:effectLst/>
                              <a:latin typeface="Cambria Math" panose="02040503050406030204" pitchFamily="18" charset="0"/>
                              <a:ea typeface="Times New Roman" panose="02020603050405020304" pitchFamily="18" charset="0"/>
                              <a:cs typeface="Arial" panose="020B0604020202020204" pitchFamily="34" charset="0"/>
                            </a:rPr>
                            <m:t>𝑇</m:t>
                          </m:r>
                        </m:sup>
                      </m:sSup>
                    </m:oMath>
                  </m:oMathPara>
                </a14:m>
                <a:endParaRPr lang="en-US" sz="1700"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ctr">
                  <a:spcBef>
                    <a:spcPts val="0"/>
                  </a:spcBef>
                  <a:spcAft>
                    <a:spcPts val="0"/>
                  </a:spcAft>
                  <a:buNone/>
                </a:pP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700" dirty="0">
                    <a:effectLst/>
                    <a:latin typeface="Arial" panose="020B0604020202020204" pitchFamily="34" charset="0"/>
                    <a:ea typeface="Calibri" panose="020F0502020204030204" pitchFamily="34" charset="0"/>
                    <a:cs typeface="Times New Roman" panose="02020603050405020304" pitchFamily="18" charset="0"/>
                  </a:rPr>
                  <a:t>Data were transformed in R using the </a:t>
                </a:r>
                <a:r>
                  <a:rPr lang="en-US" sz="1700" i="1" dirty="0">
                    <a:effectLst/>
                    <a:latin typeface="Arial" panose="020B0604020202020204" pitchFamily="34" charset="0"/>
                    <a:ea typeface="Calibri" panose="020F0502020204030204" pitchFamily="34" charset="0"/>
                    <a:cs typeface="Times New Roman" panose="02020603050405020304" pitchFamily="18" charset="0"/>
                  </a:rPr>
                  <a:t>compositions</a:t>
                </a:r>
                <a:r>
                  <a:rPr lang="en-US" sz="1700" dirty="0">
                    <a:effectLst/>
                    <a:latin typeface="Arial" panose="020B0604020202020204" pitchFamily="34" charset="0"/>
                    <a:ea typeface="Calibri" panose="020F0502020204030204" pitchFamily="34" charset="0"/>
                    <a:cs typeface="Times New Roman" panose="02020603050405020304" pitchFamily="18" charset="0"/>
                  </a:rPr>
                  <a:t> package.</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FB4B03DD-2716-4E4E-977A-4820376130CC}"/>
                  </a:ext>
                </a:extLst>
              </p:cNvPr>
              <p:cNvSpPr>
                <a:spLocks noGrp="1" noRot="1" noChangeAspect="1" noMove="1" noResize="1" noEditPoints="1" noAdjustHandles="1" noChangeArrowheads="1" noChangeShapeType="1" noTextEdit="1"/>
              </p:cNvSpPr>
              <p:nvPr>
                <p:ph idx="1"/>
              </p:nvPr>
            </p:nvSpPr>
            <p:spPr>
              <a:xfrm>
                <a:off x="648931" y="2398030"/>
                <a:ext cx="4165666" cy="3788166"/>
              </a:xfrm>
              <a:blipFill>
                <a:blip r:embed="rId3"/>
                <a:stretch>
                  <a:fillRect l="-1170" t="-1125"/>
                </a:stretch>
              </a:blipFill>
            </p:spPr>
            <p:txBody>
              <a:bodyPr/>
              <a:lstStyle/>
              <a:p>
                <a:r>
                  <a:rPr lang="en-US">
                    <a:noFill/>
                  </a:rPr>
                  <a:t> </a:t>
                </a:r>
              </a:p>
            </p:txBody>
          </p:sp>
        </mc:Fallback>
      </mc:AlternateContent>
      <p:pic>
        <p:nvPicPr>
          <p:cNvPr id="5" name="Picture 4" descr="A close up of a map&#10;&#10;Description automatically generated">
            <a:extLst>
              <a:ext uri="{FF2B5EF4-FFF2-40B4-BE49-F238E27FC236}">
                <a16:creationId xmlns:a16="http://schemas.microsoft.com/office/drawing/2014/main" id="{11912628-4282-4EB9-8C57-15595B5DBE72}"/>
              </a:ext>
            </a:extLst>
          </p:cNvPr>
          <p:cNvPicPr>
            <a:picLocks noChangeAspect="1"/>
          </p:cNvPicPr>
          <p:nvPr/>
        </p:nvPicPr>
        <p:blipFill rotWithShape="1">
          <a:blip r:embed="rId4">
            <a:extLst>
              <a:ext uri="{28A0092B-C50C-407E-A947-70E740481C1C}">
                <a14:useLocalDpi xmlns:a14="http://schemas.microsoft.com/office/drawing/2010/main" val="0"/>
              </a:ext>
            </a:extLst>
          </a:blip>
          <a:srcRect l="136" r="7057" b="-5"/>
          <a:stretch/>
        </p:blipFill>
        <p:spPr>
          <a:xfrm>
            <a:off x="6907793" y="16483"/>
            <a:ext cx="3301452" cy="3557509"/>
          </a:xfrm>
          <a:prstGeom prst="rect">
            <a:avLst/>
          </a:prstGeom>
          <a:effectLst/>
        </p:spPr>
      </p:pic>
      <p:pic>
        <p:nvPicPr>
          <p:cNvPr id="7" name="Picture 6" descr="A close up of text on a black background&#10;&#10;Description automatically generated">
            <a:extLst>
              <a:ext uri="{FF2B5EF4-FFF2-40B4-BE49-F238E27FC236}">
                <a16:creationId xmlns:a16="http://schemas.microsoft.com/office/drawing/2014/main" id="{97E3D0B5-6195-437B-9209-111D8E59D8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7793" y="3573992"/>
            <a:ext cx="3300491" cy="3300491"/>
          </a:xfrm>
          <a:prstGeom prst="rect">
            <a:avLst/>
          </a:prstGeom>
        </p:spPr>
      </p:pic>
    </p:spTree>
    <p:extLst>
      <p:ext uri="{BB962C8B-B14F-4D97-AF65-F5344CB8AC3E}">
        <p14:creationId xmlns:p14="http://schemas.microsoft.com/office/powerpoint/2010/main" val="1306545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B7BDB-9A5D-4785-B141-AAE2953F9158}"/>
              </a:ext>
            </a:extLst>
          </p:cNvPr>
          <p:cNvSpPr>
            <a:spLocks noGrp="1"/>
          </p:cNvSpPr>
          <p:nvPr>
            <p:ph type="title"/>
          </p:nvPr>
        </p:nvSpPr>
        <p:spPr/>
        <p:txBody>
          <a:bodyPr/>
          <a:lstStyle/>
          <a:p>
            <a:r>
              <a:rPr lang="en-US" dirty="0"/>
              <a:t>Methods: Models Fit</a:t>
            </a:r>
          </a:p>
        </p:txBody>
      </p:sp>
      <p:sp>
        <p:nvSpPr>
          <p:cNvPr id="3" name="Content Placeholder 2">
            <a:extLst>
              <a:ext uri="{FF2B5EF4-FFF2-40B4-BE49-F238E27FC236}">
                <a16:creationId xmlns:a16="http://schemas.microsoft.com/office/drawing/2014/main" id="{26DE63A9-EE91-45E3-8870-AB3EC60B0C56}"/>
              </a:ext>
            </a:extLst>
          </p:cNvPr>
          <p:cNvSpPr>
            <a:spLocks noGrp="1"/>
          </p:cNvSpPr>
          <p:nvPr>
            <p:ph sz="half" idx="1"/>
          </p:nvPr>
        </p:nvSpPr>
        <p:spPr>
          <a:xfrm>
            <a:off x="703868" y="2420382"/>
            <a:ext cx="4553932" cy="3756581"/>
          </a:xfrm>
        </p:spPr>
        <p:txBody>
          <a:bodyPr>
            <a:normAutofit fontScale="77500" lnSpcReduction="20000"/>
          </a:bodyPr>
          <a:lstStyle/>
          <a:p>
            <a:pPr marL="0" marR="0">
              <a:lnSpc>
                <a:spcPct val="200000"/>
              </a:lnSpc>
              <a:spcBef>
                <a:spcPts val="0"/>
              </a:spcBef>
              <a:spcAft>
                <a:spcPts val="0"/>
              </a:spcAft>
            </a:pPr>
            <a:r>
              <a:rPr lang="en-US" sz="2300" dirty="0">
                <a:effectLst/>
                <a:ea typeface="Calibri" panose="020F0502020204030204" pitchFamily="34" charset="0"/>
                <a:cs typeface="Times New Roman" panose="02020603050405020304" pitchFamily="18" charset="0"/>
              </a:rPr>
              <a:t>Both multivariate and univariate latent class </a:t>
            </a:r>
          </a:p>
          <a:p>
            <a:pPr marL="0" marR="0">
              <a:lnSpc>
                <a:spcPct val="200000"/>
              </a:lnSpc>
              <a:spcBef>
                <a:spcPts val="0"/>
              </a:spcBef>
              <a:spcAft>
                <a:spcPts val="0"/>
              </a:spcAft>
            </a:pPr>
            <a:r>
              <a:rPr lang="en-US" sz="2300" dirty="0">
                <a:effectLst/>
                <a:ea typeface="Calibri" panose="020F0502020204030204" pitchFamily="34" charset="0"/>
                <a:cs typeface="Times New Roman" panose="02020603050405020304" pitchFamily="18" charset="0"/>
              </a:rPr>
              <a:t>Minimum of either two or three observations per subject</a:t>
            </a:r>
          </a:p>
          <a:p>
            <a:pPr marL="0" marR="0">
              <a:lnSpc>
                <a:spcPct val="200000"/>
              </a:lnSpc>
              <a:spcBef>
                <a:spcPts val="0"/>
              </a:spcBef>
              <a:spcAft>
                <a:spcPts val="0"/>
              </a:spcAft>
            </a:pPr>
            <a:r>
              <a:rPr lang="en-US" sz="2300" dirty="0">
                <a:ea typeface="Calibri" panose="020F0502020204030204" pitchFamily="34" charset="0"/>
                <a:cs typeface="Times New Roman" panose="02020603050405020304" pitchFamily="18" charset="0"/>
              </a:rPr>
              <a:t>Time </a:t>
            </a:r>
            <a:r>
              <a:rPr lang="en-US" sz="2300" dirty="0">
                <a:effectLst/>
                <a:ea typeface="Calibri" panose="020F0502020204030204" pitchFamily="34" charset="0"/>
                <a:cs typeface="Times New Roman" panose="02020603050405020304" pitchFamily="18" charset="0"/>
              </a:rPr>
              <a:t>as both continuous and discretized age</a:t>
            </a:r>
          </a:p>
          <a:p>
            <a:pPr marL="0" marR="0">
              <a:lnSpc>
                <a:spcPct val="200000"/>
              </a:lnSpc>
              <a:spcBef>
                <a:spcPts val="0"/>
              </a:spcBef>
              <a:spcAft>
                <a:spcPts val="0"/>
              </a:spcAft>
            </a:pPr>
            <a:r>
              <a:rPr lang="en-US" sz="2300" dirty="0">
                <a:ea typeface="Calibri" panose="020F0502020204030204" pitchFamily="34" charset="0"/>
                <a:cs typeface="Times New Roman" panose="02020603050405020304" pitchFamily="18" charset="0"/>
              </a:rPr>
              <a:t>L</a:t>
            </a:r>
            <a:r>
              <a:rPr lang="en-US" sz="2300" dirty="0">
                <a:effectLst/>
                <a:ea typeface="Calibri" panose="020F0502020204030204" pitchFamily="34" charset="0"/>
                <a:cs typeface="Times New Roman" panose="02020603050405020304" pitchFamily="18" charset="0"/>
              </a:rPr>
              <a:t>inear trajectories and spline trajectories</a:t>
            </a:r>
          </a:p>
          <a:p>
            <a:pPr marL="0" marR="0">
              <a:lnSpc>
                <a:spcPct val="200000"/>
              </a:lnSpc>
              <a:spcBef>
                <a:spcPts val="0"/>
              </a:spcBef>
              <a:spcAft>
                <a:spcPts val="0"/>
              </a:spcAft>
            </a:pPr>
            <a:r>
              <a:rPr lang="en-US" sz="2300" dirty="0">
                <a:ea typeface="Calibri" panose="020F0502020204030204" pitchFamily="34" charset="0"/>
                <a:cs typeface="Times New Roman" panose="02020603050405020304" pitchFamily="18" charset="0"/>
              </a:rPr>
              <a:t>Up to 10 latent classes</a:t>
            </a:r>
            <a:r>
              <a:rPr lang="en-US" sz="2300" dirty="0">
                <a:effectLst/>
                <a:ea typeface="Calibri" panose="020F0502020204030204" pitchFamily="34" charset="0"/>
                <a:cs typeface="Times New Roman" panose="02020603050405020304" pitchFamily="18" charset="0"/>
              </a:rPr>
              <a:t> </a:t>
            </a:r>
          </a:p>
          <a:p>
            <a:pPr marL="0">
              <a:lnSpc>
                <a:spcPct val="200000"/>
              </a:lnSpc>
              <a:spcBef>
                <a:spcPts val="0"/>
              </a:spcBef>
            </a:pPr>
            <a:r>
              <a:rPr lang="en-US" sz="2300" dirty="0">
                <a:ea typeface="Calibri" panose="020F0502020204030204" pitchFamily="34" charset="0"/>
                <a:cs typeface="Times New Roman" panose="02020603050405020304" pitchFamily="18" charset="0"/>
              </a:rPr>
              <a:t>Models fit in R using the </a:t>
            </a:r>
            <a:r>
              <a:rPr lang="en-US" sz="2300" i="1" dirty="0" err="1">
                <a:ea typeface="Calibri" panose="020F0502020204030204" pitchFamily="34" charset="0"/>
                <a:cs typeface="Times New Roman" panose="02020603050405020304" pitchFamily="18" charset="0"/>
              </a:rPr>
              <a:t>lcmm</a:t>
            </a:r>
            <a:r>
              <a:rPr lang="en-US" sz="2300" i="1" dirty="0">
                <a:ea typeface="Calibri" panose="020F0502020204030204" pitchFamily="34" charset="0"/>
                <a:cs typeface="Times New Roman" panose="02020603050405020304" pitchFamily="18" charset="0"/>
              </a:rPr>
              <a:t> </a:t>
            </a:r>
            <a:r>
              <a:rPr lang="en-US" sz="2300" dirty="0">
                <a:ea typeface="Calibri" panose="020F0502020204030204" pitchFamily="34" charset="0"/>
                <a:cs typeface="Times New Roman" panose="02020603050405020304" pitchFamily="18" charset="0"/>
              </a:rPr>
              <a:t>package</a:t>
            </a:r>
            <a:endParaRPr lang="en-US" sz="2300" dirty="0">
              <a:effectLst/>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endParaRPr lang="en-US" sz="2300" dirty="0">
              <a:effectLst/>
              <a:ea typeface="Calibri" panose="020F0502020204030204" pitchFamily="34" charset="0"/>
              <a:cs typeface="Times New Roman" panose="02020603050405020304" pitchFamily="18" charset="0"/>
            </a:endParaRPr>
          </a:p>
          <a:p>
            <a:pPr marL="0" indent="0">
              <a:buNone/>
            </a:pPr>
            <a:endParaRPr lang="en-US" dirty="0"/>
          </a:p>
        </p:txBody>
      </p:sp>
      <p:sp>
        <p:nvSpPr>
          <p:cNvPr id="4" name="Content Placeholder 3">
            <a:extLst>
              <a:ext uri="{FF2B5EF4-FFF2-40B4-BE49-F238E27FC236}">
                <a16:creationId xmlns:a16="http://schemas.microsoft.com/office/drawing/2014/main" id="{D00F7AA6-63A2-446C-A429-DFA28EED7397}"/>
              </a:ext>
            </a:extLst>
          </p:cNvPr>
          <p:cNvSpPr>
            <a:spLocks noGrp="1"/>
          </p:cNvSpPr>
          <p:nvPr>
            <p:ph sz="half" idx="2"/>
          </p:nvPr>
        </p:nvSpPr>
        <p:spPr>
          <a:xfrm>
            <a:off x="7010400" y="2420382"/>
            <a:ext cx="5181600" cy="3756581"/>
          </a:xfrm>
        </p:spPr>
        <p:txBody>
          <a:bodyPr>
            <a:normAutofit fontScale="77500" lnSpcReduction="20000"/>
          </a:bodyPr>
          <a:lstStyle/>
          <a:p>
            <a:pPr marL="0" marR="0">
              <a:lnSpc>
                <a:spcPct val="200000"/>
              </a:lnSpc>
              <a:spcBef>
                <a:spcPts val="0"/>
              </a:spcBef>
              <a:spcAft>
                <a:spcPts val="0"/>
              </a:spcAft>
            </a:pPr>
            <a:r>
              <a:rPr lang="en-US" sz="2300" dirty="0">
                <a:effectLst/>
                <a:ea typeface="Calibri" panose="020F0502020204030204" pitchFamily="34" charset="0"/>
                <a:cs typeface="Times New Roman" panose="02020603050405020304" pitchFamily="18" charset="0"/>
              </a:rPr>
              <a:t>Model selected using a combination of AIC and maximum number of latent classes</a:t>
            </a:r>
            <a:endParaRPr lang="en-US" sz="2300" dirty="0">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n-US" sz="2300" dirty="0">
                <a:effectLst/>
                <a:ea typeface="Calibri" panose="020F0502020204030204" pitchFamily="34" charset="0"/>
                <a:cs typeface="Times New Roman" panose="02020603050405020304" pitchFamily="18" charset="0"/>
              </a:rPr>
              <a:t>Refit to include clinical covariates</a:t>
            </a:r>
            <a:endParaRPr lang="en-US" sz="2300" dirty="0">
              <a:ea typeface="Calibri" panose="020F0502020204030204" pitchFamily="34" charset="0"/>
              <a:cs typeface="Times New Roman" panose="02020603050405020304" pitchFamily="18" charset="0"/>
            </a:endParaRPr>
          </a:p>
          <a:p>
            <a:endParaRPr lang="en-US" dirty="0"/>
          </a:p>
        </p:txBody>
      </p:sp>
      <p:cxnSp>
        <p:nvCxnSpPr>
          <p:cNvPr id="6" name="Straight Connector 5">
            <a:extLst>
              <a:ext uri="{FF2B5EF4-FFF2-40B4-BE49-F238E27FC236}">
                <a16:creationId xmlns:a16="http://schemas.microsoft.com/office/drawing/2014/main" id="{CD202499-7A85-4448-8412-19BDA72A7670}"/>
              </a:ext>
            </a:extLst>
          </p:cNvPr>
          <p:cNvCxnSpPr>
            <a:stCxn id="2" idx="2"/>
          </p:cNvCxnSpPr>
          <p:nvPr/>
        </p:nvCxnSpPr>
        <p:spPr>
          <a:xfrm>
            <a:off x="6096000" y="1690688"/>
            <a:ext cx="76200" cy="4486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5FFD8E6-1116-4B1B-8583-673C94EE9BA5}"/>
              </a:ext>
            </a:extLst>
          </p:cNvPr>
          <p:cNvSpPr txBox="1"/>
          <p:nvPr/>
        </p:nvSpPr>
        <p:spPr>
          <a:xfrm>
            <a:off x="703868" y="1870869"/>
            <a:ext cx="4553932" cy="461665"/>
          </a:xfrm>
          <a:prstGeom prst="rect">
            <a:avLst/>
          </a:prstGeom>
          <a:noFill/>
        </p:spPr>
        <p:txBody>
          <a:bodyPr wrap="square" rtlCol="0">
            <a:spAutoFit/>
          </a:bodyPr>
          <a:lstStyle/>
          <a:p>
            <a:r>
              <a:rPr lang="en-US" sz="2400" dirty="0"/>
              <a:t>Preliminary Models</a:t>
            </a:r>
          </a:p>
        </p:txBody>
      </p:sp>
      <p:sp>
        <p:nvSpPr>
          <p:cNvPr id="9" name="TextBox 8">
            <a:extLst>
              <a:ext uri="{FF2B5EF4-FFF2-40B4-BE49-F238E27FC236}">
                <a16:creationId xmlns:a16="http://schemas.microsoft.com/office/drawing/2014/main" id="{96865FC9-455A-4EA4-93B5-09B349AADDA4}"/>
              </a:ext>
            </a:extLst>
          </p:cNvPr>
          <p:cNvSpPr txBox="1"/>
          <p:nvPr/>
        </p:nvSpPr>
        <p:spPr>
          <a:xfrm>
            <a:off x="7010400" y="1870869"/>
            <a:ext cx="4553932" cy="461665"/>
          </a:xfrm>
          <a:prstGeom prst="rect">
            <a:avLst/>
          </a:prstGeom>
          <a:noFill/>
        </p:spPr>
        <p:txBody>
          <a:bodyPr wrap="square" rtlCol="0">
            <a:spAutoFit/>
          </a:bodyPr>
          <a:lstStyle/>
          <a:p>
            <a:r>
              <a:rPr lang="en-US" sz="2400" dirty="0"/>
              <a:t>Model Selected</a:t>
            </a:r>
          </a:p>
        </p:txBody>
      </p:sp>
    </p:spTree>
    <p:extLst>
      <p:ext uri="{BB962C8B-B14F-4D97-AF65-F5344CB8AC3E}">
        <p14:creationId xmlns:p14="http://schemas.microsoft.com/office/powerpoint/2010/main" val="3047547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0A325-F01C-484E-BB6E-F7C8CB69B271}"/>
              </a:ext>
            </a:extLst>
          </p:cNvPr>
          <p:cNvSpPr>
            <a:spLocks noGrp="1"/>
          </p:cNvSpPr>
          <p:nvPr>
            <p:ph type="title"/>
          </p:nvPr>
        </p:nvSpPr>
        <p:spPr/>
        <p:txBody>
          <a:bodyPr/>
          <a:lstStyle/>
          <a:p>
            <a:r>
              <a:rPr lang="en-US" dirty="0"/>
              <a:t>Methods: Covariate Model</a:t>
            </a:r>
          </a:p>
        </p:txBody>
      </p:sp>
      <p:sp>
        <p:nvSpPr>
          <p:cNvPr id="3" name="Content Placeholder 2">
            <a:extLst>
              <a:ext uri="{FF2B5EF4-FFF2-40B4-BE49-F238E27FC236}">
                <a16:creationId xmlns:a16="http://schemas.microsoft.com/office/drawing/2014/main" id="{C2650DA6-A03F-428A-9B0D-B369E0B8E3A4}"/>
              </a:ext>
            </a:extLst>
          </p:cNvPr>
          <p:cNvSpPr>
            <a:spLocks noGrp="1"/>
          </p:cNvSpPr>
          <p:nvPr>
            <p:ph idx="1"/>
          </p:nvPr>
        </p:nvSpPr>
        <p:spPr/>
        <p:txBody>
          <a:bodyPr/>
          <a:lstStyle/>
          <a:p>
            <a:pPr marL="0" marR="0">
              <a:lnSpc>
                <a:spcPct val="200000"/>
              </a:lnSpc>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Clinical covariates were examined in a second stage analysis for selection to put into the model</a:t>
            </a:r>
          </a:p>
          <a:p>
            <a:pPr marL="0" marR="0">
              <a:lnSpc>
                <a:spcPct val="200000"/>
              </a:lnSpc>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The covariates fit in the final model included sex, genotype, meconium ileus, antibiotic use*, feeding type, and subject growth.</a:t>
            </a:r>
          </a:p>
          <a:p>
            <a:pPr marL="0" marR="0">
              <a:lnSpc>
                <a:spcPct val="200000"/>
              </a:lnSpc>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Weight Z-Score </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was used to portray growth rather than height because of a higher correlation with the outcome.</a:t>
            </a:r>
          </a:p>
          <a:p>
            <a:pPr marL="0" marR="0">
              <a:lnSpc>
                <a:spcPct val="200000"/>
              </a:lnSpc>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A 0.1 significance level was used to determine association with the clusters.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5735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0144A-3A64-42B6-AFF8-065BF29669FD}"/>
              </a:ext>
            </a:extLst>
          </p:cNvPr>
          <p:cNvSpPr>
            <a:spLocks noGrp="1"/>
          </p:cNvSpPr>
          <p:nvPr>
            <p:ph type="title"/>
          </p:nvPr>
        </p:nvSpPr>
        <p:spPr/>
        <p:txBody>
          <a:bodyPr/>
          <a:lstStyle/>
          <a:p>
            <a:r>
              <a:rPr lang="en-US" dirty="0"/>
              <a:t>Results: Models Considered</a:t>
            </a:r>
          </a:p>
        </p:txBody>
      </p:sp>
      <p:sp>
        <p:nvSpPr>
          <p:cNvPr id="4" name="Text Placeholder 3">
            <a:extLst>
              <a:ext uri="{FF2B5EF4-FFF2-40B4-BE49-F238E27FC236}">
                <a16:creationId xmlns:a16="http://schemas.microsoft.com/office/drawing/2014/main" id="{3EEAF81C-26C4-4F80-83E6-A1A207B4BB82}"/>
              </a:ext>
            </a:extLst>
          </p:cNvPr>
          <p:cNvSpPr>
            <a:spLocks noGrp="1"/>
          </p:cNvSpPr>
          <p:nvPr>
            <p:ph type="body" idx="1"/>
          </p:nvPr>
        </p:nvSpPr>
        <p:spPr/>
        <p:txBody>
          <a:bodyPr/>
          <a:lstStyle/>
          <a:p>
            <a:r>
              <a:rPr lang="en-US" dirty="0"/>
              <a:t>Transformation</a:t>
            </a:r>
          </a:p>
        </p:txBody>
      </p:sp>
      <p:sp>
        <p:nvSpPr>
          <p:cNvPr id="3" name="Content Placeholder 2">
            <a:extLst>
              <a:ext uri="{FF2B5EF4-FFF2-40B4-BE49-F238E27FC236}">
                <a16:creationId xmlns:a16="http://schemas.microsoft.com/office/drawing/2014/main" id="{AA126570-BF32-423D-8ADA-9775992672AD}"/>
              </a:ext>
            </a:extLst>
          </p:cNvPr>
          <p:cNvSpPr>
            <a:spLocks noGrp="1"/>
          </p:cNvSpPr>
          <p:nvPr>
            <p:ph sz="half" idx="2"/>
          </p:nvPr>
        </p:nvSpPr>
        <p:spPr/>
        <p:txBody>
          <a:bodyPr>
            <a:normAutofit/>
          </a:bodyPr>
          <a:lstStyle/>
          <a:p>
            <a:pPr marL="0">
              <a:lnSpc>
                <a:spcPct val="100000"/>
              </a:lnSpc>
              <a:spcBef>
                <a:spcPts val="0"/>
              </a:spcBef>
            </a:pPr>
            <a:r>
              <a:rPr lang="en-US" sz="2400" dirty="0">
                <a:effectLst/>
                <a:ea typeface="Calibri" panose="020F0502020204030204" pitchFamily="34" charset="0"/>
                <a:cs typeface="Times New Roman" panose="02020603050405020304" pitchFamily="18" charset="0"/>
              </a:rPr>
              <a:t>Several multivariate ILR models</a:t>
            </a:r>
          </a:p>
          <a:p>
            <a:pPr marL="0" indent="0">
              <a:lnSpc>
                <a:spcPct val="100000"/>
              </a:lnSpc>
              <a:spcBef>
                <a:spcPts val="0"/>
              </a:spcBef>
              <a:buNone/>
            </a:pPr>
            <a:endParaRPr lang="en-US" sz="2400" dirty="0">
              <a:ea typeface="Calibri" panose="020F0502020204030204" pitchFamily="34" charset="0"/>
              <a:cs typeface="Times New Roman" panose="02020603050405020304" pitchFamily="18" charset="0"/>
            </a:endParaRPr>
          </a:p>
          <a:p>
            <a:pPr marL="0">
              <a:lnSpc>
                <a:spcPct val="100000"/>
              </a:lnSpc>
              <a:spcBef>
                <a:spcPts val="0"/>
              </a:spcBef>
            </a:pPr>
            <a:r>
              <a:rPr lang="en-US" sz="2400" dirty="0">
                <a:effectLst/>
                <a:ea typeface="Calibri" panose="020F0502020204030204" pitchFamily="34" charset="0"/>
                <a:cs typeface="Times New Roman" panose="02020603050405020304" pitchFamily="18" charset="0"/>
              </a:rPr>
              <a:t>Most multivariate CLR did not converge.</a:t>
            </a:r>
          </a:p>
          <a:p>
            <a:pPr marL="457200" lvl="1">
              <a:lnSpc>
                <a:spcPct val="100000"/>
              </a:lnSpc>
              <a:spcBef>
                <a:spcPts val="0"/>
              </a:spcBef>
            </a:pPr>
            <a:r>
              <a:rPr lang="en-US" sz="2000" i="1" dirty="0">
                <a:effectLst/>
                <a:ea typeface="Calibri" panose="020F0502020204030204" pitchFamily="34" charset="0"/>
                <a:cs typeface="Times New Roman" panose="02020603050405020304" pitchFamily="18" charset="0"/>
              </a:rPr>
              <a:t>Streptococcus </a:t>
            </a:r>
            <a:r>
              <a:rPr lang="en-US" sz="2000" dirty="0">
                <a:effectLst/>
                <a:ea typeface="Calibri" panose="020F0502020204030204" pitchFamily="34" charset="0"/>
                <a:cs typeface="Times New Roman" panose="02020603050405020304" pitchFamily="18" charset="0"/>
              </a:rPr>
              <a:t>CLR univariate models fit</a:t>
            </a:r>
          </a:p>
        </p:txBody>
      </p:sp>
      <p:sp>
        <p:nvSpPr>
          <p:cNvPr id="5" name="Text Placeholder 4">
            <a:extLst>
              <a:ext uri="{FF2B5EF4-FFF2-40B4-BE49-F238E27FC236}">
                <a16:creationId xmlns:a16="http://schemas.microsoft.com/office/drawing/2014/main" id="{B1C03A70-A5D8-48FB-AA37-260CD8E84E8C}"/>
              </a:ext>
            </a:extLst>
          </p:cNvPr>
          <p:cNvSpPr>
            <a:spLocks noGrp="1"/>
          </p:cNvSpPr>
          <p:nvPr>
            <p:ph type="body" sz="quarter" idx="3"/>
          </p:nvPr>
        </p:nvSpPr>
        <p:spPr/>
        <p:txBody>
          <a:bodyPr/>
          <a:lstStyle/>
          <a:p>
            <a:r>
              <a:rPr lang="en-US" dirty="0"/>
              <a:t>Trajectories</a:t>
            </a:r>
          </a:p>
        </p:txBody>
      </p:sp>
      <p:sp>
        <p:nvSpPr>
          <p:cNvPr id="6" name="Content Placeholder 5">
            <a:extLst>
              <a:ext uri="{FF2B5EF4-FFF2-40B4-BE49-F238E27FC236}">
                <a16:creationId xmlns:a16="http://schemas.microsoft.com/office/drawing/2014/main" id="{1576B1B2-0EAE-4B0C-B363-C223CF4B603F}"/>
              </a:ext>
            </a:extLst>
          </p:cNvPr>
          <p:cNvSpPr>
            <a:spLocks noGrp="1"/>
          </p:cNvSpPr>
          <p:nvPr>
            <p:ph sz="quarter" idx="4"/>
          </p:nvPr>
        </p:nvSpPr>
        <p:spPr>
          <a:xfrm>
            <a:off x="6169024" y="2505075"/>
            <a:ext cx="5183188" cy="3684588"/>
          </a:xfrm>
        </p:spPr>
        <p:txBody>
          <a:bodyPr>
            <a:normAutofit/>
          </a:bodyPr>
          <a:lstStyle/>
          <a:p>
            <a:pPr>
              <a:lnSpc>
                <a:spcPct val="100000"/>
              </a:lnSpc>
            </a:pPr>
            <a:r>
              <a:rPr lang="en-US" sz="2400" dirty="0">
                <a:effectLst/>
                <a:ea typeface="Calibri" panose="020F0502020204030204" pitchFamily="34" charset="0"/>
                <a:cs typeface="Times New Roman" panose="02020603050405020304" pitchFamily="18" charset="0"/>
              </a:rPr>
              <a:t>Linear trajectory models typically converged, while some spline trajectory models did not.</a:t>
            </a:r>
          </a:p>
          <a:p>
            <a:pPr>
              <a:lnSpc>
                <a:spcPct val="100000"/>
              </a:lnSpc>
            </a:pPr>
            <a:r>
              <a:rPr lang="en-US" sz="2400" dirty="0">
                <a:effectLst/>
                <a:ea typeface="Calibri" panose="020F0502020204030204" pitchFamily="34" charset="0"/>
                <a:cs typeface="Times New Roman" panose="02020603050405020304" pitchFamily="18" charset="0"/>
              </a:rPr>
              <a:t>When both trajectory models converge the spline models fit better</a:t>
            </a:r>
            <a:r>
              <a:rPr lang="en-US" sz="2000" dirty="0">
                <a:effectLst/>
                <a:ea typeface="Calibri" panose="020F050202020403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4201207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0144A-3A64-42B6-AFF8-065BF29669FD}"/>
              </a:ext>
            </a:extLst>
          </p:cNvPr>
          <p:cNvSpPr>
            <a:spLocks noGrp="1"/>
          </p:cNvSpPr>
          <p:nvPr>
            <p:ph type="title"/>
          </p:nvPr>
        </p:nvSpPr>
        <p:spPr/>
        <p:txBody>
          <a:bodyPr/>
          <a:lstStyle/>
          <a:p>
            <a:r>
              <a:rPr lang="en-US" dirty="0"/>
              <a:t>Results: Models Considered</a:t>
            </a:r>
          </a:p>
        </p:txBody>
      </p:sp>
      <p:sp>
        <p:nvSpPr>
          <p:cNvPr id="4" name="Text Placeholder 3">
            <a:extLst>
              <a:ext uri="{FF2B5EF4-FFF2-40B4-BE49-F238E27FC236}">
                <a16:creationId xmlns:a16="http://schemas.microsoft.com/office/drawing/2014/main" id="{3EEAF81C-26C4-4F80-83E6-A1A207B4BB82}"/>
              </a:ext>
            </a:extLst>
          </p:cNvPr>
          <p:cNvSpPr>
            <a:spLocks noGrp="1"/>
          </p:cNvSpPr>
          <p:nvPr>
            <p:ph type="body" idx="1"/>
          </p:nvPr>
        </p:nvSpPr>
        <p:spPr/>
        <p:txBody>
          <a:bodyPr/>
          <a:lstStyle/>
          <a:p>
            <a:r>
              <a:rPr lang="en-US" dirty="0"/>
              <a:t>Minimum Observations</a:t>
            </a:r>
          </a:p>
        </p:txBody>
      </p:sp>
      <p:sp>
        <p:nvSpPr>
          <p:cNvPr id="3" name="Content Placeholder 2">
            <a:extLst>
              <a:ext uri="{FF2B5EF4-FFF2-40B4-BE49-F238E27FC236}">
                <a16:creationId xmlns:a16="http://schemas.microsoft.com/office/drawing/2014/main" id="{AA126570-BF32-423D-8ADA-9775992672AD}"/>
              </a:ext>
            </a:extLst>
          </p:cNvPr>
          <p:cNvSpPr>
            <a:spLocks noGrp="1"/>
          </p:cNvSpPr>
          <p:nvPr>
            <p:ph sz="half" idx="2"/>
          </p:nvPr>
        </p:nvSpPr>
        <p:spPr/>
        <p:txBody>
          <a:bodyPr>
            <a:normAutofit/>
          </a:bodyPr>
          <a:lstStyle/>
          <a:p>
            <a:pPr marL="0">
              <a:lnSpc>
                <a:spcPct val="100000"/>
              </a:lnSpc>
              <a:spcBef>
                <a:spcPts val="0"/>
              </a:spcBef>
            </a:pPr>
            <a:r>
              <a:rPr lang="en-US" sz="2400" dirty="0">
                <a:effectLst/>
                <a:ea typeface="Calibri" panose="020F0502020204030204" pitchFamily="34" charset="0"/>
                <a:cs typeface="Times New Roman" panose="02020603050405020304" pitchFamily="18" charset="0"/>
              </a:rPr>
              <a:t>Out of 205 subjects, 5 had 1 sample and 8 had 2 samples</a:t>
            </a:r>
          </a:p>
          <a:p>
            <a:pPr marL="0">
              <a:lnSpc>
                <a:spcPct val="100000"/>
              </a:lnSpc>
              <a:spcBef>
                <a:spcPts val="0"/>
              </a:spcBef>
            </a:pPr>
            <a:endParaRPr lang="en-US" sz="2400" dirty="0">
              <a:effectLst/>
              <a:ea typeface="Calibri" panose="020F0502020204030204" pitchFamily="34" charset="0"/>
              <a:cs typeface="Times New Roman" panose="02020603050405020304" pitchFamily="18" charset="0"/>
            </a:endParaRPr>
          </a:p>
          <a:p>
            <a:pPr marL="0">
              <a:lnSpc>
                <a:spcPct val="100000"/>
              </a:lnSpc>
              <a:spcBef>
                <a:spcPts val="0"/>
              </a:spcBef>
            </a:pPr>
            <a:r>
              <a:rPr lang="en-US" sz="2400" dirty="0">
                <a:effectLst/>
                <a:ea typeface="Calibri" panose="020F0502020204030204" pitchFamily="34" charset="0"/>
                <a:cs typeface="Times New Roman" panose="02020603050405020304" pitchFamily="18" charset="0"/>
              </a:rPr>
              <a:t>3 sample minimum models had a better fit than those using a minimum of 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 Placeholder 4">
            <a:extLst>
              <a:ext uri="{FF2B5EF4-FFF2-40B4-BE49-F238E27FC236}">
                <a16:creationId xmlns:a16="http://schemas.microsoft.com/office/drawing/2014/main" id="{B1C03A70-A5D8-48FB-AA37-260CD8E84E8C}"/>
              </a:ext>
            </a:extLst>
          </p:cNvPr>
          <p:cNvSpPr>
            <a:spLocks noGrp="1"/>
          </p:cNvSpPr>
          <p:nvPr>
            <p:ph type="body" sz="quarter" idx="3"/>
          </p:nvPr>
        </p:nvSpPr>
        <p:spPr/>
        <p:txBody>
          <a:bodyPr/>
          <a:lstStyle/>
          <a:p>
            <a:r>
              <a:rPr lang="en-US" dirty="0"/>
              <a:t>Time Measurements</a:t>
            </a:r>
          </a:p>
        </p:txBody>
      </p:sp>
      <p:sp>
        <p:nvSpPr>
          <p:cNvPr id="6" name="Content Placeholder 5">
            <a:extLst>
              <a:ext uri="{FF2B5EF4-FFF2-40B4-BE49-F238E27FC236}">
                <a16:creationId xmlns:a16="http://schemas.microsoft.com/office/drawing/2014/main" id="{1576B1B2-0EAE-4B0C-B363-C223CF4B603F}"/>
              </a:ext>
            </a:extLst>
          </p:cNvPr>
          <p:cNvSpPr>
            <a:spLocks noGrp="1"/>
          </p:cNvSpPr>
          <p:nvPr>
            <p:ph sz="quarter" idx="4"/>
          </p:nvPr>
        </p:nvSpPr>
        <p:spPr>
          <a:xfrm>
            <a:off x="6169024" y="2505075"/>
            <a:ext cx="5183188" cy="3684588"/>
          </a:xfrm>
        </p:spPr>
        <p:txBody>
          <a:bodyPr>
            <a:normAutofit/>
          </a:bodyPr>
          <a:lstStyle/>
          <a:p>
            <a:r>
              <a:rPr lang="en-US" sz="2400" dirty="0">
                <a:effectLst/>
                <a:ea typeface="Calibri" panose="020F0502020204030204" pitchFamily="34" charset="0"/>
                <a:cs typeface="Times New Roman" panose="02020603050405020304" pitchFamily="18" charset="0"/>
              </a:rPr>
              <a:t>Continuous age and integer age measurements yielded similar results</a:t>
            </a:r>
          </a:p>
          <a:p>
            <a:pPr marL="0" indent="0">
              <a:buNone/>
            </a:pPr>
            <a:endParaRPr lang="en-US" sz="2400" dirty="0">
              <a:effectLst/>
              <a:ea typeface="Calibri" panose="020F0502020204030204" pitchFamily="34" charset="0"/>
              <a:cs typeface="Times New Roman" panose="02020603050405020304" pitchFamily="18" charset="0"/>
            </a:endParaRPr>
          </a:p>
          <a:p>
            <a:r>
              <a:rPr lang="en-US" sz="2400" dirty="0">
                <a:effectLst/>
                <a:ea typeface="Calibri" panose="020F0502020204030204" pitchFamily="34" charset="0"/>
                <a:cs typeface="Times New Roman" panose="02020603050405020304" pitchFamily="18" charset="0"/>
              </a:rPr>
              <a:t> Age as an integer was used for simplicity</a:t>
            </a:r>
          </a:p>
          <a:p>
            <a:endParaRPr lang="en-US" dirty="0"/>
          </a:p>
        </p:txBody>
      </p:sp>
    </p:spTree>
    <p:extLst>
      <p:ext uri="{BB962C8B-B14F-4D97-AF65-F5344CB8AC3E}">
        <p14:creationId xmlns:p14="http://schemas.microsoft.com/office/powerpoint/2010/main" val="1932544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0F3BA7-2BD4-4A35-A918-547A2DC2B049}"/>
              </a:ext>
            </a:extLst>
          </p:cNvPr>
          <p:cNvSpPr>
            <a:spLocks noGrp="1"/>
          </p:cNvSpPr>
          <p:nvPr>
            <p:ph type="title"/>
          </p:nvPr>
        </p:nvSpPr>
        <p:spPr>
          <a:xfrm>
            <a:off x="839788" y="588962"/>
            <a:ext cx="7427912" cy="800100"/>
          </a:xfrm>
        </p:spPr>
        <p:txBody>
          <a:bodyPr>
            <a:normAutofit/>
          </a:bodyPr>
          <a:lstStyle/>
          <a:p>
            <a:r>
              <a:rPr lang="en-US" sz="4400" dirty="0"/>
              <a:t>Results: Models Considered</a:t>
            </a:r>
          </a:p>
        </p:txBody>
      </p:sp>
      <p:sp>
        <p:nvSpPr>
          <p:cNvPr id="9" name="Text Placeholder 8">
            <a:extLst>
              <a:ext uri="{FF2B5EF4-FFF2-40B4-BE49-F238E27FC236}">
                <a16:creationId xmlns:a16="http://schemas.microsoft.com/office/drawing/2014/main" id="{B5DF1697-04F9-42B9-AE44-42D6A50582F1}"/>
              </a:ext>
            </a:extLst>
          </p:cNvPr>
          <p:cNvSpPr>
            <a:spLocks noGrp="1"/>
          </p:cNvSpPr>
          <p:nvPr>
            <p:ph type="body" sz="half" idx="2"/>
          </p:nvPr>
        </p:nvSpPr>
        <p:spPr/>
        <p:txBody>
          <a:bodyPr/>
          <a:lstStyle/>
          <a:p>
            <a:pPr marL="285750" indent="-285750">
              <a:buFont typeface="Arial" panose="020B0604020202020204" pitchFamily="34" charset="0"/>
              <a:buChar char="•"/>
            </a:pPr>
            <a:r>
              <a:rPr lang="en-US" sz="2400" dirty="0">
                <a:effectLst/>
                <a:ea typeface="Calibri" panose="020F0502020204030204" pitchFamily="34" charset="0"/>
                <a:cs typeface="Times New Roman" panose="02020603050405020304" pitchFamily="18" charset="0"/>
              </a:rPr>
              <a:t>Models which converged typically converged up to between 4-6 latent classes</a:t>
            </a:r>
          </a:p>
          <a:p>
            <a:pPr marL="285750" indent="-285750">
              <a:buFont typeface="Arial" panose="020B0604020202020204" pitchFamily="34" charset="0"/>
              <a:buChar char="•"/>
            </a:pPr>
            <a:r>
              <a:rPr lang="en-US" sz="2400" dirty="0">
                <a:effectLst/>
                <a:ea typeface="Calibri" panose="020F0502020204030204" pitchFamily="34" charset="0"/>
                <a:cs typeface="Times New Roman" panose="02020603050405020304" pitchFamily="18" charset="0"/>
              </a:rPr>
              <a:t> For all models fit the model with a single latent class was typically best fit by AIC</a:t>
            </a:r>
          </a:p>
          <a:p>
            <a:pPr marL="285750" indent="-285750">
              <a:buFont typeface="Arial" panose="020B0604020202020204" pitchFamily="34" charset="0"/>
              <a:buChar char="•"/>
            </a:pPr>
            <a:endParaRPr lang="en-US" dirty="0"/>
          </a:p>
        </p:txBody>
      </p:sp>
      <p:pic>
        <p:nvPicPr>
          <p:cNvPr id="22" name="Picture 21" descr="A screenshot of a cell phone&#10;&#10;Description automatically generated">
            <a:extLst>
              <a:ext uri="{FF2B5EF4-FFF2-40B4-BE49-F238E27FC236}">
                <a16:creationId xmlns:a16="http://schemas.microsoft.com/office/drawing/2014/main" id="{E5C7A3F0-DE5A-40E3-8C9E-430F04D6D9D5}"/>
              </a:ext>
            </a:extLst>
          </p:cNvPr>
          <p:cNvPicPr>
            <a:picLocks noChangeAspect="1"/>
          </p:cNvPicPr>
          <p:nvPr/>
        </p:nvPicPr>
        <p:blipFill rotWithShape="1">
          <a:blip r:embed="rId3">
            <a:extLst>
              <a:ext uri="{28A0092B-C50C-407E-A947-70E740481C1C}">
                <a14:useLocalDpi xmlns:a14="http://schemas.microsoft.com/office/drawing/2010/main" val="0"/>
              </a:ext>
            </a:extLst>
          </a:blip>
          <a:srcRect r="54559" b="76395"/>
          <a:stretch/>
        </p:blipFill>
        <p:spPr>
          <a:xfrm>
            <a:off x="5082486" y="2057400"/>
            <a:ext cx="6484185" cy="1600199"/>
          </a:xfrm>
          <a:prstGeom prst="rect">
            <a:avLst/>
          </a:prstGeom>
        </p:spPr>
      </p:pic>
    </p:spTree>
    <p:extLst>
      <p:ext uri="{BB962C8B-B14F-4D97-AF65-F5344CB8AC3E}">
        <p14:creationId xmlns:p14="http://schemas.microsoft.com/office/powerpoint/2010/main" val="1552461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A4AFB-AC9C-48F2-9490-17A4767C97D1}"/>
              </a:ext>
            </a:extLst>
          </p:cNvPr>
          <p:cNvSpPr>
            <a:spLocks noGrp="1"/>
          </p:cNvSpPr>
          <p:nvPr>
            <p:ph type="title"/>
          </p:nvPr>
        </p:nvSpPr>
        <p:spPr/>
        <p:txBody>
          <a:bodyPr>
            <a:normAutofit/>
          </a:bodyPr>
          <a:lstStyle/>
          <a:p>
            <a:r>
              <a:rPr lang="en-US" sz="4000" dirty="0"/>
              <a:t>Cystic Fibrosis (</a:t>
            </a:r>
            <a:r>
              <a:rPr lang="en-US" sz="4000" b="1" dirty="0"/>
              <a:t>CF</a:t>
            </a:r>
            <a:r>
              <a:rPr lang="en-US" sz="4000" dirty="0"/>
              <a:t>)</a:t>
            </a:r>
          </a:p>
        </p:txBody>
      </p:sp>
      <p:sp>
        <p:nvSpPr>
          <p:cNvPr id="3" name="Content Placeholder 2">
            <a:extLst>
              <a:ext uri="{FF2B5EF4-FFF2-40B4-BE49-F238E27FC236}">
                <a16:creationId xmlns:a16="http://schemas.microsoft.com/office/drawing/2014/main" id="{F756C3E2-1158-4E70-9CD9-F8C89E30A599}"/>
              </a:ext>
            </a:extLst>
          </p:cNvPr>
          <p:cNvSpPr>
            <a:spLocks noGrp="1"/>
          </p:cNvSpPr>
          <p:nvPr>
            <p:ph idx="1"/>
          </p:nvPr>
        </p:nvSpPr>
        <p:spPr/>
        <p:txBody>
          <a:bodyPr>
            <a:normAutofit/>
          </a:bodyPr>
          <a:lstStyle/>
          <a:p>
            <a:r>
              <a:rPr lang="en-US" sz="2800" dirty="0"/>
              <a:t>Hereditary disease which involves production of mucus which is much more viscous than usual</a:t>
            </a:r>
          </a:p>
          <a:p>
            <a:r>
              <a:rPr lang="en-US" sz="2800" dirty="0"/>
              <a:t>Early airway vulnerability to chronic bacterial infections</a:t>
            </a:r>
          </a:p>
          <a:p>
            <a:r>
              <a:rPr lang="en-US" sz="2800" dirty="0"/>
              <a:t>Most common life-threatening autosomal recessive disease in US</a:t>
            </a:r>
          </a:p>
          <a:p>
            <a:pPr lvl="1"/>
            <a:r>
              <a:rPr lang="en-US" sz="2800" dirty="0"/>
              <a:t>Affects 1 in 4000 newborns</a:t>
            </a:r>
          </a:p>
          <a:p>
            <a:pPr lvl="1"/>
            <a:r>
              <a:rPr lang="en-US" sz="2800" dirty="0"/>
              <a:t>No known cure</a:t>
            </a:r>
          </a:p>
          <a:p>
            <a:endParaRPr lang="en-US" dirty="0"/>
          </a:p>
        </p:txBody>
      </p:sp>
    </p:spTree>
    <p:extLst>
      <p:ext uri="{BB962C8B-B14F-4D97-AF65-F5344CB8AC3E}">
        <p14:creationId xmlns:p14="http://schemas.microsoft.com/office/powerpoint/2010/main" val="1187517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E5E99-7226-4AA2-BA5B-4BCD8AD2E4D5}"/>
              </a:ext>
            </a:extLst>
          </p:cNvPr>
          <p:cNvSpPr>
            <a:spLocks noGrp="1"/>
          </p:cNvSpPr>
          <p:nvPr>
            <p:ph type="title"/>
          </p:nvPr>
        </p:nvSpPr>
        <p:spPr/>
        <p:txBody>
          <a:bodyPr/>
          <a:lstStyle/>
          <a:p>
            <a:r>
              <a:rPr lang="en-US" dirty="0"/>
              <a:t>Results: Model Chosen</a:t>
            </a:r>
          </a:p>
        </p:txBody>
      </p:sp>
      <p:sp>
        <p:nvSpPr>
          <p:cNvPr id="3" name="Content Placeholder 2">
            <a:extLst>
              <a:ext uri="{FF2B5EF4-FFF2-40B4-BE49-F238E27FC236}">
                <a16:creationId xmlns:a16="http://schemas.microsoft.com/office/drawing/2014/main" id="{63DBB4E9-4275-45D6-B56E-9C96329EAF8C}"/>
              </a:ext>
            </a:extLst>
          </p:cNvPr>
          <p:cNvSpPr>
            <a:spLocks noGrp="1"/>
          </p:cNvSpPr>
          <p:nvPr>
            <p:ph idx="1"/>
          </p:nvPr>
        </p:nvSpPr>
        <p:spPr/>
        <p:txBody>
          <a:bodyPr/>
          <a:lstStyle/>
          <a:p>
            <a:r>
              <a:rPr lang="en-US" sz="2800" dirty="0">
                <a:effectLst/>
                <a:latin typeface="Arial" panose="020B0604020202020204" pitchFamily="34" charset="0"/>
                <a:ea typeface="Calibri" panose="020F0502020204030204" pitchFamily="34" charset="0"/>
                <a:cs typeface="Times New Roman" panose="02020603050405020304" pitchFamily="18" charset="0"/>
              </a:rPr>
              <a:t>Univariate CLR transformed </a:t>
            </a:r>
            <a:r>
              <a:rPr lang="en-US" sz="2800" i="1" dirty="0">
                <a:effectLst/>
                <a:latin typeface="Arial" panose="020B0604020202020204" pitchFamily="34" charset="0"/>
                <a:ea typeface="Calibri" panose="020F0502020204030204" pitchFamily="34" charset="0"/>
                <a:cs typeface="Times New Roman" panose="02020603050405020304" pitchFamily="18" charset="0"/>
              </a:rPr>
              <a:t>Streptococcus</a:t>
            </a:r>
            <a:r>
              <a:rPr lang="en-US" sz="2800" dirty="0">
                <a:effectLst/>
                <a:latin typeface="Arial" panose="020B0604020202020204" pitchFamily="34" charset="0"/>
                <a:ea typeface="Calibri" panose="020F0502020204030204" pitchFamily="34" charset="0"/>
                <a:cs typeface="Times New Roman" panose="02020603050405020304" pitchFamily="18" charset="0"/>
              </a:rPr>
              <a:t> model with spline trajectories and 4 latent classes</a:t>
            </a:r>
          </a:p>
          <a:p>
            <a:pPr lvl="1"/>
            <a:r>
              <a:rPr lang="en-US" dirty="0">
                <a:latin typeface="Arial" panose="020B0604020202020204" pitchFamily="34" charset="0"/>
                <a:cs typeface="Times New Roman" panose="02020603050405020304" pitchFamily="18" charset="0"/>
              </a:rPr>
              <a:t>Lowest AIC across other models considered</a:t>
            </a:r>
          </a:p>
          <a:p>
            <a:pPr lvl="1"/>
            <a:r>
              <a:rPr lang="en-US" dirty="0">
                <a:latin typeface="Arial" panose="020B0604020202020204" pitchFamily="34" charset="0"/>
                <a:cs typeface="Times New Roman" panose="02020603050405020304" pitchFamily="18" charset="0"/>
              </a:rPr>
              <a:t>Maximum # latent classes while still maintaining AIC “close” to the single latent class model</a:t>
            </a:r>
          </a:p>
          <a:p>
            <a:pPr lvl="1"/>
            <a:endParaRPr lang="en-US" dirty="0">
              <a:latin typeface="Arial" panose="020B0604020202020204" pitchFamily="34" charset="0"/>
              <a:cs typeface="Times New Roman" panose="02020603050405020304" pitchFamily="18" charset="0"/>
            </a:endParaRPr>
          </a:p>
          <a:p>
            <a:pPr lvl="1"/>
            <a:endParaRPr lang="en-US" dirty="0"/>
          </a:p>
        </p:txBody>
      </p:sp>
    </p:spTree>
    <p:extLst>
      <p:ext uri="{BB962C8B-B14F-4D97-AF65-F5344CB8AC3E}">
        <p14:creationId xmlns:p14="http://schemas.microsoft.com/office/powerpoint/2010/main" val="832911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7516E-D40F-4706-82E7-F795801E09BC}"/>
              </a:ext>
            </a:extLst>
          </p:cNvPr>
          <p:cNvSpPr>
            <a:spLocks noGrp="1"/>
          </p:cNvSpPr>
          <p:nvPr>
            <p:ph type="title"/>
          </p:nvPr>
        </p:nvSpPr>
        <p:spPr/>
        <p:txBody>
          <a:bodyPr/>
          <a:lstStyle/>
          <a:p>
            <a:r>
              <a:rPr lang="en-US" dirty="0"/>
              <a:t>Results: Model Chosen</a:t>
            </a:r>
          </a:p>
        </p:txBody>
      </p:sp>
      <p:pic>
        <p:nvPicPr>
          <p:cNvPr id="5" name="Picture 4" descr="A close up of a map&#10;&#10;Description automatically generated">
            <a:extLst>
              <a:ext uri="{FF2B5EF4-FFF2-40B4-BE49-F238E27FC236}">
                <a16:creationId xmlns:a16="http://schemas.microsoft.com/office/drawing/2014/main" id="{B9483624-1F47-446E-9999-53D0211424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809" y="1375139"/>
            <a:ext cx="6349781" cy="4938718"/>
          </a:xfrm>
          <a:prstGeom prst="rect">
            <a:avLst/>
          </a:prstGeom>
        </p:spPr>
      </p:pic>
      <p:sp>
        <p:nvSpPr>
          <p:cNvPr id="6" name="TextBox 5">
            <a:extLst>
              <a:ext uri="{FF2B5EF4-FFF2-40B4-BE49-F238E27FC236}">
                <a16:creationId xmlns:a16="http://schemas.microsoft.com/office/drawing/2014/main" id="{D0826D12-43FE-4F9C-A970-4202F725DB6C}"/>
              </a:ext>
            </a:extLst>
          </p:cNvPr>
          <p:cNvSpPr txBox="1"/>
          <p:nvPr/>
        </p:nvSpPr>
        <p:spPr>
          <a:xfrm>
            <a:off x="7353081" y="2690336"/>
            <a:ext cx="4470510"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Classes 2, 3, and 4 in our chosen model seem to come from splitting up the larger class in 2 latent class case</a:t>
            </a:r>
          </a:p>
          <a:p>
            <a:pPr marL="285750" indent="-285750">
              <a:buFont typeface="Arial" panose="020B0604020202020204" pitchFamily="34" charset="0"/>
              <a:buChar char="•"/>
            </a:pPr>
            <a:r>
              <a:rPr lang="en-US" sz="2400" dirty="0"/>
              <a:t>Class 1 seems to come from the smaller class</a:t>
            </a:r>
          </a:p>
        </p:txBody>
      </p:sp>
      <p:sp>
        <p:nvSpPr>
          <p:cNvPr id="9" name="TextBox 8">
            <a:extLst>
              <a:ext uri="{FF2B5EF4-FFF2-40B4-BE49-F238E27FC236}">
                <a16:creationId xmlns:a16="http://schemas.microsoft.com/office/drawing/2014/main" id="{3A567249-2237-46DA-90BD-6272497C3B4F}"/>
              </a:ext>
            </a:extLst>
          </p:cNvPr>
          <p:cNvSpPr txBox="1"/>
          <p:nvPr/>
        </p:nvSpPr>
        <p:spPr>
          <a:xfrm>
            <a:off x="4610100" y="6492875"/>
            <a:ext cx="1574800" cy="366343"/>
          </a:xfrm>
          <a:prstGeom prst="rect">
            <a:avLst/>
          </a:prstGeom>
          <a:noFill/>
        </p:spPr>
        <p:txBody>
          <a:bodyPr wrap="square" rtlCol="0">
            <a:spAutoFit/>
          </a:bodyPr>
          <a:lstStyle/>
          <a:p>
            <a:r>
              <a:rPr lang="en-US" dirty="0"/>
              <a:t>Chosen Model</a:t>
            </a:r>
          </a:p>
        </p:txBody>
      </p:sp>
      <p:cxnSp>
        <p:nvCxnSpPr>
          <p:cNvPr id="11" name="Straight Arrow Connector 10">
            <a:extLst>
              <a:ext uri="{FF2B5EF4-FFF2-40B4-BE49-F238E27FC236}">
                <a16:creationId xmlns:a16="http://schemas.microsoft.com/office/drawing/2014/main" id="{65428D98-EF11-42BF-8DE9-CF792423FB2B}"/>
              </a:ext>
            </a:extLst>
          </p:cNvPr>
          <p:cNvCxnSpPr>
            <a:cxnSpLocks/>
          </p:cNvCxnSpPr>
          <p:nvPr/>
        </p:nvCxnSpPr>
        <p:spPr>
          <a:xfrm flipV="1">
            <a:off x="5308600" y="6302375"/>
            <a:ext cx="0" cy="295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498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61FE-F3F4-45FF-9A99-0671D7B74D17}"/>
              </a:ext>
            </a:extLst>
          </p:cNvPr>
          <p:cNvSpPr>
            <a:spLocks noGrp="1"/>
          </p:cNvSpPr>
          <p:nvPr>
            <p:ph type="title"/>
          </p:nvPr>
        </p:nvSpPr>
        <p:spPr/>
        <p:txBody>
          <a:bodyPr/>
          <a:lstStyle/>
          <a:p>
            <a:r>
              <a:rPr lang="en-US" dirty="0"/>
              <a:t>Results: Model Fit</a:t>
            </a:r>
          </a:p>
        </p:txBody>
      </p:sp>
      <p:sp>
        <p:nvSpPr>
          <p:cNvPr id="8" name="Content Placeholder 7">
            <a:extLst>
              <a:ext uri="{FF2B5EF4-FFF2-40B4-BE49-F238E27FC236}">
                <a16:creationId xmlns:a16="http://schemas.microsoft.com/office/drawing/2014/main" id="{736101FB-DB30-49FF-94A6-0ADAE3247BF5}"/>
              </a:ext>
            </a:extLst>
          </p:cNvPr>
          <p:cNvSpPr>
            <a:spLocks noGrp="1"/>
          </p:cNvSpPr>
          <p:nvPr>
            <p:ph idx="1"/>
          </p:nvPr>
        </p:nvSpPr>
        <p:spPr>
          <a:xfrm>
            <a:off x="838200" y="1702206"/>
            <a:ext cx="5005553" cy="4486274"/>
          </a:xfrm>
        </p:spPr>
        <p:txBody>
          <a:bodyPr/>
          <a:lstStyle/>
          <a:p>
            <a:r>
              <a:rPr lang="en-US" dirty="0"/>
              <a:t>Residuals look evenly centered around 0 </a:t>
            </a:r>
          </a:p>
          <a:p>
            <a:pPr lvl="1"/>
            <a:r>
              <a:rPr lang="en-US" dirty="0"/>
              <a:t>Possible divergence from normality at extreme values in sample</a:t>
            </a:r>
          </a:p>
        </p:txBody>
      </p:sp>
      <p:pic>
        <p:nvPicPr>
          <p:cNvPr id="9" name="Picture 8">
            <a:extLst>
              <a:ext uri="{FF2B5EF4-FFF2-40B4-BE49-F238E27FC236}">
                <a16:creationId xmlns:a16="http://schemas.microsoft.com/office/drawing/2014/main" id="{2A3A8A5B-23AA-42FC-B7CE-C56472397BE7}"/>
              </a:ext>
            </a:extLst>
          </p:cNvPr>
          <p:cNvPicPr>
            <a:picLocks noChangeAspect="1"/>
          </p:cNvPicPr>
          <p:nvPr/>
        </p:nvPicPr>
        <p:blipFill>
          <a:blip r:embed="rId3"/>
          <a:stretch>
            <a:fillRect/>
          </a:stretch>
        </p:blipFill>
        <p:spPr>
          <a:xfrm>
            <a:off x="6348249" y="919163"/>
            <a:ext cx="5257800" cy="5257800"/>
          </a:xfrm>
          <a:prstGeom prst="rect">
            <a:avLst/>
          </a:prstGeom>
        </p:spPr>
      </p:pic>
    </p:spTree>
    <p:extLst>
      <p:ext uri="{BB962C8B-B14F-4D97-AF65-F5344CB8AC3E}">
        <p14:creationId xmlns:p14="http://schemas.microsoft.com/office/powerpoint/2010/main" val="861853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61FE-F3F4-45FF-9A99-0671D7B74D17}"/>
              </a:ext>
            </a:extLst>
          </p:cNvPr>
          <p:cNvSpPr>
            <a:spLocks noGrp="1"/>
          </p:cNvSpPr>
          <p:nvPr>
            <p:ph type="title"/>
          </p:nvPr>
        </p:nvSpPr>
        <p:spPr/>
        <p:txBody>
          <a:bodyPr/>
          <a:lstStyle/>
          <a:p>
            <a:r>
              <a:rPr lang="en-US" dirty="0"/>
              <a:t>Results: Model Fit of Chosen Model</a:t>
            </a:r>
          </a:p>
        </p:txBody>
      </p:sp>
      <p:graphicFrame>
        <p:nvGraphicFramePr>
          <p:cNvPr id="5" name="Table 5">
            <a:extLst>
              <a:ext uri="{FF2B5EF4-FFF2-40B4-BE49-F238E27FC236}">
                <a16:creationId xmlns:a16="http://schemas.microsoft.com/office/drawing/2014/main" id="{EA436FC2-5140-40DC-9A40-E6A1C90BD3DC}"/>
              </a:ext>
            </a:extLst>
          </p:cNvPr>
          <p:cNvGraphicFramePr>
            <a:graphicFrameLocks noGrp="1"/>
          </p:cNvGraphicFramePr>
          <p:nvPr>
            <p:ph idx="1"/>
            <p:extLst>
              <p:ext uri="{D42A27DB-BD31-4B8C-83A1-F6EECF244321}">
                <p14:modId xmlns:p14="http://schemas.microsoft.com/office/powerpoint/2010/main" val="2328426650"/>
              </p:ext>
            </p:extLst>
          </p:nvPr>
        </p:nvGraphicFramePr>
        <p:xfrm>
          <a:off x="648195" y="2157257"/>
          <a:ext cx="10515600" cy="184912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434391890"/>
                    </a:ext>
                  </a:extLst>
                </a:gridCol>
                <a:gridCol w="2103120">
                  <a:extLst>
                    <a:ext uri="{9D8B030D-6E8A-4147-A177-3AD203B41FA5}">
                      <a16:colId xmlns:a16="http://schemas.microsoft.com/office/drawing/2014/main" val="1764630719"/>
                    </a:ext>
                  </a:extLst>
                </a:gridCol>
                <a:gridCol w="2103120">
                  <a:extLst>
                    <a:ext uri="{9D8B030D-6E8A-4147-A177-3AD203B41FA5}">
                      <a16:colId xmlns:a16="http://schemas.microsoft.com/office/drawing/2014/main" val="2487867306"/>
                    </a:ext>
                  </a:extLst>
                </a:gridCol>
                <a:gridCol w="2103120">
                  <a:extLst>
                    <a:ext uri="{9D8B030D-6E8A-4147-A177-3AD203B41FA5}">
                      <a16:colId xmlns:a16="http://schemas.microsoft.com/office/drawing/2014/main" val="2952294799"/>
                    </a:ext>
                  </a:extLst>
                </a:gridCol>
                <a:gridCol w="2103120">
                  <a:extLst>
                    <a:ext uri="{9D8B030D-6E8A-4147-A177-3AD203B41FA5}">
                      <a16:colId xmlns:a16="http://schemas.microsoft.com/office/drawing/2014/main" val="2737037190"/>
                    </a:ext>
                  </a:extLst>
                </a:gridCol>
              </a:tblGrid>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b="0" dirty="0">
                          <a:solidFill>
                            <a:schemeClr val="tx1"/>
                          </a:solidFill>
                        </a:rPr>
                        <a:t>Probability Class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Probability Class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Probability Class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Probability Class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437125238"/>
                  </a:ext>
                </a:extLst>
              </a:tr>
              <a:tr h="370840">
                <a:tc>
                  <a:txBody>
                    <a:bodyPr/>
                    <a:lstStyle/>
                    <a:p>
                      <a:r>
                        <a:rPr lang="en-US" dirty="0"/>
                        <a:t>Class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a:t>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dirty="0"/>
                        <a:t>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62423566"/>
                  </a:ext>
                </a:extLst>
              </a:tr>
              <a:tr h="370840">
                <a:tc>
                  <a:txBody>
                    <a:bodyPr/>
                    <a:lstStyle/>
                    <a:p>
                      <a:r>
                        <a:rPr lang="en-US" dirty="0"/>
                        <a:t>Class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a:t>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0.79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dirty="0"/>
                        <a:t>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22039815"/>
                  </a:ext>
                </a:extLst>
              </a:tr>
              <a:tr h="370840">
                <a:tc>
                  <a:txBody>
                    <a:bodyPr/>
                    <a:lstStyle/>
                    <a:p>
                      <a:r>
                        <a:rPr lang="en-US" dirty="0"/>
                        <a:t>Class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a:t>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0.71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dirty="0"/>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8800958"/>
                  </a:ext>
                </a:extLst>
              </a:tr>
              <a:tr h="370840">
                <a:tc>
                  <a:txBody>
                    <a:bodyPr/>
                    <a:lstStyle/>
                    <a:p>
                      <a:r>
                        <a:rPr lang="en-US" dirty="0"/>
                        <a:t>Class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dirty="0"/>
                        <a:t>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0.58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404849398"/>
                  </a:ext>
                </a:extLst>
              </a:tr>
            </a:tbl>
          </a:graphicData>
        </a:graphic>
      </p:graphicFrame>
      <p:sp>
        <p:nvSpPr>
          <p:cNvPr id="6" name="TextBox 5">
            <a:extLst>
              <a:ext uri="{FF2B5EF4-FFF2-40B4-BE49-F238E27FC236}">
                <a16:creationId xmlns:a16="http://schemas.microsoft.com/office/drawing/2014/main" id="{3ECC1804-1A2F-4AFF-B48E-1CBB4AD8C171}"/>
              </a:ext>
            </a:extLst>
          </p:cNvPr>
          <p:cNvSpPr txBox="1"/>
          <p:nvPr/>
        </p:nvSpPr>
        <p:spPr>
          <a:xfrm>
            <a:off x="648195" y="1763656"/>
            <a:ext cx="4398818" cy="369332"/>
          </a:xfrm>
          <a:prstGeom prst="rect">
            <a:avLst/>
          </a:prstGeom>
          <a:noFill/>
        </p:spPr>
        <p:txBody>
          <a:bodyPr wrap="square" rtlCol="0">
            <a:spAutoFit/>
          </a:bodyPr>
          <a:lstStyle/>
          <a:p>
            <a:r>
              <a:rPr lang="en-US" b="1" dirty="0"/>
              <a:t>Posterior Classification Table</a:t>
            </a:r>
          </a:p>
        </p:txBody>
      </p:sp>
      <p:sp>
        <p:nvSpPr>
          <p:cNvPr id="7" name="TextBox 6">
            <a:extLst>
              <a:ext uri="{FF2B5EF4-FFF2-40B4-BE49-F238E27FC236}">
                <a16:creationId xmlns:a16="http://schemas.microsoft.com/office/drawing/2014/main" id="{94841973-0C57-428F-8496-7EE72A36E55D}"/>
              </a:ext>
            </a:extLst>
          </p:cNvPr>
          <p:cNvSpPr txBox="1"/>
          <p:nvPr/>
        </p:nvSpPr>
        <p:spPr>
          <a:xfrm>
            <a:off x="648196" y="4472946"/>
            <a:ext cx="10515600"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Mean of posterior probabilities in each class</a:t>
            </a:r>
          </a:p>
          <a:p>
            <a:pPr marL="742950" lvl="1" indent="-285750">
              <a:buFont typeface="Arial" panose="020B0604020202020204" pitchFamily="34" charset="0"/>
              <a:buChar char="•"/>
            </a:pPr>
            <a:r>
              <a:rPr lang="en-US" sz="2400" dirty="0"/>
              <a:t>Subjects classified “a posteriori” in each class</a:t>
            </a:r>
          </a:p>
          <a:p>
            <a:pPr marL="285750" indent="-285750">
              <a:buFont typeface="Arial" panose="020B0604020202020204" pitchFamily="34" charset="0"/>
              <a:buChar char="•"/>
            </a:pPr>
            <a:r>
              <a:rPr lang="en-US" sz="2400" dirty="0"/>
              <a:t>High diagonal values indicate unambiguous classification </a:t>
            </a:r>
          </a:p>
        </p:txBody>
      </p:sp>
    </p:spTree>
    <p:extLst>
      <p:ext uri="{BB962C8B-B14F-4D97-AF65-F5344CB8AC3E}">
        <p14:creationId xmlns:p14="http://schemas.microsoft.com/office/powerpoint/2010/main" val="4272701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EF6118E-44FB-4509-B4D9-129052E4C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6761FE-F3F4-45FF-9A99-0671D7B74D17}"/>
              </a:ext>
            </a:extLst>
          </p:cNvPr>
          <p:cNvSpPr>
            <a:spLocks noGrp="1"/>
          </p:cNvSpPr>
          <p:nvPr>
            <p:ph type="title"/>
          </p:nvPr>
        </p:nvSpPr>
        <p:spPr>
          <a:xfrm>
            <a:off x="838200" y="525195"/>
            <a:ext cx="3986156" cy="1684605"/>
          </a:xfrm>
        </p:spPr>
        <p:txBody>
          <a:bodyPr anchor="b">
            <a:normAutofit fontScale="90000"/>
          </a:bodyPr>
          <a:lstStyle/>
          <a:p>
            <a:r>
              <a:rPr lang="en-US" sz="4000" dirty="0"/>
              <a:t>Results: Describing the latent classes</a:t>
            </a:r>
          </a:p>
        </p:txBody>
      </p:sp>
      <p:sp>
        <p:nvSpPr>
          <p:cNvPr id="9" name="Content Placeholder 8">
            <a:extLst>
              <a:ext uri="{FF2B5EF4-FFF2-40B4-BE49-F238E27FC236}">
                <a16:creationId xmlns:a16="http://schemas.microsoft.com/office/drawing/2014/main" id="{EB4F82C6-0FC6-4FE2-A420-6A9F7218BD66}"/>
              </a:ext>
            </a:extLst>
          </p:cNvPr>
          <p:cNvSpPr>
            <a:spLocks noGrp="1"/>
          </p:cNvSpPr>
          <p:nvPr>
            <p:ph idx="1"/>
          </p:nvPr>
        </p:nvSpPr>
        <p:spPr>
          <a:xfrm>
            <a:off x="838200" y="2209800"/>
            <a:ext cx="3986156" cy="3904958"/>
          </a:xfrm>
        </p:spPr>
        <p:txBody>
          <a:bodyPr>
            <a:normAutofit/>
          </a:bodyPr>
          <a:lstStyle/>
          <a:p>
            <a:r>
              <a:rPr lang="en-US" sz="2000" dirty="0"/>
              <a:t>Decreasing trend of </a:t>
            </a:r>
            <a:r>
              <a:rPr lang="en-US" sz="2000" i="1" dirty="0"/>
              <a:t>Streptococcus </a:t>
            </a:r>
            <a:r>
              <a:rPr lang="en-US" sz="2000" dirty="0"/>
              <a:t>over time</a:t>
            </a:r>
          </a:p>
          <a:p>
            <a:r>
              <a:rPr lang="en-US" sz="2000" dirty="0"/>
              <a:t>Class 1 (n = 30): Lowest initial average relative abundance</a:t>
            </a:r>
          </a:p>
          <a:p>
            <a:pPr lvl="1"/>
            <a:r>
              <a:rPr lang="en-US" sz="1800" dirty="0"/>
              <a:t>“Loses” Strep within first year</a:t>
            </a:r>
          </a:p>
          <a:p>
            <a:r>
              <a:rPr lang="en-US" sz="2000" dirty="0"/>
              <a:t>Class 2 (n = 4): Highest initial average RA</a:t>
            </a:r>
          </a:p>
          <a:p>
            <a:r>
              <a:rPr lang="en-US" sz="2000" dirty="0"/>
              <a:t>Class 3 (n = 103): Most constant decrease besides Class 2</a:t>
            </a:r>
          </a:p>
          <a:p>
            <a:r>
              <a:rPr lang="en-US" sz="2000" dirty="0"/>
              <a:t>Class 4 (n = 55): More curved than other classes</a:t>
            </a:r>
          </a:p>
        </p:txBody>
      </p:sp>
      <p:pic>
        <p:nvPicPr>
          <p:cNvPr id="5" name="Content Placeholder 4" descr="A close up of a map&#10;&#10;Description automatically generated">
            <a:extLst>
              <a:ext uri="{FF2B5EF4-FFF2-40B4-BE49-F238E27FC236}">
                <a16:creationId xmlns:a16="http://schemas.microsoft.com/office/drawing/2014/main" id="{232A1EC5-1DB7-47CE-9B98-822AEC2B08BB}"/>
              </a:ext>
            </a:extLst>
          </p:cNvPr>
          <p:cNvPicPr>
            <a:picLocks noChangeAspect="1"/>
          </p:cNvPicPr>
          <p:nvPr/>
        </p:nvPicPr>
        <p:blipFill rotWithShape="1">
          <a:blip r:embed="rId3">
            <a:extLst>
              <a:ext uri="{28A0092B-C50C-407E-A947-70E740481C1C}">
                <a14:useLocalDpi xmlns:a14="http://schemas.microsoft.com/office/drawing/2010/main" val="0"/>
              </a:ext>
            </a:extLst>
          </a:blip>
          <a:srcRect t="2909" r="6" b="7239"/>
          <a:stretch/>
        </p:blipFill>
        <p:spPr>
          <a:xfrm>
            <a:off x="5186557" y="162853"/>
            <a:ext cx="6830817" cy="6137951"/>
          </a:xfrm>
          <a:prstGeom prst="rect">
            <a:avLst/>
          </a:prstGeom>
        </p:spPr>
      </p:pic>
    </p:spTree>
    <p:extLst>
      <p:ext uri="{BB962C8B-B14F-4D97-AF65-F5344CB8AC3E}">
        <p14:creationId xmlns:p14="http://schemas.microsoft.com/office/powerpoint/2010/main" val="2137621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168C4-BA0F-41DB-8A6B-3CE128A7F3BA}"/>
              </a:ext>
            </a:extLst>
          </p:cNvPr>
          <p:cNvSpPr>
            <a:spLocks noGrp="1"/>
          </p:cNvSpPr>
          <p:nvPr>
            <p:ph type="title"/>
          </p:nvPr>
        </p:nvSpPr>
        <p:spPr/>
        <p:txBody>
          <a:bodyPr/>
          <a:lstStyle/>
          <a:p>
            <a:r>
              <a:rPr lang="en-US" dirty="0"/>
              <a:t>Results: Covariates</a:t>
            </a:r>
          </a:p>
        </p:txBody>
      </p:sp>
      <p:sp>
        <p:nvSpPr>
          <p:cNvPr id="3" name="Content Placeholder 2">
            <a:extLst>
              <a:ext uri="{FF2B5EF4-FFF2-40B4-BE49-F238E27FC236}">
                <a16:creationId xmlns:a16="http://schemas.microsoft.com/office/drawing/2014/main" id="{F5EB525B-FE78-40A9-87E7-E148656B4919}"/>
              </a:ext>
            </a:extLst>
          </p:cNvPr>
          <p:cNvSpPr>
            <a:spLocks noGrp="1"/>
          </p:cNvSpPr>
          <p:nvPr>
            <p:ph idx="1"/>
          </p:nvPr>
        </p:nvSpPr>
        <p:spPr/>
        <p:txBody>
          <a:bodyPr/>
          <a:lstStyle/>
          <a:p>
            <a:r>
              <a:rPr lang="en-US" sz="1800" dirty="0">
                <a:effectLst/>
                <a:latin typeface="Arial" panose="020B0604020202020204" pitchFamily="34" charset="0"/>
                <a:ea typeface="Calibri" panose="020F0502020204030204" pitchFamily="34" charset="0"/>
              </a:rPr>
              <a:t>Infants in class 2 have a significantly higher initial relative abundance compared to class 1</a:t>
            </a:r>
            <a:endParaRPr lang="en-US" dirty="0"/>
          </a:p>
        </p:txBody>
      </p:sp>
    </p:spTree>
    <p:extLst>
      <p:ext uri="{BB962C8B-B14F-4D97-AF65-F5344CB8AC3E}">
        <p14:creationId xmlns:p14="http://schemas.microsoft.com/office/powerpoint/2010/main" val="1147669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9A699-B96C-49E5-B2F8-FE4704266A09}"/>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EF27BE55-7695-496C-8E42-6BD1865F0B6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98122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95EB6-466D-4167-B211-CEFDD9839537}"/>
              </a:ext>
            </a:extLst>
          </p:cNvPr>
          <p:cNvSpPr>
            <a:spLocks noGrp="1"/>
          </p:cNvSpPr>
          <p:nvPr>
            <p:ph type="title"/>
          </p:nvPr>
        </p:nvSpPr>
        <p:spPr/>
        <p:txBody>
          <a:bodyPr/>
          <a:lstStyle/>
          <a:p>
            <a:r>
              <a:rPr lang="en-US" dirty="0"/>
              <a:t>Discussion: LCMM package</a:t>
            </a:r>
          </a:p>
        </p:txBody>
      </p:sp>
      <p:sp>
        <p:nvSpPr>
          <p:cNvPr id="3" name="Content Placeholder 2">
            <a:extLst>
              <a:ext uri="{FF2B5EF4-FFF2-40B4-BE49-F238E27FC236}">
                <a16:creationId xmlns:a16="http://schemas.microsoft.com/office/drawing/2014/main" id="{1C9BD0E3-6F95-4CD9-A515-8D9DB1234ED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420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8133C-5F00-47FB-97DD-B700D532CC89}"/>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44219A3A-0AA7-450C-849D-DB5904503AA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53197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E60D-22EF-408F-BC5C-788CB243D8C5}"/>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E4D36DBD-FEA2-4A43-97E3-C1312792EF1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83696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A4AFB-AC9C-48F2-9490-17A4767C97D1}"/>
              </a:ext>
            </a:extLst>
          </p:cNvPr>
          <p:cNvSpPr>
            <a:spLocks noGrp="1"/>
          </p:cNvSpPr>
          <p:nvPr>
            <p:ph type="title"/>
          </p:nvPr>
        </p:nvSpPr>
        <p:spPr/>
        <p:txBody>
          <a:bodyPr>
            <a:normAutofit/>
          </a:bodyPr>
          <a:lstStyle/>
          <a:p>
            <a:r>
              <a:rPr lang="en-US" sz="4000"/>
              <a:t>Cystic Fibrosis (</a:t>
            </a:r>
            <a:r>
              <a:rPr lang="en-US" sz="4000" b="1"/>
              <a:t>CF</a:t>
            </a:r>
            <a:r>
              <a:rPr lang="en-US" sz="4000"/>
              <a:t>) cont.</a:t>
            </a:r>
            <a:endParaRPr lang="en-US" sz="4000" dirty="0"/>
          </a:p>
        </p:txBody>
      </p:sp>
      <p:sp>
        <p:nvSpPr>
          <p:cNvPr id="3" name="Content Placeholder 2">
            <a:extLst>
              <a:ext uri="{FF2B5EF4-FFF2-40B4-BE49-F238E27FC236}">
                <a16:creationId xmlns:a16="http://schemas.microsoft.com/office/drawing/2014/main" id="{F756C3E2-1158-4E70-9CD9-F8C89E30A599}"/>
              </a:ext>
            </a:extLst>
          </p:cNvPr>
          <p:cNvSpPr>
            <a:spLocks noGrp="1"/>
          </p:cNvSpPr>
          <p:nvPr>
            <p:ph idx="1"/>
          </p:nvPr>
        </p:nvSpPr>
        <p:spPr/>
        <p:txBody>
          <a:bodyPr>
            <a:normAutofit/>
          </a:bodyPr>
          <a:lstStyle/>
          <a:p>
            <a:r>
              <a:rPr lang="en-US" sz="2800" dirty="0"/>
              <a:t>Subjects have varied disease progression</a:t>
            </a:r>
          </a:p>
          <a:p>
            <a:r>
              <a:rPr lang="en-US" sz="2800" dirty="0"/>
              <a:t>Unclear whether variability present in early CF airways, or if it develops over time</a:t>
            </a:r>
          </a:p>
          <a:p>
            <a:r>
              <a:rPr lang="en-US" sz="2800" dirty="0"/>
              <a:t>Identifying endotypes based on airway microbiome community composition may clarify this</a:t>
            </a:r>
          </a:p>
          <a:p>
            <a:pPr lvl="1"/>
            <a:r>
              <a:rPr lang="en-US" sz="2600" dirty="0"/>
              <a:t>Microbiome data complex</a:t>
            </a:r>
          </a:p>
          <a:p>
            <a:endParaRPr lang="en-US" dirty="0"/>
          </a:p>
        </p:txBody>
      </p:sp>
    </p:spTree>
    <p:extLst>
      <p:ext uri="{BB962C8B-B14F-4D97-AF65-F5344CB8AC3E}">
        <p14:creationId xmlns:p14="http://schemas.microsoft.com/office/powerpoint/2010/main" val="233620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DD03F9-9F63-4416-B9E7-76ED7103EE31}"/>
              </a:ext>
            </a:extLst>
          </p:cNvPr>
          <p:cNvSpPr>
            <a:spLocks noGrp="1"/>
          </p:cNvSpPr>
          <p:nvPr>
            <p:ph type="title"/>
          </p:nvPr>
        </p:nvSpPr>
        <p:spPr>
          <a:xfrm>
            <a:off x="2585545" y="288075"/>
            <a:ext cx="6939455" cy="976312"/>
          </a:xfrm>
        </p:spPr>
        <p:txBody>
          <a:bodyPr>
            <a:normAutofit/>
          </a:bodyPr>
          <a:lstStyle/>
          <a:p>
            <a:r>
              <a:rPr lang="en-US" sz="4000" dirty="0"/>
              <a:t>Microbiome Data</a:t>
            </a:r>
          </a:p>
        </p:txBody>
      </p:sp>
      <p:sp>
        <p:nvSpPr>
          <p:cNvPr id="5" name="Content Placeholder 4">
            <a:extLst>
              <a:ext uri="{FF2B5EF4-FFF2-40B4-BE49-F238E27FC236}">
                <a16:creationId xmlns:a16="http://schemas.microsoft.com/office/drawing/2014/main" id="{5826A47B-CD7C-4ADD-A542-1FAE9425F07D}"/>
              </a:ext>
            </a:extLst>
          </p:cNvPr>
          <p:cNvSpPr>
            <a:spLocks noGrp="1"/>
          </p:cNvSpPr>
          <p:nvPr>
            <p:ph idx="1"/>
          </p:nvPr>
        </p:nvSpPr>
        <p:spPr>
          <a:xfrm>
            <a:off x="914400" y="1622426"/>
            <a:ext cx="5181600" cy="4262438"/>
          </a:xfrm>
        </p:spPr>
        <p:txBody>
          <a:bodyPr>
            <a:normAutofit/>
          </a:bodyPr>
          <a:lstStyle/>
          <a:p>
            <a:r>
              <a:rPr lang="en-US" sz="2300" dirty="0"/>
              <a:t>Requires consideration of location &amp; quantity of samples</a:t>
            </a:r>
          </a:p>
          <a:p>
            <a:pPr lvl="1"/>
            <a:r>
              <a:rPr lang="en-US" sz="2100" dirty="0"/>
              <a:t>Number of samples collected could often be limited</a:t>
            </a:r>
          </a:p>
          <a:p>
            <a:r>
              <a:rPr lang="en-US" sz="2300" dirty="0"/>
              <a:t>Sequencing of a specimen provides estimate of the relative abundance of different species within a sample</a:t>
            </a:r>
          </a:p>
          <a:p>
            <a:endParaRPr lang="en-US" sz="2300" dirty="0"/>
          </a:p>
          <a:p>
            <a:endParaRPr lang="en-US" sz="2300" dirty="0"/>
          </a:p>
        </p:txBody>
      </p:sp>
      <p:sp>
        <p:nvSpPr>
          <p:cNvPr id="6" name="Text Placeholder 5">
            <a:extLst>
              <a:ext uri="{FF2B5EF4-FFF2-40B4-BE49-F238E27FC236}">
                <a16:creationId xmlns:a16="http://schemas.microsoft.com/office/drawing/2014/main" id="{A4A9F857-58FA-49E4-94BF-E9821D9B5E06}"/>
              </a:ext>
            </a:extLst>
          </p:cNvPr>
          <p:cNvSpPr>
            <a:spLocks noGrp="1"/>
          </p:cNvSpPr>
          <p:nvPr>
            <p:ph type="body" sz="half" idx="2"/>
          </p:nvPr>
        </p:nvSpPr>
        <p:spPr>
          <a:xfrm>
            <a:off x="7501548" y="1622428"/>
            <a:ext cx="4046903" cy="4262436"/>
          </a:xfrm>
        </p:spPr>
        <p:txBody>
          <a:bodyPr>
            <a:normAutofit/>
          </a:bodyPr>
          <a:lstStyle/>
          <a:p>
            <a:pPr marL="457200" indent="-457200">
              <a:buFont typeface="Arial" panose="020B0604020202020204" pitchFamily="34" charset="0"/>
              <a:buChar char="•"/>
            </a:pPr>
            <a:r>
              <a:rPr lang="en-US" sz="2300" dirty="0"/>
              <a:t>Potential lack of measurement precision provides some difficulty in conclusions drawn</a:t>
            </a:r>
          </a:p>
          <a:p>
            <a:pPr marL="457200" indent="-457200">
              <a:buFont typeface="Arial" panose="020B0604020202020204" pitchFamily="34" charset="0"/>
              <a:buChar char="•"/>
            </a:pPr>
            <a:r>
              <a:rPr lang="en-US" sz="2300" dirty="0"/>
              <a:t>Relative Abundances sum to 1; many standard statistical methods inappropriate here</a:t>
            </a:r>
          </a:p>
          <a:p>
            <a:pPr marL="457200" indent="-457200">
              <a:buFont typeface="Arial" panose="020B0604020202020204" pitchFamily="34" charset="0"/>
              <a:buChar char="•"/>
            </a:pPr>
            <a:endParaRPr lang="en-US" sz="2300" dirty="0"/>
          </a:p>
        </p:txBody>
      </p:sp>
      <p:cxnSp>
        <p:nvCxnSpPr>
          <p:cNvPr id="9" name="Straight Connector 8">
            <a:extLst>
              <a:ext uri="{FF2B5EF4-FFF2-40B4-BE49-F238E27FC236}">
                <a16:creationId xmlns:a16="http://schemas.microsoft.com/office/drawing/2014/main" id="{EFFB84B3-62F2-45C7-AD49-48EE2CA2FE2B}"/>
              </a:ext>
            </a:extLst>
          </p:cNvPr>
          <p:cNvCxnSpPr>
            <a:cxnSpLocks/>
          </p:cNvCxnSpPr>
          <p:nvPr/>
        </p:nvCxnSpPr>
        <p:spPr>
          <a:xfrm>
            <a:off x="6822088" y="1622426"/>
            <a:ext cx="0" cy="37658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095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6AB1D-87C2-4295-AD32-23876E3CB9B3}"/>
              </a:ext>
            </a:extLst>
          </p:cNvPr>
          <p:cNvSpPr>
            <a:spLocks noGrp="1"/>
          </p:cNvSpPr>
          <p:nvPr>
            <p:ph type="title"/>
          </p:nvPr>
        </p:nvSpPr>
        <p:spPr>
          <a:xfrm>
            <a:off x="2592924" y="624109"/>
            <a:ext cx="8911687" cy="1115849"/>
          </a:xfrm>
        </p:spPr>
        <p:txBody>
          <a:bodyPr>
            <a:normAutofit fontScale="90000"/>
          </a:bodyPr>
          <a:lstStyle/>
          <a:p>
            <a:r>
              <a:rPr lang="en-US" dirty="0"/>
              <a:t>Building a Latent Class Mixed Model:</a:t>
            </a:r>
            <a:br>
              <a:rPr lang="en-US" dirty="0"/>
            </a:br>
            <a:r>
              <a:rPr lang="en-US" dirty="0"/>
              <a:t>Linear Mixed Model recap</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2A6C2D0-B7AE-4176-B975-422C5382EA86}"/>
                  </a:ext>
                </a:extLst>
              </p:cNvPr>
              <p:cNvSpPr>
                <a:spLocks noGrp="1"/>
              </p:cNvSpPr>
              <p:nvPr>
                <p:ph sz="half" idx="2"/>
              </p:nvPr>
            </p:nvSpPr>
            <p:spPr>
              <a:xfrm>
                <a:off x="2592924" y="2579305"/>
                <a:ext cx="4342893" cy="3354060"/>
              </a:xfrm>
            </p:spPr>
            <p:txBody>
              <a:bodyPr>
                <a:noAutofit/>
              </a:bodyPr>
              <a:lstStyle/>
              <a:p>
                <a14:m>
                  <m:oMath xmlns:m="http://schemas.openxmlformats.org/officeDocument/2006/math">
                    <m:r>
                      <a:rPr lang="en-US" sz="2000" i="1" smtClean="0">
                        <a:latin typeface="Cambria Math" panose="02040503050406030204" pitchFamily="18" charset="0"/>
                      </a:rPr>
                      <m:t>𝛽</m:t>
                    </m:r>
                  </m:oMath>
                </a14:m>
                <a:r>
                  <a:rPr lang="en-US" sz="2000" dirty="0"/>
                  <a:t> – fixed effects</a:t>
                </a:r>
              </a:p>
              <a:p>
                <a:r>
                  <a:rPr lang="en-US" sz="2000" i="1" dirty="0"/>
                  <a:t>b – </a:t>
                </a:r>
                <a:r>
                  <a:rPr lang="en-US" sz="2000" dirty="0"/>
                  <a:t>random effects </a:t>
                </a:r>
              </a:p>
              <a:p>
                <a:pPr lvl="1"/>
                <a:r>
                  <a:rPr lang="en-US" sz="2000" i="1" dirty="0"/>
                  <a:t>Zero-mean MVN distribution</a:t>
                </a:r>
              </a:p>
              <a:p>
                <a:pPr lvl="1"/>
                <a:r>
                  <a:rPr lang="en-US" sz="2000" i="1" dirty="0"/>
                  <a:t>Unspecified structure</a:t>
                </a:r>
              </a:p>
              <a:p>
                <a:r>
                  <a:rPr lang="en-US" sz="2000" i="1" dirty="0"/>
                  <a:t>X, Z – </a:t>
                </a:r>
                <a:r>
                  <a:rPr lang="en-US" sz="2000" dirty="0"/>
                  <a:t>design matrices</a:t>
                </a:r>
              </a:p>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𝜖</m:t>
                        </m:r>
                      </m:e>
                      <m:sub>
                        <m:r>
                          <a:rPr lang="en-US" sz="2000" i="1">
                            <a:latin typeface="Cambria Math" panose="02040503050406030204" pitchFamily="18" charset="0"/>
                          </a:rPr>
                          <m:t>𝑖𝑗</m:t>
                        </m:r>
                      </m:sub>
                    </m:sSub>
                  </m:oMath>
                </a14:m>
                <a:r>
                  <a:rPr lang="en-US" sz="2000" i="1" dirty="0"/>
                  <a:t> - </a:t>
                </a:r>
                <a:r>
                  <a:rPr lang="en-US" sz="2000" dirty="0"/>
                  <a:t>independent errors</a:t>
                </a:r>
              </a:p>
              <a:p>
                <a:pPr lvl="1"/>
                <a:r>
                  <a:rPr lang="en-US" sz="2000" dirty="0"/>
                  <a:t>N(0,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𝜎</m:t>
                        </m:r>
                      </m:e>
                      <m:sub>
                        <m:r>
                          <a:rPr lang="en-US" sz="2000" i="1">
                            <a:latin typeface="Cambria Math" panose="02040503050406030204" pitchFamily="18" charset="0"/>
                          </a:rPr>
                          <m:t>𝜖</m:t>
                        </m:r>
                      </m:sub>
                      <m:sup>
                        <m:r>
                          <a:rPr lang="en-US" sz="2000" i="1">
                            <a:latin typeface="Cambria Math" panose="02040503050406030204" pitchFamily="18" charset="0"/>
                          </a:rPr>
                          <m:t>2</m:t>
                        </m:r>
                      </m:sup>
                    </m:sSubSup>
                  </m:oMath>
                </a14:m>
                <a:r>
                  <a:rPr lang="en-US" sz="2000" dirty="0"/>
                  <a:t>)</a:t>
                </a:r>
              </a:p>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oMath>
                </a14:m>
                <a:r>
                  <a:rPr lang="en-US" sz="2000" i="1" dirty="0"/>
                  <a:t> – </a:t>
                </a:r>
                <a:r>
                  <a:rPr lang="en-US" sz="2000" dirty="0"/>
                  <a:t>Zero mean gaussian stochastic process</a:t>
                </a:r>
              </a:p>
            </p:txBody>
          </p:sp>
        </mc:Choice>
        <mc:Fallback xmlns="">
          <p:sp>
            <p:nvSpPr>
              <p:cNvPr id="5" name="Content Placeholder 4">
                <a:extLst>
                  <a:ext uri="{FF2B5EF4-FFF2-40B4-BE49-F238E27FC236}">
                    <a16:creationId xmlns:a16="http://schemas.microsoft.com/office/drawing/2014/main" id="{A2A6C2D0-B7AE-4176-B975-422C5382EA86}"/>
                  </a:ext>
                </a:extLst>
              </p:cNvPr>
              <p:cNvSpPr>
                <a:spLocks noGrp="1" noRot="1" noChangeAspect="1" noMove="1" noResize="1" noEditPoints="1" noAdjustHandles="1" noChangeArrowheads="1" noChangeShapeType="1" noTextEdit="1"/>
              </p:cNvSpPr>
              <p:nvPr>
                <p:ph sz="half" idx="2"/>
              </p:nvPr>
            </p:nvSpPr>
            <p:spPr>
              <a:xfrm>
                <a:off x="2592924" y="2579305"/>
                <a:ext cx="4342893" cy="3354060"/>
              </a:xfrm>
              <a:blipFill>
                <a:blip r:embed="rId3"/>
                <a:stretch>
                  <a:fillRect l="-1262" t="-909" r="-1403" b="-15273"/>
                </a:stretch>
              </a:blipFill>
            </p:spPr>
            <p:txBody>
              <a:bodyPr/>
              <a:lstStyle/>
              <a:p>
                <a:r>
                  <a:rPr lang="en-US">
                    <a:noFill/>
                  </a:rPr>
                  <a:t> </a:t>
                </a:r>
              </a:p>
            </p:txBody>
          </p:sp>
        </mc:Fallback>
      </mc:AlternateContent>
      <p:sp>
        <p:nvSpPr>
          <p:cNvPr id="7" name="Content Placeholder 6">
            <a:extLst>
              <a:ext uri="{FF2B5EF4-FFF2-40B4-BE49-F238E27FC236}">
                <a16:creationId xmlns:a16="http://schemas.microsoft.com/office/drawing/2014/main" id="{B2015757-1055-40A5-852F-155020903622}"/>
              </a:ext>
            </a:extLst>
          </p:cNvPr>
          <p:cNvSpPr>
            <a:spLocks noGrp="1"/>
          </p:cNvSpPr>
          <p:nvPr>
            <p:ph sz="quarter" idx="4"/>
          </p:nvPr>
        </p:nvSpPr>
        <p:spPr>
          <a:xfrm>
            <a:off x="7256447" y="2978596"/>
            <a:ext cx="4338674" cy="3354060"/>
          </a:xfrm>
        </p:spPr>
        <p:txBody>
          <a:bodyPr>
            <a:normAutofit/>
          </a:bodyPr>
          <a:lstStyle/>
          <a:p>
            <a:r>
              <a:rPr lang="en-US" sz="2400" dirty="0"/>
              <a:t>Assume normally distributed measurement errors, random effects, correlated errors</a:t>
            </a:r>
          </a:p>
          <a:p>
            <a:r>
              <a:rPr lang="en-US" sz="2400" dirty="0"/>
              <a:t>Assume constant covariate effects across time</a:t>
            </a:r>
          </a:p>
        </p:txBody>
      </p:sp>
      <p:pic>
        <p:nvPicPr>
          <p:cNvPr id="8" name="Picture 7">
            <a:extLst>
              <a:ext uri="{FF2B5EF4-FFF2-40B4-BE49-F238E27FC236}">
                <a16:creationId xmlns:a16="http://schemas.microsoft.com/office/drawing/2014/main" id="{BF593241-D82B-4FEF-A482-876127F07B6A}"/>
              </a:ext>
            </a:extLst>
          </p:cNvPr>
          <p:cNvPicPr>
            <a:picLocks noChangeAspect="1"/>
          </p:cNvPicPr>
          <p:nvPr/>
        </p:nvPicPr>
        <p:blipFill>
          <a:blip r:embed="rId4"/>
          <a:stretch>
            <a:fillRect/>
          </a:stretch>
        </p:blipFill>
        <p:spPr>
          <a:xfrm>
            <a:off x="4183759" y="1964342"/>
            <a:ext cx="5496692" cy="390580"/>
          </a:xfrm>
          <a:prstGeom prst="rect">
            <a:avLst/>
          </a:prstGeom>
        </p:spPr>
      </p:pic>
    </p:spTree>
    <p:extLst>
      <p:ext uri="{BB962C8B-B14F-4D97-AF65-F5344CB8AC3E}">
        <p14:creationId xmlns:p14="http://schemas.microsoft.com/office/powerpoint/2010/main" val="1604640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DA320A-0081-408C-84C3-C20AB3F44172}"/>
              </a:ext>
            </a:extLst>
          </p:cNvPr>
          <p:cNvSpPr>
            <a:spLocks noGrp="1"/>
          </p:cNvSpPr>
          <p:nvPr>
            <p:ph type="title"/>
          </p:nvPr>
        </p:nvSpPr>
        <p:spPr>
          <a:xfrm>
            <a:off x="1843391" y="624110"/>
            <a:ext cx="9383408" cy="1280890"/>
          </a:xfrm>
        </p:spPr>
        <p:txBody>
          <a:bodyPr>
            <a:normAutofit fontScale="90000"/>
          </a:bodyPr>
          <a:lstStyle/>
          <a:p>
            <a:r>
              <a:rPr lang="en-US" dirty="0">
                <a:solidFill>
                  <a:srgbClr val="FFFFFF"/>
                </a:solidFill>
              </a:rPr>
              <a:t>Latent Class Analysis:</a:t>
            </a:r>
            <a:br>
              <a:rPr lang="en-US" dirty="0">
                <a:solidFill>
                  <a:srgbClr val="FFFFFF"/>
                </a:solidFill>
              </a:rPr>
            </a:br>
            <a:r>
              <a:rPr lang="en-US" dirty="0">
                <a:solidFill>
                  <a:srgbClr val="FFFFFF"/>
                </a:solidFill>
              </a:rPr>
              <a:t>A “Classy” Take on Microbiome Data</a:t>
            </a:r>
          </a:p>
        </p:txBody>
      </p:sp>
      <p:sp>
        <p:nvSpPr>
          <p:cNvPr id="6" name="Content Placeholder 5">
            <a:extLst>
              <a:ext uri="{FF2B5EF4-FFF2-40B4-BE49-F238E27FC236}">
                <a16:creationId xmlns:a16="http://schemas.microsoft.com/office/drawing/2014/main" id="{AE57C6A9-91AD-4809-9304-39CB7B810AA7}"/>
              </a:ext>
            </a:extLst>
          </p:cNvPr>
          <p:cNvSpPr>
            <a:spLocks noGrp="1"/>
          </p:cNvSpPr>
          <p:nvPr>
            <p:ph idx="1"/>
          </p:nvPr>
        </p:nvSpPr>
        <p:spPr>
          <a:xfrm>
            <a:off x="1843392" y="2623930"/>
            <a:ext cx="9383408" cy="3287292"/>
          </a:xfrm>
        </p:spPr>
        <p:txBody>
          <a:bodyPr>
            <a:normAutofit/>
          </a:bodyPr>
          <a:lstStyle/>
          <a:p>
            <a:r>
              <a:rPr lang="en-US" sz="2800" dirty="0"/>
              <a:t>The latent class mixed model is a sub-genre of structural equation modeling</a:t>
            </a:r>
          </a:p>
          <a:p>
            <a:pPr lvl="1"/>
            <a:r>
              <a:rPr lang="en-US" sz="2600" dirty="0"/>
              <a:t>Very similar to cluster analysis</a:t>
            </a:r>
          </a:p>
          <a:p>
            <a:r>
              <a:rPr lang="en-US" sz="2800" dirty="0"/>
              <a:t>Incorporates a linear mixed model framework into the modeling of unmeasured groups (endotypes) to fit longitudinal data </a:t>
            </a:r>
          </a:p>
        </p:txBody>
      </p:sp>
    </p:spTree>
    <p:extLst>
      <p:ext uri="{BB962C8B-B14F-4D97-AF65-F5344CB8AC3E}">
        <p14:creationId xmlns:p14="http://schemas.microsoft.com/office/powerpoint/2010/main" val="1589189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DA320A-0081-408C-84C3-C20AB3F44172}"/>
              </a:ext>
            </a:extLst>
          </p:cNvPr>
          <p:cNvSpPr>
            <a:spLocks noGrp="1"/>
          </p:cNvSpPr>
          <p:nvPr>
            <p:ph type="title"/>
          </p:nvPr>
        </p:nvSpPr>
        <p:spPr>
          <a:xfrm>
            <a:off x="1843391" y="624110"/>
            <a:ext cx="9383408" cy="1280890"/>
          </a:xfrm>
        </p:spPr>
        <p:txBody>
          <a:bodyPr>
            <a:normAutofit fontScale="90000"/>
          </a:bodyPr>
          <a:lstStyle/>
          <a:p>
            <a:r>
              <a:rPr lang="en-US" dirty="0">
                <a:solidFill>
                  <a:srgbClr val="FFFFFF"/>
                </a:solidFill>
              </a:rPr>
              <a:t>Latent Class Analysis:</a:t>
            </a:r>
            <a:br>
              <a:rPr lang="en-US" dirty="0">
                <a:solidFill>
                  <a:srgbClr val="FFFFFF"/>
                </a:solidFill>
              </a:rPr>
            </a:br>
            <a:r>
              <a:rPr lang="en-US" dirty="0">
                <a:solidFill>
                  <a:srgbClr val="FFFFFF"/>
                </a:solidFill>
              </a:rPr>
              <a:t>A “Classy” Take on Microbiome Data</a:t>
            </a:r>
          </a:p>
        </p:txBody>
      </p:sp>
      <p:sp>
        <p:nvSpPr>
          <p:cNvPr id="6" name="Content Placeholder 5">
            <a:extLst>
              <a:ext uri="{FF2B5EF4-FFF2-40B4-BE49-F238E27FC236}">
                <a16:creationId xmlns:a16="http://schemas.microsoft.com/office/drawing/2014/main" id="{AE57C6A9-91AD-4809-9304-39CB7B810AA7}"/>
              </a:ext>
            </a:extLst>
          </p:cNvPr>
          <p:cNvSpPr>
            <a:spLocks noGrp="1"/>
          </p:cNvSpPr>
          <p:nvPr>
            <p:ph idx="1"/>
          </p:nvPr>
        </p:nvSpPr>
        <p:spPr>
          <a:xfrm>
            <a:off x="1843391" y="2529110"/>
            <a:ext cx="9383408" cy="3927195"/>
          </a:xfrm>
        </p:spPr>
        <p:txBody>
          <a:bodyPr>
            <a:normAutofit/>
          </a:bodyPr>
          <a:lstStyle/>
          <a:p>
            <a:r>
              <a:rPr lang="en-US" sz="2800" dirty="0"/>
              <a:t>Application of Latent Class Analysis methods to microbiome still relatively novel </a:t>
            </a:r>
          </a:p>
          <a:p>
            <a:pPr lvl="1"/>
            <a:r>
              <a:rPr lang="en-US" sz="2600" dirty="0"/>
              <a:t>Especially longitudinal airway microbiome data</a:t>
            </a:r>
          </a:p>
          <a:p>
            <a:r>
              <a:rPr lang="en-US" sz="2800" dirty="0"/>
              <a:t>Few assumptions on the data; appealing for microbiome data</a:t>
            </a:r>
          </a:p>
          <a:p>
            <a:pPr lvl="1"/>
            <a:r>
              <a:rPr lang="en-US" sz="2600" dirty="0"/>
              <a:t>Normality assumption can be met via compositional transformations</a:t>
            </a:r>
          </a:p>
        </p:txBody>
      </p:sp>
    </p:spTree>
    <p:extLst>
      <p:ext uri="{BB962C8B-B14F-4D97-AF65-F5344CB8AC3E}">
        <p14:creationId xmlns:p14="http://schemas.microsoft.com/office/powerpoint/2010/main" val="2033613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6AB1D-87C2-4295-AD32-23876E3CB9B3}"/>
              </a:ext>
            </a:extLst>
          </p:cNvPr>
          <p:cNvSpPr>
            <a:spLocks noGrp="1"/>
          </p:cNvSpPr>
          <p:nvPr>
            <p:ph type="title"/>
          </p:nvPr>
        </p:nvSpPr>
        <p:spPr/>
        <p:txBody>
          <a:bodyPr/>
          <a:lstStyle/>
          <a:p>
            <a:r>
              <a:rPr lang="en-US" dirty="0"/>
              <a:t>Building a Latent Class Mixed Model:</a:t>
            </a:r>
            <a:br>
              <a:rPr lang="en-US" dirty="0"/>
            </a:br>
            <a:r>
              <a:rPr lang="en-US" dirty="0"/>
              <a:t>Latent Process Mixed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936A66-ABFB-4516-B2F1-235D83E9FB32}"/>
                  </a:ext>
                </a:extLst>
              </p:cNvPr>
              <p:cNvSpPr>
                <a:spLocks noGrp="1"/>
              </p:cNvSpPr>
              <p:nvPr>
                <p:ph idx="1"/>
              </p:nvPr>
            </p:nvSpPr>
            <p:spPr>
              <a:xfrm>
                <a:off x="2589212" y="1835552"/>
                <a:ext cx="8911687" cy="2147680"/>
              </a:xfrm>
            </p:spPr>
            <p:txBody>
              <a:bodyPr>
                <a:normAutofit lnSpcReduction="10000"/>
              </a:bodyPr>
              <a:lstStyle/>
              <a:p>
                <a:r>
                  <a:rPr lang="en-US" sz="2200" b="1" dirty="0"/>
                  <a:t>Latent Process Mixed Models:</a:t>
                </a:r>
                <a:r>
                  <a:rPr lang="en-US" sz="2200" dirty="0"/>
                  <a:t> separating the structural model that describes the quantity of interest (latent process) according to time and covariates from the measurement model which links the quantity of interest to the observations</a:t>
                </a:r>
              </a:p>
              <a:p>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𝛬</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oMath>
                </a14:m>
                <a:r>
                  <a:rPr lang="en-US" sz="2200" b="1" dirty="0"/>
                  <a:t>- </a:t>
                </a:r>
                <a:r>
                  <a:rPr lang="en-US" sz="2200" dirty="0"/>
                  <a:t>latent process</a:t>
                </a:r>
              </a:p>
              <a:p>
                <a:r>
                  <a:rPr lang="en-US" sz="2200" i="1" dirty="0"/>
                  <a:t>H</a:t>
                </a:r>
                <a:r>
                  <a:rPr lang="en-US" sz="2200" dirty="0"/>
                  <a:t> is a link function between latent process and outcome at time </a:t>
                </a:r>
                <a:r>
                  <a:rPr lang="en-US" sz="2200" i="1" dirty="0" err="1"/>
                  <a:t>t</a:t>
                </a:r>
                <a:r>
                  <a:rPr lang="en-US" sz="2200" i="1" baseline="-25000" dirty="0" err="1"/>
                  <a:t>ij</a:t>
                </a:r>
                <a:r>
                  <a:rPr lang="en-US" sz="2200" dirty="0"/>
                  <a:t> </a:t>
                </a:r>
                <a:endParaRPr lang="en-US" sz="2200" b="1" dirty="0"/>
              </a:p>
              <a:p>
                <a:endParaRPr lang="en-US" sz="2200" b="1" dirty="0"/>
              </a:p>
            </p:txBody>
          </p:sp>
        </mc:Choice>
        <mc:Fallback xmlns="">
          <p:sp>
            <p:nvSpPr>
              <p:cNvPr id="3" name="Content Placeholder 2">
                <a:extLst>
                  <a:ext uri="{FF2B5EF4-FFF2-40B4-BE49-F238E27FC236}">
                    <a16:creationId xmlns:a16="http://schemas.microsoft.com/office/drawing/2014/main" id="{0E936A66-ABFB-4516-B2F1-235D83E9FB32}"/>
                  </a:ext>
                </a:extLst>
              </p:cNvPr>
              <p:cNvSpPr>
                <a:spLocks noGrp="1" noRot="1" noChangeAspect="1" noMove="1" noResize="1" noEditPoints="1" noAdjustHandles="1" noChangeArrowheads="1" noChangeShapeType="1" noTextEdit="1"/>
              </p:cNvSpPr>
              <p:nvPr>
                <p:ph idx="1"/>
              </p:nvPr>
            </p:nvSpPr>
            <p:spPr>
              <a:xfrm>
                <a:off x="2589212" y="1835552"/>
                <a:ext cx="8911687" cy="2147680"/>
              </a:xfrm>
              <a:blipFill>
                <a:blip r:embed="rId3"/>
                <a:stretch>
                  <a:fillRect l="-958" t="-48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BC30771-9636-4011-9223-B5564EDDCD19}"/>
                  </a:ext>
                </a:extLst>
              </p:cNvPr>
              <p:cNvSpPr txBox="1">
                <a:spLocks/>
              </p:cNvSpPr>
              <p:nvPr/>
            </p:nvSpPr>
            <p:spPr>
              <a:xfrm>
                <a:off x="2591023" y="5337848"/>
                <a:ext cx="8915400" cy="8960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200" dirty="0"/>
                  <a:t>Constrains intercept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=0 </m:t>
                    </m:r>
                  </m:oMath>
                </a14:m>
                <a:r>
                  <a:rPr lang="en-US" sz="2200" dirty="0"/>
                  <a:t>(identifies location of latent process)</a:t>
                </a:r>
              </a:p>
              <a:p>
                <a:r>
                  <a:rPr lang="en-US" sz="2200" dirty="0"/>
                  <a:t>Constrains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𝜖</m:t>
                        </m:r>
                      </m:sub>
                      <m:sup>
                        <m:r>
                          <a:rPr lang="en-US" i="1">
                            <a:latin typeface="Cambria Math" panose="02040503050406030204" pitchFamily="18" charset="0"/>
                          </a:rPr>
                          <m:t>2</m:t>
                        </m:r>
                      </m:sup>
                    </m:sSubSup>
                    <m:r>
                      <a:rPr lang="en-US" i="1">
                        <a:latin typeface="Cambria Math" panose="02040503050406030204" pitchFamily="18" charset="0"/>
                      </a:rPr>
                      <m:t>=1</m:t>
                    </m:r>
                  </m:oMath>
                </a14:m>
                <a:r>
                  <a:rPr lang="en-US" sz="2200" dirty="0"/>
                  <a:t> (identifies scale of latent process) </a:t>
                </a:r>
              </a:p>
            </p:txBody>
          </p:sp>
        </mc:Choice>
        <mc:Fallback xmlns="">
          <p:sp>
            <p:nvSpPr>
              <p:cNvPr id="4" name="Content Placeholder 2">
                <a:extLst>
                  <a:ext uri="{FF2B5EF4-FFF2-40B4-BE49-F238E27FC236}">
                    <a16:creationId xmlns:a16="http://schemas.microsoft.com/office/drawing/2014/main" id="{5BC30771-9636-4011-9223-B5564EDDCD19}"/>
                  </a:ext>
                </a:extLst>
              </p:cNvPr>
              <p:cNvSpPr txBox="1">
                <a:spLocks noRot="1" noChangeAspect="1" noMove="1" noResize="1" noEditPoints="1" noAdjustHandles="1" noChangeArrowheads="1" noChangeShapeType="1" noTextEdit="1"/>
              </p:cNvSpPr>
              <p:nvPr/>
            </p:nvSpPr>
            <p:spPr>
              <a:xfrm>
                <a:off x="2591023" y="5337848"/>
                <a:ext cx="8915400" cy="896041"/>
              </a:xfrm>
              <a:prstGeom prst="rect">
                <a:avLst/>
              </a:prstGeom>
              <a:blipFill>
                <a:blip r:embed="rId4"/>
                <a:stretch>
                  <a:fillRect l="-820" t="-4762" b="-1292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8897718-534E-43DD-93ED-56E1BBCEC862}"/>
              </a:ext>
            </a:extLst>
          </p:cNvPr>
          <p:cNvPicPr>
            <a:picLocks noChangeAspect="1"/>
          </p:cNvPicPr>
          <p:nvPr/>
        </p:nvPicPr>
        <p:blipFill>
          <a:blip r:embed="rId5"/>
          <a:stretch>
            <a:fillRect/>
          </a:stretch>
        </p:blipFill>
        <p:spPr>
          <a:xfrm>
            <a:off x="3115843" y="3983232"/>
            <a:ext cx="5960310" cy="541847"/>
          </a:xfrm>
          <a:prstGeom prst="rect">
            <a:avLst/>
          </a:prstGeom>
        </p:spPr>
      </p:pic>
      <p:pic>
        <p:nvPicPr>
          <p:cNvPr id="6" name="Picture 5">
            <a:extLst>
              <a:ext uri="{FF2B5EF4-FFF2-40B4-BE49-F238E27FC236}">
                <a16:creationId xmlns:a16="http://schemas.microsoft.com/office/drawing/2014/main" id="{B8AC41DF-B387-4F26-B7DE-DC3C288F30CA}"/>
              </a:ext>
            </a:extLst>
          </p:cNvPr>
          <p:cNvPicPr>
            <a:picLocks noChangeAspect="1"/>
          </p:cNvPicPr>
          <p:nvPr/>
        </p:nvPicPr>
        <p:blipFill>
          <a:blip r:embed="rId6"/>
          <a:stretch>
            <a:fillRect/>
          </a:stretch>
        </p:blipFill>
        <p:spPr>
          <a:xfrm>
            <a:off x="4078088" y="4525079"/>
            <a:ext cx="4035821" cy="541847"/>
          </a:xfrm>
          <a:prstGeom prst="rect">
            <a:avLst/>
          </a:prstGeom>
        </p:spPr>
      </p:pic>
    </p:spTree>
    <p:extLst>
      <p:ext uri="{BB962C8B-B14F-4D97-AF65-F5344CB8AC3E}">
        <p14:creationId xmlns:p14="http://schemas.microsoft.com/office/powerpoint/2010/main" val="3252125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6AB1D-87C2-4295-AD32-23876E3CB9B3}"/>
              </a:ext>
            </a:extLst>
          </p:cNvPr>
          <p:cNvSpPr>
            <a:spLocks noGrp="1"/>
          </p:cNvSpPr>
          <p:nvPr>
            <p:ph type="title"/>
          </p:nvPr>
        </p:nvSpPr>
        <p:spPr/>
        <p:txBody>
          <a:bodyPr/>
          <a:lstStyle/>
          <a:p>
            <a:r>
              <a:rPr lang="en-US" dirty="0"/>
              <a:t>Building a Latent Class Mixed Model:</a:t>
            </a:r>
            <a:br>
              <a:rPr lang="en-US" dirty="0"/>
            </a:br>
            <a:r>
              <a:rPr lang="en-US" dirty="0"/>
              <a:t>Latent Process Mixed Model</a:t>
            </a:r>
          </a:p>
        </p:txBody>
      </p:sp>
      <p:sp>
        <p:nvSpPr>
          <p:cNvPr id="3" name="Content Placeholder 2">
            <a:extLst>
              <a:ext uri="{FF2B5EF4-FFF2-40B4-BE49-F238E27FC236}">
                <a16:creationId xmlns:a16="http://schemas.microsoft.com/office/drawing/2014/main" id="{0E936A66-ABFB-4516-B2F1-235D83E9FB32}"/>
              </a:ext>
            </a:extLst>
          </p:cNvPr>
          <p:cNvSpPr>
            <a:spLocks noGrp="1"/>
          </p:cNvSpPr>
          <p:nvPr>
            <p:ph idx="1"/>
          </p:nvPr>
        </p:nvSpPr>
        <p:spPr>
          <a:xfrm>
            <a:off x="2589212" y="1835552"/>
            <a:ext cx="8915400" cy="1280890"/>
          </a:xfrm>
        </p:spPr>
        <p:txBody>
          <a:bodyPr>
            <a:normAutofit/>
          </a:bodyPr>
          <a:lstStyle/>
          <a:p>
            <a:r>
              <a:rPr lang="en-US" sz="2200" dirty="0"/>
              <a:t>Extended to Multivariate case with K longitudinal markers (such as bacterial taxa)</a:t>
            </a:r>
          </a:p>
        </p:txBody>
      </p:sp>
      <p:sp>
        <p:nvSpPr>
          <p:cNvPr id="4" name="Content Placeholder 2">
            <a:extLst>
              <a:ext uri="{FF2B5EF4-FFF2-40B4-BE49-F238E27FC236}">
                <a16:creationId xmlns:a16="http://schemas.microsoft.com/office/drawing/2014/main" id="{5BC30771-9636-4011-9223-B5564EDDCD19}"/>
              </a:ext>
            </a:extLst>
          </p:cNvPr>
          <p:cNvSpPr txBox="1">
            <a:spLocks/>
          </p:cNvSpPr>
          <p:nvPr/>
        </p:nvSpPr>
        <p:spPr>
          <a:xfrm>
            <a:off x="2416217" y="4327884"/>
            <a:ext cx="8915400" cy="12808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200" dirty="0"/>
              <a:t>Similar constraints as in univariate case</a:t>
            </a:r>
          </a:p>
          <a:p>
            <a:r>
              <a:rPr lang="en-US" sz="2200" dirty="0"/>
              <a:t>Also requires a random intercept</a:t>
            </a:r>
          </a:p>
        </p:txBody>
      </p:sp>
      <p:pic>
        <p:nvPicPr>
          <p:cNvPr id="7" name="Picture 6">
            <a:extLst>
              <a:ext uri="{FF2B5EF4-FFF2-40B4-BE49-F238E27FC236}">
                <a16:creationId xmlns:a16="http://schemas.microsoft.com/office/drawing/2014/main" id="{7070829D-4AB6-4A61-B376-A0BF3001841C}"/>
              </a:ext>
            </a:extLst>
          </p:cNvPr>
          <p:cNvPicPr>
            <a:picLocks noChangeAspect="1"/>
          </p:cNvPicPr>
          <p:nvPr/>
        </p:nvPicPr>
        <p:blipFill>
          <a:blip r:embed="rId3"/>
          <a:stretch>
            <a:fillRect/>
          </a:stretch>
        </p:blipFill>
        <p:spPr>
          <a:xfrm>
            <a:off x="3657314" y="2755347"/>
            <a:ext cx="5945474" cy="722190"/>
          </a:xfrm>
          <a:prstGeom prst="rect">
            <a:avLst/>
          </a:prstGeom>
        </p:spPr>
      </p:pic>
    </p:spTree>
    <p:extLst>
      <p:ext uri="{BB962C8B-B14F-4D97-AF65-F5344CB8AC3E}">
        <p14:creationId xmlns:p14="http://schemas.microsoft.com/office/powerpoint/2010/main" val="2374465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1121</TotalTime>
  <Words>2385</Words>
  <Application>Microsoft Office PowerPoint</Application>
  <PresentationFormat>Widescreen</PresentationFormat>
  <Paragraphs>262</Paragraphs>
  <Slides>29</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Cambria Math</vt:lpstr>
      <vt:lpstr>Wingdings 3</vt:lpstr>
      <vt:lpstr>Office Theme</vt:lpstr>
      <vt:lpstr>Applications of Latent Class Mixed Models in CF Infant Airway Microbiomes</vt:lpstr>
      <vt:lpstr>Cystic Fibrosis (CF)</vt:lpstr>
      <vt:lpstr>Cystic Fibrosis (CF) cont.</vt:lpstr>
      <vt:lpstr>Microbiome Data</vt:lpstr>
      <vt:lpstr>Building a Latent Class Mixed Model: Linear Mixed Model recap</vt:lpstr>
      <vt:lpstr>Latent Class Analysis: A “Classy” Take on Microbiome Data</vt:lpstr>
      <vt:lpstr>Latent Class Analysis: A “Classy” Take on Microbiome Data</vt:lpstr>
      <vt:lpstr>Building a Latent Class Mixed Model: Latent Process Mixed Model</vt:lpstr>
      <vt:lpstr>Building a Latent Class Mixed Model: Latent Process Mixed Model</vt:lpstr>
      <vt:lpstr>Building a Latent Class Mixed Model: Latent Class Mixed Model</vt:lpstr>
      <vt:lpstr>Building a Latent Class Mixed Model: Parameter Estimation</vt:lpstr>
      <vt:lpstr>Motivating example: BONUS STUDY</vt:lpstr>
      <vt:lpstr>The thesis</vt:lpstr>
      <vt:lpstr>Methods: Data Manipulation</vt:lpstr>
      <vt:lpstr>Methods: Models Fit</vt:lpstr>
      <vt:lpstr>Methods: Covariate Model</vt:lpstr>
      <vt:lpstr>Results: Models Considered</vt:lpstr>
      <vt:lpstr>Results: Models Considered</vt:lpstr>
      <vt:lpstr>Results: Models Considered</vt:lpstr>
      <vt:lpstr>Results: Model Chosen</vt:lpstr>
      <vt:lpstr>Results: Model Chosen</vt:lpstr>
      <vt:lpstr>Results: Model Fit</vt:lpstr>
      <vt:lpstr>Results: Model Fit of Chosen Model</vt:lpstr>
      <vt:lpstr>Results: Describing the latent classes</vt:lpstr>
      <vt:lpstr>Results: Covariates</vt:lpstr>
      <vt:lpstr>Discussion</vt:lpstr>
      <vt:lpstr>Discussion: LCMM package</vt:lpstr>
      <vt:lpstr>Questions?</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of Latent Class Mixed Models in CF Infant Airway Microbiomes</dc:title>
  <dc:creator>Sakamoto, Casey</dc:creator>
  <cp:lastModifiedBy>Sakamoto, Casey</cp:lastModifiedBy>
  <cp:revision>28</cp:revision>
  <dcterms:created xsi:type="dcterms:W3CDTF">2020-08-08T19:18:06Z</dcterms:created>
  <dcterms:modified xsi:type="dcterms:W3CDTF">2020-08-10T00:34:22Z</dcterms:modified>
</cp:coreProperties>
</file>