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67" r:id="rId4"/>
    <p:sldId id="268" r:id="rId5"/>
    <p:sldId id="271" r:id="rId6"/>
    <p:sldId id="270" r:id="rId7"/>
    <p:sldId id="297" r:id="rId8"/>
    <p:sldId id="272" r:id="rId9"/>
    <p:sldId id="265" r:id="rId10"/>
    <p:sldId id="273" r:id="rId11"/>
    <p:sldId id="293" r:id="rId12"/>
    <p:sldId id="274" r:id="rId13"/>
    <p:sldId id="292" r:id="rId14"/>
    <p:sldId id="305" r:id="rId15"/>
    <p:sldId id="260" r:id="rId16"/>
    <p:sldId id="294" r:id="rId17"/>
    <p:sldId id="261" r:id="rId18"/>
    <p:sldId id="262" r:id="rId19"/>
    <p:sldId id="276" r:id="rId20"/>
    <p:sldId id="277" r:id="rId21"/>
    <p:sldId id="298" r:id="rId22"/>
    <p:sldId id="299" r:id="rId23"/>
    <p:sldId id="283" r:id="rId24"/>
    <p:sldId id="263" r:id="rId25"/>
    <p:sldId id="285" r:id="rId26"/>
    <p:sldId id="278" r:id="rId27"/>
    <p:sldId id="300" r:id="rId28"/>
    <p:sldId id="279" r:id="rId29"/>
    <p:sldId id="281" r:id="rId30"/>
    <p:sldId id="287" r:id="rId31"/>
    <p:sldId id="304" r:id="rId32"/>
    <p:sldId id="282" r:id="rId33"/>
    <p:sldId id="302" r:id="rId34"/>
    <p:sldId id="295" r:id="rId35"/>
    <p:sldId id="264" r:id="rId36"/>
    <p:sldId id="280" r:id="rId37"/>
    <p:sldId id="290" r:id="rId38"/>
    <p:sldId id="288" r:id="rId39"/>
    <p:sldId id="296" r:id="rId40"/>
    <p:sldId id="303" r:id="rId41"/>
    <p:sldId id="301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moto, Casey" initials="SC" lastIdx="17" clrIdx="0">
    <p:extLst>
      <p:ext uri="{19B8F6BF-5375-455C-9EA6-DF929625EA0E}">
        <p15:presenceInfo xmlns:p15="http://schemas.microsoft.com/office/powerpoint/2012/main" userId="S::casey.sakamoto@cuanschutz.edu::debe6e8d-4d9e-414c-913a-79be6b22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80669" autoAdjust="0"/>
  </p:normalViewPr>
  <p:slideViewPr>
    <p:cSldViewPr snapToGrid="0">
      <p:cViewPr varScale="1">
        <p:scale>
          <a:sx n="93" d="100"/>
          <a:sy n="93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1:49:45.636" idx="5">
    <p:pos x="10" y="10"/>
    <p:text>since we only used strep for the clr transformed, do we need the clr of others? are these figures better in the results?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5:24:59.173" idx="7">
    <p:pos x="7286" y="1296"/>
    <p:text>placeholder table. I felt like the models in this table gave a good idea of the highlights of the different fits, but i wanted your opinion before i put in a cleaner table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7:14:10.083" idx="14">
    <p:pos x="7152" y="230"/>
    <p:text>not sure what to put here. Haven't yet found a way to get the model to converge in lcmm. Maybe include the 2nd stage analysis results? Also the Feeding  figures and results?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9T17:15:14.245" idx="15">
    <p:pos x="10" y="10"/>
    <p:text>Discussion of the results significance? is that something we are anticipating having?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DC267-E1B7-4722-A78C-08B61683A84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92052-AF92-4F11-8BF8-28A2575B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what is it, who does it affect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Mucus is difficult to expel from lungs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(3)All newborns (US) screened for CF</a:t>
            </a:r>
          </a:p>
          <a:p>
            <a:pPr marL="0" indent="0">
              <a:buNone/>
            </a:pPr>
            <a:r>
              <a:rPr lang="en-US" dirty="0"/>
              <a:t>(4) Higher rates in some European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-G fixed</a:t>
            </a:r>
          </a:p>
          <a:p>
            <a:endParaRPr lang="en-US" dirty="0"/>
          </a:p>
          <a:p>
            <a:r>
              <a:rPr lang="en-US" dirty="0"/>
              <a:t>- Linear mixed model for a normal outcome </a:t>
            </a:r>
            <a:r>
              <a:rPr lang="en-US" dirty="0" err="1"/>
              <a:t>Yij</a:t>
            </a:r>
            <a:r>
              <a:rPr lang="en-US" dirty="0"/>
              <a:t> in class g</a:t>
            </a:r>
          </a:p>
          <a:p>
            <a:r>
              <a:rPr lang="en-US" dirty="0"/>
              <a:t>- This is extended to a latent process model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The difference with a standard linear mixed model is that both fixed effects and the distribution of the random effects can be class-specific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We can take covariates and model them in different ways: standard fixed effects, class specific, and marker specific covariates (multivariate 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5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 xi (</a:t>
            </a:r>
            <a:r>
              <a:rPr lang="en-US" dirty="0" err="1"/>
              <a:t>ksee</a:t>
            </a:r>
            <a:r>
              <a:rPr lang="en-US" dirty="0"/>
              <a:t>) is the Greek letter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These are class specific covariates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no covariate predicts the latent class membership, this model reduces to a class-specific probability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we model, we need to pre specify the number of latent classes – leads to fitting of many models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parameters estimated, how they are estimated, likelihood form</a:t>
            </a:r>
          </a:p>
          <a:p>
            <a:endParaRPr lang="en-US" dirty="0"/>
          </a:p>
          <a:p>
            <a:r>
              <a:rPr lang="en-US" dirty="0"/>
              <a:t>Omega is class specific variability parameter; </a:t>
            </a:r>
          </a:p>
          <a:p>
            <a:endParaRPr lang="en-US" dirty="0"/>
          </a:p>
          <a:p>
            <a:r>
              <a:rPr lang="en-US" dirty="0" err="1"/>
              <a:t>Marquadt</a:t>
            </a:r>
            <a:r>
              <a:rPr lang="en-US" dirty="0"/>
              <a:t> algorithm in newton Raphson family of </a:t>
            </a:r>
            <a:r>
              <a:rPr lang="en-US" dirty="0" err="1"/>
              <a:t>algortihms</a:t>
            </a:r>
            <a:endParaRPr lang="en-US" dirty="0"/>
          </a:p>
          <a:p>
            <a:r>
              <a:rPr lang="en-US" dirty="0"/>
              <a:t>Convergence of log </a:t>
            </a:r>
            <a:r>
              <a:rPr lang="en-US" dirty="0" err="1"/>
              <a:t>lik</a:t>
            </a:r>
            <a:r>
              <a:rPr lang="en-US" dirty="0"/>
              <a:t> based on 3 criteria: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 (important we have three because some likelihood shapes can be quite flat in certain areas of param space)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show some trajectories are different; maybe they could be classified into endotypes from to these trajectories </a:t>
            </a:r>
          </a:p>
          <a:p>
            <a:endParaRPr lang="en-US" dirty="0"/>
          </a:p>
          <a:p>
            <a:r>
              <a:rPr lang="en-US" dirty="0"/>
              <a:t>Mention here they were grouped into 5 groups: Veillonella, streptococcus, Prevotella, Neisseria, and other at “genus” level </a:t>
            </a:r>
            <a:r>
              <a:rPr lang="en-US" dirty="0">
                <a:sym typeface="Wingdings" panose="05000000000000000000" pitchFamily="2" charset="2"/>
              </a:rPr>
              <a:t> non specified genus were in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identify these endotypes using microbiome trajectories, we could figure out whether infants start with a similar </a:t>
            </a:r>
            <a:r>
              <a:rPr lang="en-US" dirty="0" err="1"/>
              <a:t>mirobiome</a:t>
            </a:r>
            <a:r>
              <a:rPr lang="en-US" dirty="0"/>
              <a:t> and it changes over time, or if the differences we observe are due to inherent subject variability</a:t>
            </a:r>
          </a:p>
          <a:p>
            <a:endParaRPr lang="en-US" dirty="0"/>
          </a:p>
          <a:p>
            <a:r>
              <a:rPr lang="en-US" dirty="0"/>
              <a:t>Covariates associated with class membership, not the longitudinal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Purpose: to show what methods were used to transform comp data into normal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relatively low number of taxa per subject; 550 unique overall; 4 groups had a factor of 10- 100 higher counts than the next highest group</a:t>
            </a: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Data were normalized using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transformations appropriate for compositional data. We evaluated both the centered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isometric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logratio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transformations.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CLR more simple to compute &amp; interpret; resulting parts sum to 0 (could lead to singularity issues (might not be a problem if we don’t use all parts of composition)</a:t>
            </a:r>
          </a:p>
          <a:p>
            <a:endParaRPr lang="en-US" sz="12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an orthonormal basis of the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-plane – this transform maps N groups to n-1 groups in Real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no 1-1 </a:t>
            </a:r>
            <a:r>
              <a:rPr lang="en-US" dirty="0" err="1"/>
              <a:t>relnship</a:t>
            </a:r>
            <a:r>
              <a:rPr lang="en-US" dirty="0"/>
              <a:t> between original parts; less interpretable (might not be a problem if we can back track to original sample compositions)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SP: to show things we considered in model selection and fitting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Multivariate models fit used all groups (4) ILR transformed data</a:t>
            </a: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all groups did not converge so subset of groups fit for CLR transformed down to univariate models fit using only the CLR transformed Streptococcus group - due to model convergence issues</a:t>
            </a:r>
          </a:p>
          <a:p>
            <a:endParaRPr lang="en-US" dirty="0"/>
          </a:p>
          <a:p>
            <a:r>
              <a:rPr lang="en-US" dirty="0"/>
              <a:t>2 we need more than one if we are looking at trajectories over time, 3 min was considered for more interesting splines</a:t>
            </a:r>
          </a:p>
          <a:p>
            <a:endParaRPr lang="en-US" dirty="0"/>
          </a:p>
          <a:p>
            <a:r>
              <a:rPr lang="en-US" dirty="0"/>
              <a:t>3 month means we discretize the variable to a number (“which visit was it?”)</a:t>
            </a:r>
          </a:p>
          <a:p>
            <a:endParaRPr lang="en-US" dirty="0"/>
          </a:p>
          <a:p>
            <a:r>
              <a:rPr lang="en-US" dirty="0"/>
              <a:t>Splines method were quadratic I splines for the trajectories of our link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Segoe UI" panose="020B0502040204020203" pitchFamily="34" charset="0"/>
              </a:rPr>
              <a:t>Covariates can be added in </a:t>
            </a:r>
            <a:r>
              <a:rPr lang="en-US" sz="1800">
                <a:latin typeface="Segoe UI" panose="020B0502040204020203" pitchFamily="34" charset="0"/>
              </a:rPr>
              <a:t>3 ways1</a:t>
            </a:r>
            <a:r>
              <a:rPr lang="en-US" sz="1800" dirty="0">
                <a:latin typeface="Segoe UI" panose="020B0502040204020203" pitchFamily="34" charset="0"/>
              </a:rPr>
              <a:t>) as fixed effects with common associations over all classes 2) as fixed effects with class-specific </a:t>
            </a:r>
            <a:r>
              <a:rPr lang="en-US" sz="1800" dirty="0" err="1">
                <a:latin typeface="Segoe UI" panose="020B0502040204020203" pitchFamily="34" charset="0"/>
              </a:rPr>
              <a:t>associtions</a:t>
            </a:r>
            <a:r>
              <a:rPr lang="en-US" sz="1800" dirty="0">
                <a:latin typeface="Segoe UI" panose="020B0502040204020203" pitchFamily="34" charset="0"/>
              </a:rPr>
              <a:t> 3) as fixed effects that associate with  latent class membership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of first antibiotic use, whether the subject was currently on antibiotics, number of antibiotics the subject was currently on, cumulative antibiotics days</a:t>
            </a:r>
          </a:p>
          <a:p>
            <a:endParaRPr lang="en-US" sz="12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Bonferonni</a:t>
            </a:r>
            <a:r>
              <a:rPr lang="en-US" sz="12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adjustment from 0.1 is how I used this significance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even a little bit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1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perfect but a good improvement;</a:t>
            </a:r>
          </a:p>
          <a:p>
            <a:endParaRPr lang="en-US" dirty="0"/>
          </a:p>
          <a:p>
            <a:r>
              <a:rPr lang="en-US" dirty="0"/>
              <a:t>Some of the CLR groups probably look the least normal, but this wasn’t an issue as we ended up only using Strep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5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motivate analysis of the microbiome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Better understanding of early airway infections -&gt; better understand variability of disease progression 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EB286-A592-497A-96EB-AB12E2F0BB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2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models I fit had a combination of different min </a:t>
            </a:r>
            <a:r>
              <a:rPr lang="en-US" dirty="0" err="1"/>
              <a:t>obs</a:t>
            </a:r>
            <a:r>
              <a:rPr lang="en-US" dirty="0"/>
              <a:t>, time, data transformations, and trajectories, with different numbers of latent classes (up to 10)</a:t>
            </a:r>
          </a:p>
          <a:p>
            <a:r>
              <a:rPr lang="en-US" dirty="0"/>
              <a:t>Not much info lost when using 3 sample minimum vs 2 sample minimum as well as strictly better model fits across the board</a:t>
            </a:r>
          </a:p>
          <a:p>
            <a:endParaRPr lang="en-US" dirty="0"/>
          </a:p>
          <a:p>
            <a:r>
              <a:rPr lang="en-US" dirty="0" err="1"/>
              <a:t>Cts</a:t>
            </a:r>
            <a:r>
              <a:rPr lang="en-US" dirty="0"/>
              <a:t> age and integer age yielded similar model results (and in many cases integer age was a better fit)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that tried several combinations of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groups, but 2 groups or fewer converged, settled on strep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playing with the different types of fits for trajectory being different, fairly similar results with the simpler model (like random intercept) similar to random intercept random slope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 about different spline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3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3 convergence criteria was on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derivatives. For just about all models that did not converge it was because of the derivative criteria. This would either indicate a problem with the algorithm finding the maxima or the likelihood being too (flat) or both</a:t>
            </a:r>
          </a:p>
          <a:p>
            <a:endParaRPr lang="en-US" dirty="0"/>
          </a:p>
          <a:p>
            <a:r>
              <a:rPr lang="en-US" dirty="0"/>
              <a:t>89 models were in various R files; not counting the work I did looking at which splines methods were best or previous git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how we used ~10 AIC as a criteria, but that our selection was more looking at lowest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across models then maximizing the #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Transition to alluvial plot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lc</a:t>
            </a: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model converged but didn’t have any subjects in one of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4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Alluvial plot which shows how the subjects were classified in the multiple latent class models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yaxis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is # of subjects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Comparison of similar models with different number of latent classes indicate that classes 2, 3 and 4 seem to come from splitting up the larger class in the 2 latent class case, while the majority of class 1 contains the same subjects as the smaller class in the 2 latent class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</a:rPr>
              <a:t>High diagonal indicates that the model discriminates well with 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he fourth latent class seeming to be the most ambiguous class with some uncertainty of distinguishing from subjects within classes 1 and 3.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1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 much we can learn from class 1 because of small n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Seems like an overall decreasing trend was picked up in all of the models (see scatter plot in appendix)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CALAMITOUS DISASTER AKIN TO POMPEII</a:t>
            </a:r>
          </a:p>
          <a:p>
            <a:endParaRPr lang="en-US" dirty="0"/>
          </a:p>
          <a:p>
            <a:r>
              <a:rPr lang="en-US" dirty="0"/>
              <a:t>If we tinker with the splines, subset of covariates, and fewer latent classes, it sometimes works</a:t>
            </a:r>
          </a:p>
          <a:p>
            <a:endParaRPr lang="en-US" dirty="0"/>
          </a:p>
          <a:p>
            <a:r>
              <a:rPr lang="en-US" dirty="0"/>
              <a:t>Even without the tiny classes it still had problems; maybe because of some 0 cells or time varying covariates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9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result makes me suspicious of what’s going on in the covariate model as a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Slide Purpose: Insight into complexity of microbiome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microorganisms on/in the human body outnumber human cells tenfold, </a:t>
            </a:r>
            <a:r>
              <a:rPr lang="en-US" sz="1200" dirty="0"/>
              <a:t>Can be used to identify diff between members of a family, community, or across different </a:t>
            </a:r>
            <a:r>
              <a:rPr lang="en-US" sz="1200" dirty="0" err="1"/>
              <a:t>popns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Left: </a:t>
            </a: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Are our samples representative of our population (true mb comp); could it change based on location of sample (upper vs lower airways)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Limited based on difficulty of collecting the samples (is the procedure invasive? Is Location precision important?)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Right: </a:t>
            </a:r>
            <a:r>
              <a:rPr lang="en-US" sz="1200" dirty="0" err="1"/>
              <a:t>pearson’s</a:t>
            </a:r>
            <a:r>
              <a:rPr lang="en-US" sz="1200" dirty="0"/>
              <a:t> correlation coefficient, ANOVA, linear regression, t-tests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9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Subjects deviated from the trend but their numbers were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basic Model with 4 latent classes had ~20 parameters estimated; with covariates in fixed effects and class specific effects the number of parameters was sometimes (usually) more than the number of subjects in a latent class; big red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5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in the package </a:t>
            </a:r>
            <a:r>
              <a:rPr lang="en-US" dirty="0" err="1"/>
              <a:t>lcmm</a:t>
            </a:r>
            <a:r>
              <a:rPr lang="en-US" dirty="0"/>
              <a:t> it was easy to look at many different pieces of the model, from regular covariates to covariates associated with the latent classes themselves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Lots of models didn’t really converge (not sure if it’s the lack of data or the strict requirements on the algorithm)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6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2052-AF92-4F11-8BF8-28A2575BE96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C87A284-D6A1-4527-AEF9-C16A3B0DE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the method &amp; a general connection to the main thesis question</a:t>
            </a:r>
          </a:p>
          <a:p>
            <a:endParaRPr lang="en-US" dirty="0"/>
          </a:p>
          <a:p>
            <a:r>
              <a:rPr lang="en-US" dirty="0"/>
              <a:t>(3) Mention the unmeasured groups are the latent variables, will explain in a bit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to present LCA as a method of analyzing mb data</a:t>
            </a:r>
          </a:p>
          <a:p>
            <a:endParaRPr lang="en-US" i="0" dirty="0"/>
          </a:p>
          <a:p>
            <a:pPr marL="228600" indent="-228600">
              <a:buAutoNum type="arabicParenBoth"/>
            </a:pPr>
            <a:r>
              <a:rPr lang="en-US" i="0" dirty="0"/>
              <a:t>Several papers have emphasized the utility of building these models (in tangential areas of interest of the microbiome: true bacterial community composition, identifying phenotypes, Bayesian versions of SEM) </a:t>
            </a:r>
          </a:p>
          <a:p>
            <a:pPr marL="228600" indent="-228600">
              <a:buAutoNum type="arabicParenBoth"/>
            </a:pPr>
            <a:r>
              <a:rPr lang="en-US" i="0" dirty="0"/>
              <a:t>Hasn’t really been any applications applying </a:t>
            </a:r>
            <a:r>
              <a:rPr lang="en-US" i="0" dirty="0" err="1"/>
              <a:t>lcmm</a:t>
            </a:r>
            <a:r>
              <a:rPr lang="en-US" i="0" dirty="0"/>
              <a:t> to </a:t>
            </a:r>
            <a:r>
              <a:rPr lang="en-US" i="0" dirty="0" err="1"/>
              <a:t>longi</a:t>
            </a:r>
            <a:r>
              <a:rPr lang="en-US" i="0" dirty="0"/>
              <a:t> mb data (very novel application) </a:t>
            </a:r>
          </a:p>
          <a:p>
            <a:pPr marL="228600" indent="-228600">
              <a:buAutoNum type="arabicParenBoth"/>
            </a:pPr>
            <a:r>
              <a:rPr lang="en-US" i="0" dirty="0"/>
              <a:t>Really, the only main assumption is the outcomes are norm </a:t>
            </a:r>
            <a:r>
              <a:rPr lang="en-US" i="0" dirty="0" err="1"/>
              <a:t>dist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latent variables, introduce idea of using lv to build endotypes</a:t>
            </a:r>
          </a:p>
          <a:p>
            <a:endParaRPr lang="en-US" dirty="0"/>
          </a:p>
          <a:p>
            <a:r>
              <a:rPr lang="en-US" dirty="0"/>
              <a:t>Undefined endotypes are the groups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𝜎_𝑤^2</a:t>
                </a:r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a latent model</a:t>
            </a:r>
          </a:p>
          <a:p>
            <a:endParaRPr lang="en-US" dirty="0"/>
          </a:p>
          <a:p>
            <a:r>
              <a:rPr lang="en-US" dirty="0"/>
              <a:t>Latent process- standard </a:t>
            </a:r>
            <a:r>
              <a:rPr lang="en-US" dirty="0" err="1"/>
              <a:t>lmm</a:t>
            </a:r>
            <a:r>
              <a:rPr lang="en-US" dirty="0"/>
              <a:t> w/o error</a:t>
            </a:r>
          </a:p>
          <a:p>
            <a:r>
              <a:rPr lang="en-US" dirty="0"/>
              <a:t>Several options for H in package </a:t>
            </a:r>
            <a:r>
              <a:rPr lang="en-US" dirty="0" err="1"/>
              <a:t>lcmm</a:t>
            </a:r>
            <a:r>
              <a:rPr lang="en-US" dirty="0"/>
              <a:t>, but we are going to opt for a compositional transform on the outcome instead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multivariate case</a:t>
            </a:r>
          </a:p>
          <a:p>
            <a:endParaRPr lang="en-US" dirty="0"/>
          </a:p>
          <a:p>
            <a:r>
              <a:rPr lang="en-US" dirty="0"/>
              <a:t>Requires random intercept, because the dimension of the latent process constrained by intercept (B0=0) and variance of random intercept rather than se of a marker specific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72553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11F-BA1D-4172-9B00-767AA9A0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FD4D8-3261-45C7-A5F3-50873660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494-435F-4353-947F-1A0AA7C1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849F-0EA7-4998-9800-3D90C0ED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AFC8-0661-4306-B450-E3BDA42C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FA9-B7EF-4DD9-A728-ECE7A59E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84FB-B20B-4B08-986C-70B6D64F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8F6D-57E7-4715-ACC7-0EE8FF8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2575-8ABC-4133-AF96-027AC6D2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1898-C097-465C-AF73-554866A3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87979-31B1-43AF-BAB2-43D2385C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2A2FF-889E-4B18-83F0-72C5432A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9450-8C0B-4BE2-AE47-5927B7E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E3C9-6E2E-4AC4-9CAA-60498F04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5D1D-A312-4AF4-AAC1-C977561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1C1-B6C5-460E-BBB7-3E87BA2F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3D06-547E-4CD3-AD64-78D3C9AE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2970-5325-428F-AF4C-56D0692E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B6CB-C63E-4123-9577-BC7C849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0F82-360C-4094-B2C4-5078BD0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37-6D21-4033-B323-379EB8F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CF60-3AA7-4651-824D-9FD0DF49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486E-3ABD-451A-9F67-33513383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F86B-7865-4D9C-82E6-4B65B11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9DEE-AF0F-438B-B16E-BFDEEF3C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B2E-2C2B-4C4F-9FA6-95DBADD6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B90-9596-4963-8A4F-57008EFD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3419B-69C9-41ED-9434-F09869299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5D87-284B-45EB-9FF8-E394C2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1459-1DBE-4263-8518-42E55297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C4E5-781C-4777-A17B-1B47C335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F4F9-C526-46DB-B80F-69954A6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FF31-DB0E-4284-8C69-9C74AC1E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856-6FBB-4212-996D-B77ECA24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BC7CB-E62A-48BB-81EC-8CCD85041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112A6-B85C-4423-85F3-362F251D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7D023-EA50-49B7-BEF9-0D5334D0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F8D73-9296-478D-8B1F-0CD80340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A343C-A526-4405-8C96-F70B29F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2449-3A5D-4561-B4C5-D7DF0024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FBA9-1AB6-423A-B177-6FD508AF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1147-86FE-4665-932B-FB6501AC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E59F-64EF-4E97-B9E6-6CDFED3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FA697-0509-4E1A-88BB-A4E9478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72ADD-EFEE-4545-AE5F-9CFDC8D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9985-3221-46ED-84F1-A508170A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73C5-2B39-4D09-AFAE-4510CBC4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48D5-D354-4C64-A56C-54C34C1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6739-227E-409E-9AAC-AF0F47FC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6BAF-0D5B-4F01-9948-733EB0CB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A9BC-E2A2-4569-B955-6B17A1F2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8C10C-1366-416D-B534-3914ADAE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3B71-A653-4CB1-9ED0-4E65BC64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309B7-96B4-48E3-AFF1-FB19DCD7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4D7BE-BE7C-425A-B0CE-E9A98658D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A29F-3563-41D6-8B03-BBB1489D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C99FA-A202-4D2A-98D8-A1D3D202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FB9CD-7659-4A83-BA6A-AB711E94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43464-BCBD-4048-A83A-CDC1027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0CCD-7B8C-4945-B1FE-4C43F8D6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ECEF-4882-4DD4-BC58-D3EBA2A22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5628-4EDB-4B4E-A29C-452C102D11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584A-6F6E-4DFA-B0A6-6083A44F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4574-FE81-4797-AB9F-5C728298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C6E6-22F3-465C-9CB5-740942AB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2/mehd.v26.27663" TargetMode="External"/><Relationship Id="rId13" Type="http://schemas.openxmlformats.org/officeDocument/2006/relationships/hyperlink" Target="https://doi.org/10.1002/gepi.22031" TargetMode="External"/><Relationship Id="rId3" Type="http://schemas.openxmlformats.org/officeDocument/2006/relationships/hyperlink" Target="https://www.cysticfibrosis.org.uk/what-is-cystic-fibrosis/how-does-cystic-fibrosis-affect-the-body/symptoms-of-cystic-fibrosis/lungs" TargetMode="External"/><Relationship Id="rId7" Type="http://schemas.openxmlformats.org/officeDocument/2006/relationships/hyperlink" Target="https://doi.org/10.1186/s12890-017-0387-5" TargetMode="External"/><Relationship Id="rId12" Type="http://schemas.openxmlformats.org/officeDocument/2006/relationships/hyperlink" Target="https://doi.org/10.1038/nature06244" TargetMode="External"/><Relationship Id="rId2" Type="http://schemas.openxmlformats.org/officeDocument/2006/relationships/hyperlink" Target="https://doi.org/10.1164/rccm.201801-0190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cf.2018.05.015" TargetMode="External"/><Relationship Id="rId11" Type="http://schemas.openxmlformats.org/officeDocument/2006/relationships/hyperlink" Target="https://doi.org/10.1111/biom.13168" TargetMode="External"/><Relationship Id="rId5" Type="http://schemas.openxmlformats.org/officeDocument/2006/relationships/hyperlink" Target="https://doi.org/10.1002/ppul.24261" TargetMode="External"/><Relationship Id="rId10" Type="http://schemas.openxmlformats.org/officeDocument/2006/relationships/hyperlink" Target="https://doi.org/10.1371/journal.pone.0137725" TargetMode="External"/><Relationship Id="rId4" Type="http://schemas.openxmlformats.org/officeDocument/2006/relationships/hyperlink" Target="https://doi.org/10.1016/j.jpeds.2016.09.064" TargetMode="External"/><Relationship Id="rId9" Type="http://schemas.openxmlformats.org/officeDocument/2006/relationships/hyperlink" Target="https://doi.org/10.18637/jss.v078.i02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977-7B99-4918-BA7A-B5B16FCCD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Applications of Latent Class Mixed Models in CF Infant Airway Microbiomes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3E9CF-DFAB-4654-B96A-F74B0457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1606"/>
            <a:ext cx="9144000" cy="1008062"/>
          </a:xfrm>
        </p:spPr>
        <p:txBody>
          <a:bodyPr>
            <a:normAutofit/>
          </a:bodyPr>
          <a:lstStyle/>
          <a:p>
            <a:r>
              <a:rPr lang="en-US" sz="1800" dirty="0"/>
              <a:t>Casey Sakamoto</a:t>
            </a:r>
          </a:p>
          <a:p>
            <a:r>
              <a:rPr lang="en-US" sz="1800" dirty="0"/>
              <a:t>Committee: Brandie Wagner, Elizabeth Juarez-</a:t>
            </a:r>
            <a:r>
              <a:rPr lang="en-US" sz="1800" dirty="0" err="1"/>
              <a:t>Colunga</a:t>
            </a:r>
            <a:r>
              <a:rPr lang="en-US" sz="1800" dirty="0"/>
              <a:t>, Jonathan Harris</a:t>
            </a:r>
          </a:p>
        </p:txBody>
      </p:sp>
    </p:spTree>
    <p:extLst>
      <p:ext uri="{BB962C8B-B14F-4D97-AF65-F5344CB8AC3E}">
        <p14:creationId xmlns:p14="http://schemas.microsoft.com/office/powerpoint/2010/main" val="268755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5552"/>
            <a:ext cx="8915400" cy="1280890"/>
          </a:xfrm>
        </p:spPr>
        <p:txBody>
          <a:bodyPr>
            <a:normAutofit/>
          </a:bodyPr>
          <a:lstStyle/>
          <a:p>
            <a:r>
              <a:rPr lang="en-US" sz="2400" dirty="0"/>
              <a:t>Extended to Multivariate case with K longitudinal markers (such as bacterial taxa)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30771-9636-4011-9223-B5564EDDCD19}"/>
              </a:ext>
            </a:extLst>
          </p:cNvPr>
          <p:cNvSpPr txBox="1">
            <a:spLocks/>
          </p:cNvSpPr>
          <p:nvPr/>
        </p:nvSpPr>
        <p:spPr>
          <a:xfrm>
            <a:off x="2416217" y="432788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 constraints as in univariate case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Also requires a random intercept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829D-4AB6-4A61-B376-A0BF300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14" y="3116442"/>
            <a:ext cx="5945474" cy="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5C8C-5695-4631-9AB4-F4C21D2E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402" y="1690688"/>
            <a:ext cx="8915400" cy="1603546"/>
          </a:xfrm>
        </p:spPr>
        <p:txBody>
          <a:bodyPr>
            <a:normAutofit/>
          </a:bodyPr>
          <a:lstStyle/>
          <a:p>
            <a:r>
              <a:rPr lang="en-US" sz="2200" dirty="0"/>
              <a:t>Assume a heterogenous population with G latent classes of subjects (each subject belongs to one class)</a:t>
            </a:r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is a discrete random variable; P(C</a:t>
            </a:r>
            <a:r>
              <a:rPr lang="en-US" sz="2000" baseline="-25000" dirty="0"/>
              <a:t>i</a:t>
            </a:r>
            <a:r>
              <a:rPr lang="en-US" sz="2000" dirty="0"/>
              <a:t> = g) is class-specific probability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F4EE-E481-434E-9881-3641568C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46" y="3317397"/>
            <a:ext cx="8480856" cy="57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389E1-1AE5-4C70-93B1-BB38FD6D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99" y="3897362"/>
            <a:ext cx="8036311" cy="570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where B is an unspecified VCOV matrix,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class-specific coefficient to allow class-specific individual variability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Assumes normal outcome, population heterogeneity only affects underlying latent process of interest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  <a:blipFill>
                <a:blip r:embed="rId5"/>
                <a:stretch>
                  <a:fillRect l="-889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95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347AC9-2CCC-454B-915A-2D013B6B440C}"/>
              </a:ext>
            </a:extLst>
          </p:cNvPr>
          <p:cNvSpPr txBox="1">
            <a:spLocks/>
          </p:cNvSpPr>
          <p:nvPr/>
        </p:nvSpPr>
        <p:spPr>
          <a:xfrm>
            <a:off x="1665254" y="1937974"/>
            <a:ext cx="8915400" cy="1909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variable </a:t>
            </a:r>
            <a:r>
              <a:rPr lang="en-US" sz="2200" i="1" dirty="0">
                <a:solidFill>
                  <a:schemeClr val="tx1"/>
                </a:solidFill>
              </a:rPr>
              <a:t>c</a:t>
            </a:r>
            <a:r>
              <a:rPr lang="en-US" sz="2200" i="1" baseline="-25000" dirty="0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can be described using a multinomial logistic model according to covariates </a:t>
            </a:r>
            <a:r>
              <a:rPr lang="en-US" sz="2200" b="1" dirty="0" err="1">
                <a:solidFill>
                  <a:schemeClr val="tx1"/>
                </a:solidFill>
              </a:rPr>
              <a:t>X</a:t>
            </a:r>
            <a:r>
              <a:rPr lang="en-US" sz="2200" b="1" baseline="-25000" dirty="0" err="1">
                <a:solidFill>
                  <a:schemeClr val="tx1"/>
                </a:solidFill>
              </a:rPr>
              <a:t>ci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9CF85-92BB-45A6-A1D0-2E3B55AF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45" y="2966662"/>
            <a:ext cx="4702109" cy="12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Individual contribution to the likelihood of LCMM: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Fixed effects, Random effects, Class Specific effects, Variance of random process, variance of errors, P(c = g),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all need to be estimated</a:t>
                </a:r>
              </a:p>
              <a:p>
                <a:r>
                  <a:rPr lang="en-US" sz="2200" dirty="0"/>
                  <a:t>Package </a:t>
                </a:r>
                <a:r>
                  <a:rPr lang="en-US" sz="2200" dirty="0" err="1"/>
                  <a:t>lcmm</a:t>
                </a:r>
                <a:r>
                  <a:rPr lang="en-US" sz="2200" dirty="0"/>
                  <a:t> maximizes log-likelihood using extended </a:t>
                </a:r>
                <a:r>
                  <a:rPr lang="en-US" sz="2200" dirty="0" err="1"/>
                  <a:t>Marquadt</a:t>
                </a:r>
                <a:r>
                  <a:rPr lang="en-US" sz="2200" dirty="0"/>
                  <a:t> algorithm with conservative convergence criteria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3"/>
                <a:stretch>
                  <a:fillRect l="-82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98560-8C1C-45AB-AD8B-3D4EB6F5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1" y="2615396"/>
            <a:ext cx="5353377" cy="111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2E87D-BFB9-4952-94DB-3050AED5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29" y="3731740"/>
            <a:ext cx="4692859" cy="4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BF5B-6BBA-4177-ABAA-0F04ACE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 (Multiple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8285-C520-44EE-9D00-B7B90B10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mixture modeling, log-likelihood may have multiple maxima</a:t>
            </a:r>
          </a:p>
          <a:p>
            <a:pPr lvl="1"/>
            <a:r>
              <a:rPr lang="en-US" dirty="0"/>
              <a:t>Convergence towards global maximum not guaranteed running model only once</a:t>
            </a:r>
          </a:p>
          <a:p>
            <a:r>
              <a:rPr lang="en-US" dirty="0"/>
              <a:t>Each model run several different times from different sets of initial values</a:t>
            </a:r>
          </a:p>
          <a:p>
            <a:pPr lvl="1"/>
            <a:r>
              <a:rPr lang="en-US" dirty="0"/>
              <a:t>Draws from asymptotic distribution of MLE of the G = 1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7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DE60-8AEE-495D-A1E4-2555177F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BONUS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F256-8FA4-48FE-A5F1-AD8C85A0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</a:rPr>
              <a:t>231 infants within 28 centers in the US </a:t>
            </a:r>
          </a:p>
          <a:p>
            <a:r>
              <a:rPr lang="en-US" sz="2400" dirty="0">
                <a:ea typeface="Calibri" panose="020F0502020204030204" pitchFamily="34" charset="0"/>
              </a:rPr>
              <a:t>Over 1,000 throat swabs collected from 205 infants over the first year of life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Clinical, medication, symptoms, culture, and chest radiographs data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194 infants (84%) developed a CF specific pathogen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Relatively low number of taxa within the collected samples</a:t>
            </a:r>
            <a:r>
              <a:rPr lang="en-US" sz="3600" dirty="0">
                <a:effectLst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Further Reference: Goetz et al 2019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53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32A-C3E0-467B-B5F8-2A970E0B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BONUS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EC9E-4DEC-467B-91E0-DB442C6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8599"/>
            <a:ext cx="10515600" cy="1184276"/>
          </a:xfrm>
        </p:spPr>
        <p:txBody>
          <a:bodyPr/>
          <a:lstStyle/>
          <a:p>
            <a:r>
              <a:rPr lang="en-US" dirty="0"/>
              <a:t>Different Veillonella trajectories in each subject</a:t>
            </a:r>
          </a:p>
          <a:p>
            <a:r>
              <a:rPr lang="en-US" dirty="0"/>
              <a:t>Latent classes present?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DEF3A-02B7-46CF-8721-D2B26C028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3527"/>
            <a:ext cx="9296604" cy="32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1E2-9B52-4346-8E06-440FC5BA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76AC-18FF-4F69-89A2-46F4A7C0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Identifying endotypes based on airway microbiome community composition may help elucidate whether infants start with a similar microbiome that changes over time or are the observable differences in subject microbiomes due to inherent subject variability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many latent classes are there; can we build these classes using Latent Class Analysis?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When we build these classes what covariates are associated with our clusters?</a:t>
            </a:r>
          </a:p>
        </p:txBody>
      </p:sp>
    </p:spTree>
    <p:extLst>
      <p:ext uri="{BB962C8B-B14F-4D97-AF65-F5344CB8AC3E}">
        <p14:creationId xmlns:p14="http://schemas.microsoft.com/office/powerpoint/2010/main" val="217074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3732-CC5E-4DE9-A062-01A4F970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557190"/>
            <a:ext cx="9686197" cy="1671564"/>
          </a:xfrm>
        </p:spPr>
        <p:txBody>
          <a:bodyPr>
            <a:normAutofit/>
          </a:bodyPr>
          <a:lstStyle/>
          <a:p>
            <a:r>
              <a:rPr lang="en-US" sz="4000" dirty="0"/>
              <a:t>Methods: Data Manipulation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B03DD-2716-4E4E-977A-482037613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398030"/>
                <a:ext cx="10684816" cy="3788166"/>
              </a:xfrm>
            </p:spPr>
            <p:txBody>
              <a:bodyPr>
                <a:norm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 grouped into 5 genera: </a:t>
                </a:r>
                <a:r>
                  <a:rPr lang="en-US" sz="18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Streptococcus, Veillonella, Prevotella, Neisseria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Other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7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CLR transform of vector x is:</a:t>
                </a: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𝑙𝑛</m:t>
                          </m:r>
                        </m:fName>
                        <m:e>
                          <m:sSub>
                            <m:sSub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­</m:t>
                              </m:r>
                            </m:sub>
                          </m:sSub>
                        </m:e>
                      </m:func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 </m:t>
                      </m:r>
                      <m:f>
                        <m:f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𝑙𝑛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ILR transform of a vector x is: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7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𝑖𝑙𝑟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𝑐𝑙𝑟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7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 were transformed in R using the </a:t>
                </a:r>
                <a:r>
                  <a:rPr lang="en-US" sz="1700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compositions</a:t>
                </a:r>
                <a:r>
                  <a:rPr lang="en-US" sz="17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package</a:t>
                </a:r>
                <a:endParaRPr lang="en-US" sz="17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B03DD-2716-4E4E-977A-482037613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398030"/>
                <a:ext cx="10684816" cy="3788166"/>
              </a:xfrm>
              <a:blipFill>
                <a:blip r:embed="rId3"/>
                <a:stretch>
                  <a:fillRect l="-28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4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7BDB-9A5D-4785-B141-AAE2953F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Models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63A9-EE91-45E3-8870-AB3EC60B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868" y="2420382"/>
            <a:ext cx="4553932" cy="3756581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Latent class models for both multivariate and univariate outcomes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of either two or three observations per subject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both continuous and discretized age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inear trajectories and spline trajectories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Up to 10 latent classes</a:t>
            </a: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>
              <a:lnSpc>
                <a:spcPct val="200000"/>
              </a:lnSpc>
              <a:spcBef>
                <a:spcPts val="0"/>
              </a:spcBef>
            </a:pP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Models fit in R using the </a:t>
            </a:r>
            <a:r>
              <a:rPr lang="en-US" sz="23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lcmm</a:t>
            </a:r>
            <a:r>
              <a:rPr lang="en-US" sz="23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F7AA6-63A2-446C-A429-DFA28EED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420382"/>
            <a:ext cx="5181600" cy="3756581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selected using a combination of AIC and maximum number of latent classes</a:t>
            </a:r>
            <a:endParaRPr lang="en-US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Refit to include clinical covariates</a:t>
            </a:r>
            <a:endParaRPr lang="en-US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202499-7A85-4448-8412-19BDA72A7670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76200" cy="4486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FFD8E6-1116-4B1B-8583-673C94EE9BA5}"/>
              </a:ext>
            </a:extLst>
          </p:cNvPr>
          <p:cNvSpPr txBox="1"/>
          <p:nvPr/>
        </p:nvSpPr>
        <p:spPr>
          <a:xfrm>
            <a:off x="703868" y="1870869"/>
            <a:ext cx="455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Preliminary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65FC9-455A-4EA4-93B5-09B349AADDA4}"/>
              </a:ext>
            </a:extLst>
          </p:cNvPr>
          <p:cNvSpPr txBox="1"/>
          <p:nvPr/>
        </p:nvSpPr>
        <p:spPr>
          <a:xfrm>
            <a:off x="7010400" y="1870869"/>
            <a:ext cx="455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Selected</a:t>
            </a:r>
          </a:p>
        </p:txBody>
      </p:sp>
    </p:spTree>
    <p:extLst>
      <p:ext uri="{BB962C8B-B14F-4D97-AF65-F5344CB8AC3E}">
        <p14:creationId xmlns:p14="http://schemas.microsoft.com/office/powerpoint/2010/main" val="30475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Cystic Fibrosis (</a:t>
            </a:r>
            <a:r>
              <a:rPr lang="en-US" sz="4000" b="1" dirty="0"/>
              <a:t>CF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Hereditary disease which involves production of mucus which is much more viscous than usual</a:t>
            </a:r>
          </a:p>
          <a:p>
            <a:r>
              <a:rPr lang="en-US" sz="2800" dirty="0"/>
              <a:t>Early airway vulnerability to chronic bacterial infections</a:t>
            </a:r>
          </a:p>
          <a:p>
            <a:r>
              <a:rPr lang="en-US" sz="2800" dirty="0"/>
              <a:t>Most common life-threatening autosomal recessive disease in US</a:t>
            </a:r>
          </a:p>
          <a:p>
            <a:pPr lvl="1"/>
            <a:r>
              <a:rPr lang="en-US" sz="2800" dirty="0"/>
              <a:t>Affects 1 in 4000 newborns</a:t>
            </a:r>
          </a:p>
          <a:p>
            <a:pPr lvl="1"/>
            <a:r>
              <a:rPr lang="en-US" sz="2800" dirty="0"/>
              <a:t>No known 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1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A325-F01C-484E-BB6E-F7C8CB69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Covariate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0DA6-A03F-428A-9B0D-B369E0B8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 covariates were examined in a second stage analysis for selection to put into the model</a:t>
            </a:r>
          </a:p>
          <a:p>
            <a:pPr marL="457200" lvl="1">
              <a:lnSpc>
                <a:spcPct val="200000"/>
              </a:lnSpc>
              <a:spcBef>
                <a:spcPts val="0"/>
              </a:spcBef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Sex, genotype, meconium ileus, feeding type, subject growth, antibiotic use*</a:t>
            </a:r>
          </a:p>
          <a:p>
            <a:pPr marL="0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0.01 significance level was used to determine association with the clusters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Weight Z-Score  was used to portray growth rather than height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B1-289C-41D3-AE44-20539409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Data Manipulation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B04B1D-E250-4358-B1E7-B6FAA54D8F17}"/>
              </a:ext>
            </a:extLst>
          </p:cNvPr>
          <p:cNvSpPr txBox="1">
            <a:spLocks/>
          </p:cNvSpPr>
          <p:nvPr/>
        </p:nvSpPr>
        <p:spPr>
          <a:xfrm>
            <a:off x="4564607" y="6325362"/>
            <a:ext cx="3062785" cy="5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Untransformed groups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C02299D-8706-423B-BF01-4C8EC006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64" y="1416492"/>
            <a:ext cx="4908870" cy="49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9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B1-289C-41D3-AE44-20539409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Data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6F6D-986A-4D5C-8313-99741947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002" y="6136075"/>
            <a:ext cx="1742783" cy="532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ILR Transform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3C84806-A9B1-4118-9211-9FAAC90BA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58801" r="6088" b="-4"/>
          <a:stretch/>
        </p:blipFill>
        <p:spPr>
          <a:xfrm>
            <a:off x="595902" y="3699643"/>
            <a:ext cx="4458984" cy="1977647"/>
          </a:xfrm>
          <a:prstGeom prst="rect">
            <a:avLst/>
          </a:prstGeom>
          <a:effectLst/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BA867EE-BE38-4C07-A929-B48240BEC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" t="9586" r="6088" b="50565"/>
          <a:stretch/>
        </p:blipFill>
        <p:spPr>
          <a:xfrm>
            <a:off x="595902" y="1786941"/>
            <a:ext cx="4458984" cy="1912702"/>
          </a:xfrm>
          <a:prstGeom prst="rect">
            <a:avLst/>
          </a:prstGeom>
          <a:effectLst/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23D95BD-D7D4-44E8-A9CF-B64DCAE5C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45"/>
          <a:stretch/>
        </p:blipFill>
        <p:spPr>
          <a:xfrm>
            <a:off x="6713963" y="3699643"/>
            <a:ext cx="4303332" cy="1826997"/>
          </a:xfrm>
          <a:prstGeom prst="rect">
            <a:avLst/>
          </a:prstGeom>
        </p:spPr>
      </p:pic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97EC3E6-6677-41BC-BEE9-0D9FC7CBFC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b="52327"/>
          <a:stretch/>
        </p:blipFill>
        <p:spPr>
          <a:xfrm>
            <a:off x="6713963" y="1750846"/>
            <a:ext cx="4303332" cy="17105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33EB79-3120-4B90-9E58-9646D3478803}"/>
              </a:ext>
            </a:extLst>
          </p:cNvPr>
          <p:cNvCxnSpPr/>
          <p:nvPr/>
        </p:nvCxnSpPr>
        <p:spPr>
          <a:xfrm>
            <a:off x="5630779" y="1786941"/>
            <a:ext cx="0" cy="389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B04B1D-E250-4358-B1E7-B6FAA54D8F17}"/>
              </a:ext>
            </a:extLst>
          </p:cNvPr>
          <p:cNvSpPr txBox="1">
            <a:spLocks/>
          </p:cNvSpPr>
          <p:nvPr/>
        </p:nvSpPr>
        <p:spPr>
          <a:xfrm>
            <a:off x="7994237" y="6136075"/>
            <a:ext cx="1742784" cy="53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CLR Transform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44A-3A64-42B6-AFF8-065BF29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Models Considered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81C-26C4-4F80-83E6-A1A207B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6570-BF32-423D-8ADA-977599267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 of 205 subjects, 5 had 1 sample and 8 had 2 samples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sample minimum models had a better fit than those using a minimum of 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03A70-A5D8-48FB-AA37-260CD8E8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Time Measurements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B1B2-0EAE-4B0C-B363-C223CF4B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 age and integer age measurements yielded similar results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Age as an integer was used for simplicity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44A-3A64-42B6-AFF8-065BF29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Models Considered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81C-26C4-4F80-83E6-A1A207B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6570-BF32-423D-8ADA-977599267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Several multivariate ILR models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multivariate CLR did not converge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Streptococcus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CLR univariate models 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03A70-A5D8-48FB-AA37-260CD8E8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Trajectories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B1B2-0EAE-4B0C-B363-C223CF4B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 trajectory models typically converged, while some spline trajectory models did not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When both trajectory models converge the spline models fit better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Trajectory being allowed to differ between classes also improved fit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0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0F3BA7-2BD4-4A35-A918-547A2DC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8962"/>
            <a:ext cx="7427912" cy="800100"/>
          </a:xfrm>
        </p:spPr>
        <p:txBody>
          <a:bodyPr>
            <a:normAutofit/>
          </a:bodyPr>
          <a:lstStyle/>
          <a:p>
            <a:r>
              <a:rPr lang="en-US" sz="4400" dirty="0"/>
              <a:t>Results: Models Considered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DF1697-04F9-42B9-AE44-42D6A505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6337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Models which converged typically converged up to between 4-6 latent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single latent class was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usually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best fit by 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&gt;90 models fit in total considering all different conditions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F2A7A7-6A35-4D12-9680-C7ED1021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8202"/>
              </p:ext>
            </p:extLst>
          </p:nvPr>
        </p:nvGraphicFramePr>
        <p:xfrm>
          <a:off x="5251251" y="1754121"/>
          <a:ext cx="6032898" cy="3937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57139">
                  <a:extLst>
                    <a:ext uri="{9D8B030D-6E8A-4147-A177-3AD203B41FA5}">
                      <a16:colId xmlns:a16="http://schemas.microsoft.com/office/drawing/2014/main" val="2069068596"/>
                    </a:ext>
                  </a:extLst>
                </a:gridCol>
                <a:gridCol w="835446">
                  <a:extLst>
                    <a:ext uri="{9D8B030D-6E8A-4147-A177-3AD203B41FA5}">
                      <a16:colId xmlns:a16="http://schemas.microsoft.com/office/drawing/2014/main" val="1465372876"/>
                    </a:ext>
                  </a:extLst>
                </a:gridCol>
                <a:gridCol w="844418">
                  <a:extLst>
                    <a:ext uri="{9D8B030D-6E8A-4147-A177-3AD203B41FA5}">
                      <a16:colId xmlns:a16="http://schemas.microsoft.com/office/drawing/2014/main" val="57083085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578386211"/>
                    </a:ext>
                  </a:extLst>
                </a:gridCol>
                <a:gridCol w="790384">
                  <a:extLst>
                    <a:ext uri="{9D8B030D-6E8A-4147-A177-3AD203B41FA5}">
                      <a16:colId xmlns:a16="http://schemas.microsoft.com/office/drawing/2014/main" val="3077908002"/>
                    </a:ext>
                  </a:extLst>
                </a:gridCol>
                <a:gridCol w="863030">
                  <a:extLst>
                    <a:ext uri="{9D8B030D-6E8A-4147-A177-3AD203B41FA5}">
                      <a16:colId xmlns:a16="http://schemas.microsoft.com/office/drawing/2014/main" val="206461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ILR MV 3Obs 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ILR MV 3Obs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2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CLR Strep 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CLR Strep 3Obs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26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CLR Strep 3Obs Time </a:t>
                      </a:r>
                      <a:r>
                        <a:rPr lang="en-US" dirty="0" err="1"/>
                        <a:t>Cts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 Strep 2Obs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606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F04569-4A23-46BE-98AA-04C43E7B54E4}"/>
              </a:ext>
            </a:extLst>
          </p:cNvPr>
          <p:cNvSpPr txBox="1"/>
          <p:nvPr/>
        </p:nvSpPr>
        <p:spPr>
          <a:xfrm>
            <a:off x="5251251" y="5691121"/>
            <a:ext cx="369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Subset of Model AIC’s</a:t>
            </a:r>
          </a:p>
        </p:txBody>
      </p:sp>
    </p:spTree>
    <p:extLst>
      <p:ext uri="{BB962C8B-B14F-4D97-AF65-F5344CB8AC3E}">
        <p14:creationId xmlns:p14="http://schemas.microsoft.com/office/powerpoint/2010/main" val="155246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5E99-7226-4AA2-BA5B-4BCD8AD2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B4E9-4275-45D6-B56E-9C96329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Univariate CLR transformed </a:t>
            </a:r>
            <a:r>
              <a:rPr lang="en-US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Streptococcus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observations minimum/Subj</a:t>
            </a:r>
          </a:p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spline trajectories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Discrete time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Random Intercept, Random slope for Age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Age slopes allowed to vary across classes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latent classes (n = 2, 12, 125, 52)</a:t>
            </a:r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1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8AA4-894A-471F-9DA8-D43F1737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B80B-94CE-4053-A20C-93FCB4F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719"/>
            <a:ext cx="5526339" cy="4276244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Lowest AIC across other model “families” considered</a:t>
            </a:r>
          </a:p>
          <a:p>
            <a:r>
              <a:rPr lang="en-US" dirty="0">
                <a:cs typeface="Times New Roman" panose="02020603050405020304" pitchFamily="18" charset="0"/>
              </a:rPr>
              <a:t>Maximum # latent classes while still maintaining AIC “close” to the single latent class model</a:t>
            </a:r>
          </a:p>
          <a:p>
            <a:endParaRPr lang="en-US" dirty="0"/>
          </a:p>
          <a:p>
            <a:r>
              <a:rPr lang="en-US" dirty="0"/>
              <a:t>20 parameters estimated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467031B-150C-41E7-A3D2-28C5DB86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23964"/>
              </p:ext>
            </p:extLst>
          </p:nvPr>
        </p:nvGraphicFramePr>
        <p:xfrm>
          <a:off x="6364539" y="2926080"/>
          <a:ext cx="5526339" cy="1005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01202">
                  <a:extLst>
                    <a:ext uri="{9D8B030D-6E8A-4147-A177-3AD203B41FA5}">
                      <a16:colId xmlns:a16="http://schemas.microsoft.com/office/drawing/2014/main" val="2069068596"/>
                    </a:ext>
                  </a:extLst>
                </a:gridCol>
                <a:gridCol w="765297">
                  <a:extLst>
                    <a:ext uri="{9D8B030D-6E8A-4147-A177-3AD203B41FA5}">
                      <a16:colId xmlns:a16="http://schemas.microsoft.com/office/drawing/2014/main" val="1465372876"/>
                    </a:ext>
                  </a:extLst>
                </a:gridCol>
                <a:gridCol w="773515">
                  <a:extLst>
                    <a:ext uri="{9D8B030D-6E8A-4147-A177-3AD203B41FA5}">
                      <a16:colId xmlns:a16="http://schemas.microsoft.com/office/drawing/2014/main" val="570830856"/>
                    </a:ext>
                  </a:extLst>
                </a:gridCol>
                <a:gridCol w="771741">
                  <a:extLst>
                    <a:ext uri="{9D8B030D-6E8A-4147-A177-3AD203B41FA5}">
                      <a16:colId xmlns:a16="http://schemas.microsoft.com/office/drawing/2014/main" val="3578386211"/>
                    </a:ext>
                  </a:extLst>
                </a:gridCol>
                <a:gridCol w="724019">
                  <a:extLst>
                    <a:ext uri="{9D8B030D-6E8A-4147-A177-3AD203B41FA5}">
                      <a16:colId xmlns:a16="http://schemas.microsoft.com/office/drawing/2014/main" val="3077908002"/>
                    </a:ext>
                  </a:extLst>
                </a:gridCol>
                <a:gridCol w="790565">
                  <a:extLst>
                    <a:ext uri="{9D8B030D-6E8A-4147-A177-3AD203B41FA5}">
                      <a16:colId xmlns:a16="http://schemas.microsoft.com/office/drawing/2014/main" val="2064615801"/>
                    </a:ext>
                  </a:extLst>
                </a:gridCol>
              </a:tblGrid>
              <a:tr h="21043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386674"/>
                  </a:ext>
                </a:extLst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CLR Strep 3Obs Spline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3789*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26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2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16E-D40F-4706-82E7-F795801E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Chosen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6D12-43FE-4F9C-A970-4202F725DB6C}"/>
              </a:ext>
            </a:extLst>
          </p:cNvPr>
          <p:cNvSpPr txBox="1"/>
          <p:nvPr/>
        </p:nvSpPr>
        <p:spPr>
          <a:xfrm>
            <a:off x="7353081" y="2690336"/>
            <a:ext cx="4470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2, 3 seem to come from splitting up the larger class in 2 latent class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1, 4 seems to come from the smaller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67249-2237-46DA-90BD-6272497C3B4F}"/>
              </a:ext>
            </a:extLst>
          </p:cNvPr>
          <p:cNvSpPr txBox="1"/>
          <p:nvPr/>
        </p:nvSpPr>
        <p:spPr>
          <a:xfrm>
            <a:off x="4610100" y="6492875"/>
            <a:ext cx="1574800" cy="366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Chosen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28D98-EF11-42BF-8DE9-CF792423FB2B}"/>
              </a:ext>
            </a:extLst>
          </p:cNvPr>
          <p:cNvCxnSpPr>
            <a:cxnSpLocks/>
          </p:cNvCxnSpPr>
          <p:nvPr/>
        </p:nvCxnSpPr>
        <p:spPr>
          <a:xfrm flipV="1">
            <a:off x="5308600" y="6302375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9B921DD-8272-4AAD-93FB-77DFC190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8" y="1535652"/>
            <a:ext cx="6128644" cy="47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Fit of Chosen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436FC2-5140-40DC-9A40-E6A1C90BD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038284"/>
              </p:ext>
            </p:extLst>
          </p:nvPr>
        </p:nvGraphicFramePr>
        <p:xfrm>
          <a:off x="648195" y="2157257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34391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4630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786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522947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7037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Probability Class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1 </a:t>
                      </a:r>
                      <a:r>
                        <a:rPr lang="en-US" sz="1800" dirty="0"/>
                        <a:t>(n =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2 </a:t>
                      </a:r>
                      <a:r>
                        <a:rPr lang="en-US" sz="1800" dirty="0"/>
                        <a:t>(n = 12)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3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3 </a:t>
                      </a:r>
                      <a:r>
                        <a:rPr lang="en-US" sz="1800" dirty="0"/>
                        <a:t>(n = 125)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0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4 </a:t>
                      </a:r>
                      <a:r>
                        <a:rPr lang="en-US" sz="1800" dirty="0"/>
                        <a:t>(n = 52)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8493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CC1804-1A2F-4AFF-B48E-1CBB4AD8C171}"/>
              </a:ext>
            </a:extLst>
          </p:cNvPr>
          <p:cNvSpPr txBox="1"/>
          <p:nvPr/>
        </p:nvSpPr>
        <p:spPr>
          <a:xfrm>
            <a:off x="648195" y="1763656"/>
            <a:ext cx="43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 Classification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41973-0C57-428F-8496-7EE72A36E55D}"/>
              </a:ext>
            </a:extLst>
          </p:cNvPr>
          <p:cNvSpPr txBox="1"/>
          <p:nvPr/>
        </p:nvSpPr>
        <p:spPr>
          <a:xfrm>
            <a:off x="648196" y="44729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of posterior probabilities in each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Subjects classified “a posteriori” in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diagonal values indicate unambiguous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427270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Cystic Fibrosis (</a:t>
            </a:r>
            <a:r>
              <a:rPr lang="en-US" sz="4000" b="1"/>
              <a:t>CF</a:t>
            </a:r>
            <a:r>
              <a:rPr lang="en-US" sz="4000"/>
              <a:t>) cont.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Subjects have varied disease progression</a:t>
            </a:r>
          </a:p>
          <a:p>
            <a:r>
              <a:rPr lang="en-US" sz="2800" dirty="0"/>
              <a:t>Unclear whether variability present in early CF airways, or if it develops over time</a:t>
            </a:r>
          </a:p>
          <a:p>
            <a:r>
              <a:rPr lang="en-US" sz="2800" dirty="0"/>
              <a:t>Identifying endotypes based on airway microbiome community composition may clarify this</a:t>
            </a:r>
          </a:p>
          <a:p>
            <a:pPr lvl="1"/>
            <a:r>
              <a:rPr lang="en-US" sz="2600" dirty="0"/>
              <a:t>Microbiome data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986156" cy="1684605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Results: Describing the Latent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4F82C6-0FC6-4FE2-A420-6A9F7218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800"/>
            <a:ext cx="3986156" cy="3904958"/>
          </a:xfrm>
        </p:spPr>
        <p:txBody>
          <a:bodyPr>
            <a:normAutofit/>
          </a:bodyPr>
          <a:lstStyle/>
          <a:p>
            <a:r>
              <a:rPr lang="en-US" sz="2000" dirty="0"/>
              <a:t>Decreasing trend of Normalized </a:t>
            </a:r>
            <a:r>
              <a:rPr lang="en-US" sz="2000" i="1" dirty="0"/>
              <a:t>Streptococcus </a:t>
            </a:r>
            <a:r>
              <a:rPr lang="en-US" sz="2000" dirty="0"/>
              <a:t>over time</a:t>
            </a:r>
          </a:p>
          <a:p>
            <a:r>
              <a:rPr lang="en-US" sz="2000" dirty="0"/>
              <a:t>Classes 2, 3, 4 show Strep loss over first year</a:t>
            </a:r>
          </a:p>
          <a:p>
            <a:pPr lvl="1"/>
            <a:r>
              <a:rPr lang="en-US" sz="1600" dirty="0"/>
              <a:t>Differs in starting values and rate of change</a:t>
            </a:r>
          </a:p>
          <a:p>
            <a:r>
              <a:rPr lang="en-US" sz="2000" dirty="0"/>
              <a:t>Class 1 very different but only 2 subjects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D6F3A11-1760-426B-9731-D77A29609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/>
          <a:stretch/>
        </p:blipFill>
        <p:spPr>
          <a:xfrm>
            <a:off x="5662557" y="1520574"/>
            <a:ext cx="5001323" cy="4594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5FA2A-7524-45D2-8A09-C67E78A92063}"/>
              </a:ext>
            </a:extLst>
          </p:cNvPr>
          <p:cNvSpPr txBox="1"/>
          <p:nvPr/>
        </p:nvSpPr>
        <p:spPr>
          <a:xfrm>
            <a:off x="6400800" y="1232898"/>
            <a:ext cx="38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Class-Specific Mean Predicted Trajectory</a:t>
            </a:r>
          </a:p>
        </p:txBody>
      </p:sp>
    </p:spTree>
    <p:extLst>
      <p:ext uri="{BB962C8B-B14F-4D97-AF65-F5344CB8AC3E}">
        <p14:creationId xmlns:p14="http://schemas.microsoft.com/office/powerpoint/2010/main" val="213762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8718-210D-401F-89FA-131DC2C8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the Latent Classes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283E97D-3A16-45F1-B918-87B76C3E9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b="-1889"/>
          <a:stretch/>
        </p:blipFill>
        <p:spPr>
          <a:xfrm>
            <a:off x="6312614" y="1927539"/>
            <a:ext cx="4917897" cy="4852115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D71DE07-AB99-4CE6-83DF-F76E40FA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/>
          <a:stretch/>
        </p:blipFill>
        <p:spPr>
          <a:xfrm>
            <a:off x="511996" y="1927539"/>
            <a:ext cx="5367392" cy="4930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C8514-AFAB-4C73-A013-186E2BCEE4C5}"/>
              </a:ext>
            </a:extLst>
          </p:cNvPr>
          <p:cNvSpPr txBox="1"/>
          <p:nvPr/>
        </p:nvSpPr>
        <p:spPr>
          <a:xfrm>
            <a:off x="1269287" y="1690688"/>
            <a:ext cx="3852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Class-Specific Mean Predicted Trajectory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0C562-DAB4-4ABD-A32D-89B3787BFD97}"/>
              </a:ext>
            </a:extLst>
          </p:cNvPr>
          <p:cNvSpPr txBox="1"/>
          <p:nvPr/>
        </p:nvSpPr>
        <p:spPr>
          <a:xfrm>
            <a:off x="6544639" y="1655837"/>
            <a:ext cx="4809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Subject Spaghetti Plots by Class (original RA scale)</a:t>
            </a:r>
          </a:p>
        </p:txBody>
      </p:sp>
    </p:spTree>
    <p:extLst>
      <p:ext uri="{BB962C8B-B14F-4D97-AF65-F5344CB8AC3E}">
        <p14:creationId xmlns:p14="http://schemas.microsoft.com/office/powerpoint/2010/main" val="7072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8C4-BA0F-41DB-8A6B-3CE128A7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525B-FE78-40A9-87E7-E148656B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Results of second stage analysis: </a:t>
            </a:r>
          </a:p>
          <a:p>
            <a:r>
              <a:rPr lang="en-US" sz="2400" dirty="0"/>
              <a:t>Gender, Meconium Ileus, Age of first antibiotics, Feeding type, antibiotics status, and cumulative antibiotics days are significantly different between classes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Chosen model failed to converge including these class related covariates</a:t>
            </a:r>
          </a:p>
          <a:p>
            <a:pPr lvl="1"/>
            <a:r>
              <a:rPr lang="en-US" dirty="0"/>
              <a:t>Some subsets converged with model tinkering</a:t>
            </a:r>
          </a:p>
          <a:p>
            <a:pPr lvl="1"/>
            <a:r>
              <a:rPr lang="en-US" sz="2400" dirty="0"/>
              <a:t>None significantly associated with the classes</a:t>
            </a:r>
          </a:p>
        </p:txBody>
      </p:sp>
    </p:spTree>
    <p:extLst>
      <p:ext uri="{BB962C8B-B14F-4D97-AF65-F5344CB8AC3E}">
        <p14:creationId xmlns:p14="http://schemas.microsoft.com/office/powerpoint/2010/main" val="114766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7E3D-7435-4EDB-9227-37B77B3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Covariates</a:t>
            </a:r>
          </a:p>
        </p:txBody>
      </p:sp>
      <p:pic>
        <p:nvPicPr>
          <p:cNvPr id="5" name="Content Placeholder 4" descr="A picture containing cabinet, room&#10;&#10;Description automatically generated">
            <a:extLst>
              <a:ext uri="{FF2B5EF4-FFF2-40B4-BE49-F238E27FC236}">
                <a16:creationId xmlns:a16="http://schemas.microsoft.com/office/drawing/2014/main" id="{7303D186-5F9A-42D5-8FEE-FD2F720B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84" y="698644"/>
            <a:ext cx="5683464" cy="5683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54DA6-443A-4716-8E34-F4851D4A63F1}"/>
              </a:ext>
            </a:extLst>
          </p:cNvPr>
          <p:cNvSpPr txBox="1"/>
          <p:nvPr/>
        </p:nvSpPr>
        <p:spPr>
          <a:xfrm>
            <a:off x="838200" y="2707830"/>
            <a:ext cx="4691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result, relationship between feeding type of the infants and latent class was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classes appear to have different feeding types across classes at each time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FF693-D372-4AAA-B7C2-DDBFB6DB05CF}"/>
              </a:ext>
            </a:extLst>
          </p:cNvPr>
          <p:cNvSpPr txBox="1"/>
          <p:nvPr/>
        </p:nvSpPr>
        <p:spPr>
          <a:xfrm>
            <a:off x="6364394" y="6323598"/>
            <a:ext cx="419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Feeding Types Within Latent Classes Over Time</a:t>
            </a:r>
          </a:p>
        </p:txBody>
      </p:sp>
    </p:spTree>
    <p:extLst>
      <p:ext uri="{BB962C8B-B14F-4D97-AF65-F5344CB8AC3E}">
        <p14:creationId xmlns:p14="http://schemas.microsoft.com/office/powerpoint/2010/main" val="2329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699-B96C-49E5-B2F8-FE470426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E55-7695-496C-8E42-6BD1865F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After simplifying microbiome taxa to 4-5 groups, still difficult to obtain results for multivariate model without simplest trajectories </a:t>
            </a:r>
          </a:p>
          <a:p>
            <a:r>
              <a:rPr lang="en-US" dirty="0"/>
              <a:t>Majority of infants grouped into a single class defined by loss of </a:t>
            </a:r>
            <a:r>
              <a:rPr lang="en-US" i="1" dirty="0"/>
              <a:t>Streptococcus</a:t>
            </a:r>
            <a:r>
              <a:rPr lang="en-US" dirty="0"/>
              <a:t> over time</a:t>
            </a:r>
          </a:p>
          <a:p>
            <a:r>
              <a:rPr lang="en-US" dirty="0"/>
              <a:t>May be that airway microbiome is homogenous in first year of life</a:t>
            </a:r>
          </a:p>
          <a:p>
            <a:pPr lvl="1"/>
            <a:r>
              <a:rPr lang="en-US" dirty="0"/>
              <a:t>Patients with CF may not diverge until later in life</a:t>
            </a:r>
          </a:p>
          <a:p>
            <a:r>
              <a:rPr lang="en-US" dirty="0"/>
              <a:t>No strong evidence that clinical covariates were associated with trends in </a:t>
            </a:r>
            <a:r>
              <a:rPr lang="en-US" i="1" dirty="0"/>
              <a:t>Streptococcus </a:t>
            </a:r>
            <a:r>
              <a:rPr lang="en-US" dirty="0"/>
              <a:t>relative abundance over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72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699-B96C-49E5-B2F8-FE470426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BE55-7695-496C-8E42-6BD1865F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models run; lots did not converge</a:t>
            </a:r>
          </a:p>
          <a:p>
            <a:pPr lvl="1"/>
            <a:r>
              <a:rPr lang="en-US" dirty="0"/>
              <a:t>Of the 3 criteria, it was almost always the derivative criteria</a:t>
            </a:r>
          </a:p>
          <a:p>
            <a:pPr lvl="1"/>
            <a:r>
              <a:rPr lang="en-US" dirty="0"/>
              <a:t> Possible reasons: estimates at boundaries of the parameter space, class-specific covariates that are too high or low (perfect classification); very flat likelihood</a:t>
            </a:r>
          </a:p>
          <a:p>
            <a:r>
              <a:rPr lang="en-US" dirty="0"/>
              <a:t>Very difficult to balance the increasing number of parameters estimated with an increasingly complex model</a:t>
            </a:r>
          </a:p>
          <a:p>
            <a:pPr lvl="1"/>
            <a:r>
              <a:rPr lang="en-US" dirty="0"/>
              <a:t>Either need very large sample size, and/or a very simple model in mind when implementing this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2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5EB6-466D-4167-B211-CEFDD98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LCMM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D0E3-6F95-4CD9-A515-8D9DB123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Very straightforward implementation of many different models</a:t>
            </a:r>
          </a:p>
          <a:p>
            <a:pPr lvl="1"/>
            <a:r>
              <a:rPr lang="en-US" dirty="0"/>
              <a:t>Covariates, Trajectory types, Multivariate, random effects modeling</a:t>
            </a:r>
          </a:p>
          <a:p>
            <a:r>
              <a:rPr lang="en-US" dirty="0"/>
              <a:t>Built in assessment of the latent class model</a:t>
            </a:r>
          </a:p>
          <a:p>
            <a:r>
              <a:rPr lang="en-US" dirty="0"/>
              <a:t>Thorough documentation and reproducible examples</a:t>
            </a:r>
          </a:p>
          <a:p>
            <a:r>
              <a:rPr lang="en-US" dirty="0"/>
              <a:t>Very strict model convergence criteria</a:t>
            </a:r>
          </a:p>
          <a:p>
            <a:r>
              <a:rPr lang="en-US" dirty="0"/>
              <a:t>High computation times for more complex models (not necessarily packages fault)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50B6-F7DB-42A1-A86B-D8DF0730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8F8C-B900-4A45-9B28-EE79E496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optimistic about the utility of this method in airway microbiomes</a:t>
            </a:r>
          </a:p>
          <a:p>
            <a:pPr lvl="1"/>
            <a:r>
              <a:rPr lang="en-US" dirty="0"/>
              <a:t>This study alone provides several other potential avenues: other taxa, multivariate,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More complex modeling of the trajectories (more focused first aim) to better understand </a:t>
            </a:r>
            <a:r>
              <a:rPr lang="en-US" dirty="0" err="1"/>
              <a:t>Strep’s</a:t>
            </a:r>
            <a:r>
              <a:rPr lang="en-US" dirty="0"/>
              <a:t> trajectory over time</a:t>
            </a:r>
          </a:p>
          <a:p>
            <a:r>
              <a:rPr lang="en-US" dirty="0"/>
              <a:t>Lots of work in optimizing the balance of parameters estimated and model complexity </a:t>
            </a:r>
          </a:p>
          <a:p>
            <a:r>
              <a:rPr lang="en-US" dirty="0"/>
              <a:t>Comparing this method more in depth to two stage models and other Structural equation modeling methods (simulation to be done?)</a:t>
            </a:r>
          </a:p>
        </p:txBody>
      </p:sp>
    </p:spTree>
    <p:extLst>
      <p:ext uri="{BB962C8B-B14F-4D97-AF65-F5344CB8AC3E}">
        <p14:creationId xmlns:p14="http://schemas.microsoft.com/office/powerpoint/2010/main" val="1898360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E60D-22EF-408F-BC5C-788CB243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6DBD-FEA2-4A43-97E3-C1312792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Aitchison, J. (1982). The Statistical Analysis of Compositional Data.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the Royal Statistical Society. Series B (Methodological)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139–177. JSTOR.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Bacharier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B.,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Beigelman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Calatroni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Jackson, D.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Gergen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J., O’Connor, G. T.,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Kattan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Wood, R. A., Sandel, M. T., Lynch, S. V., Fujimura, K.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Fadrosh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W., Santee, C. A., Boushey,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Visness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E., &amp; NIAID sponsored Inner-City Asthma Consortium. (2019). Longitudinal Phenotypes of Respiratory Health in a High-Risk Urban Birth Cohort.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Journal of Respiratory and Critical Care Medicine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71–82.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https://doi.org/10.1164/rccm.201801-0190OC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Cystic Fibrosis Trust. (n.d.).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Symptoms of cystic fibrosis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Lungs and Cystic Fibrosis.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https://www.cysticfibrosis.org.uk/what-is-cystic-fibrosis/how-does-cystic-fibrosis-affect-the-body/symptoms-of-cystic-fibrosis/lungs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Farrell, P. M., White, T. B., Ren, C. L., Hempstead, S.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Accurso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Derichs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Howenstine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McColley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A., Rock, M., Rosenfeld,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Sermet-Gaudelus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I., Southern, K. W., Marshall, B. C.,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Sosnay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R. (2017). Diagnosis of Cystic Fibrosis: Consensus Guidelines from the Cystic Fibrosis Foundation.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Journal of Pediatrics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181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S4-S15.e1.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https://doi.org/10.1016/j.jpeds.2016.09.064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Goetz, D., Kopp, B. T.,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Salvator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Moore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Clingenpeel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McCoy, K., Leung, D.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Kloster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Ramsey, B. R.,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Heltshe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H., &amp; Borowitz, D. (2019). Pulmonary findings in infants with cystic fibrosis during the first year of life: Results from the Baby Observational and Nutrition Study (BONUS) cohort study.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Pediatric Pulmonology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(5), 581–586.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https://doi.org/10.1002/ppul.24261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Hoppe, J. E., Wagner, B. D.,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Accurso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Zemanick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T.,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Sagel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D. (2018). Characteristics and outcomes of oral antibiotic treated pulmonary exacerbations in children with cystic fibrosis.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Cystic Fibrosis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(6), 760–768.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https://doi.org/10.1016/j.jcf.2018.05.015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Lee, E., Lee, S. H., Kwon, J.-W., Kim, Y.-H., Yoon, J., Cho, H.-J., Yang, S.-I., Jung, Y.-H., Kim, H. Y.,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J.-H., Kim, H. B., Lee, S. Y., Kwon, H.-J., &amp; Hong, S.-J. (2017). Persistent asthma phenotype related with late-onset, high atopy, and low socioeconomic status in school-aged Korean children.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BMC Pulmonary Medicine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45.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https://doi.org/10.1186/s12890-017-0387-5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Mandal, S., Van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Treuren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W., White, R. A.,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Eggesbø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Knight, R.,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Peddada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D. (2015). Analysis of composition of microbiomes: A novel method for studying microbial composition.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Microbial Ecology in Health &amp; Disease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https://doi.org/10.3402/mehd.v26.27663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Proust-Lima, C., Philipps, V.,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(2017). Estimation of Extended Mixed Models Using Latent Classes and Latent Processes: The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lcmm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Statistical Software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78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https://doi.org/10.18637/jss.v078.i02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Son, J. S., Zheng, L.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Rowehl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M., Tian, X., Zhang, Y., Zhu, W.,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Litcher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-Kelly, L.,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Gadow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D.,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Gathungu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Robertson, C. E.,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Frank, D. N., &amp; Li, E. (2015). Comparison of Fecal Microbiota in Children with Autism Spectrum Disorders and Neurotypical Siblings in the Simons Simplex Collection.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PLOS ONE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(10), e0137725.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https://doi.org/10.1371/journal.pone.0137725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Taddé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B. O.,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Jacqmin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Gadda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Dartigues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Commenges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Proust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‐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Lima, C. (2019). Dynamic modeling of multivariate dimensions and their temporal relationships using latent processes: Application to Alzheimer’s disease.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Biometrics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biom.13168.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https://doi.org/10.1111/biom.13168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Turnbaugh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J., Ley, R. E., Hamady, M., Fraser-Liggett, C. M., Knight, R., &amp; Gordon, J. I. (2007). The Human Microbiome Project.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449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(7164), 804–810.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https://doi.org/10.1038/nature06244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Xu, L., Paterson, A. D., &amp; Xu, W. (2017). Bayesian latent variable models for hierarchical clustered count outcomes with repeated measures in microbiome studies: Xu et al.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Epidemiology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(3), 221–232.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https://doi.org/10.1002/gepi.22031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9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29A0-67B2-4149-8FF5-2FB82898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 Code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BC0270F-B5A8-477A-BAA9-C1C85831094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81208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model_aim2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(Streptococcus ~ Age,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~ feed,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random = ~ Age, subject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ng = 4,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mixture = ~ Age,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link = "5-quant-splines", data = BONUS_al3),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rep = 15,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=30,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cov_init_mod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0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D03F9-9F63-4416-B9E7-76ED710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45" y="288075"/>
            <a:ext cx="6939455" cy="976312"/>
          </a:xfrm>
        </p:spPr>
        <p:txBody>
          <a:bodyPr>
            <a:normAutofit/>
          </a:bodyPr>
          <a:lstStyle/>
          <a:p>
            <a:r>
              <a:rPr lang="en-US" sz="4000" dirty="0"/>
              <a:t>Microbiome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A47B-CD7C-4ADD-A542-1FAE942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2426"/>
            <a:ext cx="5181600" cy="4262438"/>
          </a:xfrm>
        </p:spPr>
        <p:txBody>
          <a:bodyPr>
            <a:normAutofit/>
          </a:bodyPr>
          <a:lstStyle/>
          <a:p>
            <a:r>
              <a:rPr lang="en-US" sz="2300" dirty="0"/>
              <a:t>Requires consideration of location &amp; quantity of samples</a:t>
            </a:r>
          </a:p>
          <a:p>
            <a:pPr lvl="1"/>
            <a:r>
              <a:rPr lang="en-US" sz="2100" dirty="0"/>
              <a:t>Number of samples collected could often be limited</a:t>
            </a:r>
          </a:p>
          <a:p>
            <a:r>
              <a:rPr lang="en-US" sz="2300" dirty="0"/>
              <a:t>Sequencing of a specimen provides estimate of the relative abundance of different species within a sample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9F857-58FA-49E4-94BF-E9821D9B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1548" y="1622428"/>
            <a:ext cx="4046903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Potential lack of measurement precision provides some difficulty in conclusions drawn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Relative Abundances sum to 1; many standard statistical methods inappropriate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FB84B3-62F2-45C7-AD49-48EE2CA2FE2B}"/>
              </a:ext>
            </a:extLst>
          </p:cNvPr>
          <p:cNvCxnSpPr>
            <a:cxnSpLocks/>
          </p:cNvCxnSpPr>
          <p:nvPr/>
        </p:nvCxnSpPr>
        <p:spPr>
          <a:xfrm>
            <a:off x="6822088" y="1622426"/>
            <a:ext cx="0" cy="376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95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DE75-ABEE-4E03-A17B-6BA9A5D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Figure: Spaghetti/Scatter w/LOESS in RA scale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09D16F7-1DF6-4859-82B2-1972BBE3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0109" cy="422010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5983105-5319-4A29-ABF2-C734AAB68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4220110" cy="42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93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25E2-1BF4-42DB-97AE-AE8B254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Figure: Scatter w/LOESS overlay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15BE7E4-953D-43AC-86C9-6B533F80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0409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61FE-F3F4-45FF-9A99-0671D7B7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Results: Model Fit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6101FB-DB30-49FF-94A6-0ADAE324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206"/>
            <a:ext cx="5005553" cy="4486274"/>
          </a:xfrm>
        </p:spPr>
        <p:txBody>
          <a:bodyPr/>
          <a:lstStyle/>
          <a:p>
            <a:r>
              <a:rPr lang="en-US" dirty="0"/>
              <a:t>Residuals look evenly centered around 0 </a:t>
            </a:r>
          </a:p>
          <a:p>
            <a:pPr lvl="1"/>
            <a:r>
              <a:rPr lang="en-US" dirty="0"/>
              <a:t>Possible divergence from normality at extreme values in sample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A8A5B-23AA-42FC-B7CE-C5647239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91" y="1027906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Analysis:</a:t>
            </a:r>
            <a:br>
              <a:rPr lang="en-US" dirty="0"/>
            </a:br>
            <a:r>
              <a:rPr lang="en-US" dirty="0"/>
              <a:t>A “Classy” Take on Microbiome </a:t>
            </a: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The latent class mixed model is a sub-genre of structural equation modeling</a:t>
            </a:r>
          </a:p>
          <a:p>
            <a:pPr lvl="1"/>
            <a:r>
              <a:rPr lang="en-US" sz="2600" dirty="0"/>
              <a:t>Very similar to cluster analysis</a:t>
            </a:r>
          </a:p>
          <a:p>
            <a:r>
              <a:rPr lang="en-US" sz="2800" dirty="0"/>
              <a:t>Incorporates a linear mixed model framework into the modeling of unmeasured groups (endotypes) to fit 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15891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Analysis:</a:t>
            </a:r>
            <a:br>
              <a:rPr lang="en-US" dirty="0"/>
            </a:br>
            <a:r>
              <a:rPr lang="en-US" dirty="0"/>
              <a:t>A “Classy” Take on Microbiome </a:t>
            </a: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529110"/>
            <a:ext cx="9383408" cy="3927195"/>
          </a:xfrm>
        </p:spPr>
        <p:txBody>
          <a:bodyPr>
            <a:normAutofit/>
          </a:bodyPr>
          <a:lstStyle/>
          <a:p>
            <a:r>
              <a:rPr lang="en-US" sz="2800" dirty="0"/>
              <a:t>Application of Latent Class Analysis methods to microbiome still relatively novel </a:t>
            </a:r>
          </a:p>
          <a:p>
            <a:pPr lvl="1"/>
            <a:r>
              <a:rPr lang="en-US" sz="2600" dirty="0"/>
              <a:t>Especially longitudinal airway microbiome data</a:t>
            </a:r>
          </a:p>
          <a:p>
            <a:r>
              <a:rPr lang="en-US" sz="2800" dirty="0"/>
              <a:t>Few assumptions on the data; appealing for microbiome data</a:t>
            </a:r>
          </a:p>
          <a:p>
            <a:pPr lvl="1"/>
            <a:r>
              <a:rPr lang="en-US" sz="2600" dirty="0"/>
              <a:t>Normality assumption can be met via compositional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3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What is a Latent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Latent Variable: </a:t>
            </a:r>
            <a:r>
              <a:rPr lang="en-US" dirty="0"/>
              <a:t>A variable for which there is no sample realization for at least some (sometimes all) observations in a sample</a:t>
            </a:r>
          </a:p>
          <a:p>
            <a:pPr lvl="1"/>
            <a:r>
              <a:rPr lang="en-US" dirty="0"/>
              <a:t>We can’t measure self-esteem (latent), but can use the compiled answers on a questionnaire (Observed </a:t>
            </a:r>
            <a:r>
              <a:rPr lang="en-US" dirty="0" err="1"/>
              <a:t>r.v.</a:t>
            </a:r>
            <a:r>
              <a:rPr lang="en-US" dirty="0"/>
              <a:t>) to glean info about it</a:t>
            </a:r>
          </a:p>
          <a:p>
            <a:r>
              <a:rPr lang="en-US" sz="2400" dirty="0"/>
              <a:t>If we treat groups/clusters of subjects as a latent variable, we can use the measured composition of their microbiome communities (trajectories) to build these endotypes </a:t>
            </a:r>
          </a:p>
        </p:txBody>
      </p:sp>
    </p:spTree>
    <p:extLst>
      <p:ext uri="{BB962C8B-B14F-4D97-AF65-F5344CB8AC3E}">
        <p14:creationId xmlns:p14="http://schemas.microsoft.com/office/powerpoint/2010/main" val="364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Linear Mixed Model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– fixed effects</a:t>
                </a:r>
              </a:p>
              <a:p>
                <a:r>
                  <a:rPr lang="en-US" sz="2000" i="1" dirty="0"/>
                  <a:t>b – </a:t>
                </a:r>
                <a:r>
                  <a:rPr lang="en-US" sz="2000" dirty="0"/>
                  <a:t>random effects </a:t>
                </a:r>
              </a:p>
              <a:p>
                <a:pPr lvl="1"/>
                <a:r>
                  <a:rPr lang="en-US" sz="2000" i="1" dirty="0"/>
                  <a:t>Zero-mean MVN distribution</a:t>
                </a:r>
              </a:p>
              <a:p>
                <a:pPr lvl="1"/>
                <a:r>
                  <a:rPr lang="en-US" sz="2000" i="1" dirty="0"/>
                  <a:t>Unspecified structure</a:t>
                </a:r>
              </a:p>
              <a:p>
                <a:r>
                  <a:rPr lang="en-US" sz="2000" i="1" dirty="0"/>
                  <a:t>X, Z – </a:t>
                </a:r>
                <a:r>
                  <a:rPr lang="en-US" sz="2000" dirty="0"/>
                  <a:t>design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errors</a:t>
                </a:r>
              </a:p>
              <a:p>
                <a:pPr lvl="1"/>
                <a:r>
                  <a:rPr lang="en-US" sz="2000" dirty="0"/>
                  <a:t>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en-US" sz="2000" dirty="0"/>
                  <a:t>Zero mean gaussian stochastic process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  <a:blipFill>
                <a:blip r:embed="rId3"/>
                <a:stretch>
                  <a:fillRect l="-1262" t="-909" r="-1403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15757-1055-40A5-852F-1550209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6447" y="2978596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Assume normally distributed measurement errors, random effects, correlated errors</a:t>
            </a:r>
          </a:p>
          <a:p>
            <a:r>
              <a:rPr lang="en-US" sz="2400" dirty="0"/>
              <a:t>Assume constant covariate effects across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3241-D82B-4FEF-A482-876127F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964342"/>
            <a:ext cx="54966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/>
                  <a:t>Latent Process Mixed Models:</a:t>
                </a:r>
                <a:r>
                  <a:rPr lang="en-US" sz="2200" dirty="0"/>
                  <a:t> separating the structural model that describes the quantity of interest (latent process) according to time and covariates from the measurement model which links the quantity of interest to the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- </a:t>
                </a:r>
                <a:r>
                  <a:rPr lang="en-US" sz="2200" dirty="0"/>
                  <a:t>latent process</a:t>
                </a:r>
              </a:p>
              <a:p>
                <a:r>
                  <a:rPr lang="en-US" sz="2200" i="1" dirty="0"/>
                  <a:t>H</a:t>
                </a:r>
                <a:r>
                  <a:rPr lang="en-US" sz="2200" dirty="0"/>
                  <a:t> is a link function between latent process and outcome at time </a:t>
                </a:r>
                <a:r>
                  <a:rPr lang="en-US" sz="2200" i="1" dirty="0" err="1"/>
                  <a:t>t</a:t>
                </a:r>
                <a:r>
                  <a:rPr lang="en-US" sz="2200" i="1" baseline="-25000" dirty="0" err="1"/>
                  <a:t>ij</a:t>
                </a:r>
                <a:r>
                  <a:rPr lang="en-US" sz="2200" dirty="0"/>
                  <a:t> </a:t>
                </a:r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  <a:blipFill>
                <a:blip r:embed="rId3"/>
                <a:stretch>
                  <a:fillRect l="-958" t="-4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Constrains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(identifies location of latent process)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</a:rPr>
                  <a:t>Constrains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(identifies scale of latent process)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  <a:blipFill>
                <a:blip r:embed="rId4"/>
                <a:stretch>
                  <a:fillRect l="-752" t="-4762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97718-534E-43DD-93ED-56E1BBCE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3" y="3983232"/>
            <a:ext cx="5960310" cy="54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41DF-B387-4F26-B7DE-DC3C288F3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88" y="4525079"/>
            <a:ext cx="4035821" cy="5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3913</TotalTime>
  <Words>4835</Words>
  <Application>Microsoft Office PowerPoint</Application>
  <PresentationFormat>Widescreen</PresentationFormat>
  <Paragraphs>478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Segoe UI</vt:lpstr>
      <vt:lpstr>Wingdings</vt:lpstr>
      <vt:lpstr>Wingdings 3</vt:lpstr>
      <vt:lpstr>Office Theme</vt:lpstr>
      <vt:lpstr>Applications of Latent Class Mixed Models in CF Infant Airway Microbiomes</vt:lpstr>
      <vt:lpstr>Cystic Fibrosis (CF)</vt:lpstr>
      <vt:lpstr>Cystic Fibrosis (CF) cont.</vt:lpstr>
      <vt:lpstr>Microbiome Data</vt:lpstr>
      <vt:lpstr>Latent Class Analysis: A “Classy” Take on Microbiome Data</vt:lpstr>
      <vt:lpstr>Latent Class Analysis: A “Classy” Take on Microbiome Data</vt:lpstr>
      <vt:lpstr>Building a Latent Class Mixed Model: What is a Latent Variable?</vt:lpstr>
      <vt:lpstr>Building a Latent Class Mixed Model: Linear Mixed Model recap</vt:lpstr>
      <vt:lpstr>Building a Latent Class Mixed Model: Latent Process Mixed Model</vt:lpstr>
      <vt:lpstr>Building a Latent Class Mixed Model: Latent Process Mixed Model</vt:lpstr>
      <vt:lpstr>Building a Latent Class Mixed Model: Latent Class Mixed Model</vt:lpstr>
      <vt:lpstr>Building a Latent Class Mixed Model: Latent Class Mixed Model</vt:lpstr>
      <vt:lpstr>Building a Latent Class Mixed Model: Parameter Estimation</vt:lpstr>
      <vt:lpstr>Building a Latent Class Mixed Model: Parameter Estimation (Multiple Classes)</vt:lpstr>
      <vt:lpstr>Motivating example: BONUS STUDY</vt:lpstr>
      <vt:lpstr>Motivating example: BONUS STUDY</vt:lpstr>
      <vt:lpstr>The Thesis</vt:lpstr>
      <vt:lpstr>Methods: Data Manipulation</vt:lpstr>
      <vt:lpstr>Methods: Models Fit</vt:lpstr>
      <vt:lpstr>Methods: Covariate Model</vt:lpstr>
      <vt:lpstr>Results: Data Manipulation</vt:lpstr>
      <vt:lpstr>Results: Data Manipulation</vt:lpstr>
      <vt:lpstr>Results: Models Considered</vt:lpstr>
      <vt:lpstr>Results: Models Considered</vt:lpstr>
      <vt:lpstr>Results: Models Considered</vt:lpstr>
      <vt:lpstr>Results: Model Chosen</vt:lpstr>
      <vt:lpstr>Model Chosen</vt:lpstr>
      <vt:lpstr>Results: Model Chosen</vt:lpstr>
      <vt:lpstr>Results: Model Fit of Chosen Model</vt:lpstr>
      <vt:lpstr>Results: Describing the Latent Classes</vt:lpstr>
      <vt:lpstr>Describing the Latent Classes</vt:lpstr>
      <vt:lpstr>Results: Covariates</vt:lpstr>
      <vt:lpstr>Results: Covariates</vt:lpstr>
      <vt:lpstr>Discussion</vt:lpstr>
      <vt:lpstr>Discussion</vt:lpstr>
      <vt:lpstr>Discussion: LCMM package</vt:lpstr>
      <vt:lpstr>Future work</vt:lpstr>
      <vt:lpstr>Works Cited</vt:lpstr>
      <vt:lpstr>Sample R Code</vt:lpstr>
      <vt:lpstr>Misc Figure: Spaghetti/Scatter w/LOESS in RA scale</vt:lpstr>
      <vt:lpstr>Misc Figure: Scatter w/LOESS overlay</vt:lpstr>
      <vt:lpstr>Misc Results: Model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Latent Class Mixed Models in CF Infant Airway Microbiomes</dc:title>
  <dc:creator>Sakamoto, Casey</dc:creator>
  <cp:lastModifiedBy>Sakamoto, Casey</cp:lastModifiedBy>
  <cp:revision>101</cp:revision>
  <dcterms:created xsi:type="dcterms:W3CDTF">2020-08-08T19:18:06Z</dcterms:created>
  <dcterms:modified xsi:type="dcterms:W3CDTF">2020-08-14T03:02:14Z</dcterms:modified>
</cp:coreProperties>
</file>