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5" r:id="rId10"/>
    <p:sldId id="268" r:id="rId11"/>
    <p:sldId id="266" r:id="rId12"/>
    <p:sldId id="269" r:id="rId13"/>
    <p:sldId id="261" r:id="rId14"/>
    <p:sldId id="267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amoto, Casey" initials="SC" lastIdx="4" clrIdx="0">
    <p:extLst>
      <p:ext uri="{19B8F6BF-5375-455C-9EA6-DF929625EA0E}">
        <p15:presenceInfo xmlns:p15="http://schemas.microsoft.com/office/powerpoint/2012/main" userId="S::casey.sakamoto@cuanschutz.edu::debe6e8d-4d9e-414c-913a-79be6b220f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0513" autoAdjust="0"/>
  </p:normalViewPr>
  <p:slideViewPr>
    <p:cSldViewPr snapToGrid="0">
      <p:cViewPr varScale="1">
        <p:scale>
          <a:sx n="78" d="100"/>
          <a:sy n="78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5:54:08.295" idx="4">
    <p:pos x="10" y="10"/>
    <p:text>should i organize the slides differently, such that LCA theory etc is explained first, then thesis &amp; motivating examples? or keep to format of outline paper?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F919-EF70-4614-B4BB-24605893C06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EB286-A592-497A-96EB-AB12E2F0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greeting, intro to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9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multivariate case</a:t>
            </a:r>
          </a:p>
          <a:p>
            <a:endParaRPr lang="en-US" dirty="0"/>
          </a:p>
          <a:p>
            <a:r>
              <a:rPr lang="en-US" dirty="0"/>
              <a:t>Requires random intercept, because the dimension of the latent process constrained by intercept (B0=0) and variance of random intercept rather than se of a marker specific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372553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ED792F6-3FA9-43E0-9DB1-96E8690B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introduce the method to be used in the thesis</a:t>
            </a:r>
          </a:p>
          <a:p>
            <a:endParaRPr lang="en-US" dirty="0"/>
          </a:p>
          <a:p>
            <a:r>
              <a:rPr lang="en-US" dirty="0"/>
              <a:t>Linear mixed model for a normal outcome </a:t>
            </a:r>
            <a:r>
              <a:rPr lang="en-US" dirty="0" err="1"/>
              <a:t>Yij</a:t>
            </a:r>
            <a:r>
              <a:rPr lang="en-US" dirty="0"/>
              <a:t> in class g</a:t>
            </a:r>
          </a:p>
          <a:p>
            <a:r>
              <a:rPr lang="en-US" dirty="0"/>
              <a:t>This is extended to a latent process model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parameters estimated, how they are estimated, likelihood form</a:t>
            </a:r>
          </a:p>
          <a:p>
            <a:endParaRPr lang="en-US" dirty="0"/>
          </a:p>
          <a:p>
            <a:r>
              <a:rPr lang="en-US" dirty="0" err="1"/>
              <a:t>Marquadt</a:t>
            </a:r>
            <a:r>
              <a:rPr lang="en-US" dirty="0"/>
              <a:t> algorithm in family of newton Raphson</a:t>
            </a:r>
          </a:p>
          <a:p>
            <a:r>
              <a:rPr lang="en-US" dirty="0"/>
              <a:t>Convergence of log </a:t>
            </a:r>
            <a:r>
              <a:rPr lang="en-US" dirty="0" err="1"/>
              <a:t>lik</a:t>
            </a:r>
            <a:r>
              <a:rPr lang="en-US" dirty="0"/>
              <a:t> based on 3 criteria: stability of log </a:t>
            </a:r>
            <a:r>
              <a:rPr lang="en-US" dirty="0" err="1"/>
              <a:t>lik</a:t>
            </a:r>
            <a:r>
              <a:rPr lang="en-US" dirty="0"/>
              <a:t>, stability of parameters, size of derivatives (important we have three because some likelihood shapes can be quite flat in certain areas of param space)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introduce dataset we’ll be working 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2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show some trajectories are different; maybe they could be classified into endotypes from to these trajectories </a:t>
            </a:r>
          </a:p>
          <a:p>
            <a:endParaRPr lang="en-US" dirty="0"/>
          </a:p>
          <a:p>
            <a:r>
              <a:rPr lang="en-US" dirty="0"/>
              <a:t>Mention here they were grouped into 5 groups: Veillonella, streptococcus, Prevotella, Neisseria, and other at “genus” level </a:t>
            </a:r>
            <a:r>
              <a:rPr lang="en-US" dirty="0">
                <a:sym typeface="Wingdings" panose="05000000000000000000" pitchFamily="2" charset="2"/>
              </a:rPr>
              <a:t> non specified genus were in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9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present proposed thesis</a:t>
            </a:r>
          </a:p>
          <a:p>
            <a:endParaRPr lang="en-US" dirty="0"/>
          </a:p>
          <a:p>
            <a:r>
              <a:rPr lang="en-US" dirty="0"/>
              <a:t>1- in brandies work there were 4 clusters from random forest analysis</a:t>
            </a:r>
          </a:p>
          <a:p>
            <a:r>
              <a:rPr lang="en-US" dirty="0"/>
              <a:t>2- building these classes we will start with just age in our model</a:t>
            </a:r>
          </a:p>
          <a:p>
            <a:r>
              <a:rPr lang="en-US" dirty="0"/>
              <a:t>3- if clinical findings are not interesting for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present methods for analysis</a:t>
            </a:r>
          </a:p>
          <a:p>
            <a:endParaRPr lang="en-US" dirty="0"/>
          </a:p>
          <a:p>
            <a:r>
              <a:rPr lang="en-US" dirty="0"/>
              <a:t>With latent class mixed model analysis we will be able to incorporate longitudinal mb data to build the endotypes (thesis q1) and also adjust for covariates (q2)</a:t>
            </a:r>
          </a:p>
          <a:p>
            <a:endParaRPr lang="en-US" dirty="0"/>
          </a:p>
          <a:p>
            <a:r>
              <a:rPr lang="en-US" dirty="0" err="1"/>
              <a:t>Lcmm</a:t>
            </a:r>
            <a:r>
              <a:rPr lang="en-US" dirty="0"/>
              <a:t> package can do all of the heavy lifting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6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talk about data manipulation for the analysis plan</a:t>
            </a:r>
          </a:p>
          <a:p>
            <a:endParaRPr lang="en-US" dirty="0"/>
          </a:p>
          <a:p>
            <a:r>
              <a:rPr lang="en-US" dirty="0"/>
              <a:t>1 Streptococcus, Veillonella, Neisseria, Prevotella had the highest total sequence counts out of all the samples combined. “other” group also could be considered</a:t>
            </a:r>
          </a:p>
          <a:p>
            <a:endParaRPr lang="en-US" dirty="0"/>
          </a:p>
          <a:p>
            <a:r>
              <a:rPr lang="en-US" dirty="0"/>
              <a:t>2: CLR (subtract log of x from log </a:t>
            </a:r>
            <a:r>
              <a:rPr lang="en-US" dirty="0" err="1"/>
              <a:t>geom</a:t>
            </a:r>
            <a:r>
              <a:rPr lang="en-US" dirty="0"/>
              <a:t> mean) more simple to compute &amp; interpret; resulting parts sum to 0 (could lead to singularity issues (might not be a problem if we don’t use all parts of composition)</a:t>
            </a:r>
          </a:p>
          <a:p>
            <a:r>
              <a:rPr lang="en-US" dirty="0"/>
              <a:t>3: ILR (</a:t>
            </a:r>
            <a:r>
              <a:rPr lang="en-US" dirty="0" err="1"/>
              <a:t>mult</a:t>
            </a:r>
            <a:r>
              <a:rPr lang="en-US" dirty="0"/>
              <a:t> CLR with an orthonormal basis of the </a:t>
            </a:r>
            <a:r>
              <a:rPr lang="en-US" dirty="0" err="1"/>
              <a:t>clr</a:t>
            </a:r>
            <a:r>
              <a:rPr lang="en-US" dirty="0"/>
              <a:t> plane) doesn’t run into singularity issues of CLR, but maps D parts into d-1 parts where there is no 1-1 </a:t>
            </a:r>
            <a:r>
              <a:rPr lang="en-US" dirty="0" err="1"/>
              <a:t>relnship</a:t>
            </a:r>
            <a:r>
              <a:rPr lang="en-US" dirty="0"/>
              <a:t> between original parts; less interpretable (might not be a problem if we can back track to original sample compositions)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3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describe primary model fit &amp; selection</a:t>
            </a:r>
          </a:p>
          <a:p>
            <a:endParaRPr lang="en-US" dirty="0"/>
          </a:p>
          <a:p>
            <a:r>
              <a:rPr lang="en-US" dirty="0" err="1"/>
              <a:t>Havent</a:t>
            </a:r>
            <a:r>
              <a:rPr lang="en-US" dirty="0"/>
              <a:t> talked about which covariates to look at yet for 2</a:t>
            </a:r>
            <a:r>
              <a:rPr lang="en-US" baseline="30000" dirty="0"/>
              <a:t>nd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9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potential output</a:t>
            </a:r>
          </a:p>
          <a:p>
            <a:endParaRPr lang="en-US" dirty="0"/>
          </a:p>
          <a:p>
            <a:r>
              <a:rPr lang="en-US" dirty="0"/>
              <a:t>Table2: illustrate how we chose model and compared to others</a:t>
            </a:r>
          </a:p>
          <a:p>
            <a:endParaRPr lang="en-US" dirty="0"/>
          </a:p>
          <a:p>
            <a:r>
              <a:rPr lang="en-US" dirty="0"/>
              <a:t>Included in </a:t>
            </a:r>
            <a:r>
              <a:rPr lang="en-US" dirty="0" err="1"/>
              <a:t>lcmm</a:t>
            </a:r>
            <a:r>
              <a:rPr lang="en-US" dirty="0"/>
              <a:t> is the </a:t>
            </a:r>
            <a:r>
              <a:rPr lang="en-US" dirty="0" err="1"/>
              <a:t>postprob</a:t>
            </a:r>
            <a:r>
              <a:rPr lang="en-US" dirty="0"/>
              <a:t> function which </a:t>
            </a:r>
            <a:r>
              <a:rPr lang="en-US" dirty="0" err="1"/>
              <a:t>classifies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subjects into the latent classes for which they have the highest posterior class-membership probability- high prob in one class = good fit, low ambiguity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what is it, who does it affect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Mucus is difficult to expel from lungs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(3)All newborns (US) screened for CF</a:t>
            </a:r>
          </a:p>
          <a:p>
            <a:pPr marL="0" indent="0">
              <a:buNone/>
            </a:pPr>
            <a:r>
              <a:rPr lang="en-US" dirty="0"/>
              <a:t>(4) Higher rates in some European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8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motivate analysis of the microbiome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Better understanding of early airway infections -&gt; better understand variability of disease progression 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EB286-A592-497A-96EB-AB12E2F0BB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9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Slide Purpose: Insight into complexity of microbiome data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how microorganisms on/in the human body outnumber human cells tenfold, </a:t>
            </a:r>
            <a:r>
              <a:rPr lang="en-US" sz="1200" dirty="0"/>
              <a:t>Can be used to identify diff between members of a family, community, or across different </a:t>
            </a:r>
            <a:r>
              <a:rPr lang="en-US" sz="1200" dirty="0" err="1"/>
              <a:t>popns</a:t>
            </a:r>
            <a:r>
              <a:rPr lang="en-US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Left: </a:t>
            </a:r>
            <a:endParaRPr lang="en-US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Are our samples representative of our population (true mb comp); could it change based on location of sample (upper vs lower airways)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Limited based on difficulty of collecting the samples (is the procedure invasive? Is Location precision important?)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Right: </a:t>
            </a:r>
            <a:r>
              <a:rPr lang="en-US" sz="1200" dirty="0" err="1"/>
              <a:t>pearson’s</a:t>
            </a:r>
            <a:r>
              <a:rPr lang="en-US" sz="1200" dirty="0"/>
              <a:t> correlation coefficient, ANOVA, linear regression, t-tests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C87A284-D6A1-4527-AEF9-C16A3B0DE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the method &amp; a general connection to the main thesis question</a:t>
            </a:r>
          </a:p>
          <a:p>
            <a:endParaRPr lang="en-US" dirty="0"/>
          </a:p>
          <a:p>
            <a:r>
              <a:rPr lang="en-US" dirty="0"/>
              <a:t>(3) Mention the unmeasured groups are the latent variables, will explain in a bit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to present LCA as a method of analyzing mb data</a:t>
            </a:r>
          </a:p>
          <a:p>
            <a:endParaRPr lang="en-US" i="0" dirty="0"/>
          </a:p>
          <a:p>
            <a:pPr marL="228600" indent="-228600">
              <a:buAutoNum type="arabicParenBoth"/>
            </a:pPr>
            <a:r>
              <a:rPr lang="en-US" i="0" dirty="0"/>
              <a:t>Several papers have emphasized the utility of building these models (in tangential areas of interest of the microbiome: true bacterial community composition, identifying phenotypes, Bayesian versions of SEM) </a:t>
            </a:r>
          </a:p>
          <a:p>
            <a:pPr marL="228600" indent="-228600">
              <a:buAutoNum type="arabicParenBoth"/>
            </a:pPr>
            <a:r>
              <a:rPr lang="en-US" i="0" dirty="0"/>
              <a:t>Hasn’t really been any applications applying </a:t>
            </a:r>
            <a:r>
              <a:rPr lang="en-US" i="0" dirty="0" err="1"/>
              <a:t>lcmm</a:t>
            </a:r>
            <a:r>
              <a:rPr lang="en-US" i="0" dirty="0"/>
              <a:t> to </a:t>
            </a:r>
            <a:r>
              <a:rPr lang="en-US" i="0" dirty="0" err="1"/>
              <a:t>longi</a:t>
            </a:r>
            <a:r>
              <a:rPr lang="en-US" i="0" dirty="0"/>
              <a:t> mb data (very novel application) </a:t>
            </a:r>
          </a:p>
          <a:p>
            <a:pPr marL="228600" indent="-228600">
              <a:buAutoNum type="arabicParenBoth"/>
            </a:pPr>
            <a:r>
              <a:rPr lang="en-US" i="0" dirty="0"/>
              <a:t>Really, the only main assumption is the outcomes are norm </a:t>
            </a:r>
            <a:r>
              <a:rPr lang="en-US" i="0" dirty="0" err="1"/>
              <a:t>dist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latent variables, introduce idea of using lv to build endotypes</a:t>
            </a:r>
          </a:p>
          <a:p>
            <a:endParaRPr lang="en-US" dirty="0"/>
          </a:p>
          <a:p>
            <a:r>
              <a:rPr lang="en-US" dirty="0"/>
              <a:t>Undefined endotypes are the groups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sub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𝜎_𝑤^2</a:t>
                </a:r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a latent model</a:t>
            </a:r>
          </a:p>
          <a:p>
            <a:endParaRPr lang="en-US" dirty="0"/>
          </a:p>
          <a:p>
            <a:r>
              <a:rPr lang="en-US" dirty="0"/>
              <a:t>Latent process- standard </a:t>
            </a:r>
            <a:r>
              <a:rPr lang="en-US" dirty="0" err="1"/>
              <a:t>lmm</a:t>
            </a:r>
            <a:r>
              <a:rPr lang="en-US" dirty="0"/>
              <a:t> w/o error</a:t>
            </a:r>
          </a:p>
          <a:p>
            <a:r>
              <a:rPr lang="en-US" dirty="0"/>
              <a:t>Several options for H in package </a:t>
            </a:r>
            <a:r>
              <a:rPr lang="en-US" dirty="0" err="1"/>
              <a:t>lcmm</a:t>
            </a:r>
            <a:r>
              <a:rPr lang="en-US" dirty="0"/>
              <a:t>, but we are going to opt for a compositional transform on the outcome instead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3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15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9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402/mehd.v26.27663" TargetMode="External"/><Relationship Id="rId13" Type="http://schemas.openxmlformats.org/officeDocument/2006/relationships/hyperlink" Target="https://doi.org/10.1002/gepi.22031" TargetMode="External"/><Relationship Id="rId3" Type="http://schemas.openxmlformats.org/officeDocument/2006/relationships/hyperlink" Target="https://www.cysticfibrosis.org.uk/what-is-cystic-fibrosis/how-does-cystic-fibrosis-affect-the-body/symptoms-of-cystic-fibrosis/lungs" TargetMode="External"/><Relationship Id="rId7" Type="http://schemas.openxmlformats.org/officeDocument/2006/relationships/hyperlink" Target="https://doi.org/10.1186/s12890-017-0387-5" TargetMode="External"/><Relationship Id="rId12" Type="http://schemas.openxmlformats.org/officeDocument/2006/relationships/hyperlink" Target="https://doi.org/10.1038/nature06244" TargetMode="External"/><Relationship Id="rId2" Type="http://schemas.openxmlformats.org/officeDocument/2006/relationships/hyperlink" Target="https://doi.org/10.1164/rccm.201801-0190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cf.2018.05.015" TargetMode="External"/><Relationship Id="rId11" Type="http://schemas.openxmlformats.org/officeDocument/2006/relationships/hyperlink" Target="https://doi.org/10.1111/biom.13168" TargetMode="External"/><Relationship Id="rId5" Type="http://schemas.openxmlformats.org/officeDocument/2006/relationships/hyperlink" Target="https://doi.org/10.1002/ppul.24261" TargetMode="External"/><Relationship Id="rId10" Type="http://schemas.openxmlformats.org/officeDocument/2006/relationships/hyperlink" Target="https://doi.org/10.1371/journal.pone.0137725" TargetMode="External"/><Relationship Id="rId4" Type="http://schemas.openxmlformats.org/officeDocument/2006/relationships/hyperlink" Target="https://doi.org/10.1016/j.jpeds.2016.09.064" TargetMode="External"/><Relationship Id="rId9" Type="http://schemas.openxmlformats.org/officeDocument/2006/relationships/hyperlink" Target="https://doi.org/10.18637/jss.v078.i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D66D-94E6-46A3-AEAE-D53815B4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918" y="2514598"/>
            <a:ext cx="9297987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Class Mixed Models in CF Infant Airway Microbiomes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0AF21-8E30-445D-9440-638605F51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Casey Sakamoto</a:t>
            </a:r>
          </a:p>
        </p:txBody>
      </p:sp>
    </p:spTree>
    <p:extLst>
      <p:ext uri="{BB962C8B-B14F-4D97-AF65-F5344CB8AC3E}">
        <p14:creationId xmlns:p14="http://schemas.microsoft.com/office/powerpoint/2010/main" val="215453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5552"/>
            <a:ext cx="8915400" cy="1280890"/>
          </a:xfrm>
        </p:spPr>
        <p:txBody>
          <a:bodyPr>
            <a:normAutofit/>
          </a:bodyPr>
          <a:lstStyle/>
          <a:p>
            <a:r>
              <a:rPr lang="en-US" sz="2200" dirty="0"/>
              <a:t>Extended to Multivariate case with K longitudinal markers (such as bacterial taxa)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C30771-9636-4011-9223-B5564EDDCD19}"/>
              </a:ext>
            </a:extLst>
          </p:cNvPr>
          <p:cNvSpPr txBox="1">
            <a:spLocks/>
          </p:cNvSpPr>
          <p:nvPr/>
        </p:nvSpPr>
        <p:spPr>
          <a:xfrm>
            <a:off x="2416217" y="4327884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Similar constraints as in univariate case</a:t>
            </a:r>
          </a:p>
          <a:p>
            <a:r>
              <a:rPr lang="en-US" sz="2200" dirty="0"/>
              <a:t>Also requires a random intercept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0829D-4AB6-4A61-B376-A0BF3001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14" y="2755347"/>
            <a:ext cx="5945474" cy="7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6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Class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03546"/>
          </a:xfrm>
        </p:spPr>
        <p:txBody>
          <a:bodyPr>
            <a:normAutofit/>
          </a:bodyPr>
          <a:lstStyle/>
          <a:p>
            <a:r>
              <a:rPr lang="en-US" sz="2200" dirty="0"/>
              <a:t>Assume a heterogenous population with G latent classes of subjects (each subject belongs to one class)</a:t>
            </a:r>
          </a:p>
          <a:p>
            <a:pPr lvl="1"/>
            <a:r>
              <a:rPr lang="en-US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 is a discrete random variable; P(C</a:t>
            </a:r>
            <a:r>
              <a:rPr lang="en-US" sz="2000" baseline="-25000" dirty="0"/>
              <a:t>i</a:t>
            </a:r>
            <a:r>
              <a:rPr lang="en-US" sz="2000" dirty="0"/>
              <a:t> = g) is class-specific probability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DF4EE-E481-434E-9881-3641568C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55" y="3737146"/>
            <a:ext cx="8480856" cy="57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389E1-1AE5-4C70-93B1-BB38FD6D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527" y="4377772"/>
            <a:ext cx="8036311" cy="570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200" dirty="0"/>
                  <a:t>where B is an unspecified VCOV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/>
                  <a:t> is a class-specific coefficient to allow class-specific individual variability</a:t>
                </a:r>
              </a:p>
              <a:p>
                <a:r>
                  <a:rPr lang="en-US" sz="2200" dirty="0"/>
                  <a:t>Assumes normal outcome, population heterogeneity only affects underlying latent process of interest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  <a:blipFill>
                <a:blip r:embed="rId5"/>
                <a:stretch>
                  <a:fillRect l="-957" t="-2875" r="-1162" b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21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Individual contribution to the likelihood of LCMM: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Fixed effects, Random effects, Variance of random process, variance of errors, P(c = g),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/>
                  <a:t> all need to be estimated</a:t>
                </a:r>
              </a:p>
              <a:p>
                <a:r>
                  <a:rPr lang="en-US" sz="2200" dirty="0"/>
                  <a:t>Package </a:t>
                </a:r>
                <a:r>
                  <a:rPr lang="en-US" sz="2200" dirty="0" err="1"/>
                  <a:t>lcmm</a:t>
                </a:r>
                <a:r>
                  <a:rPr lang="en-US" sz="2200" dirty="0"/>
                  <a:t> maximizes log-likelihood using extended </a:t>
                </a:r>
                <a:r>
                  <a:rPr lang="en-US" sz="2200" dirty="0" err="1"/>
                  <a:t>Marquadt</a:t>
                </a:r>
                <a:r>
                  <a:rPr lang="en-US" sz="2200" dirty="0"/>
                  <a:t> algorithm with conservative convergence criteria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  <a:blipFill>
                <a:blip r:embed="rId3"/>
                <a:stretch>
                  <a:fillRect l="-82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198560-8C1C-45AB-AD8B-3D4EB6F5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11" y="2615396"/>
            <a:ext cx="5353377" cy="1116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2E87D-BFB9-4952-94DB-3050AED5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29" y="3731740"/>
            <a:ext cx="4692859" cy="4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75CDD7-37A3-436F-8E3E-440178F5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BONUS Study</a:t>
            </a: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3D8B-85AE-41BA-B16C-9046492E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US" dirty="0"/>
              <a:t>Goetz et al. (2019)</a:t>
            </a:r>
          </a:p>
          <a:p>
            <a:r>
              <a:rPr lang="en-US" dirty="0"/>
              <a:t>231 CF infants within 28 US centers in Baby Observational and Nutritional Study (BONUS)</a:t>
            </a:r>
          </a:p>
          <a:p>
            <a:r>
              <a:rPr lang="en-US" dirty="0"/>
              <a:t>1053 throat swabs from 205 infants, most had around 4-6 samples</a:t>
            </a:r>
          </a:p>
          <a:p>
            <a:r>
              <a:rPr lang="en-US" dirty="0"/>
              <a:t>Relatively low number of taxa within samples</a:t>
            </a:r>
          </a:p>
          <a:p>
            <a:r>
              <a:rPr lang="en-US" dirty="0"/>
              <a:t>Age (months) measured both </a:t>
            </a:r>
            <a:r>
              <a:rPr lang="en-US" dirty="0" err="1"/>
              <a:t>cts</a:t>
            </a:r>
            <a:r>
              <a:rPr lang="en-US" dirty="0"/>
              <a:t> and “rounded”</a:t>
            </a:r>
          </a:p>
          <a:p>
            <a:r>
              <a:rPr lang="en-US" dirty="0"/>
              <a:t>194 infants (84%) developed a CF specific pathogen</a:t>
            </a:r>
          </a:p>
        </p:txBody>
      </p:sp>
    </p:spTree>
    <p:extLst>
      <p:ext uri="{BB962C8B-B14F-4D97-AF65-F5344CB8AC3E}">
        <p14:creationId xmlns:p14="http://schemas.microsoft.com/office/powerpoint/2010/main" val="92237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C6C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02DA1-01BE-4ABF-9C3C-CC9F0087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9" y="230415"/>
            <a:ext cx="11898691" cy="4134795"/>
          </a:xfrm>
          <a:prstGeom prst="rect">
            <a:avLst/>
          </a:prstGeom>
        </p:spPr>
      </p:pic>
      <p:sp>
        <p:nvSpPr>
          <p:cNvPr id="17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96D5-942F-4051-B7E7-5401942A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34" y="4845585"/>
            <a:ext cx="10034158" cy="1782000"/>
          </a:xfrm>
        </p:spPr>
        <p:txBody>
          <a:bodyPr>
            <a:normAutofit/>
          </a:bodyPr>
          <a:lstStyle/>
          <a:p>
            <a:r>
              <a:rPr lang="en-US" dirty="0"/>
              <a:t>3 subjects from BONUS study</a:t>
            </a:r>
          </a:p>
          <a:p>
            <a:r>
              <a:rPr lang="en-US" dirty="0"/>
              <a:t>“consistent Veillonella pattern in subject B180 vs “decreasing” pattern in B182</a:t>
            </a:r>
          </a:p>
          <a:p>
            <a:r>
              <a:rPr lang="en-US" dirty="0"/>
              <a:t>Different trajectories within subjects of genus groups could indicate presence of latent classes</a:t>
            </a:r>
          </a:p>
        </p:txBody>
      </p:sp>
    </p:spTree>
    <p:extLst>
      <p:ext uri="{BB962C8B-B14F-4D97-AF65-F5344CB8AC3E}">
        <p14:creationId xmlns:p14="http://schemas.microsoft.com/office/powerpoint/2010/main" val="373772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03A7-F057-4EFE-8DDC-2E9D000D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9EFB-7CAA-447C-9A92-349681B5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Identify Airway microbiome endotypes in infants with CF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How many latent classes are there; can we build these classes using Latent Class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When we build these classes what covariates are associated with our clusters?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[Optional] How does the Latent Class model compare with 2-stage models </a:t>
            </a:r>
          </a:p>
        </p:txBody>
      </p:sp>
    </p:spTree>
    <p:extLst>
      <p:ext uri="{BB962C8B-B14F-4D97-AF65-F5344CB8AC3E}">
        <p14:creationId xmlns:p14="http://schemas.microsoft.com/office/powerpoint/2010/main" val="28299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6C8-E4AE-4B7D-9F97-A1999D1C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BFB7-021D-4993-A24E-7C53FA54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a multivariate latent class mixed model to identify endotypes</a:t>
            </a:r>
          </a:p>
          <a:p>
            <a:r>
              <a:rPr lang="en-US" sz="2400" dirty="0"/>
              <a:t>Groups of subjects (classes/ endotypes) are latent variables</a:t>
            </a:r>
          </a:p>
          <a:p>
            <a:pPr lvl="1"/>
            <a:r>
              <a:rPr lang="en-US" sz="2000" dirty="0"/>
              <a:t> use the measured microbiome compositions (trajectories) to build these endotypes</a:t>
            </a:r>
          </a:p>
        </p:txBody>
      </p:sp>
    </p:spTree>
    <p:extLst>
      <p:ext uri="{BB962C8B-B14F-4D97-AF65-F5344CB8AC3E}">
        <p14:creationId xmlns:p14="http://schemas.microsoft.com/office/powerpoint/2010/main" val="102372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865F-C96D-420B-AF19-68FEEC4B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Analysis: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C631-5E57-4754-8891-FA6F7B24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sample data into groups</a:t>
            </a:r>
          </a:p>
          <a:p>
            <a:r>
              <a:rPr lang="en-US" dirty="0"/>
              <a:t>Normalize outcomes:</a:t>
            </a:r>
          </a:p>
          <a:p>
            <a:pPr lvl="1"/>
            <a:r>
              <a:rPr lang="en-US" b="1" dirty="0"/>
              <a:t>Centered </a:t>
            </a:r>
            <a:r>
              <a:rPr lang="en-US" b="1" dirty="0" err="1"/>
              <a:t>Logratio</a:t>
            </a:r>
            <a:r>
              <a:rPr lang="en-US" b="1" dirty="0"/>
              <a:t> Transformation: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Isometric </a:t>
            </a:r>
            <a:r>
              <a:rPr lang="en-US" b="1" dirty="0" err="1"/>
              <a:t>Logratio</a:t>
            </a:r>
            <a:r>
              <a:rPr lang="en-US" b="1" dirty="0"/>
              <a:t> Transformation:</a:t>
            </a:r>
          </a:p>
          <a:p>
            <a:r>
              <a:rPr lang="en-US" dirty="0"/>
              <a:t>The transformation method may depend on the groups we select; </a:t>
            </a:r>
          </a:p>
          <a:p>
            <a:pPr marL="0" indent="0">
              <a:buNone/>
            </a:pPr>
            <a:r>
              <a:rPr lang="en-US" b="1" dirty="0"/>
              <a:t>     1</a:t>
            </a:r>
            <a:r>
              <a:rPr lang="en-US" dirty="0"/>
              <a:t>: 5 groups CLR                     </a:t>
            </a:r>
            <a:r>
              <a:rPr lang="en-US" b="1" dirty="0"/>
              <a:t>2</a:t>
            </a:r>
            <a:r>
              <a:rPr lang="en-US" dirty="0"/>
              <a:t>: 4 groups CLR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B52A9-CF89-4244-9FFA-DFC44140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37" y="2838368"/>
            <a:ext cx="2924583" cy="59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5B0E4-A6FA-4CD0-94DC-E70AF5E8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2" y="3736621"/>
            <a:ext cx="1581371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2E013-129F-43F5-86A7-F51C8503A7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05"/>
          <a:stretch/>
        </p:blipFill>
        <p:spPr>
          <a:xfrm>
            <a:off x="2993024" y="4830649"/>
            <a:ext cx="1686160" cy="1989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0919F2-A0C3-4B5B-B6D8-8DEBE00412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425"/>
          <a:stretch/>
        </p:blipFill>
        <p:spPr>
          <a:xfrm>
            <a:off x="6023899" y="4903195"/>
            <a:ext cx="1686160" cy="18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DFC0-2157-4DBA-9BC3-703182CD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Analysis: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CAC5-44D3-4D46-8E8C-707BCFC7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Primary models with only age:</a:t>
            </a:r>
          </a:p>
          <a:p>
            <a:pPr lvl="1"/>
            <a:r>
              <a:rPr lang="en-US" sz="2000" dirty="0"/>
              <a:t>Simple form for age (linear/ small order polynomial) used</a:t>
            </a:r>
          </a:p>
          <a:p>
            <a:pPr lvl="1"/>
            <a:r>
              <a:rPr lang="en-US" sz="2000" dirty="0"/>
              <a:t>Random intercept for subjects</a:t>
            </a:r>
          </a:p>
          <a:p>
            <a:r>
              <a:rPr lang="en-US" sz="2400" dirty="0"/>
              <a:t>Models with different numbers of latent classes (1-10) will be fit</a:t>
            </a:r>
          </a:p>
          <a:p>
            <a:pPr lvl="1"/>
            <a:r>
              <a:rPr lang="en-US" sz="2000" dirty="0"/>
              <a:t>Model with optimal number of latent classes (# endotypes characterized) selected with Bayes Information Criterion</a:t>
            </a:r>
          </a:p>
          <a:p>
            <a:pPr lvl="1"/>
            <a:r>
              <a:rPr lang="en-US" sz="2000" dirty="0"/>
              <a:t>Once this model is selected, secondary models will be fit to assess covariate associations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1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52CB-3D88-40B3-9681-BD5B8D27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Output/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429C-70E2-4FA7-8DF4-3820156C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1: describe data</a:t>
            </a:r>
          </a:p>
          <a:p>
            <a:r>
              <a:rPr lang="en-US" dirty="0"/>
              <a:t>Table describing models fit, BIC, # parameters estimated</a:t>
            </a:r>
          </a:p>
          <a:p>
            <a:r>
              <a:rPr lang="en-US" dirty="0"/>
              <a:t>Posterior probability</a:t>
            </a:r>
          </a:p>
          <a:p>
            <a:r>
              <a:rPr lang="en-US" dirty="0"/>
              <a:t>Plot of trajectories of latent classes for each outcome</a:t>
            </a:r>
          </a:p>
          <a:p>
            <a:r>
              <a:rPr lang="en-US" dirty="0"/>
              <a:t>Stacked </a:t>
            </a:r>
            <a:r>
              <a:rPr lang="en-US" dirty="0" err="1"/>
              <a:t>barcharts</a:t>
            </a:r>
            <a:endParaRPr lang="en-US" dirty="0"/>
          </a:p>
          <a:p>
            <a:r>
              <a:rPr lang="en-US" dirty="0"/>
              <a:t>Table of associations between covariate and outcome for second thesis question</a:t>
            </a:r>
          </a:p>
          <a:p>
            <a:r>
              <a:rPr lang="en-US" dirty="0"/>
              <a:t>Plotted Residuals to assess normality assumption</a:t>
            </a:r>
          </a:p>
        </p:txBody>
      </p:sp>
    </p:spTree>
    <p:extLst>
      <p:ext uri="{BB962C8B-B14F-4D97-AF65-F5344CB8AC3E}">
        <p14:creationId xmlns:p14="http://schemas.microsoft.com/office/powerpoint/2010/main" val="361473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Cystic Fibrosis (</a:t>
            </a:r>
            <a:r>
              <a:rPr lang="en-US" sz="4000" b="1" dirty="0"/>
              <a:t>CF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Hereditary disease which involves production of mucus which is much more viscous than usual</a:t>
            </a:r>
          </a:p>
          <a:p>
            <a:r>
              <a:rPr lang="en-US" sz="2800" dirty="0"/>
              <a:t>Early airway vulnerability to chronic bacterial infections</a:t>
            </a:r>
          </a:p>
          <a:p>
            <a:r>
              <a:rPr lang="en-US" sz="2800" dirty="0"/>
              <a:t>Most common life-threatening autosomal recessive disease in US</a:t>
            </a:r>
          </a:p>
          <a:p>
            <a:pPr lvl="1"/>
            <a:r>
              <a:rPr lang="en-US" sz="2800" dirty="0"/>
              <a:t>Affects 1 in 4000 newborns</a:t>
            </a:r>
          </a:p>
          <a:p>
            <a:pPr lvl="1"/>
            <a:r>
              <a:rPr lang="en-US" sz="2800" dirty="0"/>
              <a:t>No known 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7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E85-8DAC-4825-AF7A-5DFD4E75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4F06-66E4-4522-B8B3-0258624A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Done: June 23-June 25</a:t>
            </a:r>
          </a:p>
          <a:p>
            <a:endParaRPr lang="en-US" sz="2800" dirty="0"/>
          </a:p>
          <a:p>
            <a:r>
              <a:rPr lang="en-US" sz="2800" dirty="0"/>
              <a:t>Paper Written: July 7-9 (~2 weeks)</a:t>
            </a:r>
          </a:p>
          <a:p>
            <a:endParaRPr lang="en-US" sz="2800" dirty="0"/>
          </a:p>
          <a:p>
            <a:r>
              <a:rPr lang="en-US" sz="2800" dirty="0"/>
              <a:t>Defense done: Mid-Late July?</a:t>
            </a:r>
          </a:p>
        </p:txBody>
      </p:sp>
    </p:spTree>
    <p:extLst>
      <p:ext uri="{BB962C8B-B14F-4D97-AF65-F5344CB8AC3E}">
        <p14:creationId xmlns:p14="http://schemas.microsoft.com/office/powerpoint/2010/main" val="50377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DF93-D179-4E5F-8072-033692B7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076" y="117483"/>
            <a:ext cx="8911687" cy="673349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5902-C61F-4152-B8B9-FC6BDD56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849" y="914400"/>
            <a:ext cx="8911687" cy="59435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Aitchison, J. (1982). The Statistical Analysis of Compositional Data. </a:t>
            </a:r>
            <a:r>
              <a:rPr lang="en-US" i="1" dirty="0"/>
              <a:t>Journal of the Royal Statistical Society. Series B (Methodological)</a:t>
            </a:r>
            <a:r>
              <a:rPr lang="en-US" dirty="0"/>
              <a:t>, </a:t>
            </a:r>
            <a:r>
              <a:rPr lang="en-US" i="1" dirty="0"/>
              <a:t>44</a:t>
            </a:r>
            <a:r>
              <a:rPr lang="en-US" dirty="0"/>
              <a:t>(2), 139–177. JSTOR.</a:t>
            </a:r>
          </a:p>
          <a:p>
            <a:pPr marL="0" indent="0">
              <a:buNone/>
            </a:pPr>
            <a:r>
              <a:rPr lang="en-US" dirty="0" err="1"/>
              <a:t>Bacharier</a:t>
            </a:r>
            <a:r>
              <a:rPr lang="en-US" dirty="0"/>
              <a:t>, L. B., </a:t>
            </a:r>
            <a:r>
              <a:rPr lang="en-US" dirty="0" err="1"/>
              <a:t>Beigelman</a:t>
            </a:r>
            <a:r>
              <a:rPr lang="en-US" dirty="0"/>
              <a:t>, A., </a:t>
            </a:r>
            <a:r>
              <a:rPr lang="en-US" dirty="0" err="1"/>
              <a:t>Calatroni</a:t>
            </a:r>
            <a:r>
              <a:rPr lang="en-US" dirty="0"/>
              <a:t>, A., Jackson, D. J., </a:t>
            </a:r>
            <a:r>
              <a:rPr lang="en-US" dirty="0" err="1"/>
              <a:t>Gergen</a:t>
            </a:r>
            <a:r>
              <a:rPr lang="en-US" dirty="0"/>
              <a:t>, P. J., O’Connor, G. T., </a:t>
            </a:r>
            <a:r>
              <a:rPr lang="en-US" dirty="0" err="1"/>
              <a:t>Kattan</a:t>
            </a:r>
            <a:r>
              <a:rPr lang="en-US" dirty="0"/>
              <a:t>, M., Wood, R. A., Sandel, M. T., Lynch, S. V., Fujimura, K. E., </a:t>
            </a:r>
            <a:r>
              <a:rPr lang="en-US" dirty="0" err="1"/>
              <a:t>Fadrosh</a:t>
            </a:r>
            <a:r>
              <a:rPr lang="en-US" dirty="0"/>
              <a:t>, D. W., Santee, C. A., Boushey, H., </a:t>
            </a:r>
            <a:r>
              <a:rPr lang="en-US" dirty="0" err="1"/>
              <a:t>Visness</a:t>
            </a:r>
            <a:r>
              <a:rPr lang="en-US" dirty="0"/>
              <a:t>, C. M., </a:t>
            </a:r>
            <a:r>
              <a:rPr lang="en-US" dirty="0" err="1"/>
              <a:t>Gern</a:t>
            </a:r>
            <a:r>
              <a:rPr lang="en-US" dirty="0"/>
              <a:t>, J. E., &amp; NIAID sponsored Inner-City Asthma Consortium. (2019). Longitudinal Phenotypes of Respiratory Health in a High-Risk Urban Birth Cohort. </a:t>
            </a:r>
            <a:r>
              <a:rPr lang="en-US" i="1" dirty="0"/>
              <a:t>American Journal of Respiratory and Critical Care Medicine</a:t>
            </a:r>
            <a:r>
              <a:rPr lang="en-US" dirty="0"/>
              <a:t>, </a:t>
            </a:r>
            <a:r>
              <a:rPr lang="en-US" i="1" dirty="0"/>
              <a:t>199</a:t>
            </a:r>
            <a:r>
              <a:rPr lang="en-US" dirty="0"/>
              <a:t>(1), 71–82. </a:t>
            </a:r>
            <a:r>
              <a:rPr lang="en-US" dirty="0">
                <a:hlinkClick r:id="rId2"/>
              </a:rPr>
              <a:t>https://doi.org/10.1164/rccm.201801-0190OC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Cystic Fibrosis Trust. (n.d.). </a:t>
            </a:r>
            <a:r>
              <a:rPr lang="en-US" i="1" dirty="0"/>
              <a:t>Symptoms of cystic fibrosis</a:t>
            </a:r>
            <a:r>
              <a:rPr lang="en-US" dirty="0"/>
              <a:t>. Lungs and Cystic Fibrosis. </a:t>
            </a:r>
            <a:r>
              <a:rPr lang="en-US" dirty="0">
                <a:hlinkClick r:id="rId3"/>
              </a:rPr>
              <a:t>https://www.cysticfibrosis.org.uk/what-is-cystic-fibrosis/how-does-cystic-fibrosis-affect-the-body/symptoms-of-cystic-fibrosis/lungs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Farrell, P. M., White, T. B., Ren, C. L., Hempstead, S. E., </a:t>
            </a:r>
            <a:r>
              <a:rPr lang="en-US" dirty="0" err="1"/>
              <a:t>Accurso</a:t>
            </a:r>
            <a:r>
              <a:rPr lang="en-US" dirty="0"/>
              <a:t>, F., </a:t>
            </a:r>
            <a:r>
              <a:rPr lang="en-US" dirty="0" err="1"/>
              <a:t>Derichs</a:t>
            </a:r>
            <a:r>
              <a:rPr lang="en-US" dirty="0"/>
              <a:t>, N., </a:t>
            </a:r>
            <a:r>
              <a:rPr lang="en-US" dirty="0" err="1"/>
              <a:t>Howenstine</a:t>
            </a:r>
            <a:r>
              <a:rPr lang="en-US" dirty="0"/>
              <a:t>, M., </a:t>
            </a:r>
            <a:r>
              <a:rPr lang="en-US" dirty="0" err="1"/>
              <a:t>McColley</a:t>
            </a:r>
            <a:r>
              <a:rPr lang="en-US" dirty="0"/>
              <a:t>, S. A., Rock, M., Rosenfeld, M., </a:t>
            </a:r>
            <a:r>
              <a:rPr lang="en-US" dirty="0" err="1"/>
              <a:t>Sermet-Gaudelus</a:t>
            </a:r>
            <a:r>
              <a:rPr lang="en-US" dirty="0"/>
              <a:t>, I., Southern, K. W., Marshall, B. C., &amp; </a:t>
            </a:r>
            <a:r>
              <a:rPr lang="en-US" dirty="0" err="1"/>
              <a:t>Sosnay</a:t>
            </a:r>
            <a:r>
              <a:rPr lang="en-US" dirty="0"/>
              <a:t>, P. R. (2017). Diagnosis of Cystic Fibrosis: Consensus Guidelines from the Cystic Fibrosis Foundation. </a:t>
            </a:r>
            <a:r>
              <a:rPr lang="en-US" i="1" dirty="0"/>
              <a:t>The Journal of Pediatrics</a:t>
            </a:r>
            <a:r>
              <a:rPr lang="en-US" dirty="0"/>
              <a:t>, </a:t>
            </a:r>
            <a:r>
              <a:rPr lang="en-US" i="1" dirty="0"/>
              <a:t>181</a:t>
            </a:r>
            <a:r>
              <a:rPr lang="en-US" dirty="0"/>
              <a:t>, S4-S15.e1. </a:t>
            </a:r>
            <a:r>
              <a:rPr lang="en-US" dirty="0">
                <a:hlinkClick r:id="rId4"/>
              </a:rPr>
              <a:t>https://doi.org/10.1016/j.jpeds.2016.09.064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Goetz, D., Kopp, B. T., </a:t>
            </a:r>
            <a:r>
              <a:rPr lang="en-US" dirty="0" err="1"/>
              <a:t>Salvator</a:t>
            </a:r>
            <a:r>
              <a:rPr lang="en-US" dirty="0"/>
              <a:t>, A., Moore‐</a:t>
            </a:r>
            <a:r>
              <a:rPr lang="en-US" dirty="0" err="1"/>
              <a:t>Clingenpeel</a:t>
            </a:r>
            <a:r>
              <a:rPr lang="en-US" dirty="0"/>
              <a:t>, M., McCoy, K., Leung, D. H., </a:t>
            </a:r>
            <a:r>
              <a:rPr lang="en-US" dirty="0" err="1"/>
              <a:t>Kloster</a:t>
            </a:r>
            <a:r>
              <a:rPr lang="en-US" dirty="0"/>
              <a:t>, M., Ramsey, B. R., </a:t>
            </a:r>
            <a:r>
              <a:rPr lang="en-US" dirty="0" err="1"/>
              <a:t>Heltshe</a:t>
            </a:r>
            <a:r>
              <a:rPr lang="en-US" dirty="0"/>
              <a:t>, S. H., &amp; Borowitz, D. (2019). Pulmonary findings in infants with cystic fibrosis during the first year of life: Results from the Baby Observational and Nutrition Study (BONUS) cohort study. </a:t>
            </a:r>
            <a:r>
              <a:rPr lang="en-US" i="1" dirty="0"/>
              <a:t>Pediatric Pulmonology</a:t>
            </a:r>
            <a:r>
              <a:rPr lang="en-US" dirty="0"/>
              <a:t>, </a:t>
            </a:r>
            <a:r>
              <a:rPr lang="en-US" i="1" dirty="0"/>
              <a:t>54</a:t>
            </a:r>
            <a:r>
              <a:rPr lang="en-US" dirty="0"/>
              <a:t>(5), 581–586. </a:t>
            </a:r>
            <a:r>
              <a:rPr lang="en-US" dirty="0">
                <a:hlinkClick r:id="rId5"/>
              </a:rPr>
              <a:t>https://doi.org/10.1002/ppul.24261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Hoppe, J. E., Wagner, B. D., </a:t>
            </a:r>
            <a:r>
              <a:rPr lang="en-US" dirty="0" err="1"/>
              <a:t>Accurso</a:t>
            </a:r>
            <a:r>
              <a:rPr lang="en-US" dirty="0"/>
              <a:t>, F. J., </a:t>
            </a:r>
            <a:r>
              <a:rPr lang="en-US" dirty="0" err="1"/>
              <a:t>Zemanick</a:t>
            </a:r>
            <a:r>
              <a:rPr lang="en-US" dirty="0"/>
              <a:t>, E. T., &amp; </a:t>
            </a:r>
            <a:r>
              <a:rPr lang="en-US" dirty="0" err="1"/>
              <a:t>Sagel</a:t>
            </a:r>
            <a:r>
              <a:rPr lang="en-US" dirty="0"/>
              <a:t>, S. D. (2018). Characteristics and outcomes of oral antibiotic treated pulmonary exacerbations in children with cystic fibrosis. </a:t>
            </a:r>
            <a:r>
              <a:rPr lang="en-US" i="1" dirty="0"/>
              <a:t>Journal of Cystic Fibrosis</a:t>
            </a:r>
            <a:r>
              <a:rPr lang="en-US" dirty="0"/>
              <a:t>, </a:t>
            </a:r>
            <a:r>
              <a:rPr lang="en-US" i="1" dirty="0"/>
              <a:t>17</a:t>
            </a:r>
            <a:r>
              <a:rPr lang="en-US" dirty="0"/>
              <a:t>(6), 760–768. </a:t>
            </a:r>
            <a:r>
              <a:rPr lang="en-US" dirty="0">
                <a:hlinkClick r:id="rId6"/>
              </a:rPr>
              <a:t>https://doi.org/10.1016/j.jcf.2018.05.015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Lee, E., Lee, S. H., Kwon, J.-W., Kim, Y.-H., Yoon, J., Cho, H.-J., Yang, S.-I., Jung, Y.-H., Kim, H. Y., </a:t>
            </a:r>
            <a:r>
              <a:rPr lang="en-US" dirty="0" err="1"/>
              <a:t>Seo</a:t>
            </a:r>
            <a:r>
              <a:rPr lang="en-US" dirty="0"/>
              <a:t>, J.-H., Kim, H. B., Lee, S. Y., Kwon, H.-J., &amp; Hong, S.-J. (2017). Persistent asthma phenotype related with late-onset, high atopy, and low socioeconomic status in school-aged Korean children. </a:t>
            </a:r>
            <a:r>
              <a:rPr lang="en-US" i="1" dirty="0"/>
              <a:t>BMC Pulmonary Medicine</a:t>
            </a:r>
            <a:r>
              <a:rPr lang="en-US" dirty="0"/>
              <a:t>, </a:t>
            </a:r>
            <a:r>
              <a:rPr lang="en-US" i="1" dirty="0"/>
              <a:t>17</a:t>
            </a:r>
            <a:r>
              <a:rPr lang="en-US" dirty="0"/>
              <a:t>(1), 45. </a:t>
            </a:r>
            <a:r>
              <a:rPr lang="en-US" dirty="0">
                <a:hlinkClick r:id="rId7"/>
              </a:rPr>
              <a:t>https://doi.org/10.1186/s12890-017-0387-5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Mandal, S., Van </a:t>
            </a:r>
            <a:r>
              <a:rPr lang="en-US" dirty="0" err="1"/>
              <a:t>Treuren</a:t>
            </a:r>
            <a:r>
              <a:rPr lang="en-US" dirty="0"/>
              <a:t>, W., White, R. A., </a:t>
            </a:r>
            <a:r>
              <a:rPr lang="en-US" dirty="0" err="1"/>
              <a:t>Eggesbø</a:t>
            </a:r>
            <a:r>
              <a:rPr lang="en-US" dirty="0"/>
              <a:t>, M., Knight, R., &amp; </a:t>
            </a:r>
            <a:r>
              <a:rPr lang="en-US" dirty="0" err="1"/>
              <a:t>Peddada</a:t>
            </a:r>
            <a:r>
              <a:rPr lang="en-US" dirty="0"/>
              <a:t>, S. D. (2015). Analysis of composition of microbiomes: A novel method for studying microbial composition. </a:t>
            </a:r>
            <a:r>
              <a:rPr lang="en-US" i="1" dirty="0"/>
              <a:t>Microbial Ecology in Health &amp; Disease</a:t>
            </a:r>
            <a:r>
              <a:rPr lang="en-US" dirty="0"/>
              <a:t>, </a:t>
            </a:r>
            <a:r>
              <a:rPr lang="en-US" i="1" dirty="0"/>
              <a:t>26</a:t>
            </a:r>
            <a:r>
              <a:rPr lang="en-US" dirty="0"/>
              <a:t>(0). </a:t>
            </a:r>
            <a:r>
              <a:rPr lang="en-US" dirty="0">
                <a:hlinkClick r:id="rId8"/>
              </a:rPr>
              <a:t>https://doi.org/10.3402/mehd.v26.27663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Proust-Lima, C., Philipps, V., &amp; </a:t>
            </a:r>
            <a:r>
              <a:rPr lang="en-US" dirty="0" err="1"/>
              <a:t>Liquet</a:t>
            </a:r>
            <a:r>
              <a:rPr lang="en-US" dirty="0"/>
              <a:t>, B. (2017). Estimation of Extended Mixed Models Using Latent Classes and Latent Processes: The </a:t>
            </a:r>
            <a:r>
              <a:rPr lang="en-US" i="1" dirty="0"/>
              <a:t>R</a:t>
            </a:r>
            <a:r>
              <a:rPr lang="en-US" dirty="0"/>
              <a:t> Package </a:t>
            </a:r>
            <a:r>
              <a:rPr lang="en-US" b="1" dirty="0" err="1"/>
              <a:t>lcmm</a:t>
            </a:r>
            <a:r>
              <a:rPr lang="en-US" dirty="0"/>
              <a:t>. </a:t>
            </a:r>
            <a:r>
              <a:rPr lang="en-US" i="1" dirty="0"/>
              <a:t>Journal of Statistical Software</a:t>
            </a:r>
            <a:r>
              <a:rPr lang="en-US" dirty="0"/>
              <a:t>, </a:t>
            </a:r>
            <a:r>
              <a:rPr lang="en-US" i="1" dirty="0"/>
              <a:t>78</a:t>
            </a:r>
            <a:r>
              <a:rPr lang="en-US" dirty="0"/>
              <a:t>(2). </a:t>
            </a:r>
            <a:r>
              <a:rPr lang="en-US" dirty="0">
                <a:hlinkClick r:id="rId9"/>
              </a:rPr>
              <a:t>https://doi.org/10.18637/jss.v078.i02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Son, J. S., Zheng, L. J., </a:t>
            </a:r>
            <a:r>
              <a:rPr lang="en-US" dirty="0" err="1"/>
              <a:t>Rowehl</a:t>
            </a:r>
            <a:r>
              <a:rPr lang="en-US" dirty="0"/>
              <a:t>, L. M., Tian, X., Zhang, Y., Zhu, W., </a:t>
            </a:r>
            <a:r>
              <a:rPr lang="en-US" dirty="0" err="1"/>
              <a:t>Litcher</a:t>
            </a:r>
            <a:r>
              <a:rPr lang="en-US" dirty="0"/>
              <a:t>-Kelly, L., </a:t>
            </a:r>
            <a:r>
              <a:rPr lang="en-US" dirty="0" err="1"/>
              <a:t>Gadow</a:t>
            </a:r>
            <a:r>
              <a:rPr lang="en-US" dirty="0"/>
              <a:t>, K. D., </a:t>
            </a:r>
            <a:r>
              <a:rPr lang="en-US" dirty="0" err="1"/>
              <a:t>Gathungu</a:t>
            </a:r>
            <a:r>
              <a:rPr lang="en-US" dirty="0"/>
              <a:t>, G., Robertson, C. E., </a:t>
            </a:r>
            <a:r>
              <a:rPr lang="en-US" dirty="0" err="1"/>
              <a:t>Ir</a:t>
            </a:r>
            <a:r>
              <a:rPr lang="en-US" dirty="0"/>
              <a:t>, D., Frank, D. N., &amp; Li, E. (2015). Comparison of Fecal Microbiota in Children with Autism Spectrum Disorders and Neurotypical Siblings in the Simons Simplex Collection. </a:t>
            </a:r>
            <a:r>
              <a:rPr lang="en-US" i="1" dirty="0"/>
              <a:t>PLOS ONE</a:t>
            </a:r>
            <a:r>
              <a:rPr lang="en-US" dirty="0"/>
              <a:t>, </a:t>
            </a:r>
            <a:r>
              <a:rPr lang="en-US" i="1" dirty="0"/>
              <a:t>10</a:t>
            </a:r>
            <a:r>
              <a:rPr lang="en-US" dirty="0"/>
              <a:t>(10), e0137725. </a:t>
            </a:r>
            <a:r>
              <a:rPr lang="en-US" dirty="0">
                <a:hlinkClick r:id="rId10"/>
              </a:rPr>
              <a:t>https://doi.org/10.1371/journal.pone.0137725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Taddé</a:t>
            </a:r>
            <a:r>
              <a:rPr lang="en-US" dirty="0"/>
              <a:t>, B. O., </a:t>
            </a:r>
            <a:r>
              <a:rPr lang="en-US" dirty="0" err="1"/>
              <a:t>Jacqmin‐Gadda</a:t>
            </a:r>
            <a:r>
              <a:rPr lang="en-US" dirty="0"/>
              <a:t>, H., </a:t>
            </a:r>
            <a:r>
              <a:rPr lang="en-US" dirty="0" err="1"/>
              <a:t>Dartigues</a:t>
            </a:r>
            <a:r>
              <a:rPr lang="en-US" dirty="0"/>
              <a:t>, J., </a:t>
            </a:r>
            <a:r>
              <a:rPr lang="en-US" dirty="0" err="1"/>
              <a:t>Commenges</a:t>
            </a:r>
            <a:r>
              <a:rPr lang="en-US" dirty="0"/>
              <a:t>, D., &amp; Proust‐Lima, C. (2019). Dynamic modeling of multivariate dimensions and their temporal relationships using latent processes: Application to Alzheimer’s disease. </a:t>
            </a:r>
            <a:r>
              <a:rPr lang="en-US" i="1" dirty="0"/>
              <a:t>Biometrics</a:t>
            </a:r>
            <a:r>
              <a:rPr lang="en-US" dirty="0"/>
              <a:t>, biom.13168. </a:t>
            </a:r>
            <a:r>
              <a:rPr lang="en-US" dirty="0">
                <a:hlinkClick r:id="rId11"/>
              </a:rPr>
              <a:t>https://doi.org/10.1111/biom.13168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Turnbaugh</a:t>
            </a:r>
            <a:r>
              <a:rPr lang="en-US" dirty="0"/>
              <a:t>, P. J., Ley, R. E., Hamady, M., Fraser-Liggett, C. M., Knight, R., &amp; Gordon, J. I. (2007). The Human Microbiome Project. </a:t>
            </a:r>
            <a:r>
              <a:rPr lang="en-US" i="1" dirty="0"/>
              <a:t>Nature</a:t>
            </a:r>
            <a:r>
              <a:rPr lang="en-US" dirty="0"/>
              <a:t>, </a:t>
            </a:r>
            <a:r>
              <a:rPr lang="en-US" i="1" dirty="0"/>
              <a:t>449</a:t>
            </a:r>
            <a:r>
              <a:rPr lang="en-US" dirty="0"/>
              <a:t>(7164), 804–810. </a:t>
            </a:r>
            <a:r>
              <a:rPr lang="en-US" dirty="0">
                <a:hlinkClick r:id="rId12"/>
              </a:rPr>
              <a:t>https://doi.org/10.1038/nature06244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Xu, L., Paterson, A. D., &amp; Xu, W. (2017). Bayesian latent variable models for hierarchical clustered count outcomes with repeated measures in microbiome studies: Xu et al. </a:t>
            </a:r>
            <a:r>
              <a:rPr lang="en-US" i="1" dirty="0"/>
              <a:t>Genetic Epidemiology</a:t>
            </a:r>
            <a:r>
              <a:rPr lang="en-US" dirty="0"/>
              <a:t>, </a:t>
            </a:r>
            <a:r>
              <a:rPr lang="en-US" i="1" dirty="0"/>
              <a:t>41</a:t>
            </a:r>
            <a:r>
              <a:rPr lang="en-US" dirty="0"/>
              <a:t>(3), 221–232. </a:t>
            </a:r>
            <a:r>
              <a:rPr lang="en-US" dirty="0">
                <a:hlinkClick r:id="rId13"/>
              </a:rPr>
              <a:t>https://doi.org/10.1002/gepi.22031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Cystic Fibrosis (</a:t>
            </a:r>
            <a:r>
              <a:rPr lang="en-US" sz="4000" b="1"/>
              <a:t>CF</a:t>
            </a:r>
            <a:r>
              <a:rPr lang="en-US" sz="4000"/>
              <a:t>) cont.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Subjects have varied disease progression</a:t>
            </a:r>
          </a:p>
          <a:p>
            <a:r>
              <a:rPr lang="en-US" sz="2800" dirty="0"/>
              <a:t>Unclear whether variability present in early CF airways, or if it develops over time</a:t>
            </a:r>
          </a:p>
          <a:p>
            <a:r>
              <a:rPr lang="en-US" sz="2800" dirty="0"/>
              <a:t>Identifying endotypes based on airway microbiome community composition may clarify this</a:t>
            </a:r>
          </a:p>
          <a:p>
            <a:pPr lvl="1"/>
            <a:r>
              <a:rPr lang="en-US" sz="2600" dirty="0"/>
              <a:t>Microbiome data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D03F9-9F63-4416-B9E7-76ED710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45" y="288075"/>
            <a:ext cx="6939455" cy="976312"/>
          </a:xfrm>
        </p:spPr>
        <p:txBody>
          <a:bodyPr>
            <a:normAutofit/>
          </a:bodyPr>
          <a:lstStyle/>
          <a:p>
            <a:r>
              <a:rPr lang="en-US" sz="4000" dirty="0"/>
              <a:t>Microbiome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6A47B-CD7C-4ADD-A542-1FAE9425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545" y="1598613"/>
            <a:ext cx="5181600" cy="4262438"/>
          </a:xfrm>
        </p:spPr>
        <p:txBody>
          <a:bodyPr>
            <a:normAutofit/>
          </a:bodyPr>
          <a:lstStyle/>
          <a:p>
            <a:r>
              <a:rPr lang="en-US" sz="2300" dirty="0"/>
              <a:t>Requires consideration of location &amp; quantity of samples</a:t>
            </a:r>
          </a:p>
          <a:p>
            <a:pPr lvl="1"/>
            <a:r>
              <a:rPr lang="en-US" sz="2100" dirty="0"/>
              <a:t>Number of samples collected could often be limited</a:t>
            </a:r>
          </a:p>
          <a:p>
            <a:r>
              <a:rPr lang="en-US" sz="2300" dirty="0"/>
              <a:t>Sequencing of a specimen provides estimate of the relative abundance of different species within a sample</a:t>
            </a:r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A9F857-58FA-49E4-94BF-E9821D9B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7144" y="1598615"/>
            <a:ext cx="4046903" cy="42624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Potential lack of measurement precision provides some difficulty in conclusions drawn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Relative Abundances sum to 1; many standard statistical methods inappropriate 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FB84B3-62F2-45C7-AD49-48EE2CA2FE2B}"/>
              </a:ext>
            </a:extLst>
          </p:cNvPr>
          <p:cNvCxnSpPr>
            <a:cxnSpLocks/>
          </p:cNvCxnSpPr>
          <p:nvPr/>
        </p:nvCxnSpPr>
        <p:spPr>
          <a:xfrm>
            <a:off x="7761888" y="1598613"/>
            <a:ext cx="0" cy="376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Latent Class Analysis: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“Classy” Take on Microbiome Data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US" sz="2800" dirty="0"/>
              <a:t>The latent class mixed model is a sub-genre of structural equation modeling</a:t>
            </a:r>
          </a:p>
          <a:p>
            <a:pPr lvl="1"/>
            <a:r>
              <a:rPr lang="en-US" sz="2600" dirty="0"/>
              <a:t>Very similar to cluster analysis</a:t>
            </a:r>
          </a:p>
          <a:p>
            <a:r>
              <a:rPr lang="en-US" sz="2800" dirty="0"/>
              <a:t>Incorporates a linear mixed model framework into the modeling of unmeasured groups (endotypes) to fit longitudinal data </a:t>
            </a:r>
          </a:p>
        </p:txBody>
      </p:sp>
    </p:spTree>
    <p:extLst>
      <p:ext uri="{BB962C8B-B14F-4D97-AF65-F5344CB8AC3E}">
        <p14:creationId xmlns:p14="http://schemas.microsoft.com/office/powerpoint/2010/main" val="15891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Latent Class Analysis: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“Classy” Take on Microbiome Data</a:t>
            </a: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1" y="2529110"/>
            <a:ext cx="9383408" cy="3927195"/>
          </a:xfrm>
        </p:spPr>
        <p:txBody>
          <a:bodyPr>
            <a:normAutofit/>
          </a:bodyPr>
          <a:lstStyle/>
          <a:p>
            <a:r>
              <a:rPr lang="en-US" sz="2800" dirty="0"/>
              <a:t>Application of Latent Class Analysis methods to microbiome still relatively novel </a:t>
            </a:r>
          </a:p>
          <a:p>
            <a:pPr lvl="1"/>
            <a:r>
              <a:rPr lang="en-US" sz="2600" dirty="0"/>
              <a:t>Especially longitudinal airway microbiome data</a:t>
            </a:r>
          </a:p>
          <a:p>
            <a:r>
              <a:rPr lang="en-US" sz="2800" dirty="0"/>
              <a:t>Few assumptions on the data; appealing for microbiome data</a:t>
            </a:r>
          </a:p>
          <a:p>
            <a:pPr lvl="1"/>
            <a:r>
              <a:rPr lang="en-US" sz="2600" dirty="0"/>
              <a:t>Normality assumption can be met via compositional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0336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What is a Latent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Latent Variable: </a:t>
            </a:r>
            <a:r>
              <a:rPr lang="en-US" sz="2400" dirty="0"/>
              <a:t>A variable for which there is no sample realization for at least some (sometimes all) observations in a sample</a:t>
            </a:r>
          </a:p>
          <a:p>
            <a:pPr lvl="1"/>
            <a:r>
              <a:rPr lang="en-US" sz="2000" dirty="0"/>
              <a:t>We can’t measure self-esteem (latent), but can use the compiled answers on a questionnaire (Observed </a:t>
            </a:r>
            <a:r>
              <a:rPr lang="en-US" sz="2000" dirty="0" err="1"/>
              <a:t>r.v.</a:t>
            </a:r>
            <a:r>
              <a:rPr lang="en-US" sz="2000" dirty="0"/>
              <a:t>) to glean info about it</a:t>
            </a:r>
          </a:p>
          <a:p>
            <a:r>
              <a:rPr lang="en-US" sz="2200" dirty="0"/>
              <a:t>If we treat groups/clusters of subjects as a latent variable, we can use the measured composition of their microbiome communities (trajectories) to build these endotypes </a:t>
            </a:r>
          </a:p>
        </p:txBody>
      </p:sp>
    </p:spTree>
    <p:extLst>
      <p:ext uri="{BB962C8B-B14F-4D97-AF65-F5344CB8AC3E}">
        <p14:creationId xmlns:p14="http://schemas.microsoft.com/office/powerpoint/2010/main" val="3645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1115849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Linear Mixed Model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– fixed effects</a:t>
                </a:r>
              </a:p>
              <a:p>
                <a:r>
                  <a:rPr lang="en-US" sz="2000" i="1" dirty="0"/>
                  <a:t>b – </a:t>
                </a:r>
                <a:r>
                  <a:rPr lang="en-US" sz="2000" dirty="0"/>
                  <a:t>random effects </a:t>
                </a:r>
              </a:p>
              <a:p>
                <a:pPr lvl="1"/>
                <a:r>
                  <a:rPr lang="en-US" sz="2000" i="1" dirty="0"/>
                  <a:t>Zero-mean MVN distribution</a:t>
                </a:r>
              </a:p>
              <a:p>
                <a:pPr lvl="1"/>
                <a:r>
                  <a:rPr lang="en-US" sz="2000" i="1" dirty="0"/>
                  <a:t>Unspecified structure</a:t>
                </a:r>
              </a:p>
              <a:p>
                <a:r>
                  <a:rPr lang="en-US" sz="2000" i="1" dirty="0"/>
                  <a:t>X, Z – </a:t>
                </a:r>
                <a:r>
                  <a:rPr lang="en-US" sz="2000" dirty="0"/>
                  <a:t>design matrices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i="1" dirty="0"/>
                  <a:t> - </a:t>
                </a:r>
                <a:r>
                  <a:rPr lang="en-US" sz="2000" dirty="0"/>
                  <a:t>independent errors</a:t>
                </a:r>
              </a:p>
              <a:p>
                <a:pPr lvl="1"/>
                <a:r>
                  <a:rPr lang="en-US" sz="2000" dirty="0"/>
                  <a:t>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– </a:t>
                </a:r>
                <a:r>
                  <a:rPr lang="en-US" sz="2000" dirty="0"/>
                  <a:t>Zero mean gaussian stochastic process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  <a:blipFill>
                <a:blip r:embed="rId3"/>
                <a:stretch>
                  <a:fillRect l="-1262" t="-909" r="-1403" b="-15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015757-1055-40A5-852F-15502090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6447" y="2978596"/>
            <a:ext cx="4338674" cy="3354060"/>
          </a:xfrm>
        </p:spPr>
        <p:txBody>
          <a:bodyPr>
            <a:normAutofit/>
          </a:bodyPr>
          <a:lstStyle/>
          <a:p>
            <a:r>
              <a:rPr lang="en-US" sz="2400" dirty="0"/>
              <a:t>Assume normally distributed measurement errors, random effects, correlated errors</a:t>
            </a:r>
          </a:p>
          <a:p>
            <a:r>
              <a:rPr lang="en-US" sz="2400" dirty="0"/>
              <a:t>Assume constant covariate effects across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93241-D82B-4FEF-A482-876127F0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59" y="1964342"/>
            <a:ext cx="549669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b="1" dirty="0"/>
                  <a:t>Latent Process Mixed Models:</a:t>
                </a:r>
                <a:r>
                  <a:rPr lang="en-US" sz="2200" dirty="0"/>
                  <a:t> separating the structural model that describes the quantity of interest (latent process) according to time and covariates from the measurement model which links the quantity of interest to the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/>
                  <a:t>- </a:t>
                </a:r>
                <a:r>
                  <a:rPr lang="en-US" sz="2200" dirty="0"/>
                  <a:t>latent process</a:t>
                </a:r>
              </a:p>
              <a:p>
                <a:r>
                  <a:rPr lang="en-US" sz="2200" i="1" dirty="0"/>
                  <a:t>H</a:t>
                </a:r>
                <a:r>
                  <a:rPr lang="en-US" sz="2200" dirty="0"/>
                  <a:t> is a link function between latent process and outcome at time </a:t>
                </a:r>
                <a:r>
                  <a:rPr lang="en-US" sz="2200" i="1" dirty="0" err="1"/>
                  <a:t>t</a:t>
                </a:r>
                <a:r>
                  <a:rPr lang="en-US" sz="2200" i="1" baseline="-25000" dirty="0" err="1"/>
                  <a:t>ij</a:t>
                </a:r>
                <a:r>
                  <a:rPr lang="en-US" sz="2200" dirty="0"/>
                  <a:t> </a:t>
                </a:r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  <a:blipFill>
                <a:blip r:embed="rId3"/>
                <a:stretch>
                  <a:fillRect l="-821" t="-2841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Constrains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200" dirty="0"/>
                  <a:t>(identifies location of latent process)</a:t>
                </a:r>
              </a:p>
              <a:p>
                <a:r>
                  <a:rPr lang="en-US" sz="2200" dirty="0"/>
                  <a:t>Constrains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(identifies scale of latent process)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  <a:blipFill>
                <a:blip r:embed="rId4"/>
                <a:stretch>
                  <a:fillRect l="-615" t="-408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97718-534E-43DD-93ED-56E1BBCEC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843" y="3983232"/>
            <a:ext cx="5960310" cy="541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C41DF-B387-4F26-B7DE-DC3C288F3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088" y="4525079"/>
            <a:ext cx="4035821" cy="5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5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2961</Words>
  <Application>Microsoft Office PowerPoint</Application>
  <PresentationFormat>Widescreen</PresentationFormat>
  <Paragraphs>219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Wisp</vt:lpstr>
      <vt:lpstr>Latent Class Mixed Models in CF Infant Airway Microbiomes</vt:lpstr>
      <vt:lpstr>Cystic Fibrosis (CF)</vt:lpstr>
      <vt:lpstr>Cystic Fibrosis (CF) cont.</vt:lpstr>
      <vt:lpstr>Microbiome Data</vt:lpstr>
      <vt:lpstr>Latent Class Analysis: A “Classy” Take on Microbiome Data</vt:lpstr>
      <vt:lpstr>Latent Class Analysis: A “Classy” Take on Microbiome Data</vt:lpstr>
      <vt:lpstr>Building a Latent Class Mixed Model: What is a Latent Variable?</vt:lpstr>
      <vt:lpstr>Building a Latent Class Mixed Model: Linear Mixed Model recap</vt:lpstr>
      <vt:lpstr>Building a Latent Class Mixed Model: Latent Process Mixed Model</vt:lpstr>
      <vt:lpstr>Building a Latent Class Mixed Model: Latent Process Mixed Model</vt:lpstr>
      <vt:lpstr>Building a Latent Class Mixed Model: Latent Class Mixed Model</vt:lpstr>
      <vt:lpstr>Building a Latent Class Mixed Model: Parameter Estimation</vt:lpstr>
      <vt:lpstr>Motivating Example: BONUS Study</vt:lpstr>
      <vt:lpstr>PowerPoint Presentation</vt:lpstr>
      <vt:lpstr>Thesis Questions</vt:lpstr>
      <vt:lpstr>Methods</vt:lpstr>
      <vt:lpstr>Proposed Analysis: Data Manipulation</vt:lpstr>
      <vt:lpstr>Proposed Analysis: Model Selection</vt:lpstr>
      <vt:lpstr>Potential Output/ Results</vt:lpstr>
      <vt:lpstr>Timeline Goals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Class Mixed Models in CF Infant Airway Microbiomes</dc:title>
  <dc:creator>Sakamoto, Casey</dc:creator>
  <cp:lastModifiedBy>Sakamoto, Casey</cp:lastModifiedBy>
  <cp:revision>24</cp:revision>
  <dcterms:created xsi:type="dcterms:W3CDTF">2020-06-08T21:49:38Z</dcterms:created>
  <dcterms:modified xsi:type="dcterms:W3CDTF">2020-06-16T02:23:38Z</dcterms:modified>
</cp:coreProperties>
</file>