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Arial Black"/>
      <p:regular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iJE937avIhQ8R9bFfDousf0lc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6E5FFA-C2EB-43ED-B945-1E5F8F8F2B2C}">
  <a:tblStyle styleId="{876E5FFA-C2EB-43ED-B945-1E5F8F8F2B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6D6D6"/>
          </a:solidFill>
        </a:fill>
      </a:tcStyle>
    </a:wholeTbl>
    <a:band1H>
      <a:tcTxStyle/>
    </a:band1H>
    <a:band2H>
      <a:tcTxStyle b="off" i="off"/>
      <a:tcStyle>
        <a:fill>
          <a:solidFill>
            <a:srgbClr val="ECECEC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2" Type="http://schemas.openxmlformats.org/officeDocument/2006/relationships/font" Target="fonts/GillSans-regular.fntdata"/><Relationship Id="rId41" Type="http://schemas.openxmlformats.org/officeDocument/2006/relationships/font" Target="fonts/ArialBlack-regular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Gill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4" name="Google Shape;92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b) O , I, T , U , 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c) Yes, the best order will be D , B , C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Pruned nodes will be : Y , F , N , O , I , T , U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0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0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9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66" name="Google Shape;66;p42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4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4" name="Google Shape;74;p44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5" name="Google Shape;75;p44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5"/>
          <p:cNvSpPr txBox="1"/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Black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  <a:defRPr b="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5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7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8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49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 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 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2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2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2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52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 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3"/>
          <p:cNvSpPr/>
          <p:nvPr>
            <p:ph idx="2" type="pic"/>
          </p:nvPr>
        </p:nvSpPr>
        <p:spPr>
          <a:xfrm>
            <a:off x="-2" y="0"/>
            <a:ext cx="9000878" cy="4846321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53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5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3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53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 txBox="1"/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5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5"/>
          <p:cNvSpPr txBox="1"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22" name="Google Shape;122;p55"/>
          <p:cNvSpPr txBox="1"/>
          <p:nvPr>
            <p:ph idx="1" type="body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5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 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6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27" name="Google Shape;127;p56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56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 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7"/>
          <p:cNvSpPr txBox="1"/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5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ext">
  <p:cSld name="1_Title and Tex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 txBox="1"/>
          <p:nvPr>
            <p:ph idx="1" type="body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58"/>
          <p:cNvSpPr txBox="1"/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 Black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135" name="Google Shape;135;p58"/>
          <p:cNvCxnSpPr/>
          <p:nvPr/>
        </p:nvCxnSpPr>
        <p:spPr>
          <a:xfrm>
            <a:off x="561975" y="1143000"/>
            <a:ext cx="7772401" cy="0"/>
          </a:xfrm>
          <a:prstGeom prst="straightConnector1">
            <a:avLst/>
          </a:prstGeom>
          <a:noFill/>
          <a:ln cap="flat" cmpd="sng" w="12700">
            <a:solidFill>
              <a:srgbClr val="40404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6" name="Google Shape;136;p58"/>
          <p:cNvSpPr txBox="1"/>
          <p:nvPr>
            <p:ph idx="12" type="sldNum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gradFill>
          <a:gsLst>
            <a:gs pos="0">
              <a:srgbClr val="848484"/>
            </a:gs>
            <a:gs pos="100000">
              <a:srgbClr val="3B3B3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685800" y="274638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  <a:defRPr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571500" y="1422400"/>
            <a:ext cx="7772400" cy="373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655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655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655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655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6CE24"/>
              </a:buClr>
              <a:buSzPts val="1700"/>
              <a:buFont typeface="Gill Sans"/>
              <a:buChar char=""/>
              <a:defRPr b="0" sz="2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8747311" y="6633970"/>
            <a:ext cx="168090" cy="1478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>
                <a:solidFill>
                  <a:srgbClr val="4D4D4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 Black"/>
              <a:buNone/>
              <a:defRPr sz="72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000"/>
              <a:buFont typeface="Arial Black"/>
              <a:buNone/>
              <a:defRPr b="0" sz="2000" cap="non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Black"/>
              <a:buNone/>
              <a:defRPr b="0" sz="1800" cap="none">
                <a:latin typeface="Arial Black"/>
                <a:ea typeface="Arial Black"/>
                <a:cs typeface="Arial Black"/>
                <a:sym typeface="Arial Black"/>
              </a:defRPr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/>
            </a:lvl1pPr>
            <a:lvl2pPr indent="-4318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2pPr>
            <a:lvl3pPr indent="-4318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3pPr>
            <a:lvl4pPr indent="-4318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4pPr>
            <a:lvl5pPr indent="-4318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2" type="body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sz="2400">
                <a:solidFill>
                  <a:srgbClr val="D1282E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3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  <a:defRPr b="0" i="0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 rot="-5400000">
            <a:off x="8663652" y="6285800"/>
            <a:ext cx="443171" cy="437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1282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en@usc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idx="4294967295" type="ctrTitle"/>
          </p:nvPr>
        </p:nvSpPr>
        <p:spPr>
          <a:xfrm>
            <a:off x="957734" y="2265834"/>
            <a:ext cx="6815425" cy="12043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 Black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Discussion Section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(Week 5)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Midterm-1 Review</a:t>
            </a:r>
            <a:endParaRPr/>
          </a:p>
        </p:txBody>
      </p:sp>
      <p:sp>
        <p:nvSpPr>
          <p:cNvPr id="143" name="Google Shape;143;p1"/>
          <p:cNvSpPr txBox="1"/>
          <p:nvPr>
            <p:ph idx="4294967295" type="subTitle"/>
          </p:nvPr>
        </p:nvSpPr>
        <p:spPr>
          <a:xfrm>
            <a:off x="797426" y="4214952"/>
            <a:ext cx="7848600" cy="8037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rPr b="0" i="0" lang="en-US" sz="24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PROF WEI-MIN SHEN </a:t>
            </a:r>
            <a:r>
              <a:rPr b="0" i="0" lang="en-US" sz="2400" u="sng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WMSHEN@USC.EDU</a:t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 Black"/>
              <a:buNone/>
            </a:pPr>
            <a:r>
              <a:t/>
            </a:r>
            <a:endParaRPr b="0" i="0" sz="24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35700" lIns="35700" spcFirstLastPara="1" rIns="76350" wrap="square" tIns="35700">
            <a:noAutofit/>
          </a:bodyPr>
          <a:lstStyle/>
          <a:p>
            <a:pPr indent="-6350" lvl="0" marL="63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CSCI 561 - Foundation for 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228600" y="116792"/>
            <a:ext cx="8686800" cy="65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The schedules of the customers are: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1: Webflix: 8:00-9:00am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2: Anazon: 8:30-9:30am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3: Pied Piper: 9:00-10:00am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4: Hooli: 9:00-10:00am 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>
                <a:solidFill>
                  <a:srgbClr val="000000"/>
                </a:solidFill>
              </a:rPr>
              <a:t>Company 5: Gulu: 9:30-10:30am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Using Company as variable, formulate this problem as a CSP problem with variables, domains, and constraints. Constraints should be specified formally and precisely, but may be implicit rather than explicit.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Draw the constraint graph associated with your CSP.</a:t>
            </a:r>
            <a:endParaRPr/>
          </a:p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8788399" y="6633970"/>
            <a:ext cx="127001" cy="1478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4D4D4D"/>
                </a:solidFill>
              </a:rPr>
              <a:t>‹#›</a:t>
            </a:fld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4320204" y="116793"/>
            <a:ext cx="4674151" cy="2234566"/>
          </a:xfrm>
          <a:prstGeom prst="rect">
            <a:avLst/>
          </a:prstGeom>
          <a:noFill/>
          <a:ln cap="flat" cmpd="sng" w="9525">
            <a:solidFill>
              <a:srgbClr val="FAC8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68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profiles of your engineers are: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Albacore can maintain Pied Piper and Hooli.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Bosam can maintain all companies, but Webflix.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25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Coleslaw can maintain all companies. </a:t>
            </a:r>
            <a:endParaRPr/>
          </a:p>
        </p:txBody>
      </p:sp>
      <p:pic>
        <p:nvPicPr>
          <p:cNvPr descr="Picture 6"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05" y="3859462"/>
            <a:ext cx="3848101" cy="276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27" name="Google Shape;2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7232" y="3929814"/>
            <a:ext cx="3981939" cy="248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228600" y="116792"/>
            <a:ext cx="8686800" cy="6511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16637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-16637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None/>
            </a:pPr>
            <a:r>
              <a:t/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Show the domains of the variables after running arc-consistency on this initial graph (after having already enforced any unary constraints). </a:t>
            </a:r>
            <a:endParaRPr/>
          </a:p>
          <a:p>
            <a:pPr indent="-27432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Font typeface="Gill Sans"/>
              <a:buChar char=""/>
            </a:pPr>
            <a:r>
              <a:rPr lang="en-US">
                <a:solidFill>
                  <a:srgbClr val="000000"/>
                </a:solidFill>
              </a:rPr>
              <a:t> Give one solution to this CSP. 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8747311" y="6633970"/>
            <a:ext cx="168089" cy="1478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>
                <a:solidFill>
                  <a:srgbClr val="4D4D4D"/>
                </a:solidFill>
              </a:rPr>
              <a:t>‹#›</a:t>
            </a:fld>
            <a:endParaRPr/>
          </a:p>
        </p:txBody>
      </p:sp>
      <p:pic>
        <p:nvPicPr>
          <p:cNvPr descr="Picture 6"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12" y="123626"/>
            <a:ext cx="3848101" cy="2768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5118" y="123626"/>
            <a:ext cx="3981939" cy="248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36" name="Google Shape;2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5118" y="3706974"/>
            <a:ext cx="3981939" cy="2709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7" name="Google Shape;237;p11"/>
          <p:cNvPicPr preferRelativeResize="0"/>
          <p:nvPr/>
        </p:nvPicPr>
        <p:blipFill rotWithShape="1">
          <a:blip r:embed="rId6">
            <a:alphaModFix/>
          </a:blip>
          <a:srcRect b="53701" l="0" r="35385" t="0"/>
          <a:stretch/>
        </p:blipFill>
        <p:spPr>
          <a:xfrm>
            <a:off x="228600" y="4299801"/>
            <a:ext cx="4194007" cy="38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CSP Example: Map Coloring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838200" y="3996266"/>
            <a:ext cx="7880596" cy="15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 variables 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{WA,NT,SA,Q,NSW,V,T}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variable has the same domain 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400" u="none" cap="none" strike="noStrike">
                <a:solidFill>
                  <a:srgbClr val="F8808E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45D628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7793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2400" u="none" cap="none" strike="noStrike">
                <a:solidFill>
                  <a:srgbClr val="FAC81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two adjacent variables have the same value: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WA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NT, WA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SA, 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SA, 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Q,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NSW, SA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V,Q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NSW, NSW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grpSp>
        <p:nvGrpSpPr>
          <p:cNvPr id="244" name="Google Shape;244;p12"/>
          <p:cNvGrpSpPr/>
          <p:nvPr/>
        </p:nvGrpSpPr>
        <p:grpSpPr>
          <a:xfrm>
            <a:off x="2803525" y="1327941"/>
            <a:ext cx="3048000" cy="2449340"/>
            <a:chOff x="0" y="-1"/>
            <a:chExt cx="3048000" cy="2449338"/>
          </a:xfrm>
        </p:grpSpPr>
        <p:grpSp>
          <p:nvGrpSpPr>
            <p:cNvPr id="245" name="Google Shape;245;p12"/>
            <p:cNvGrpSpPr/>
            <p:nvPr/>
          </p:nvGrpSpPr>
          <p:grpSpPr>
            <a:xfrm>
              <a:off x="0" y="-1"/>
              <a:ext cx="3048000" cy="2438403"/>
              <a:chOff x="0" y="-1"/>
              <a:chExt cx="3048000" cy="2438402"/>
            </a:xfrm>
          </p:grpSpPr>
          <p:sp>
            <p:nvSpPr>
              <p:cNvPr id="246" name="Google Shape;246;p12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12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255" name="Google Shape;255;p12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257" name="Google Shape;257;p12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258" name="Google Shape;258;p12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grpSp>
        <p:nvGrpSpPr>
          <p:cNvPr id="260" name="Google Shape;260;p12"/>
          <p:cNvGrpSpPr/>
          <p:nvPr/>
        </p:nvGrpSpPr>
        <p:grpSpPr>
          <a:xfrm>
            <a:off x="2803525" y="1327942"/>
            <a:ext cx="3048000" cy="2512839"/>
            <a:chOff x="0" y="0"/>
            <a:chExt cx="3048000" cy="2512837"/>
          </a:xfrm>
        </p:grpSpPr>
        <p:sp>
          <p:nvSpPr>
            <p:cNvPr id="261" name="Google Shape;261;p12"/>
            <p:cNvSpPr/>
            <p:nvPr/>
          </p:nvSpPr>
          <p:spPr>
            <a:xfrm>
              <a:off x="0" y="304800"/>
              <a:ext cx="914400" cy="1219201"/>
            </a:xfrm>
            <a:prstGeom prst="rect">
              <a:avLst/>
            </a:pr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914400" y="914400"/>
              <a:ext cx="914400" cy="9144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4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rgbClr val="001A7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st="23000">
                <a:srgbClr val="000000">
                  <a:alpha val="40000"/>
                </a:srgbClr>
              </a:outerShdw>
            </a:effectLst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914400" y="0"/>
              <a:ext cx="685800" cy="914401"/>
            </a:xfrm>
            <a:prstGeom prst="rect">
              <a:avLst/>
            </a:prstGeom>
            <a:solidFill>
              <a:srgbClr val="45D628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1600200" y="0"/>
              <a:ext cx="1447800" cy="10668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  <a:lnTo>
                    <a:pt x="3411" y="21600"/>
                  </a:lnTo>
                  <a:lnTo>
                    <a:pt x="3411" y="18514"/>
                  </a:lnTo>
                  <a:lnTo>
                    <a:pt x="0" y="18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1828800" y="1066800"/>
              <a:ext cx="1219200" cy="7620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12960"/>
                  </a:lnTo>
                  <a:lnTo>
                    <a:pt x="189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D62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1828800" y="1524000"/>
              <a:ext cx="1066800" cy="304801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170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2438400" y="2133600"/>
              <a:ext cx="304800" cy="304801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69" name="Google Shape;269;p12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271" name="Google Shape;271;p12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2438400" y="2133600"/>
              <a:ext cx="327025" cy="379237"/>
            </a:xfrm>
            <a:prstGeom prst="rect">
              <a:avLst/>
            </a:prstGeom>
            <a:solidFill>
              <a:schemeClr val="accent2"/>
            </a:solidFill>
            <a:ln cap="flat" cmpd="sng" w="28575">
              <a:solidFill>
                <a:srgbClr val="001A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-1" y="-183832"/>
            <a:ext cx="896425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Backtracking Search: Map Coloring</a:t>
            </a:r>
            <a:endParaRPr/>
          </a:p>
        </p:txBody>
      </p:sp>
      <p:grpSp>
        <p:nvGrpSpPr>
          <p:cNvPr id="280" name="Google Shape;280;p13"/>
          <p:cNvGrpSpPr/>
          <p:nvPr/>
        </p:nvGrpSpPr>
        <p:grpSpPr>
          <a:xfrm>
            <a:off x="914400" y="1055687"/>
            <a:ext cx="6220719" cy="3941588"/>
            <a:chOff x="0" y="0"/>
            <a:chExt cx="6220718" cy="3941587"/>
          </a:xfrm>
        </p:grpSpPr>
        <p:sp>
          <p:nvSpPr>
            <p:cNvPr id="281" name="Google Shape;281;p13"/>
            <p:cNvSpPr txBox="1"/>
            <p:nvPr/>
          </p:nvSpPr>
          <p:spPr>
            <a:xfrm>
              <a:off x="3124201" y="0"/>
              <a:ext cx="266363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{}</a:t>
              </a:r>
              <a:endParaRPr/>
            </a:p>
          </p:txBody>
        </p:sp>
        <p:sp>
          <p:nvSpPr>
            <p:cNvPr id="282" name="Google Shape;282;p13"/>
            <p:cNvSpPr txBox="1"/>
            <p:nvPr/>
          </p:nvSpPr>
          <p:spPr>
            <a:xfrm>
              <a:off x="1219200" y="914400"/>
              <a:ext cx="937318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3048001" y="914400"/>
              <a:ext cx="1191591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WA=green</a:t>
              </a:r>
              <a:endParaRPr/>
            </a:p>
          </p:txBody>
        </p:sp>
        <p:sp>
          <p:nvSpPr>
            <p:cNvPr id="284" name="Google Shape;284;p13"/>
            <p:cNvSpPr txBox="1"/>
            <p:nvPr/>
          </p:nvSpPr>
          <p:spPr>
            <a:xfrm>
              <a:off x="5181601" y="914400"/>
              <a:ext cx="1039117" cy="3601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WA=blue</a:t>
              </a:r>
              <a:endParaRPr/>
            </a:p>
          </p:txBody>
        </p:sp>
        <p:sp>
          <p:nvSpPr>
            <p:cNvPr id="285" name="Google Shape;285;p13"/>
            <p:cNvSpPr txBox="1"/>
            <p:nvPr/>
          </p:nvSpPr>
          <p:spPr>
            <a:xfrm>
              <a:off x="304800" y="1828800"/>
              <a:ext cx="1136561" cy="626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2438400" y="1828800"/>
              <a:ext cx="1000831" cy="6268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NT=blue</a:t>
              </a:r>
              <a:endParaRPr/>
            </a:p>
          </p:txBody>
        </p:sp>
        <p:sp>
          <p:nvSpPr>
            <p:cNvPr id="287" name="Google Shape;287;p13"/>
            <p:cNvSpPr txBox="1"/>
            <p:nvPr/>
          </p:nvSpPr>
          <p:spPr>
            <a:xfrm>
              <a:off x="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66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Arial"/>
                  <a:ea typeface="Arial"/>
                  <a:cs typeface="Arial"/>
                  <a:sym typeface="Arial"/>
                </a:rPr>
                <a:t>Q=red</a:t>
              </a:r>
              <a:endParaRPr/>
            </a:p>
          </p:txBody>
        </p:sp>
        <p:sp>
          <p:nvSpPr>
            <p:cNvPr id="288" name="Google Shape;288;p13"/>
            <p:cNvSpPr txBox="1"/>
            <p:nvPr/>
          </p:nvSpPr>
          <p:spPr>
            <a:xfrm>
              <a:off x="2133600" y="3048000"/>
              <a:ext cx="1200074" cy="8935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WA=red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NT=green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Q=blue</a:t>
              </a:r>
              <a:endParaRPr/>
            </a:p>
          </p:txBody>
        </p:sp>
      </p:grpSp>
      <p:grpSp>
        <p:nvGrpSpPr>
          <p:cNvPr id="289" name="Google Shape;289;p13"/>
          <p:cNvGrpSpPr/>
          <p:nvPr/>
        </p:nvGrpSpPr>
        <p:grpSpPr>
          <a:xfrm>
            <a:off x="5638800" y="3189285"/>
            <a:ext cx="3048000" cy="2449340"/>
            <a:chOff x="0" y="-1"/>
            <a:chExt cx="3048000" cy="2449338"/>
          </a:xfrm>
        </p:grpSpPr>
        <p:grpSp>
          <p:nvGrpSpPr>
            <p:cNvPr id="290" name="Google Shape;290;p13"/>
            <p:cNvGrpSpPr/>
            <p:nvPr/>
          </p:nvGrpSpPr>
          <p:grpSpPr>
            <a:xfrm>
              <a:off x="0" y="-1"/>
              <a:ext cx="3048000" cy="2438403"/>
              <a:chOff x="0" y="-1"/>
              <a:chExt cx="3048000" cy="2438402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0" y="304800"/>
                <a:ext cx="914400" cy="12192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914400" y="914400"/>
                <a:ext cx="914400" cy="9144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914400" y="0"/>
                <a:ext cx="685800" cy="9144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1600200" y="-1"/>
                <a:ext cx="1447800" cy="106680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1828800" y="1066800"/>
                <a:ext cx="1219200" cy="7620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828800" y="1524000"/>
                <a:ext cx="1066800" cy="304801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438400" y="2133600"/>
                <a:ext cx="304800" cy="304801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13"/>
            <p:cNvSpPr txBox="1"/>
            <p:nvPr/>
          </p:nvSpPr>
          <p:spPr>
            <a:xfrm>
              <a:off x="136525" y="717550"/>
              <a:ext cx="46389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299" name="Google Shape;299;p13"/>
            <p:cNvSpPr txBox="1"/>
            <p:nvPr/>
          </p:nvSpPr>
          <p:spPr>
            <a:xfrm>
              <a:off x="1066800" y="228600"/>
              <a:ext cx="4088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300" name="Google Shape;300;p13"/>
            <p:cNvSpPr txBox="1"/>
            <p:nvPr/>
          </p:nvSpPr>
          <p:spPr>
            <a:xfrm>
              <a:off x="1219200" y="1143000"/>
              <a:ext cx="409089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1828800" y="457200"/>
              <a:ext cx="281953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02" name="Google Shape;302;p13"/>
            <p:cNvSpPr txBox="1"/>
            <p:nvPr/>
          </p:nvSpPr>
          <p:spPr>
            <a:xfrm>
              <a:off x="2133600" y="1219200"/>
              <a:ext cx="637466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303" name="Google Shape;303;p13"/>
            <p:cNvSpPr txBox="1"/>
            <p:nvPr/>
          </p:nvSpPr>
          <p:spPr>
            <a:xfrm>
              <a:off x="1828800" y="1524000"/>
              <a:ext cx="256615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2438400" y="2098675"/>
              <a:ext cx="243778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  <p:cxnSp>
        <p:nvCxnSpPr>
          <p:cNvPr id="305" name="Google Shape;305;p13"/>
          <p:cNvCxnSpPr/>
          <p:nvPr/>
        </p:nvCxnSpPr>
        <p:spPr>
          <a:xfrm flipH="1">
            <a:off x="2590800" y="1436687"/>
            <a:ext cx="1676400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3"/>
          <p:cNvCxnSpPr/>
          <p:nvPr/>
        </p:nvCxnSpPr>
        <p:spPr>
          <a:xfrm flipH="1">
            <a:off x="1828799" y="2351086"/>
            <a:ext cx="838201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3"/>
          <p:cNvCxnSpPr/>
          <p:nvPr/>
        </p:nvCxnSpPr>
        <p:spPr>
          <a:xfrm flipH="1">
            <a:off x="1523999" y="3570287"/>
            <a:ext cx="304802" cy="5334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3"/>
          <p:cNvCxnSpPr/>
          <p:nvPr/>
        </p:nvCxnSpPr>
        <p:spPr>
          <a:xfrm>
            <a:off x="1524000" y="5018087"/>
            <a:ext cx="0" cy="381001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p13"/>
          <p:cNvCxnSpPr/>
          <p:nvPr/>
        </p:nvCxnSpPr>
        <p:spPr>
          <a:xfrm>
            <a:off x="4267200" y="1436687"/>
            <a:ext cx="304801" cy="5334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p13"/>
          <p:cNvCxnSpPr/>
          <p:nvPr/>
        </p:nvCxnSpPr>
        <p:spPr>
          <a:xfrm>
            <a:off x="4267200" y="1436686"/>
            <a:ext cx="2362200" cy="533402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13"/>
          <p:cNvCxnSpPr/>
          <p:nvPr/>
        </p:nvCxnSpPr>
        <p:spPr>
          <a:xfrm>
            <a:off x="1828799" y="3570287"/>
            <a:ext cx="1828802" cy="5334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2" name="Google Shape;312;p13"/>
          <p:cNvCxnSpPr/>
          <p:nvPr/>
        </p:nvCxnSpPr>
        <p:spPr>
          <a:xfrm>
            <a:off x="2667000" y="2351086"/>
            <a:ext cx="1143001" cy="533402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p13"/>
          <p:cNvCxnSpPr/>
          <p:nvPr/>
        </p:nvCxnSpPr>
        <p:spPr>
          <a:xfrm>
            <a:off x="3810000" y="3570287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13"/>
          <p:cNvCxnSpPr/>
          <p:nvPr/>
        </p:nvCxnSpPr>
        <p:spPr>
          <a:xfrm>
            <a:off x="4572000" y="2351086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3657600" y="5018087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13"/>
          <p:cNvCxnSpPr/>
          <p:nvPr/>
        </p:nvCxnSpPr>
        <p:spPr>
          <a:xfrm>
            <a:off x="6629400" y="2351086"/>
            <a:ext cx="0" cy="381001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1130300" y="4040980"/>
            <a:ext cx="1016000" cy="3810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14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1: 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23" name="Google Shape;323;p14"/>
          <p:cNvGrpSpPr/>
          <p:nvPr/>
        </p:nvGrpSpPr>
        <p:grpSpPr>
          <a:xfrm>
            <a:off x="4533898" y="1069178"/>
            <a:ext cx="3606107" cy="1655593"/>
            <a:chOff x="-1" y="-2"/>
            <a:chExt cx="3606105" cy="1655591"/>
          </a:xfrm>
        </p:grpSpPr>
        <p:grpSp>
          <p:nvGrpSpPr>
            <p:cNvPr id="324" name="Google Shape;324;p14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325" name="Google Shape;325;p14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326" name="Google Shape;326;p14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327" name="Google Shape;327;p14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328" name="Google Shape;328;p14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329" name="Google Shape;329;p14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330" name="Google Shape;330;p14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331" name="Google Shape;331;p14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332" name="Google Shape;332;p14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333" name="Google Shape;333;p14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4" name="Google Shape;334;p14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5" name="Google Shape;335;p14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6" name="Google Shape;336;p14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7" name="Google Shape;337;p14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8" name="Google Shape;338;p14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9" name="Google Shape;339;p14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0" name="Google Shape;340;p14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41" name="Google Shape;341;p14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42" name="Google Shape;342;p1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Forward Checking</a:t>
            </a:r>
            <a:endParaRPr/>
          </a:p>
        </p:txBody>
      </p:sp>
      <p:grpSp>
        <p:nvGrpSpPr>
          <p:cNvPr id="343" name="Google Shape;343;p14"/>
          <p:cNvGrpSpPr/>
          <p:nvPr/>
        </p:nvGrpSpPr>
        <p:grpSpPr>
          <a:xfrm>
            <a:off x="1244599" y="829494"/>
            <a:ext cx="2656782" cy="2134960"/>
            <a:chOff x="-1" y="-2"/>
            <a:chExt cx="2656781" cy="2134959"/>
          </a:xfrm>
        </p:grpSpPr>
        <p:grpSp>
          <p:nvGrpSpPr>
            <p:cNvPr id="344" name="Google Shape;344;p14"/>
            <p:cNvGrpSpPr/>
            <p:nvPr/>
          </p:nvGrpSpPr>
          <p:grpSpPr>
            <a:xfrm>
              <a:off x="-1" y="-2"/>
              <a:ext cx="2656781" cy="2125427"/>
              <a:chOff x="0" y="-1"/>
              <a:chExt cx="2656779" cy="2125425"/>
            </a:xfrm>
          </p:grpSpPr>
          <p:sp>
            <p:nvSpPr>
              <p:cNvPr id="345" name="Google Shape;345;p14"/>
              <p:cNvSpPr/>
              <p:nvPr/>
            </p:nvSpPr>
            <p:spPr>
              <a:xfrm>
                <a:off x="0" y="265677"/>
                <a:ext cx="797034" cy="1062713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797033" y="797033"/>
                <a:ext cx="797035" cy="797035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4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797033" y="0"/>
                <a:ext cx="597776" cy="797034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1394808" y="-1"/>
                <a:ext cx="1261971" cy="92987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  <a:lnTo>
                      <a:pt x="3411" y="21600"/>
                    </a:lnTo>
                    <a:lnTo>
                      <a:pt x="3411" y="18514"/>
                    </a:lnTo>
                    <a:lnTo>
                      <a:pt x="0" y="185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1594067" y="929872"/>
                <a:ext cx="1062712" cy="664196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12960"/>
                    </a:lnTo>
                    <a:lnTo>
                      <a:pt x="189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1594067" y="1328389"/>
                <a:ext cx="929873" cy="265679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2125422" y="1859745"/>
                <a:ext cx="265679" cy="265679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2" name="Google Shape;352;p14"/>
            <p:cNvSpPr txBox="1"/>
            <p:nvPr/>
          </p:nvSpPr>
          <p:spPr>
            <a:xfrm>
              <a:off x="119001" y="625450"/>
              <a:ext cx="404353" cy="3056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</a:t>
              </a:r>
              <a:endParaRPr/>
            </a:p>
          </p:txBody>
        </p:sp>
        <p:sp>
          <p:nvSpPr>
            <p:cNvPr id="353" name="Google Shape;353;p14"/>
            <p:cNvSpPr txBox="1"/>
            <p:nvPr/>
          </p:nvSpPr>
          <p:spPr>
            <a:xfrm>
              <a:off x="929872" y="199258"/>
              <a:ext cx="356387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NT</a:t>
              </a:r>
              <a:endParaRPr/>
            </a:p>
          </p:txBody>
        </p:sp>
        <p:sp>
          <p:nvSpPr>
            <p:cNvPr id="354" name="Google Shape;354;p14"/>
            <p:cNvSpPr txBox="1"/>
            <p:nvPr/>
          </p:nvSpPr>
          <p:spPr>
            <a:xfrm>
              <a:off x="1062711" y="996292"/>
              <a:ext cx="356582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</a:t>
              </a:r>
              <a:endParaRPr/>
            </a:p>
          </p:txBody>
        </p:sp>
        <p:sp>
          <p:nvSpPr>
            <p:cNvPr id="355" name="Google Shape;355;p14"/>
            <p:cNvSpPr txBox="1"/>
            <p:nvPr/>
          </p:nvSpPr>
          <p:spPr>
            <a:xfrm>
              <a:off x="1594067" y="398516"/>
              <a:ext cx="245764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56" name="Google Shape;356;p14"/>
            <p:cNvSpPr txBox="1"/>
            <p:nvPr/>
          </p:nvSpPr>
          <p:spPr>
            <a:xfrm>
              <a:off x="1859745" y="1062711"/>
              <a:ext cx="555645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NSW</a:t>
              </a:r>
              <a:endParaRPr/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1594067" y="1328389"/>
              <a:ext cx="223678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  <p:sp>
          <p:nvSpPr>
            <p:cNvPr id="358" name="Google Shape;358;p14"/>
            <p:cNvSpPr txBox="1"/>
            <p:nvPr/>
          </p:nvSpPr>
          <p:spPr>
            <a:xfrm>
              <a:off x="2125422" y="1829303"/>
              <a:ext cx="212490" cy="305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"/>
          <p:cNvSpPr/>
          <p:nvPr/>
        </p:nvSpPr>
        <p:spPr>
          <a:xfrm>
            <a:off x="1130300" y="4064000"/>
            <a:ext cx="1016000" cy="3810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Forward Checking</a:t>
            </a:r>
            <a:endParaRPr/>
          </a:p>
        </p:txBody>
      </p:sp>
      <p:graphicFrame>
        <p:nvGraphicFramePr>
          <p:cNvPr id="365" name="Google Shape;365;p15"/>
          <p:cNvGraphicFramePr/>
          <p:nvPr/>
        </p:nvGraphicFramePr>
        <p:xfrm>
          <a:off x="11430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1: 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66" name="Google Shape;366;p15"/>
          <p:cNvGrpSpPr/>
          <p:nvPr/>
        </p:nvGrpSpPr>
        <p:grpSpPr>
          <a:xfrm>
            <a:off x="2362198" y="1219197"/>
            <a:ext cx="3606107" cy="1655593"/>
            <a:chOff x="-1" y="-2"/>
            <a:chExt cx="3606105" cy="1655591"/>
          </a:xfrm>
        </p:grpSpPr>
        <p:grpSp>
          <p:nvGrpSpPr>
            <p:cNvPr id="367" name="Google Shape;367;p15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368" name="Google Shape;368;p15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369" name="Google Shape;369;p15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370" name="Google Shape;370;p15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371" name="Google Shape;371;p15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372" name="Google Shape;372;p15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373" name="Google Shape;373;p15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374" name="Google Shape;374;p15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375" name="Google Shape;375;p15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376" name="Google Shape;376;p15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" name="Google Shape;377;p15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8" name="Google Shape;378;p15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9" name="Google Shape;379;p15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0" name="Google Shape;380;p15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1" name="Google Shape;381;p15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" name="Google Shape;382;p15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3" name="Google Shape;383;p15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4" name="Google Shape;384;p15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5" name="Google Shape;385;p15"/>
          <p:cNvGrpSpPr/>
          <p:nvPr/>
        </p:nvGrpSpPr>
        <p:grpSpPr>
          <a:xfrm>
            <a:off x="2133598" y="4114798"/>
            <a:ext cx="304804" cy="304804"/>
            <a:chOff x="-1" y="-1"/>
            <a:chExt cx="304802" cy="304802"/>
          </a:xfrm>
        </p:grpSpPr>
        <p:cxnSp>
          <p:nvCxnSpPr>
            <p:cNvPr id="386" name="Google Shape;386;p15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15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8" name="Google Shape;388;p15"/>
          <p:cNvGrpSpPr/>
          <p:nvPr/>
        </p:nvGrpSpPr>
        <p:grpSpPr>
          <a:xfrm>
            <a:off x="6172198" y="4114798"/>
            <a:ext cx="304804" cy="304804"/>
            <a:chOff x="-1" y="-1"/>
            <a:chExt cx="304802" cy="304802"/>
          </a:xfrm>
        </p:grpSpPr>
        <p:cxnSp>
          <p:nvCxnSpPr>
            <p:cNvPr id="389" name="Google Shape;389;p15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15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/>
          <p:nvPr/>
        </p:nvSpPr>
        <p:spPr>
          <a:xfrm>
            <a:off x="1130300" y="4040980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3149600" y="4434680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7" name="Google Shape;397;p16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8" name="Google Shape;398;p1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pSp>
        <p:nvGrpSpPr>
          <p:cNvPr id="399" name="Google Shape;399;p16"/>
          <p:cNvGrpSpPr/>
          <p:nvPr/>
        </p:nvGrpSpPr>
        <p:grpSpPr>
          <a:xfrm>
            <a:off x="2362198" y="1196178"/>
            <a:ext cx="3606107" cy="1655593"/>
            <a:chOff x="-1" y="-2"/>
            <a:chExt cx="3606105" cy="1655591"/>
          </a:xfrm>
        </p:grpSpPr>
        <p:grpSp>
          <p:nvGrpSpPr>
            <p:cNvPr id="400" name="Google Shape;400;p16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01" name="Google Shape;401;p16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02" name="Google Shape;402;p16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03" name="Google Shape;403;p16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04" name="Google Shape;404;p16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05" name="Google Shape;405;p16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06" name="Google Shape;406;p16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07" name="Google Shape;407;p16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08" name="Google Shape;408;p16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09" name="Google Shape;409;p16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0" name="Google Shape;410;p16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1" name="Google Shape;411;p16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2" name="Google Shape;412;p16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3" name="Google Shape;413;p16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4" name="Google Shape;414;p16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16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6" name="Google Shape;416;p16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7" name="Google Shape;417;p16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18" name="Google Shape;418;p16"/>
          <p:cNvGrpSpPr/>
          <p:nvPr/>
        </p:nvGrpSpPr>
        <p:grpSpPr>
          <a:xfrm>
            <a:off x="2133598" y="4091779"/>
            <a:ext cx="304804" cy="304803"/>
            <a:chOff x="-1" y="-1"/>
            <a:chExt cx="304802" cy="304802"/>
          </a:xfrm>
        </p:grpSpPr>
        <p:cxnSp>
          <p:nvCxnSpPr>
            <p:cNvPr id="419" name="Google Shape;419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1" name="Google Shape;421;p16"/>
          <p:cNvGrpSpPr/>
          <p:nvPr/>
        </p:nvGrpSpPr>
        <p:grpSpPr>
          <a:xfrm>
            <a:off x="6172198" y="4091779"/>
            <a:ext cx="304804" cy="304803"/>
            <a:chOff x="-1" y="-1"/>
            <a:chExt cx="304802" cy="304802"/>
          </a:xfrm>
        </p:grpSpPr>
        <p:cxnSp>
          <p:nvCxnSpPr>
            <p:cNvPr id="422" name="Google Shape;422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4" name="Google Shape;424;p16"/>
          <p:cNvGrpSpPr/>
          <p:nvPr/>
        </p:nvGrpSpPr>
        <p:grpSpPr>
          <a:xfrm>
            <a:off x="2133598" y="4472779"/>
            <a:ext cx="304804" cy="304803"/>
            <a:chOff x="-1" y="-1"/>
            <a:chExt cx="304802" cy="304802"/>
          </a:xfrm>
        </p:grpSpPr>
        <p:cxnSp>
          <p:nvCxnSpPr>
            <p:cNvPr id="425" name="Google Shape;425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7" name="Google Shape;427;p16"/>
          <p:cNvGrpSpPr/>
          <p:nvPr/>
        </p:nvGrpSpPr>
        <p:grpSpPr>
          <a:xfrm>
            <a:off x="6172198" y="4472779"/>
            <a:ext cx="304804" cy="304803"/>
            <a:chOff x="-1" y="-1"/>
            <a:chExt cx="304802" cy="304802"/>
          </a:xfrm>
        </p:grpSpPr>
        <p:cxnSp>
          <p:nvCxnSpPr>
            <p:cNvPr id="428" name="Google Shape;428;p16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16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/>
          <p:nvPr/>
        </p:nvSpPr>
        <p:spPr>
          <a:xfrm>
            <a:off x="1130300" y="4071142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3149600" y="4464842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17"/>
          <p:cNvGraphicFramePr/>
          <p:nvPr/>
        </p:nvGraphicFramePr>
        <p:xfrm>
          <a:off x="1143000" y="328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1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pSp>
        <p:nvGrpSpPr>
          <p:cNvPr id="438" name="Google Shape;438;p17"/>
          <p:cNvGrpSpPr/>
          <p:nvPr/>
        </p:nvGrpSpPr>
        <p:grpSpPr>
          <a:xfrm>
            <a:off x="2362198" y="1226340"/>
            <a:ext cx="3606107" cy="1655593"/>
            <a:chOff x="-1" y="-2"/>
            <a:chExt cx="3606105" cy="1655591"/>
          </a:xfrm>
        </p:grpSpPr>
        <p:grpSp>
          <p:nvGrpSpPr>
            <p:cNvPr id="439" name="Google Shape;439;p17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40" name="Google Shape;440;p17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41" name="Google Shape;441;p17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42" name="Google Shape;442;p17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43" name="Google Shape;443;p17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44" name="Google Shape;444;p17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45" name="Google Shape;445;p17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46" name="Google Shape;446;p17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47" name="Google Shape;447;p17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48" name="Google Shape;448;p17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9" name="Google Shape;449;p17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17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1" name="Google Shape;451;p17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2" name="Google Shape;452;p17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3" name="Google Shape;453;p17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4" name="Google Shape;454;p17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55" name="Google Shape;455;p17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6" name="Google Shape;456;p17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7" name="Google Shape;457;p17"/>
          <p:cNvGrpSpPr/>
          <p:nvPr/>
        </p:nvGrpSpPr>
        <p:grpSpPr>
          <a:xfrm>
            <a:off x="2133598" y="4121941"/>
            <a:ext cx="304804" cy="304803"/>
            <a:chOff x="-1" y="-1"/>
            <a:chExt cx="304802" cy="304802"/>
          </a:xfrm>
        </p:grpSpPr>
        <p:cxnSp>
          <p:nvCxnSpPr>
            <p:cNvPr id="458" name="Google Shape;458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0" name="Google Shape;460;p17"/>
          <p:cNvGrpSpPr/>
          <p:nvPr/>
        </p:nvGrpSpPr>
        <p:grpSpPr>
          <a:xfrm>
            <a:off x="6172198" y="4121941"/>
            <a:ext cx="304804" cy="304803"/>
            <a:chOff x="-1" y="-1"/>
            <a:chExt cx="304802" cy="304802"/>
          </a:xfrm>
        </p:grpSpPr>
        <p:cxnSp>
          <p:nvCxnSpPr>
            <p:cNvPr id="461" name="Google Shape;461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3" name="Google Shape;463;p17"/>
          <p:cNvGrpSpPr/>
          <p:nvPr/>
        </p:nvGrpSpPr>
        <p:grpSpPr>
          <a:xfrm>
            <a:off x="2362198" y="4579141"/>
            <a:ext cx="304804" cy="304803"/>
            <a:chOff x="-1" y="-1"/>
            <a:chExt cx="304802" cy="304802"/>
          </a:xfrm>
        </p:grpSpPr>
        <p:cxnSp>
          <p:nvCxnSpPr>
            <p:cNvPr id="464" name="Google Shape;464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6" name="Google Shape;466;p17"/>
          <p:cNvGrpSpPr/>
          <p:nvPr/>
        </p:nvGrpSpPr>
        <p:grpSpPr>
          <a:xfrm>
            <a:off x="4343398" y="4502941"/>
            <a:ext cx="304804" cy="304803"/>
            <a:chOff x="-1" y="-1"/>
            <a:chExt cx="304802" cy="304802"/>
          </a:xfrm>
        </p:grpSpPr>
        <p:cxnSp>
          <p:nvCxnSpPr>
            <p:cNvPr id="467" name="Google Shape;467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9" name="Google Shape;469;p17"/>
          <p:cNvGrpSpPr/>
          <p:nvPr/>
        </p:nvGrpSpPr>
        <p:grpSpPr>
          <a:xfrm>
            <a:off x="6324598" y="4579141"/>
            <a:ext cx="304804" cy="304803"/>
            <a:chOff x="-1" y="-1"/>
            <a:chExt cx="304802" cy="304802"/>
          </a:xfrm>
        </p:grpSpPr>
        <p:cxnSp>
          <p:nvCxnSpPr>
            <p:cNvPr id="470" name="Google Shape;470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2" name="Google Shape;472;p17"/>
          <p:cNvGrpSpPr/>
          <p:nvPr/>
        </p:nvGrpSpPr>
        <p:grpSpPr>
          <a:xfrm>
            <a:off x="6172198" y="4579141"/>
            <a:ext cx="304804" cy="304803"/>
            <a:chOff x="-1" y="-1"/>
            <a:chExt cx="304802" cy="304802"/>
          </a:xfrm>
        </p:grpSpPr>
        <p:cxnSp>
          <p:nvCxnSpPr>
            <p:cNvPr id="473" name="Google Shape;473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5" name="Google Shape;475;p17"/>
          <p:cNvGrpSpPr/>
          <p:nvPr/>
        </p:nvGrpSpPr>
        <p:grpSpPr>
          <a:xfrm>
            <a:off x="2133598" y="4579141"/>
            <a:ext cx="304804" cy="304803"/>
            <a:chOff x="-1" y="-1"/>
            <a:chExt cx="304802" cy="304802"/>
          </a:xfrm>
        </p:grpSpPr>
        <p:cxnSp>
          <p:nvCxnSpPr>
            <p:cNvPr id="476" name="Google Shape;476;p17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17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"/>
          <p:cNvSpPr/>
          <p:nvPr/>
        </p:nvSpPr>
        <p:spPr>
          <a:xfrm>
            <a:off x="5106987" y="48815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8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8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aphicFrame>
        <p:nvGraphicFramePr>
          <p:cNvPr id="486" name="Google Shape;486;p18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87" name="Google Shape;487;p18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488" name="Google Shape;488;p18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489" name="Google Shape;489;p18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490" name="Google Shape;490;p18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491" name="Google Shape;491;p18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492" name="Google Shape;492;p18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493" name="Google Shape;493;p18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494" name="Google Shape;494;p18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495" name="Google Shape;495;p18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496" name="Google Shape;496;p18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497" name="Google Shape;497;p18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8" name="Google Shape;498;p18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9" name="Google Shape;499;p18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0" name="Google Shape;500;p18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1" name="Google Shape;501;p18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2" name="Google Shape;502;p18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3" name="Google Shape;503;p18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04" name="Google Shape;504;p18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05" name="Google Shape;505;p18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18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07" name="Google Shape;507;p18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508" name="Google Shape;508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9" name="Google Shape;509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0" name="Google Shape;510;p18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511" name="Google Shape;511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3" name="Google Shape;513;p18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514" name="Google Shape;514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6" name="Google Shape;516;p18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517" name="Google Shape;517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19" name="Google Shape;519;p18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520" name="Google Shape;520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2" name="Google Shape;522;p18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523" name="Google Shape;523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5" name="Google Shape;525;p18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526" name="Google Shape;526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28" name="Google Shape;528;p18"/>
          <p:cNvGrpSpPr/>
          <p:nvPr/>
        </p:nvGrpSpPr>
        <p:grpSpPr>
          <a:xfrm>
            <a:off x="2312985" y="4906961"/>
            <a:ext cx="304803" cy="304803"/>
            <a:chOff x="-1" y="-1"/>
            <a:chExt cx="304802" cy="304802"/>
          </a:xfrm>
        </p:grpSpPr>
        <p:cxnSp>
          <p:nvCxnSpPr>
            <p:cNvPr id="529" name="Google Shape;529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1" name="Google Shape;531;p18"/>
          <p:cNvGrpSpPr/>
          <p:nvPr/>
        </p:nvGrpSpPr>
        <p:grpSpPr>
          <a:xfrm>
            <a:off x="4294186" y="4881561"/>
            <a:ext cx="304803" cy="304803"/>
            <a:chOff x="-1" y="-1"/>
            <a:chExt cx="304802" cy="304802"/>
          </a:xfrm>
        </p:grpSpPr>
        <p:cxnSp>
          <p:nvCxnSpPr>
            <p:cNvPr id="532" name="Google Shape;532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4" name="Google Shape;534;p18"/>
          <p:cNvGrpSpPr/>
          <p:nvPr/>
        </p:nvGrpSpPr>
        <p:grpSpPr>
          <a:xfrm>
            <a:off x="6275386" y="4906961"/>
            <a:ext cx="304803" cy="304803"/>
            <a:chOff x="-1" y="-1"/>
            <a:chExt cx="304802" cy="304802"/>
          </a:xfrm>
        </p:grpSpPr>
        <p:cxnSp>
          <p:nvCxnSpPr>
            <p:cNvPr id="535" name="Google Shape;535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7" name="Google Shape;537;p18"/>
          <p:cNvGrpSpPr/>
          <p:nvPr/>
        </p:nvGrpSpPr>
        <p:grpSpPr>
          <a:xfrm>
            <a:off x="6122986" y="4906961"/>
            <a:ext cx="304803" cy="304803"/>
            <a:chOff x="-1" y="-1"/>
            <a:chExt cx="304802" cy="304802"/>
          </a:xfrm>
        </p:grpSpPr>
        <p:cxnSp>
          <p:nvCxnSpPr>
            <p:cNvPr id="538" name="Google Shape;538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9" name="Google Shape;539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40" name="Google Shape;540;p18"/>
          <p:cNvGrpSpPr/>
          <p:nvPr/>
        </p:nvGrpSpPr>
        <p:grpSpPr>
          <a:xfrm>
            <a:off x="2084385" y="4906961"/>
            <a:ext cx="304803" cy="304803"/>
            <a:chOff x="-1" y="-1"/>
            <a:chExt cx="304802" cy="304802"/>
          </a:xfrm>
        </p:grpSpPr>
        <p:cxnSp>
          <p:nvCxnSpPr>
            <p:cNvPr id="541" name="Google Shape;541;p18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18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9"/>
          <p:cNvSpPr/>
          <p:nvPr/>
        </p:nvSpPr>
        <p:spPr>
          <a:xfrm>
            <a:off x="5106987" y="48029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/>
          <p:nvPr/>
        </p:nvSpPr>
        <p:spPr>
          <a:xfrm>
            <a:off x="3100386" y="43965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/>
          <p:nvPr/>
        </p:nvSpPr>
        <p:spPr>
          <a:xfrm>
            <a:off x="1081087" y="3990180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9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FC</a:t>
            </a:r>
            <a:endParaRPr/>
          </a:p>
        </p:txBody>
      </p:sp>
      <p:graphicFrame>
        <p:nvGraphicFramePr>
          <p:cNvPr id="551" name="Google Shape;551;p19"/>
          <p:cNvGraphicFramePr/>
          <p:nvPr/>
        </p:nvGraphicFramePr>
        <p:xfrm>
          <a:off x="1093787" y="3202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2" name="Google Shape;552;p19"/>
          <p:cNvGrpSpPr/>
          <p:nvPr/>
        </p:nvGrpSpPr>
        <p:grpSpPr>
          <a:xfrm>
            <a:off x="2312985" y="1145378"/>
            <a:ext cx="3606106" cy="1655593"/>
            <a:chOff x="-1" y="-2"/>
            <a:chExt cx="3606105" cy="1655591"/>
          </a:xfrm>
        </p:grpSpPr>
        <p:grpSp>
          <p:nvGrpSpPr>
            <p:cNvPr id="553" name="Google Shape;553;p19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554" name="Google Shape;554;p19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555" name="Google Shape;555;p19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556" name="Google Shape;556;p19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557" name="Google Shape;557;p19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558" name="Google Shape;558;p19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559" name="Google Shape;559;p19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560" name="Google Shape;560;p19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561" name="Google Shape;561;p19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562" name="Google Shape;562;p19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3" name="Google Shape;563;p19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4" name="Google Shape;564;p19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5" name="Google Shape;565;p19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6" name="Google Shape;566;p19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7" name="Google Shape;567;p19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8" name="Google Shape;568;p19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9" name="Google Shape;569;p19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70" name="Google Shape;570;p19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1" name="Google Shape;571;p19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2" name="Google Shape;572;p19"/>
          <p:cNvGrpSpPr/>
          <p:nvPr/>
        </p:nvGrpSpPr>
        <p:grpSpPr>
          <a:xfrm>
            <a:off x="2084385" y="4040979"/>
            <a:ext cx="304803" cy="304803"/>
            <a:chOff x="-1" y="-1"/>
            <a:chExt cx="304802" cy="304802"/>
          </a:xfrm>
        </p:grpSpPr>
        <p:cxnSp>
          <p:nvCxnSpPr>
            <p:cNvPr id="573" name="Google Shape;573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5" name="Google Shape;575;p19"/>
          <p:cNvGrpSpPr/>
          <p:nvPr/>
        </p:nvGrpSpPr>
        <p:grpSpPr>
          <a:xfrm>
            <a:off x="6122986" y="4040979"/>
            <a:ext cx="304803" cy="304803"/>
            <a:chOff x="-1" y="-1"/>
            <a:chExt cx="304802" cy="304802"/>
          </a:xfrm>
        </p:grpSpPr>
        <p:cxnSp>
          <p:nvCxnSpPr>
            <p:cNvPr id="576" name="Google Shape;576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7" name="Google Shape;577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78" name="Google Shape;578;p19"/>
          <p:cNvGrpSpPr/>
          <p:nvPr/>
        </p:nvGrpSpPr>
        <p:grpSpPr>
          <a:xfrm>
            <a:off x="2312985" y="4498179"/>
            <a:ext cx="304803" cy="304803"/>
            <a:chOff x="-1" y="-1"/>
            <a:chExt cx="304802" cy="304802"/>
          </a:xfrm>
        </p:grpSpPr>
        <p:cxnSp>
          <p:nvCxnSpPr>
            <p:cNvPr id="579" name="Google Shape;579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0" name="Google Shape;580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1" name="Google Shape;581;p19"/>
          <p:cNvGrpSpPr/>
          <p:nvPr/>
        </p:nvGrpSpPr>
        <p:grpSpPr>
          <a:xfrm>
            <a:off x="4294186" y="4421979"/>
            <a:ext cx="304803" cy="304803"/>
            <a:chOff x="-1" y="-1"/>
            <a:chExt cx="304802" cy="304802"/>
          </a:xfrm>
        </p:grpSpPr>
        <p:cxnSp>
          <p:nvCxnSpPr>
            <p:cNvPr id="582" name="Google Shape;582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3" name="Google Shape;583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4" name="Google Shape;584;p19"/>
          <p:cNvGrpSpPr/>
          <p:nvPr/>
        </p:nvGrpSpPr>
        <p:grpSpPr>
          <a:xfrm>
            <a:off x="6275386" y="4498179"/>
            <a:ext cx="304803" cy="304803"/>
            <a:chOff x="-1" y="-1"/>
            <a:chExt cx="304802" cy="304802"/>
          </a:xfrm>
        </p:grpSpPr>
        <p:cxnSp>
          <p:nvCxnSpPr>
            <p:cNvPr id="585" name="Google Shape;585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87" name="Google Shape;587;p19"/>
          <p:cNvGrpSpPr/>
          <p:nvPr/>
        </p:nvGrpSpPr>
        <p:grpSpPr>
          <a:xfrm>
            <a:off x="6122986" y="4498179"/>
            <a:ext cx="304803" cy="304803"/>
            <a:chOff x="-1" y="-1"/>
            <a:chExt cx="304802" cy="304802"/>
          </a:xfrm>
        </p:grpSpPr>
        <p:cxnSp>
          <p:nvCxnSpPr>
            <p:cNvPr id="588" name="Google Shape;588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0" name="Google Shape;590;p19"/>
          <p:cNvGrpSpPr/>
          <p:nvPr/>
        </p:nvGrpSpPr>
        <p:grpSpPr>
          <a:xfrm>
            <a:off x="2084385" y="4498179"/>
            <a:ext cx="304803" cy="304803"/>
            <a:chOff x="-1" y="-1"/>
            <a:chExt cx="304802" cy="304802"/>
          </a:xfrm>
        </p:grpSpPr>
        <p:cxnSp>
          <p:nvCxnSpPr>
            <p:cNvPr id="591" name="Google Shape;591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3" name="Google Shape;593;p19"/>
          <p:cNvGrpSpPr/>
          <p:nvPr/>
        </p:nvGrpSpPr>
        <p:grpSpPr>
          <a:xfrm>
            <a:off x="2312985" y="4828379"/>
            <a:ext cx="304803" cy="304803"/>
            <a:chOff x="-1" y="-1"/>
            <a:chExt cx="304802" cy="304802"/>
          </a:xfrm>
        </p:grpSpPr>
        <p:cxnSp>
          <p:nvCxnSpPr>
            <p:cNvPr id="594" name="Google Shape;594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6" name="Google Shape;596;p19"/>
          <p:cNvGrpSpPr/>
          <p:nvPr/>
        </p:nvGrpSpPr>
        <p:grpSpPr>
          <a:xfrm>
            <a:off x="4294186" y="4802979"/>
            <a:ext cx="304803" cy="304803"/>
            <a:chOff x="-1" y="-1"/>
            <a:chExt cx="304802" cy="304802"/>
          </a:xfrm>
        </p:grpSpPr>
        <p:cxnSp>
          <p:nvCxnSpPr>
            <p:cNvPr id="597" name="Google Shape;597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99" name="Google Shape;599;p19"/>
          <p:cNvGrpSpPr/>
          <p:nvPr/>
        </p:nvGrpSpPr>
        <p:grpSpPr>
          <a:xfrm>
            <a:off x="6275386" y="4828379"/>
            <a:ext cx="304803" cy="304803"/>
            <a:chOff x="-1" y="-1"/>
            <a:chExt cx="304802" cy="304802"/>
          </a:xfrm>
        </p:grpSpPr>
        <p:cxnSp>
          <p:nvCxnSpPr>
            <p:cNvPr id="600" name="Google Shape;600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2" name="Google Shape;602;p19"/>
          <p:cNvGrpSpPr/>
          <p:nvPr/>
        </p:nvGrpSpPr>
        <p:grpSpPr>
          <a:xfrm>
            <a:off x="6122986" y="4828379"/>
            <a:ext cx="304803" cy="304803"/>
            <a:chOff x="-1" y="-1"/>
            <a:chExt cx="304802" cy="304802"/>
          </a:xfrm>
        </p:grpSpPr>
        <p:cxnSp>
          <p:nvCxnSpPr>
            <p:cNvPr id="603" name="Google Shape;603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5" name="Google Shape;605;p19"/>
          <p:cNvGrpSpPr/>
          <p:nvPr/>
        </p:nvGrpSpPr>
        <p:grpSpPr>
          <a:xfrm>
            <a:off x="2084385" y="4828379"/>
            <a:ext cx="304803" cy="304803"/>
            <a:chOff x="-1" y="-1"/>
            <a:chExt cx="304802" cy="304802"/>
          </a:xfrm>
        </p:grpSpPr>
        <p:cxnSp>
          <p:nvCxnSpPr>
            <p:cNvPr id="606" name="Google Shape;606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8" name="Google Shape;608;p19"/>
          <p:cNvGrpSpPr/>
          <p:nvPr/>
        </p:nvGrpSpPr>
        <p:grpSpPr>
          <a:xfrm>
            <a:off x="6503985" y="4879179"/>
            <a:ext cx="304803" cy="304803"/>
            <a:chOff x="-1" y="-1"/>
            <a:chExt cx="304802" cy="304802"/>
          </a:xfrm>
        </p:grpSpPr>
        <p:cxnSp>
          <p:nvCxnSpPr>
            <p:cNvPr id="609" name="Google Shape;609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11" name="Google Shape;611;p19"/>
          <p:cNvGrpSpPr/>
          <p:nvPr/>
        </p:nvGrpSpPr>
        <p:grpSpPr>
          <a:xfrm>
            <a:off x="4522786" y="4879179"/>
            <a:ext cx="304803" cy="304803"/>
            <a:chOff x="-1" y="-1"/>
            <a:chExt cx="304802" cy="304802"/>
          </a:xfrm>
        </p:grpSpPr>
        <p:cxnSp>
          <p:nvCxnSpPr>
            <p:cNvPr id="612" name="Google Shape;612;p19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19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85800" y="-284133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rPr>
              <a:t>Material covered by midterm1</a:t>
            </a:r>
            <a:endParaRPr b="0" i="0" sz="3600" u="none" cap="none" strike="noStrike">
              <a:solidFill>
                <a:srgbClr val="D1282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114300" y="1062566"/>
            <a:ext cx="8915400" cy="4732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0736" lvl="0" marL="2807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/>
              <a:t>Covers everything studied in class up to and </a:t>
            </a:r>
            <a:br>
              <a:rPr lang="en-US"/>
            </a:br>
            <a:r>
              <a:rPr lang="en-US"/>
              <a:t>including CSP and RL (not include “logic”)</a:t>
            </a:r>
            <a:endParaRPr/>
          </a:p>
          <a:p>
            <a:pPr indent="-280736" lvl="0" marL="28073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/>
              <a:t>Lectures vs book: what to know?</a:t>
            </a:r>
            <a:endParaRPr/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553229" y="2726826"/>
            <a:ext cx="811347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both in the book and the slides of lecture/discussion: use the slides.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in the book only and was not covered at all in the lecture/discussions: you do not need to know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If something is covered in the book and in the slides of lecture/discussion but with additional details provided in the book: you need to know both, and use the slides for the overlapping parts.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0"/>
          <p:cNvSpPr/>
          <p:nvPr/>
        </p:nvSpPr>
        <p:spPr>
          <a:xfrm>
            <a:off x="5156200" y="47117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3149600" y="43053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0"/>
          <p:cNvSpPr/>
          <p:nvPr/>
        </p:nvSpPr>
        <p:spPr>
          <a:xfrm>
            <a:off x="1130300" y="3898900"/>
            <a:ext cx="1003300" cy="381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0"/>
          <p:cNvSpPr txBox="1"/>
          <p:nvPr>
            <p:ph type="title"/>
          </p:nvPr>
        </p:nvSpPr>
        <p:spPr>
          <a:xfrm>
            <a:off x="685800" y="-120620"/>
            <a:ext cx="7772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4000"/>
              <a:buFont typeface="Arial Black"/>
              <a:buNone/>
            </a:pPr>
            <a:r>
              <a:rPr lang="en-US" sz="4000"/>
              <a:t>Other inconsistencies</a:t>
            </a:r>
            <a:endParaRPr/>
          </a:p>
        </p:txBody>
      </p:sp>
      <p:graphicFrame>
        <p:nvGraphicFramePr>
          <p:cNvPr id="622" name="Google Shape;622;p20"/>
          <p:cNvGraphicFramePr/>
          <p:nvPr/>
        </p:nvGraphicFramePr>
        <p:xfrm>
          <a:off x="1143000" y="31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3:B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BC9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23" name="Google Shape;623;p20"/>
          <p:cNvGrpSpPr/>
          <p:nvPr/>
        </p:nvGrpSpPr>
        <p:grpSpPr>
          <a:xfrm>
            <a:off x="2362198" y="1054097"/>
            <a:ext cx="3606107" cy="1655593"/>
            <a:chOff x="-1" y="-2"/>
            <a:chExt cx="3606105" cy="1655591"/>
          </a:xfrm>
        </p:grpSpPr>
        <p:grpSp>
          <p:nvGrpSpPr>
            <p:cNvPr id="624" name="Google Shape;624;p20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625" name="Google Shape;625;p20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626" name="Google Shape;626;p20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627" name="Google Shape;627;p20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628" name="Google Shape;628;p20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629" name="Google Shape;629;p20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630" name="Google Shape;630;p20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631" name="Google Shape;631;p20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632" name="Google Shape;632;p20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633" name="Google Shape;633;p20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4" name="Google Shape;634;p20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p20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6" name="Google Shape;636;p20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7" name="Google Shape;637;p20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8" name="Google Shape;638;p20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9" name="Google Shape;639;p20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40" name="Google Shape;640;p20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641" name="Google Shape;641;p20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2" name="Google Shape;642;p20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3" name="Google Shape;643;p20"/>
          <p:cNvGrpSpPr/>
          <p:nvPr/>
        </p:nvGrpSpPr>
        <p:grpSpPr>
          <a:xfrm>
            <a:off x="2133598" y="3949698"/>
            <a:ext cx="304804" cy="304804"/>
            <a:chOff x="-1" y="-1"/>
            <a:chExt cx="304802" cy="304802"/>
          </a:xfrm>
        </p:grpSpPr>
        <p:cxnSp>
          <p:nvCxnSpPr>
            <p:cNvPr id="644" name="Google Shape;644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5" name="Google Shape;645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6" name="Google Shape;646;p20"/>
          <p:cNvGrpSpPr/>
          <p:nvPr/>
        </p:nvGrpSpPr>
        <p:grpSpPr>
          <a:xfrm>
            <a:off x="6172198" y="3949698"/>
            <a:ext cx="304804" cy="304804"/>
            <a:chOff x="-1" y="-1"/>
            <a:chExt cx="304802" cy="304802"/>
          </a:xfrm>
        </p:grpSpPr>
        <p:cxnSp>
          <p:nvCxnSpPr>
            <p:cNvPr id="647" name="Google Shape;647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49" name="Google Shape;649;p20"/>
          <p:cNvGrpSpPr/>
          <p:nvPr/>
        </p:nvGrpSpPr>
        <p:grpSpPr>
          <a:xfrm>
            <a:off x="2362198" y="4406898"/>
            <a:ext cx="304804" cy="304804"/>
            <a:chOff x="-1" y="-1"/>
            <a:chExt cx="304802" cy="304802"/>
          </a:xfrm>
        </p:grpSpPr>
        <p:cxnSp>
          <p:nvCxnSpPr>
            <p:cNvPr id="650" name="Google Shape;650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1" name="Google Shape;651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2" name="Google Shape;652;p20"/>
          <p:cNvGrpSpPr/>
          <p:nvPr/>
        </p:nvGrpSpPr>
        <p:grpSpPr>
          <a:xfrm>
            <a:off x="4343398" y="4330698"/>
            <a:ext cx="304804" cy="304804"/>
            <a:chOff x="-1" y="-1"/>
            <a:chExt cx="304802" cy="304802"/>
          </a:xfrm>
        </p:grpSpPr>
        <p:cxnSp>
          <p:nvCxnSpPr>
            <p:cNvPr id="653" name="Google Shape;653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5" name="Google Shape;655;p20"/>
          <p:cNvGrpSpPr/>
          <p:nvPr/>
        </p:nvGrpSpPr>
        <p:grpSpPr>
          <a:xfrm>
            <a:off x="6324598" y="4406898"/>
            <a:ext cx="304804" cy="304804"/>
            <a:chOff x="-1" y="-1"/>
            <a:chExt cx="304802" cy="304802"/>
          </a:xfrm>
        </p:grpSpPr>
        <p:cxnSp>
          <p:nvCxnSpPr>
            <p:cNvPr id="656" name="Google Shape;656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58" name="Google Shape;658;p20"/>
          <p:cNvGrpSpPr/>
          <p:nvPr/>
        </p:nvGrpSpPr>
        <p:grpSpPr>
          <a:xfrm>
            <a:off x="6172198" y="4406898"/>
            <a:ext cx="304804" cy="304804"/>
            <a:chOff x="-1" y="-1"/>
            <a:chExt cx="304802" cy="304802"/>
          </a:xfrm>
        </p:grpSpPr>
        <p:cxnSp>
          <p:nvCxnSpPr>
            <p:cNvPr id="659" name="Google Shape;659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0" name="Google Shape;660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1" name="Google Shape;661;p20"/>
          <p:cNvGrpSpPr/>
          <p:nvPr/>
        </p:nvGrpSpPr>
        <p:grpSpPr>
          <a:xfrm>
            <a:off x="2133598" y="4406898"/>
            <a:ext cx="304804" cy="304804"/>
            <a:chOff x="-1" y="-1"/>
            <a:chExt cx="304802" cy="304802"/>
          </a:xfrm>
        </p:grpSpPr>
        <p:cxnSp>
          <p:nvCxnSpPr>
            <p:cNvPr id="662" name="Google Shape;662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4" name="Google Shape;664;p20"/>
          <p:cNvGrpSpPr/>
          <p:nvPr/>
        </p:nvGrpSpPr>
        <p:grpSpPr>
          <a:xfrm>
            <a:off x="2362198" y="4737098"/>
            <a:ext cx="304804" cy="304804"/>
            <a:chOff x="-1" y="-1"/>
            <a:chExt cx="304802" cy="304802"/>
          </a:xfrm>
        </p:grpSpPr>
        <p:cxnSp>
          <p:nvCxnSpPr>
            <p:cNvPr id="665" name="Google Shape;665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6" name="Google Shape;666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67" name="Google Shape;667;p20"/>
          <p:cNvGrpSpPr/>
          <p:nvPr/>
        </p:nvGrpSpPr>
        <p:grpSpPr>
          <a:xfrm>
            <a:off x="4343398" y="4711698"/>
            <a:ext cx="304804" cy="304804"/>
            <a:chOff x="-1" y="-1"/>
            <a:chExt cx="304802" cy="304802"/>
          </a:xfrm>
        </p:grpSpPr>
        <p:cxnSp>
          <p:nvCxnSpPr>
            <p:cNvPr id="668" name="Google Shape;668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0" name="Google Shape;670;p20"/>
          <p:cNvGrpSpPr/>
          <p:nvPr/>
        </p:nvGrpSpPr>
        <p:grpSpPr>
          <a:xfrm>
            <a:off x="6324598" y="4737098"/>
            <a:ext cx="304804" cy="304804"/>
            <a:chOff x="-1" y="-1"/>
            <a:chExt cx="304802" cy="304802"/>
          </a:xfrm>
        </p:grpSpPr>
        <p:cxnSp>
          <p:nvCxnSpPr>
            <p:cNvPr id="671" name="Google Shape;671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3" name="Google Shape;673;p20"/>
          <p:cNvGrpSpPr/>
          <p:nvPr/>
        </p:nvGrpSpPr>
        <p:grpSpPr>
          <a:xfrm>
            <a:off x="6172198" y="4737098"/>
            <a:ext cx="304804" cy="304804"/>
            <a:chOff x="-1" y="-1"/>
            <a:chExt cx="304802" cy="304802"/>
          </a:xfrm>
        </p:grpSpPr>
        <p:cxnSp>
          <p:nvCxnSpPr>
            <p:cNvPr id="674" name="Google Shape;674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6" name="Google Shape;676;p20"/>
          <p:cNvGrpSpPr/>
          <p:nvPr/>
        </p:nvGrpSpPr>
        <p:grpSpPr>
          <a:xfrm>
            <a:off x="2133598" y="4737098"/>
            <a:ext cx="304804" cy="304804"/>
            <a:chOff x="-1" y="-1"/>
            <a:chExt cx="304802" cy="304802"/>
          </a:xfrm>
        </p:grpSpPr>
        <p:cxnSp>
          <p:nvCxnSpPr>
            <p:cNvPr id="677" name="Google Shape;677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8" name="Google Shape;678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79" name="Google Shape;679;p20"/>
          <p:cNvGrpSpPr/>
          <p:nvPr/>
        </p:nvGrpSpPr>
        <p:grpSpPr>
          <a:xfrm>
            <a:off x="6553198" y="4787898"/>
            <a:ext cx="304804" cy="304804"/>
            <a:chOff x="-1" y="-1"/>
            <a:chExt cx="304802" cy="304802"/>
          </a:xfrm>
        </p:grpSpPr>
        <p:cxnSp>
          <p:nvCxnSpPr>
            <p:cNvPr id="680" name="Google Shape;680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1" name="Google Shape;681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2" name="Google Shape;682;p20"/>
          <p:cNvGrpSpPr/>
          <p:nvPr/>
        </p:nvGrpSpPr>
        <p:grpSpPr>
          <a:xfrm>
            <a:off x="4571998" y="4787898"/>
            <a:ext cx="304804" cy="304804"/>
            <a:chOff x="-1" y="-1"/>
            <a:chExt cx="304802" cy="304802"/>
          </a:xfrm>
        </p:grpSpPr>
        <p:cxnSp>
          <p:nvCxnSpPr>
            <p:cNvPr id="683" name="Google Shape;683;p20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20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85" name="Google Shape;685;p20"/>
          <p:cNvGrpSpPr/>
          <p:nvPr/>
        </p:nvGrpSpPr>
        <p:grpSpPr>
          <a:xfrm>
            <a:off x="2466975" y="2806699"/>
            <a:ext cx="6499782" cy="1905001"/>
            <a:chOff x="0" y="0"/>
            <a:chExt cx="6499781" cy="1905000"/>
          </a:xfrm>
        </p:grpSpPr>
        <p:sp>
          <p:nvSpPr>
            <p:cNvPr id="686" name="Google Shape;686;p20"/>
            <p:cNvSpPr/>
            <p:nvPr/>
          </p:nvSpPr>
          <p:spPr>
            <a:xfrm>
              <a:off x="0" y="1511300"/>
              <a:ext cx="381000" cy="381000"/>
            </a:xfrm>
            <a:prstGeom prst="ellipse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4013200" y="1524000"/>
              <a:ext cx="381000" cy="381000"/>
            </a:xfrm>
            <a:prstGeom prst="ellipse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 txBox="1"/>
            <p:nvPr/>
          </p:nvSpPr>
          <p:spPr>
            <a:xfrm>
              <a:off x="1270000" y="0"/>
              <a:ext cx="5229781" cy="802194"/>
            </a:xfrm>
            <a:prstGeom prst="rect">
              <a:avLst/>
            </a:prstGeom>
            <a:solidFill>
              <a:srgbClr val="EA9B7C"/>
            </a:solidFill>
            <a:ln cap="flat" cmpd="sng" w="9525">
              <a:solidFill>
                <a:srgbClr val="FF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Impossible assignments that forward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checking does not detect</a:t>
              </a:r>
              <a:endParaRPr/>
            </a:p>
          </p:txBody>
        </p:sp>
        <p:cxnSp>
          <p:nvCxnSpPr>
            <p:cNvPr id="689" name="Google Shape;689;p20"/>
            <p:cNvCxnSpPr/>
            <p:nvPr/>
          </p:nvCxnSpPr>
          <p:spPr>
            <a:xfrm flipH="1" rot="10800000">
              <a:off x="253999" y="838199"/>
              <a:ext cx="3378202" cy="698502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0" name="Google Shape;690;p20"/>
            <p:cNvCxnSpPr/>
            <p:nvPr/>
          </p:nvCxnSpPr>
          <p:spPr>
            <a:xfrm>
              <a:off x="3606799" y="838200"/>
              <a:ext cx="508002" cy="711200"/>
            </a:xfrm>
            <a:prstGeom prst="straightConnector1">
              <a:avLst/>
            </a:prstGeom>
            <a:noFill/>
            <a:ln cap="flat" cmpd="sng" w="38100">
              <a:solidFill>
                <a:srgbClr val="FF33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1"/>
          <p:cNvSpPr/>
          <p:nvPr/>
        </p:nvSpPr>
        <p:spPr>
          <a:xfrm>
            <a:off x="1130300" y="4040980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1"/>
          <p:cNvSpPr/>
          <p:nvPr/>
        </p:nvSpPr>
        <p:spPr>
          <a:xfrm>
            <a:off x="3149600" y="4434680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7" name="Google Shape;697;p21"/>
          <p:cNvGraphicFramePr/>
          <p:nvPr/>
        </p:nvGraphicFramePr>
        <p:xfrm>
          <a:off x="1143000" y="32535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8" name="Google Shape;698;p21"/>
          <p:cNvSpPr txBox="1"/>
          <p:nvPr>
            <p:ph type="title"/>
          </p:nvPr>
        </p:nvSpPr>
        <p:spPr>
          <a:xfrm>
            <a:off x="-1" y="140837"/>
            <a:ext cx="9898026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200"/>
              <a:buFont typeface="Arial Black"/>
              <a:buNone/>
            </a:pPr>
            <a:r>
              <a:rPr lang="en-US" sz="3200"/>
              <a:t>Map Coloring: Constraint Propagation</a:t>
            </a:r>
            <a:endParaRPr/>
          </a:p>
        </p:txBody>
      </p:sp>
      <p:grpSp>
        <p:nvGrpSpPr>
          <p:cNvPr id="699" name="Google Shape;699;p21"/>
          <p:cNvGrpSpPr/>
          <p:nvPr/>
        </p:nvGrpSpPr>
        <p:grpSpPr>
          <a:xfrm>
            <a:off x="2362198" y="1196178"/>
            <a:ext cx="3606107" cy="1655593"/>
            <a:chOff x="-1" y="-2"/>
            <a:chExt cx="3606105" cy="1655591"/>
          </a:xfrm>
        </p:grpSpPr>
        <p:grpSp>
          <p:nvGrpSpPr>
            <p:cNvPr id="700" name="Google Shape;700;p21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01" name="Google Shape;701;p21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02" name="Google Shape;702;p21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03" name="Google Shape;703;p21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04" name="Google Shape;704;p21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05" name="Google Shape;705;p21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06" name="Google Shape;706;p21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707" name="Google Shape;707;p21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708" name="Google Shape;708;p21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709" name="Google Shape;709;p21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0" name="Google Shape;710;p21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1" name="Google Shape;711;p21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2" name="Google Shape;712;p21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3" name="Google Shape;713;p21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4" name="Google Shape;714;p21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5" name="Google Shape;715;p21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16" name="Google Shape;716;p21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17" name="Google Shape;717;p21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8" name="Google Shape;718;p21"/>
          <p:cNvGrpSpPr/>
          <p:nvPr/>
        </p:nvGrpSpPr>
        <p:grpSpPr>
          <a:xfrm>
            <a:off x="2133598" y="4091779"/>
            <a:ext cx="304804" cy="304803"/>
            <a:chOff x="-1" y="-1"/>
            <a:chExt cx="304802" cy="304802"/>
          </a:xfrm>
        </p:grpSpPr>
        <p:cxnSp>
          <p:nvCxnSpPr>
            <p:cNvPr id="719" name="Google Shape;719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1" name="Google Shape;721;p21"/>
          <p:cNvGrpSpPr/>
          <p:nvPr/>
        </p:nvGrpSpPr>
        <p:grpSpPr>
          <a:xfrm>
            <a:off x="6172198" y="4091779"/>
            <a:ext cx="304804" cy="304803"/>
            <a:chOff x="-1" y="-1"/>
            <a:chExt cx="304802" cy="304802"/>
          </a:xfrm>
        </p:grpSpPr>
        <p:cxnSp>
          <p:nvCxnSpPr>
            <p:cNvPr id="722" name="Google Shape;722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4" name="Google Shape;724;p21"/>
          <p:cNvGrpSpPr/>
          <p:nvPr/>
        </p:nvGrpSpPr>
        <p:grpSpPr>
          <a:xfrm>
            <a:off x="2133598" y="4472779"/>
            <a:ext cx="304804" cy="304803"/>
            <a:chOff x="-1" y="-1"/>
            <a:chExt cx="304802" cy="304802"/>
          </a:xfrm>
        </p:grpSpPr>
        <p:cxnSp>
          <p:nvCxnSpPr>
            <p:cNvPr id="725" name="Google Shape;725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7" name="Google Shape;727;p21"/>
          <p:cNvGrpSpPr/>
          <p:nvPr/>
        </p:nvGrpSpPr>
        <p:grpSpPr>
          <a:xfrm>
            <a:off x="6172198" y="4472779"/>
            <a:ext cx="304804" cy="304803"/>
            <a:chOff x="-1" y="-1"/>
            <a:chExt cx="304802" cy="304802"/>
          </a:xfrm>
        </p:grpSpPr>
        <p:cxnSp>
          <p:nvCxnSpPr>
            <p:cNvPr id="728" name="Google Shape;728;p21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21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0" name="Google Shape;730;p21"/>
          <p:cNvSpPr/>
          <p:nvPr/>
        </p:nvSpPr>
        <p:spPr>
          <a:xfrm rot="-1623344">
            <a:off x="4440646" y="1056480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1"/>
          <p:cNvSpPr/>
          <p:nvPr/>
        </p:nvSpPr>
        <p:spPr>
          <a:xfrm rot="5400000">
            <a:off x="3101975" y="5425282"/>
            <a:ext cx="1066800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3984625" y="5058629"/>
            <a:ext cx="4114800" cy="7926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back to assigning “GREEN” to Queensland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/>
          <p:nvPr/>
        </p:nvSpPr>
        <p:spPr>
          <a:xfrm>
            <a:off x="1130300" y="4071142"/>
            <a:ext cx="1003300" cy="3937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2"/>
          <p:cNvSpPr/>
          <p:nvPr/>
        </p:nvSpPr>
        <p:spPr>
          <a:xfrm>
            <a:off x="3149600" y="4464842"/>
            <a:ext cx="1003300" cy="393701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9" name="Google Shape;739;p22"/>
          <p:cNvGraphicFramePr/>
          <p:nvPr/>
        </p:nvGraphicFramePr>
        <p:xfrm>
          <a:off x="1143000" y="3283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2: 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22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pSp>
        <p:nvGrpSpPr>
          <p:cNvPr id="741" name="Google Shape;741;p22"/>
          <p:cNvGrpSpPr/>
          <p:nvPr/>
        </p:nvGrpSpPr>
        <p:grpSpPr>
          <a:xfrm>
            <a:off x="2362198" y="1226340"/>
            <a:ext cx="3606107" cy="1655593"/>
            <a:chOff x="-1" y="-2"/>
            <a:chExt cx="3606105" cy="1655591"/>
          </a:xfrm>
        </p:grpSpPr>
        <p:grpSp>
          <p:nvGrpSpPr>
            <p:cNvPr id="742" name="Google Shape;742;p22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43" name="Google Shape;743;p22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44" name="Google Shape;744;p22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45" name="Google Shape;745;p22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46" name="Google Shape;746;p22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47" name="Google Shape;747;p22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48" name="Google Shape;748;p22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749" name="Google Shape;749;p22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750" name="Google Shape;750;p22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751" name="Google Shape;751;p22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2" name="Google Shape;752;p22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3" name="Google Shape;753;p22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4" name="Google Shape;754;p22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5" name="Google Shape;755;p22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6" name="Google Shape;756;p22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7" name="Google Shape;757;p22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58" name="Google Shape;758;p22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59" name="Google Shape;759;p22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0" name="Google Shape;760;p22"/>
          <p:cNvGrpSpPr/>
          <p:nvPr/>
        </p:nvGrpSpPr>
        <p:grpSpPr>
          <a:xfrm>
            <a:off x="2133598" y="4121941"/>
            <a:ext cx="304804" cy="304803"/>
            <a:chOff x="-1" y="-1"/>
            <a:chExt cx="304802" cy="304802"/>
          </a:xfrm>
        </p:grpSpPr>
        <p:cxnSp>
          <p:nvCxnSpPr>
            <p:cNvPr id="761" name="Google Shape;761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3" name="Google Shape;763;p22"/>
          <p:cNvGrpSpPr/>
          <p:nvPr/>
        </p:nvGrpSpPr>
        <p:grpSpPr>
          <a:xfrm>
            <a:off x="6172198" y="4121941"/>
            <a:ext cx="304804" cy="304803"/>
            <a:chOff x="-1" y="-1"/>
            <a:chExt cx="304802" cy="304802"/>
          </a:xfrm>
        </p:grpSpPr>
        <p:cxnSp>
          <p:nvCxnSpPr>
            <p:cNvPr id="764" name="Google Shape;764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5" name="Google Shape;765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6" name="Google Shape;766;p22"/>
          <p:cNvGrpSpPr/>
          <p:nvPr/>
        </p:nvGrpSpPr>
        <p:grpSpPr>
          <a:xfrm>
            <a:off x="2362198" y="4579141"/>
            <a:ext cx="304804" cy="304803"/>
            <a:chOff x="-1" y="-1"/>
            <a:chExt cx="304802" cy="304802"/>
          </a:xfrm>
        </p:grpSpPr>
        <p:cxnSp>
          <p:nvCxnSpPr>
            <p:cNvPr id="767" name="Google Shape;767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8" name="Google Shape;768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69" name="Google Shape;769;p22"/>
          <p:cNvGrpSpPr/>
          <p:nvPr/>
        </p:nvGrpSpPr>
        <p:grpSpPr>
          <a:xfrm>
            <a:off x="4343398" y="4502941"/>
            <a:ext cx="304804" cy="304803"/>
            <a:chOff x="-1" y="-1"/>
            <a:chExt cx="304802" cy="304802"/>
          </a:xfrm>
        </p:grpSpPr>
        <p:cxnSp>
          <p:nvCxnSpPr>
            <p:cNvPr id="770" name="Google Shape;770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2" name="Google Shape;772;p22"/>
          <p:cNvGrpSpPr/>
          <p:nvPr/>
        </p:nvGrpSpPr>
        <p:grpSpPr>
          <a:xfrm>
            <a:off x="6324598" y="4579141"/>
            <a:ext cx="304804" cy="304803"/>
            <a:chOff x="-1" y="-1"/>
            <a:chExt cx="304802" cy="304802"/>
          </a:xfrm>
        </p:grpSpPr>
        <p:cxnSp>
          <p:nvCxnSpPr>
            <p:cNvPr id="773" name="Google Shape;773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5" name="Google Shape;775;p22"/>
          <p:cNvGrpSpPr/>
          <p:nvPr/>
        </p:nvGrpSpPr>
        <p:grpSpPr>
          <a:xfrm>
            <a:off x="6172198" y="4579141"/>
            <a:ext cx="304804" cy="304803"/>
            <a:chOff x="-1" y="-1"/>
            <a:chExt cx="304802" cy="304802"/>
          </a:xfrm>
        </p:grpSpPr>
        <p:cxnSp>
          <p:nvCxnSpPr>
            <p:cNvPr id="776" name="Google Shape;776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7" name="Google Shape;777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78" name="Google Shape;778;p22"/>
          <p:cNvGrpSpPr/>
          <p:nvPr/>
        </p:nvGrpSpPr>
        <p:grpSpPr>
          <a:xfrm>
            <a:off x="2133598" y="4579141"/>
            <a:ext cx="304804" cy="304803"/>
            <a:chOff x="-1" y="-1"/>
            <a:chExt cx="304802" cy="304802"/>
          </a:xfrm>
        </p:grpSpPr>
        <p:cxnSp>
          <p:nvCxnSpPr>
            <p:cNvPr id="779" name="Google Shape;779;p22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0" name="Google Shape;780;p22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81" name="Google Shape;781;p22"/>
          <p:cNvSpPr txBox="1"/>
          <p:nvPr/>
        </p:nvSpPr>
        <p:spPr>
          <a:xfrm>
            <a:off x="3902075" y="5036342"/>
            <a:ext cx="4114800" cy="11482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Immediate propagation removes GREEN for NSW, SA &amp; NT</a:t>
            </a:r>
            <a:endParaRPr/>
          </a:p>
        </p:txBody>
      </p:sp>
      <p:sp>
        <p:nvSpPr>
          <p:cNvPr id="782" name="Google Shape;782;p22"/>
          <p:cNvSpPr/>
          <p:nvPr/>
        </p:nvSpPr>
        <p:spPr>
          <a:xfrm rot="-1623344">
            <a:off x="4440646" y="1056480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2"/>
          <p:cNvSpPr/>
          <p:nvPr/>
        </p:nvSpPr>
        <p:spPr>
          <a:xfrm rot="5400000">
            <a:off x="3101975" y="5425282"/>
            <a:ext cx="1066800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3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3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aphicFrame>
        <p:nvGraphicFramePr>
          <p:cNvPr id="791" name="Google Shape;791;p23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92" name="Google Shape;792;p23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793" name="Google Shape;793;p23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794" name="Google Shape;794;p23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795" name="Google Shape;795;p23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796" name="Google Shape;796;p23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797" name="Google Shape;797;p23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798" name="Google Shape;798;p23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799" name="Google Shape;799;p23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800" name="Google Shape;800;p23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801" name="Google Shape;801;p23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802" name="Google Shape;802;p23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3" name="Google Shape;803;p23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4" name="Google Shape;804;p23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3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6" name="Google Shape;806;p23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7" name="Google Shape;807;p23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8" name="Google Shape;808;p23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09" name="Google Shape;809;p23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10" name="Google Shape;810;p23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23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2" name="Google Shape;812;p23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813" name="Google Shape;813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5" name="Google Shape;815;p23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816" name="Google Shape;816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8" name="Google Shape;818;p23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819" name="Google Shape;819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1" name="Google Shape;821;p23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822" name="Google Shape;822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4" name="Google Shape;824;p23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825" name="Google Shape;825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7" name="Google Shape;827;p23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828" name="Google Shape;828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0" name="Google Shape;830;p23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831" name="Google Shape;831;p23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23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33" name="Google Shape;833;p23"/>
          <p:cNvSpPr/>
          <p:nvPr/>
        </p:nvSpPr>
        <p:spPr>
          <a:xfrm rot="10800000">
            <a:off x="1918878" y="12239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3"/>
          <p:cNvSpPr txBox="1"/>
          <p:nvPr/>
        </p:nvSpPr>
        <p:spPr>
          <a:xfrm>
            <a:off x="2849561" y="5151878"/>
            <a:ext cx="5237164" cy="1148270"/>
          </a:xfrm>
          <a:prstGeom prst="rect">
            <a:avLst/>
          </a:prstGeom>
          <a:solidFill>
            <a:srgbClr val="649B1B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possible values for NT changed, continue to check arc consistency from NT</a:t>
            </a:r>
            <a:endParaRPr/>
          </a:p>
        </p:txBody>
      </p:sp>
      <p:sp>
        <p:nvSpPr>
          <p:cNvPr id="835" name="Google Shape;835;p23"/>
          <p:cNvSpPr/>
          <p:nvPr/>
        </p:nvSpPr>
        <p:spPr>
          <a:xfrm rot="5400000">
            <a:off x="1919286" y="5509636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4"/>
          <p:cNvSpPr/>
          <p:nvPr/>
        </p:nvSpPr>
        <p:spPr>
          <a:xfrm>
            <a:off x="3100386" y="44751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4"/>
          <p:cNvSpPr/>
          <p:nvPr/>
        </p:nvSpPr>
        <p:spPr>
          <a:xfrm>
            <a:off x="1081087" y="4068762"/>
            <a:ext cx="1003301" cy="38100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59"/>
              <a:buFont typeface="Arial Black"/>
              <a:buNone/>
            </a:pPr>
            <a:r>
              <a:rPr lang="en-US" sz="3559"/>
              <a:t>Map Coloring: CP</a:t>
            </a:r>
            <a:endParaRPr/>
          </a:p>
        </p:txBody>
      </p:sp>
      <p:graphicFrame>
        <p:nvGraphicFramePr>
          <p:cNvPr id="843" name="Google Shape;843;p24"/>
          <p:cNvGraphicFramePr/>
          <p:nvPr/>
        </p:nvGraphicFramePr>
        <p:xfrm>
          <a:off x="1093787" y="3281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{876E5FFA-C2EB-43ED-B945-1E5F8F8F2B2C}</a:tableStyleId>
              </a:tblPr>
              <a:tblGrid>
                <a:gridCol w="1001725"/>
                <a:gridCol w="1001700"/>
                <a:gridCol w="1001725"/>
                <a:gridCol w="1000125"/>
                <a:gridCol w="1001700"/>
                <a:gridCol w="1001725"/>
                <a:gridCol w="1001700"/>
              </a:tblGrid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WA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Q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NSW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SA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T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endParaRPr/>
                    </a:p>
                  </a:txBody>
                  <a:tcPr marT="45725" marB="45725" marR="45725" marL="457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80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81706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rgbClr val="F8170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</a:t>
                      </a:r>
                      <a:r>
                        <a:rPr lang="en-US" sz="2000" u="none" cap="none" strike="noStrike">
                          <a:solidFill>
                            <a:srgbClr val="339933"/>
                          </a:solidFill>
                        </a:rPr>
                        <a:t>G</a:t>
                      </a:r>
                      <a:r>
                        <a:rPr lang="en-US" sz="2000" u="none" cap="none" strike="noStrike">
                          <a:solidFill>
                            <a:schemeClr val="accent2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45725" marL="457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44" name="Google Shape;844;p24"/>
          <p:cNvGrpSpPr/>
          <p:nvPr/>
        </p:nvGrpSpPr>
        <p:grpSpPr>
          <a:xfrm>
            <a:off x="2312985" y="1223959"/>
            <a:ext cx="3606106" cy="1655593"/>
            <a:chOff x="-1" y="-2"/>
            <a:chExt cx="3606105" cy="1655591"/>
          </a:xfrm>
        </p:grpSpPr>
        <p:grpSp>
          <p:nvGrpSpPr>
            <p:cNvPr id="845" name="Google Shape;845;p24"/>
            <p:cNvGrpSpPr/>
            <p:nvPr/>
          </p:nvGrpSpPr>
          <p:grpSpPr>
            <a:xfrm>
              <a:off x="-1" y="-2"/>
              <a:ext cx="3606105" cy="1655591"/>
              <a:chOff x="-1" y="-1"/>
              <a:chExt cx="3606104" cy="1655589"/>
            </a:xfrm>
          </p:grpSpPr>
          <p:sp>
            <p:nvSpPr>
              <p:cNvPr id="846" name="Google Shape;846;p24"/>
              <p:cNvSpPr txBox="1"/>
              <p:nvPr/>
            </p:nvSpPr>
            <p:spPr>
              <a:xfrm>
                <a:off x="3352800" y="762000"/>
                <a:ext cx="253303" cy="360187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45700" spcFirstLastPara="1" rIns="45700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grpSp>
            <p:nvGrpSpPr>
              <p:cNvPr id="847" name="Google Shape;847;p24"/>
              <p:cNvGrpSpPr/>
              <p:nvPr/>
            </p:nvGrpSpPr>
            <p:grpSpPr>
              <a:xfrm>
                <a:off x="-1" y="-1"/>
                <a:ext cx="2872668" cy="1655589"/>
                <a:chOff x="0" y="0"/>
                <a:chExt cx="2872666" cy="1655587"/>
              </a:xfrm>
            </p:grpSpPr>
            <p:sp>
              <p:nvSpPr>
                <p:cNvPr id="848" name="Google Shape;848;p24"/>
                <p:cNvSpPr txBox="1"/>
                <p:nvPr/>
              </p:nvSpPr>
              <p:spPr>
                <a:xfrm>
                  <a:off x="0" y="488950"/>
                  <a:ext cx="47342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WA</a:t>
                  </a:r>
                  <a:endParaRPr/>
                </a:p>
              </p:txBody>
            </p:sp>
            <p:sp>
              <p:nvSpPr>
                <p:cNvPr id="849" name="Google Shape;849;p24"/>
                <p:cNvSpPr txBox="1"/>
                <p:nvPr/>
              </p:nvSpPr>
              <p:spPr>
                <a:xfrm>
                  <a:off x="930275" y="0"/>
                  <a:ext cx="4183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NT</a:t>
                  </a:r>
                  <a:endParaRPr/>
                </a:p>
              </p:txBody>
            </p:sp>
            <p:sp>
              <p:nvSpPr>
                <p:cNvPr id="850" name="Google Shape;850;p24"/>
                <p:cNvSpPr txBox="1"/>
                <p:nvPr/>
              </p:nvSpPr>
              <p:spPr>
                <a:xfrm>
                  <a:off x="1082675" y="914400"/>
                  <a:ext cx="418614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</a:t>
                  </a:r>
                  <a:endParaRPr/>
                </a:p>
              </p:txBody>
            </p:sp>
            <p:sp>
              <p:nvSpPr>
                <p:cNvPr id="851" name="Google Shape;851;p24"/>
                <p:cNvSpPr txBox="1"/>
                <p:nvPr/>
              </p:nvSpPr>
              <p:spPr>
                <a:xfrm>
                  <a:off x="1692275" y="228600"/>
                  <a:ext cx="291478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</a:t>
                  </a:r>
                  <a:endParaRPr/>
                </a:p>
              </p:txBody>
            </p:sp>
            <p:sp>
              <p:nvSpPr>
                <p:cNvPr id="852" name="Google Shape;852;p24"/>
                <p:cNvSpPr txBox="1"/>
                <p:nvPr/>
              </p:nvSpPr>
              <p:spPr>
                <a:xfrm>
                  <a:off x="2225675" y="838200"/>
                  <a:ext cx="646991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NSW</a:t>
                  </a:r>
                  <a:endParaRPr/>
                </a:p>
              </p:txBody>
            </p:sp>
            <p:sp>
              <p:nvSpPr>
                <p:cNvPr id="853" name="Google Shape;853;p24"/>
                <p:cNvSpPr txBox="1"/>
                <p:nvPr/>
              </p:nvSpPr>
              <p:spPr>
                <a:xfrm>
                  <a:off x="1692275" y="1295400"/>
                  <a:ext cx="266140" cy="360187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45700" spcFirstLastPara="1" rIns="45700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</a:t>
                  </a:r>
                  <a:endParaRPr/>
                </a:p>
              </p:txBody>
            </p:sp>
            <p:cxnSp>
              <p:nvCxnSpPr>
                <p:cNvPr id="854" name="Google Shape;854;p24"/>
                <p:cNvCxnSpPr/>
                <p:nvPr/>
              </p:nvCxnSpPr>
              <p:spPr>
                <a:xfrm flipH="1" rot="10800000">
                  <a:off x="549274" y="152400"/>
                  <a:ext cx="3810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5" name="Google Shape;855;p24"/>
                <p:cNvCxnSpPr/>
                <p:nvPr/>
              </p:nvCxnSpPr>
              <p:spPr>
                <a:xfrm>
                  <a:off x="549274" y="685800"/>
                  <a:ext cx="533402" cy="4572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6" name="Google Shape;856;p24"/>
                <p:cNvCxnSpPr/>
                <p:nvPr/>
              </p:nvCxnSpPr>
              <p:spPr>
                <a:xfrm>
                  <a:off x="1158874" y="381000"/>
                  <a:ext cx="152402" cy="533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7" name="Google Shape;857;p24"/>
                <p:cNvCxnSpPr/>
                <p:nvPr/>
              </p:nvCxnSpPr>
              <p:spPr>
                <a:xfrm>
                  <a:off x="1311274" y="1295400"/>
                  <a:ext cx="381001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8" name="Google Shape;858;p24"/>
                <p:cNvCxnSpPr/>
                <p:nvPr/>
              </p:nvCxnSpPr>
              <p:spPr>
                <a:xfrm>
                  <a:off x="2073274" y="457200"/>
                  <a:ext cx="457201" cy="3810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59" name="Google Shape;859;p24"/>
                <p:cNvCxnSpPr/>
                <p:nvPr/>
              </p:nvCxnSpPr>
              <p:spPr>
                <a:xfrm>
                  <a:off x="1412874" y="203200"/>
                  <a:ext cx="292102" cy="2286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60" name="Google Shape;860;p24"/>
                <p:cNvCxnSpPr/>
                <p:nvPr/>
              </p:nvCxnSpPr>
              <p:spPr>
                <a:xfrm flipH="1" rot="10800000">
                  <a:off x="2022474" y="1219200"/>
                  <a:ext cx="533401" cy="27940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61" name="Google Shape;861;p24"/>
              <p:cNvCxnSpPr/>
              <p:nvPr/>
            </p:nvCxnSpPr>
            <p:spPr>
              <a:xfrm flipH="1">
                <a:off x="1295399" y="609600"/>
                <a:ext cx="381002" cy="30480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62" name="Google Shape;862;p24"/>
            <p:cNvCxnSpPr/>
            <p:nvPr/>
          </p:nvCxnSpPr>
          <p:spPr>
            <a:xfrm flipH="1">
              <a:off x="1295399" y="609600"/>
              <a:ext cx="381002" cy="30480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24"/>
            <p:cNvCxnSpPr/>
            <p:nvPr/>
          </p:nvCxnSpPr>
          <p:spPr>
            <a:xfrm>
              <a:off x="1524000" y="1066800"/>
              <a:ext cx="68580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4" name="Google Shape;864;p24"/>
          <p:cNvGrpSpPr/>
          <p:nvPr/>
        </p:nvGrpSpPr>
        <p:grpSpPr>
          <a:xfrm>
            <a:off x="2084385" y="4119561"/>
            <a:ext cx="304803" cy="304803"/>
            <a:chOff x="-1" y="-1"/>
            <a:chExt cx="304802" cy="304802"/>
          </a:xfrm>
        </p:grpSpPr>
        <p:cxnSp>
          <p:nvCxnSpPr>
            <p:cNvPr id="865" name="Google Shape;865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7" name="Google Shape;867;p24"/>
          <p:cNvGrpSpPr/>
          <p:nvPr/>
        </p:nvGrpSpPr>
        <p:grpSpPr>
          <a:xfrm>
            <a:off x="6122986" y="4119561"/>
            <a:ext cx="304803" cy="304803"/>
            <a:chOff x="-1" y="-1"/>
            <a:chExt cx="304802" cy="304802"/>
          </a:xfrm>
        </p:grpSpPr>
        <p:cxnSp>
          <p:nvCxnSpPr>
            <p:cNvPr id="868" name="Google Shape;868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9" name="Google Shape;869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0" name="Google Shape;870;p24"/>
          <p:cNvGrpSpPr/>
          <p:nvPr/>
        </p:nvGrpSpPr>
        <p:grpSpPr>
          <a:xfrm>
            <a:off x="2312985" y="4576761"/>
            <a:ext cx="304803" cy="304803"/>
            <a:chOff x="-1" y="-1"/>
            <a:chExt cx="304802" cy="304802"/>
          </a:xfrm>
        </p:grpSpPr>
        <p:cxnSp>
          <p:nvCxnSpPr>
            <p:cNvPr id="871" name="Google Shape;871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2" name="Google Shape;872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3" name="Google Shape;873;p24"/>
          <p:cNvGrpSpPr/>
          <p:nvPr/>
        </p:nvGrpSpPr>
        <p:grpSpPr>
          <a:xfrm>
            <a:off x="4294186" y="4500561"/>
            <a:ext cx="304803" cy="304803"/>
            <a:chOff x="-1" y="-1"/>
            <a:chExt cx="304802" cy="304802"/>
          </a:xfrm>
        </p:grpSpPr>
        <p:cxnSp>
          <p:nvCxnSpPr>
            <p:cNvPr id="874" name="Google Shape;874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6" name="Google Shape;876;p24"/>
          <p:cNvGrpSpPr/>
          <p:nvPr/>
        </p:nvGrpSpPr>
        <p:grpSpPr>
          <a:xfrm>
            <a:off x="6275386" y="4576761"/>
            <a:ext cx="304803" cy="304803"/>
            <a:chOff x="-1" y="-1"/>
            <a:chExt cx="304802" cy="304802"/>
          </a:xfrm>
        </p:grpSpPr>
        <p:cxnSp>
          <p:nvCxnSpPr>
            <p:cNvPr id="877" name="Google Shape;877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8" name="Google Shape;878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79" name="Google Shape;879;p24"/>
          <p:cNvGrpSpPr/>
          <p:nvPr/>
        </p:nvGrpSpPr>
        <p:grpSpPr>
          <a:xfrm>
            <a:off x="6122986" y="4576761"/>
            <a:ext cx="304803" cy="304803"/>
            <a:chOff x="-1" y="-1"/>
            <a:chExt cx="304802" cy="304802"/>
          </a:xfrm>
        </p:grpSpPr>
        <p:cxnSp>
          <p:nvCxnSpPr>
            <p:cNvPr id="880" name="Google Shape;880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1" name="Google Shape;881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82" name="Google Shape;882;p24"/>
          <p:cNvGrpSpPr/>
          <p:nvPr/>
        </p:nvGrpSpPr>
        <p:grpSpPr>
          <a:xfrm>
            <a:off x="2084385" y="4576761"/>
            <a:ext cx="304803" cy="304803"/>
            <a:chOff x="-1" y="-1"/>
            <a:chExt cx="304802" cy="304802"/>
          </a:xfrm>
        </p:grpSpPr>
        <p:cxnSp>
          <p:nvCxnSpPr>
            <p:cNvPr id="883" name="Google Shape;883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85" name="Google Shape;885;p24"/>
          <p:cNvSpPr/>
          <p:nvPr/>
        </p:nvSpPr>
        <p:spPr>
          <a:xfrm rot="10800000">
            <a:off x="1918878" y="12239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 txBox="1"/>
          <p:nvPr/>
        </p:nvSpPr>
        <p:spPr>
          <a:xfrm>
            <a:off x="2733209" y="5419943"/>
            <a:ext cx="5237164" cy="802195"/>
          </a:xfrm>
          <a:prstGeom prst="rect">
            <a:avLst/>
          </a:prstGeom>
          <a:solidFill>
            <a:srgbClr val="649B1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violation with SA immediately detected</a:t>
            </a:r>
            <a:endParaRPr/>
          </a:p>
        </p:txBody>
      </p:sp>
      <p:sp>
        <p:nvSpPr>
          <p:cNvPr id="887" name="Google Shape;887;p24"/>
          <p:cNvSpPr/>
          <p:nvPr/>
        </p:nvSpPr>
        <p:spPr>
          <a:xfrm rot="5400000">
            <a:off x="1911349" y="5275262"/>
            <a:ext cx="1066801" cy="27940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77777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st="230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8" name="Google Shape;888;p24"/>
          <p:cNvGrpSpPr/>
          <p:nvPr/>
        </p:nvGrpSpPr>
        <p:grpSpPr>
          <a:xfrm>
            <a:off x="6471262" y="4532807"/>
            <a:ext cx="304803" cy="304803"/>
            <a:chOff x="-1" y="-1"/>
            <a:chExt cx="304802" cy="304802"/>
          </a:xfrm>
        </p:grpSpPr>
        <p:cxnSp>
          <p:nvCxnSpPr>
            <p:cNvPr id="889" name="Google Shape;889;p24"/>
            <p:cNvCxnSpPr/>
            <p:nvPr/>
          </p:nvCxnSpPr>
          <p:spPr>
            <a:xfrm flipH="1">
              <a:off x="-1" y="0"/>
              <a:ext cx="228602" cy="304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24"/>
            <p:cNvCxnSpPr/>
            <p:nvPr/>
          </p:nvCxnSpPr>
          <p:spPr>
            <a:xfrm>
              <a:off x="0" y="-1"/>
              <a:ext cx="304801" cy="30480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1" name="Google Shape;891;p24"/>
          <p:cNvSpPr txBox="1"/>
          <p:nvPr/>
        </p:nvSpPr>
        <p:spPr>
          <a:xfrm>
            <a:off x="2853506" y="5050611"/>
            <a:ext cx="1209524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</a:t>
            </a:r>
            <a:endParaRPr/>
          </a:p>
        </p:txBody>
      </p:sp>
      <p:sp>
        <p:nvSpPr>
          <p:cNvPr id="892" name="Google Shape;892;p24"/>
          <p:cNvSpPr txBox="1"/>
          <p:nvPr/>
        </p:nvSpPr>
        <p:spPr>
          <a:xfrm>
            <a:off x="4017962" y="5050611"/>
            <a:ext cx="839277" cy="37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b="0" i="0" lang="en-US" sz="1800" u="none" cap="none" strike="noStrike">
                <a:solidFill>
                  <a:srgbClr val="FF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endParaRPr/>
          </a:p>
        </p:txBody>
      </p:sp>
      <p:cxnSp>
        <p:nvCxnSpPr>
          <p:cNvPr id="893" name="Google Shape;893;p24"/>
          <p:cNvCxnSpPr/>
          <p:nvPr/>
        </p:nvCxnSpPr>
        <p:spPr>
          <a:xfrm flipH="1" rot="10800000">
            <a:off x="4946421" y="4881562"/>
            <a:ext cx="1633766" cy="37593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899" name="Google Shape;8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9831"/>
            <a:ext cx="8595360" cy="4510437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25"/>
          <p:cNvSpPr txBox="1"/>
          <p:nvPr/>
        </p:nvSpPr>
        <p:spPr>
          <a:xfrm>
            <a:off x="2072640" y="4157472"/>
            <a:ext cx="220571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5"/>
          <p:cNvSpPr txBox="1"/>
          <p:nvPr/>
        </p:nvSpPr>
        <p:spPr>
          <a:xfrm>
            <a:off x="2694432" y="5313082"/>
            <a:ext cx="1502974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1         2       3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6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07" name="Google Shape;9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400" cy="36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184" y="5491972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14" name="Google Shape;91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400" cy="36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3184" y="5491972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sp>
        <p:nvSpPr>
          <p:cNvPr id="916" name="Google Shape;916;p27"/>
          <p:cNvSpPr txBox="1"/>
          <p:nvPr/>
        </p:nvSpPr>
        <p:spPr>
          <a:xfrm>
            <a:off x="7510272" y="3742944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17" name="Google Shape;917;p27"/>
          <p:cNvSpPr txBox="1"/>
          <p:nvPr/>
        </p:nvSpPr>
        <p:spPr>
          <a:xfrm>
            <a:off x="4037772" y="3742944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18" name="Google Shape;918;p27"/>
          <p:cNvSpPr txBox="1"/>
          <p:nvPr/>
        </p:nvSpPr>
        <p:spPr>
          <a:xfrm>
            <a:off x="6424356" y="3742944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7"/>
          <p:cNvSpPr txBox="1"/>
          <p:nvPr/>
        </p:nvSpPr>
        <p:spPr>
          <a:xfrm>
            <a:off x="531764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7"/>
          <p:cNvSpPr txBox="1"/>
          <p:nvPr/>
        </p:nvSpPr>
        <p:spPr>
          <a:xfrm>
            <a:off x="3008004" y="369165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7"/>
          <p:cNvSpPr txBox="1"/>
          <p:nvPr/>
        </p:nvSpPr>
        <p:spPr>
          <a:xfrm>
            <a:off x="185318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MDP and Q-Learning</a:t>
            </a:r>
            <a:endParaRPr/>
          </a:p>
        </p:txBody>
      </p:sp>
      <p:pic>
        <p:nvPicPr>
          <p:cNvPr id="927" name="Google Shape;9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9393"/>
            <a:ext cx="8534400" cy="363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" y="6052383"/>
            <a:ext cx="4724400" cy="646884"/>
          </a:xfrm>
          <a:prstGeom prst="rect">
            <a:avLst/>
          </a:prstGeom>
          <a:solidFill>
            <a:srgbClr val="CCFFCC"/>
          </a:solidFill>
          <a:ln>
            <a:noFill/>
          </a:ln>
        </p:spPr>
      </p:pic>
      <p:sp>
        <p:nvSpPr>
          <p:cNvPr id="929" name="Google Shape;929;p28"/>
          <p:cNvSpPr txBox="1"/>
          <p:nvPr/>
        </p:nvSpPr>
        <p:spPr>
          <a:xfrm>
            <a:off x="7510272" y="3742944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30" name="Google Shape;930;p28"/>
          <p:cNvSpPr txBox="1"/>
          <p:nvPr/>
        </p:nvSpPr>
        <p:spPr>
          <a:xfrm>
            <a:off x="4074348" y="3742944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31" name="Google Shape;931;p28"/>
          <p:cNvSpPr txBox="1"/>
          <p:nvPr/>
        </p:nvSpPr>
        <p:spPr>
          <a:xfrm>
            <a:off x="6424356" y="3742944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8"/>
          <p:cNvSpPr txBox="1"/>
          <p:nvPr/>
        </p:nvSpPr>
        <p:spPr>
          <a:xfrm>
            <a:off x="531764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8"/>
          <p:cNvSpPr txBox="1"/>
          <p:nvPr/>
        </p:nvSpPr>
        <p:spPr>
          <a:xfrm>
            <a:off x="3008004" y="369165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8"/>
          <p:cNvSpPr txBox="1"/>
          <p:nvPr/>
        </p:nvSpPr>
        <p:spPr>
          <a:xfrm>
            <a:off x="1853184" y="3724656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8"/>
          <p:cNvSpPr txBox="1"/>
          <p:nvPr/>
        </p:nvSpPr>
        <p:spPr>
          <a:xfrm>
            <a:off x="7510272" y="4422179"/>
            <a:ext cx="355223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+5</a:t>
            </a:r>
            <a:endParaRPr/>
          </a:p>
        </p:txBody>
      </p:sp>
      <p:sp>
        <p:nvSpPr>
          <p:cNvPr id="936" name="Google Shape;936;p28"/>
          <p:cNvSpPr txBox="1"/>
          <p:nvPr/>
        </p:nvSpPr>
        <p:spPr>
          <a:xfrm>
            <a:off x="4118442" y="4372270"/>
            <a:ext cx="297515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</p:txBody>
      </p:sp>
      <p:sp>
        <p:nvSpPr>
          <p:cNvPr id="937" name="Google Shape;937;p28"/>
          <p:cNvSpPr txBox="1"/>
          <p:nvPr/>
        </p:nvSpPr>
        <p:spPr>
          <a:xfrm>
            <a:off x="5528922" y="5092518"/>
            <a:ext cx="2585001" cy="160043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+ 0.9 * max{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left 0.8*0+0.1*0+0.1*0,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up 0.1*0+0.8*0+0.1*5,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down 0.1*0+0.8*0+0.1*5,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right  0.1*0+0.1*0+0.8*5}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 + 0.9 * {4.0} = 3.6</a:t>
            </a:r>
            <a:endParaRPr/>
          </a:p>
        </p:txBody>
      </p:sp>
      <p:sp>
        <p:nvSpPr>
          <p:cNvPr id="938" name="Google Shape;938;p28"/>
          <p:cNvSpPr txBox="1"/>
          <p:nvPr/>
        </p:nvSpPr>
        <p:spPr>
          <a:xfrm>
            <a:off x="5317643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8"/>
          <p:cNvSpPr txBox="1"/>
          <p:nvPr/>
        </p:nvSpPr>
        <p:spPr>
          <a:xfrm>
            <a:off x="3008004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8"/>
          <p:cNvSpPr txBox="1"/>
          <p:nvPr/>
        </p:nvSpPr>
        <p:spPr>
          <a:xfrm>
            <a:off x="1853183" y="4372270"/>
            <a:ext cx="220571" cy="36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p28"/>
          <p:cNvCxnSpPr/>
          <p:nvPr/>
        </p:nvCxnSpPr>
        <p:spPr>
          <a:xfrm rot="10800000">
            <a:off x="6644927" y="4500812"/>
            <a:ext cx="176495" cy="60272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350358" y="-194686"/>
            <a:ext cx="7772401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600"/>
              <a:buFont typeface="Arial Black"/>
              <a:buNone/>
            </a:pPr>
            <a:r>
              <a:rPr lang="en-US"/>
              <a:t>Midterm 1 Instructions:  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350359" y="914399"/>
            <a:ext cx="8565041" cy="5034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200972" lvl="0" marL="200972" rtl="0" algn="l">
              <a:lnSpc>
                <a:spcPct val="2110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Sep</a:t>
            </a:r>
            <a:r>
              <a:rPr b="0" lang="en-US" sz="2464"/>
              <a:t> </a:t>
            </a:r>
            <a:r>
              <a:rPr lang="en-US"/>
              <a:t>28</a:t>
            </a:r>
            <a:r>
              <a:rPr b="0" lang="en-US" sz="2464"/>
              <a:t>, </a:t>
            </a:r>
            <a:r>
              <a:rPr lang="en-US"/>
              <a:t>2022, 5-6:50PM, join your Zoom meeting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Maximum credits/points for this midterm: 100 points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Credits/points for each question is indicated on the question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Closed book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No books</a:t>
            </a:r>
            <a:r>
              <a:rPr lang="en-US" u="none"/>
              <a:t> or any other material are allowed</a:t>
            </a:r>
            <a:endParaRPr u="none"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u="sng"/>
              <a:t>Please practice </a:t>
            </a:r>
            <a:r>
              <a:rPr lang="en-US" u="none"/>
              <a:t>in your </a:t>
            </a:r>
            <a:r>
              <a:rPr lang="en-US"/>
              <a:t>sample </a:t>
            </a:r>
            <a:r>
              <a:rPr lang="en-US" u="none"/>
              <a:t>exam sessions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Please make sure you know how to enter your answers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No questions during the exam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Be brief: a few words are often enough if they are precise and use the correct vocabulary studied in class</a:t>
            </a:r>
            <a:endParaRPr/>
          </a:p>
          <a:p>
            <a:pPr indent="-158816" lvl="0" marL="15881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/>
              <a:t>Make sure your environment for the exam is quite/exclusive</a:t>
            </a:r>
            <a:endParaRPr/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Sample exam Questions</a:t>
            </a:r>
            <a:endParaRPr/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General AI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Search Concepts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Comparing Strategies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Game Playing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CSP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AutoNum type="arabicPeriod"/>
            </a:pPr>
            <a:r>
              <a:rPr lang="en-US"/>
              <a:t>RL (use examples in the lecture)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633984" y="5620512"/>
            <a:ext cx="6760823" cy="64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actual exam questions will be different or harder/easier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those distributed in the sample papers or here.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228600" y="598568"/>
            <a:ext cx="8686800" cy="5571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The Turing test defines the conditions under which a machine can be said to be “intelligent”.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 A* is an admissible algorithm.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DFS is faster than BFS.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DFS has lower asymptotic space complexity than BFS.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/>
              <a:t>____ When using the correct temperature decrease schedule, simulated annealing is guaranteed to find the global optimum in finite time.</a:t>
            </a:r>
            <a:endParaRPr/>
          </a:p>
        </p:txBody>
      </p:sp>
      <p:sp>
        <p:nvSpPr>
          <p:cNvPr id="173" name="Google Shape;173;p5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74" name="Google Shape;174;p5"/>
          <p:cNvSpPr txBox="1"/>
          <p:nvPr/>
        </p:nvSpPr>
        <p:spPr>
          <a:xfrm>
            <a:off x="794172" y="598568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806920" y="1361070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6" name="Google Shape;176;p5"/>
          <p:cNvSpPr txBox="1"/>
          <p:nvPr/>
        </p:nvSpPr>
        <p:spPr>
          <a:xfrm>
            <a:off x="794172" y="1861518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787865" y="2361965"/>
            <a:ext cx="269229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794172" y="3173249"/>
            <a:ext cx="256615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228600" y="642366"/>
            <a:ext cx="8686800" cy="529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 Alpha-beta pruning accelerates game playing at the cost of being an approximation to full minimax.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Hill-climbing is an entirely deterministic algorithm.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The exact evaluation function values do not affect minimax decision as long as the ordering of these values is maintained.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A perfectly rational backgammon-playing agent never loses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/>
              <a:t>____  Hill climbing search is best used for problem domains with densely packed goals</a:t>
            </a:r>
            <a:endParaRPr/>
          </a:p>
        </p:txBody>
      </p:sp>
      <p:sp>
        <p:nvSpPr>
          <p:cNvPr id="184" name="Google Shape;184;p6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643912" y="3081311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37605" y="3903980"/>
            <a:ext cx="269229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637605" y="642366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637605" y="1392719"/>
            <a:ext cx="256616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F</a:t>
            </a:r>
            <a:endParaRPr/>
          </a:p>
        </p:txBody>
      </p:sp>
      <p:sp>
        <p:nvSpPr>
          <p:cNvPr id="189" name="Google Shape;189;p6"/>
          <p:cNvSpPr txBox="1"/>
          <p:nvPr/>
        </p:nvSpPr>
        <p:spPr>
          <a:xfrm>
            <a:off x="631299" y="1938185"/>
            <a:ext cx="269228" cy="421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ent Placeholder 5"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194130"/>
            <a:ext cx="7620000" cy="243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685800" y="3825961"/>
            <a:ext cx="7772400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Suboptimal solution (long path)			Optimal solution 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8874" y="566677"/>
            <a:ext cx="8869175" cy="2570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suitable representation for states: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initial state of the problem: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good goal test to use in this problem: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operators to use for search: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search algorithm would be the most appropriate to use here if we want to minimize the distance of the tour found?</a:t>
            </a:r>
            <a:endParaRPr/>
          </a:p>
        </p:txBody>
      </p:sp>
      <p:sp>
        <p:nvSpPr>
          <p:cNvPr id="198" name="Google Shape;198;p7"/>
          <p:cNvSpPr txBox="1"/>
          <p:nvPr/>
        </p:nvSpPr>
        <p:spPr>
          <a:xfrm>
            <a:off x="5585597" y="960558"/>
            <a:ext cx="1730348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&lt;A, B, C, D, E&gt; 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5279293" y="566678"/>
            <a:ext cx="3585714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permutation of all cities in the tour 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4734104" y="1329890"/>
            <a:ext cx="3344166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random permutation of all cities 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5803196" y="1716564"/>
            <a:ext cx="322975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the distance travelled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5279292" y="2089987"/>
            <a:ext cx="1781248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permute 2 cities 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544780" y="3269951"/>
            <a:ext cx="4309465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Local Search - GA/SA/hill climbing, etc…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3564"/>
              <a:buFont typeface="Arial Black"/>
              <a:buNone/>
            </a:pPr>
            <a:r>
              <a:rPr lang="en-US" sz="3564"/>
              <a:t>Minimax</a:t>
            </a:r>
            <a:endParaRPr/>
          </a:p>
        </p:txBody>
      </p:sp>
      <p:grpSp>
        <p:nvGrpSpPr>
          <p:cNvPr id="209" name="Google Shape;209;p8"/>
          <p:cNvGrpSpPr/>
          <p:nvPr/>
        </p:nvGrpSpPr>
        <p:grpSpPr>
          <a:xfrm>
            <a:off x="457200" y="1211056"/>
            <a:ext cx="8203695" cy="4708580"/>
            <a:chOff x="0" y="0"/>
            <a:chExt cx="8203694" cy="4708579"/>
          </a:xfrm>
        </p:grpSpPr>
        <p:sp>
          <p:nvSpPr>
            <p:cNvPr id="210" name="Google Shape;210;p8"/>
            <p:cNvSpPr/>
            <p:nvPr/>
          </p:nvSpPr>
          <p:spPr>
            <a:xfrm>
              <a:off x="0" y="0"/>
              <a:ext cx="8203694" cy="47085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image14.tif" id="211" name="Google Shape;211;p8"/>
            <p:cNvPicPr preferRelativeResize="0"/>
            <p:nvPr/>
          </p:nvPicPr>
          <p:blipFill rotWithShape="1">
            <a:blip r:embed="rId3">
              <a:alphaModFix/>
            </a:blip>
            <a:srcRect b="0" l="8932" r="8931" t="0"/>
            <a:stretch/>
          </p:blipFill>
          <p:spPr>
            <a:xfrm>
              <a:off x="0" y="0"/>
              <a:ext cx="8203694" cy="47085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8"/>
          <p:cNvSpPr txBox="1"/>
          <p:nvPr>
            <p:ph idx="12" type="sldNum"/>
          </p:nvPr>
        </p:nvSpPr>
        <p:spPr>
          <a:xfrm rot="-5400000">
            <a:off x="8748409" y="6370558"/>
            <a:ext cx="273657" cy="437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282E"/>
              </a:buClr>
              <a:buSzPts val="2400"/>
              <a:buFont typeface="Arial"/>
              <a:buNone/>
            </a:pPr>
            <a:fld id="{00000000-1234-1234-1234-123412341234}" type="slidenum">
              <a:rPr b="1" lang="en-US" sz="2400">
                <a:solidFill>
                  <a:srgbClr val="D1282E"/>
                </a:solidFill>
              </a:rPr>
              <a:t>‹#›</a:t>
            </a:fld>
            <a:endParaRPr/>
          </a:p>
        </p:txBody>
      </p:sp>
      <p:sp>
        <p:nvSpPr>
          <p:cNvPr id="213" name="Google Shape;213;p8"/>
          <p:cNvSpPr txBox="1"/>
          <p:nvPr/>
        </p:nvSpPr>
        <p:spPr>
          <a:xfrm>
            <a:off x="299468" y="1558635"/>
            <a:ext cx="592543" cy="258532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40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