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Helvetica Neue"/>
      <p:regular r:id="rId17"/>
      <p:bold r:id="rId18"/>
      <p:italic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2" roundtripDataSignature="AMtx7mh/mL3ZWbOBasMPpRYIDM5IxS5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22" Type="http://customschemas.google.com/relationships/presentationmetadata" Target="metadata"/><Relationship Id="rId21" Type="http://schemas.openxmlformats.org/officeDocument/2006/relationships/font" Target="fonts/ArialBlack-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19" Type="http://schemas.openxmlformats.org/officeDocument/2006/relationships/font" Target="fonts/HelveticaNeue-italic.fntdata"/><Relationship Id="rId1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In propositional logic had one kind of symbol, here have four, each with its own role</a:t>
            </a:r>
            <a:endParaRPr/>
          </a:p>
          <a:p>
            <a:pPr indent="0" lvl="0" marL="0" rtl="0" algn="l">
              <a:spcBef>
                <a:spcPts val="0"/>
              </a:spcBef>
              <a:spcAft>
                <a:spcPts val="0"/>
              </a:spcAft>
              <a:buNone/>
            </a:pPr>
            <a:r>
              <a:rPr lang="en-US" sz="1200">
                <a:latin typeface="Calibri"/>
                <a:ea typeface="Calibri"/>
                <a:cs typeface="Calibri"/>
                <a:sym typeface="Calibri"/>
              </a:rPr>
              <a:t>Constants in language are simplest way of talking about objects in domain, but can also use functions and variables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What are the objects, relations and functions in this domain?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T akes(x, c, s): student x takes course c in semester s;</a:t>
            </a:r>
            <a:br>
              <a:rPr lang="en-US" sz="1200">
                <a:latin typeface="Calibri"/>
                <a:ea typeface="Calibri"/>
                <a:cs typeface="Calibri"/>
                <a:sym typeface="Calibri"/>
              </a:rPr>
            </a:br>
            <a:r>
              <a:rPr lang="en-US" sz="1200">
                <a:latin typeface="Calibri"/>
                <a:ea typeface="Calibri"/>
                <a:cs typeface="Calibri"/>
                <a:sym typeface="Calibri"/>
              </a:rPr>
              <a:t>P asses(x, c, s): student x passes course c in semester s;</a:t>
            </a:r>
            <a:br>
              <a:rPr lang="en-US" sz="1200">
                <a:latin typeface="Calibri"/>
                <a:ea typeface="Calibri"/>
                <a:cs typeface="Calibri"/>
                <a:sym typeface="Calibri"/>
              </a:rPr>
            </a:br>
            <a:r>
              <a:rPr lang="en-US" sz="1200">
                <a:latin typeface="Calibri"/>
                <a:ea typeface="Calibri"/>
                <a:cs typeface="Calibri"/>
                <a:sym typeface="Calibri"/>
              </a:rPr>
              <a:t>Score(x, c, s): the score obtained by student x in course c in semester s;</a:t>
            </a:r>
            <a:br>
              <a:rPr lang="en-US" sz="1200">
                <a:latin typeface="Calibri"/>
                <a:ea typeface="Calibri"/>
                <a:cs typeface="Calibri"/>
                <a:sym typeface="Calibri"/>
              </a:rPr>
            </a:br>
            <a:r>
              <a:rPr lang="en-US" sz="1200">
                <a:latin typeface="Calibri"/>
                <a:ea typeface="Calibri"/>
                <a:cs typeface="Calibri"/>
                <a:sym typeface="Calibri"/>
              </a:rPr>
              <a:t>x &gt; y: x is greater than y;</a:t>
            </a:r>
            <a:br>
              <a:rPr lang="en-US" sz="1200">
                <a:latin typeface="Calibri"/>
                <a:ea typeface="Calibri"/>
                <a:cs typeface="Calibri"/>
                <a:sym typeface="Calibri"/>
              </a:rPr>
            </a:br>
            <a:r>
              <a:rPr lang="en-US" sz="1200">
                <a:latin typeface="Calibri"/>
                <a:ea typeface="Calibri"/>
                <a:cs typeface="Calibri"/>
                <a:sym typeface="Calibri"/>
              </a:rPr>
              <a:t>F and G: specific French and Greek courses (one could also interpret these sentences as re- ferring to </a:t>
            </a:r>
            <a:r>
              <a:rPr i="1" lang="en-US"/>
              <a:t>any </a:t>
            </a:r>
            <a:r>
              <a:rPr lang="en-US" sz="1200">
                <a:latin typeface="Calibri"/>
                <a:ea typeface="Calibri"/>
                <a:cs typeface="Calibri"/>
                <a:sym typeface="Calibri"/>
              </a:rPr>
              <a:t>such course, in which case one could use a predicate Subject(c,f) meaning that the subject of course c is field f ;</a:t>
            </a:r>
            <a:br>
              <a:rPr lang="en-US" sz="1200">
                <a:latin typeface="Calibri"/>
                <a:ea typeface="Calibri"/>
                <a:cs typeface="Calibri"/>
                <a:sym typeface="Calibri"/>
              </a:rPr>
            </a:br>
            <a:r>
              <a:rPr lang="en-US" sz="1200">
                <a:latin typeface="Calibri"/>
                <a:ea typeface="Calibri"/>
                <a:cs typeface="Calibri"/>
                <a:sym typeface="Calibri"/>
              </a:rPr>
              <a:t>Buys(x, y, z): x buys y from z (using a binary predicate with unspecified seller is OK but </a:t>
            </a:r>
            <a:endParaRPr/>
          </a:p>
          <a:p>
            <a:pPr indent="0" lvl="0" marL="0" rtl="0" algn="l">
              <a:spcBef>
                <a:spcPts val="0"/>
              </a:spcBef>
              <a:spcAft>
                <a:spcPts val="0"/>
              </a:spcAft>
              <a:buNone/>
            </a:pPr>
            <a:r>
              <a:rPr lang="en-US" sz="1200">
                <a:latin typeface="Calibri"/>
                <a:ea typeface="Calibri"/>
                <a:cs typeface="Calibri"/>
                <a:sym typeface="Calibri"/>
              </a:rPr>
              <a:t>less felicitous);</a:t>
            </a:r>
            <a:br>
              <a:rPr lang="en-US" sz="1200">
                <a:latin typeface="Calibri"/>
                <a:ea typeface="Calibri"/>
                <a:cs typeface="Calibri"/>
                <a:sym typeface="Calibri"/>
              </a:rPr>
            </a:br>
            <a:r>
              <a:rPr lang="en-US" sz="1200">
                <a:latin typeface="Calibri"/>
                <a:ea typeface="Calibri"/>
                <a:cs typeface="Calibri"/>
                <a:sym typeface="Calibri"/>
              </a:rPr>
              <a:t>Sells(x, y, z): x sells y to z;</a:t>
            </a:r>
            <a:br>
              <a:rPr lang="en-US" sz="1200">
                <a:latin typeface="Calibri"/>
                <a:ea typeface="Calibri"/>
                <a:cs typeface="Calibri"/>
                <a:sym typeface="Calibri"/>
              </a:rPr>
            </a:br>
            <a:r>
              <a:rPr lang="en-US" sz="1200">
                <a:latin typeface="Calibri"/>
                <a:ea typeface="Calibri"/>
                <a:cs typeface="Calibri"/>
                <a:sym typeface="Calibri"/>
              </a:rPr>
              <a:t>Shaves(x, y): person x shaves person y</a:t>
            </a:r>
            <a:br>
              <a:rPr lang="en-US" sz="1200">
                <a:latin typeface="Calibri"/>
                <a:ea typeface="Calibri"/>
                <a:cs typeface="Calibri"/>
                <a:sym typeface="Calibri"/>
              </a:rPr>
            </a:br>
            <a:r>
              <a:rPr lang="en-US" sz="1200">
                <a:latin typeface="Calibri"/>
                <a:ea typeface="Calibri"/>
                <a:cs typeface="Calibri"/>
                <a:sym typeface="Calibri"/>
              </a:rPr>
              <a:t>Born(x, c): person x is born in country c;</a:t>
            </a:r>
            <a:br>
              <a:rPr lang="en-US" sz="1200">
                <a:latin typeface="Calibri"/>
                <a:ea typeface="Calibri"/>
                <a:cs typeface="Calibri"/>
                <a:sym typeface="Calibri"/>
              </a:rPr>
            </a:br>
            <a:r>
              <a:rPr lang="en-US" sz="1200">
                <a:latin typeface="Calibri"/>
                <a:ea typeface="Calibri"/>
                <a:cs typeface="Calibri"/>
                <a:sym typeface="Calibri"/>
              </a:rPr>
              <a:t>P arent(x, y): x is a parent of y;</a:t>
            </a:r>
            <a:br>
              <a:rPr lang="en-US" sz="1200">
                <a:latin typeface="Calibri"/>
                <a:ea typeface="Calibri"/>
                <a:cs typeface="Calibri"/>
                <a:sym typeface="Calibri"/>
              </a:rPr>
            </a:br>
            <a:r>
              <a:rPr lang="en-US" sz="1200">
                <a:latin typeface="Calibri"/>
                <a:ea typeface="Calibri"/>
                <a:cs typeface="Calibri"/>
                <a:sym typeface="Calibri"/>
              </a:rPr>
              <a:t>Citizen(x, c, r): x is a citizen of country c for reason r;</a:t>
            </a:r>
            <a:br>
              <a:rPr lang="en-US" sz="1200">
                <a:latin typeface="Calibri"/>
                <a:ea typeface="Calibri"/>
                <a:cs typeface="Calibri"/>
                <a:sym typeface="Calibri"/>
              </a:rPr>
            </a:br>
            <a:r>
              <a:rPr lang="en-US" sz="1200">
                <a:latin typeface="Calibri"/>
                <a:ea typeface="Calibri"/>
                <a:cs typeface="Calibri"/>
                <a:sym typeface="Calibri"/>
              </a:rPr>
              <a:t>Resident(x, c): x is a resident of country c;</a:t>
            </a:r>
            <a:br>
              <a:rPr lang="en-US" sz="1200">
                <a:latin typeface="Calibri"/>
                <a:ea typeface="Calibri"/>
                <a:cs typeface="Calibri"/>
                <a:sym typeface="Calibri"/>
              </a:rPr>
            </a:br>
            <a:r>
              <a:rPr lang="en-US" sz="1200">
                <a:latin typeface="Calibri"/>
                <a:ea typeface="Calibri"/>
                <a:cs typeface="Calibri"/>
                <a:sym typeface="Calibri"/>
              </a:rPr>
              <a:t>F ools(x, y, t): person x fools person y at time t;</a:t>
            </a:r>
            <a:br>
              <a:rPr lang="en-US" sz="1200">
                <a:latin typeface="Calibri"/>
                <a:ea typeface="Calibri"/>
                <a:cs typeface="Calibri"/>
                <a:sym typeface="Calibri"/>
              </a:rPr>
            </a:br>
            <a:r>
              <a:rPr lang="en-US" sz="1200">
                <a:latin typeface="Calibri"/>
                <a:ea typeface="Calibri"/>
                <a:cs typeface="Calibri"/>
                <a:sym typeface="Calibri"/>
              </a:rPr>
              <a:t>Student(x), Person(x), Man(x), Barber(x), Expensive(x), Agent(x), Insured(x), Smart(x), Politician(x): predicates satisfied by members of the corresponding categories.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Some students took French in spring 2001.</a:t>
            </a:r>
            <a:br>
              <a:rPr b="1" lang="en-US"/>
            </a:br>
            <a:r>
              <a:rPr b="1" lang="en-US"/>
              <a:t>∃x Student(x)∧Takes(x,F,Spring2001). </a:t>
            </a:r>
            <a:endParaRPr/>
          </a:p>
          <a:p>
            <a:pPr indent="0" lvl="0" marL="0" rtl="0" algn="l">
              <a:spcBef>
                <a:spcPts val="0"/>
              </a:spcBef>
              <a:spcAft>
                <a:spcPts val="0"/>
              </a:spcAft>
              <a:buNone/>
            </a:pPr>
            <a:r>
              <a:rPr b="1" lang="en-US"/>
              <a:t>Every student who takes French passes it.</a:t>
            </a:r>
            <a:br>
              <a:rPr b="1" lang="en-US"/>
            </a:br>
            <a:r>
              <a:rPr b="1" lang="en-US"/>
              <a:t>∀x,s Student(x)∧Takes(x,F,s) ⇒ Passes(x,F,s). </a:t>
            </a:r>
            <a:endParaRPr/>
          </a:p>
          <a:p>
            <a:pPr indent="0" lvl="0" marL="0" rtl="0" algn="l">
              <a:spcBef>
                <a:spcPts val="0"/>
              </a:spcBef>
              <a:spcAft>
                <a:spcPts val="0"/>
              </a:spcAft>
              <a:buNone/>
            </a:pPr>
            <a:r>
              <a:rPr b="1" lang="en-US"/>
              <a:t>Only one student took Greek in spring 2001.</a:t>
            </a:r>
            <a:br>
              <a:rPr b="1" lang="en-US"/>
            </a:br>
            <a:r>
              <a:rPr b="1" lang="en-US"/>
              <a:t>∃x Student(x)∧Takes(x,G,Spring2001)∧∀y y̸=x⇒¬Takes(y,G,Spring2001). </a:t>
            </a:r>
            <a:endParaRPr/>
          </a:p>
          <a:p>
            <a:pPr indent="0" lvl="0" marL="0" rtl="0" algn="l">
              <a:spcBef>
                <a:spcPts val="0"/>
              </a:spcBef>
              <a:spcAft>
                <a:spcPts val="0"/>
              </a:spcAft>
              <a:buNone/>
            </a:pPr>
            <a:r>
              <a:rPr b="1" lang="en-US"/>
              <a:t>The best score in Greek is always higher than the best score in French. ∀s ∃x ∀y Score(x,G,s) &gt; Score(y,F,s). </a:t>
            </a:r>
            <a:endParaRPr/>
          </a:p>
          <a:p>
            <a:pPr indent="0" lvl="0" marL="0" rtl="0" algn="l">
              <a:spcBef>
                <a:spcPts val="0"/>
              </a:spcBef>
              <a:spcAft>
                <a:spcPts val="0"/>
              </a:spcAft>
              <a:buNone/>
            </a:pPr>
            <a:r>
              <a:rPr b="1" lang="en-US"/>
              <a:t>Every person who buys a policy is smart.</a:t>
            </a:r>
            <a:br>
              <a:rPr b="1" lang="en-US"/>
            </a:br>
            <a:r>
              <a:rPr b="1" lang="en-US"/>
              <a:t>∀x Person(x)∧(∃y,z Policy(y)∧Buys(x,y,z)) ⇒ Smart(x). </a:t>
            </a:r>
            <a:endParaRPr/>
          </a:p>
          <a:p>
            <a:pPr indent="0" lvl="0" marL="0" rtl="0" algn="l">
              <a:spcBef>
                <a:spcPts val="0"/>
              </a:spcBef>
              <a:spcAft>
                <a:spcPts val="0"/>
              </a:spcAft>
              <a:buNone/>
            </a:pPr>
            <a:r>
              <a:rPr b="1" lang="en-US"/>
              <a:t>No person buys an expensive policy.</a:t>
            </a:r>
            <a:br>
              <a:rPr b="1" lang="en-US"/>
            </a:br>
            <a:r>
              <a:rPr b="1" lang="en-US"/>
              <a:t>∀x,y,z Person(x)∧Policy(y)∧Expensive(y) ⇒ ¬Buys(x,y,z). </a:t>
            </a:r>
            <a:endParaRPr/>
          </a:p>
          <a:p>
            <a:pPr indent="0" lvl="0" marL="0" rtl="0" algn="l">
              <a:spcBef>
                <a:spcPts val="0"/>
              </a:spcBef>
              <a:spcAft>
                <a:spcPts val="0"/>
              </a:spcAft>
              <a:buNone/>
            </a:pPr>
            <a:r>
              <a:rPr b="1" lang="en-US"/>
              <a:t>There is an agent who sells policies only to people who are not insured.</a:t>
            </a:r>
            <a:br>
              <a:rPr b="1" lang="en-US"/>
            </a:br>
            <a:r>
              <a:rPr b="1" lang="en-US"/>
              <a:t>∃x Agent(x)∧∀y,z Policy(y)∧Sells(x,y,z) ⇒ (Person(z)∧¬Insured(z)). </a:t>
            </a:r>
            <a:endParaRPr/>
          </a:p>
          <a:p>
            <a:pPr indent="0" lvl="0" marL="0" rtl="0" algn="l">
              <a:spcBef>
                <a:spcPts val="0"/>
              </a:spcBef>
              <a:spcAft>
                <a:spcPts val="0"/>
              </a:spcAft>
              <a:buNone/>
            </a:pPr>
            <a:r>
              <a:rPr b="1" lang="en-US"/>
              <a:t>There is a barber who shaves all men in town who do not shave themselves. ∃x Barber(x)∧∀y Man(y)∧¬Shaves(y,y) ⇒ Shaves(x,y). </a:t>
            </a:r>
            <a:endParaRPr/>
          </a:p>
          <a:p>
            <a:pPr indent="0" lvl="0" marL="0" rtl="0" algn="l">
              <a:spcBef>
                <a:spcPts val="0"/>
              </a:spcBef>
              <a:spcAft>
                <a:spcPts val="0"/>
              </a:spcAft>
              <a:buNone/>
            </a:pPr>
            <a:r>
              <a:rPr b="1" lang="en-US"/>
              <a:t>A person born in the UK, each of whose parents is a UK citizen or a UK resident, is a UK citizen by birth.</a:t>
            </a:r>
            <a:br>
              <a:rPr b="1" lang="en-US"/>
            </a:br>
            <a:r>
              <a:rPr b="1" lang="en-US"/>
              <a:t>∀x Person(x)∧Born(x,UK)∧(∀y Parent(y,x) ⇒ ((∃r Citizen(y,UK,r))∨ Resident(y,UK))) ⇒ Citizen(x,UK,Birth). </a:t>
            </a:r>
            <a:endParaRPr/>
          </a:p>
          <a:p>
            <a:pPr indent="0" lvl="0" marL="0" rtl="0" algn="l">
              <a:spcBef>
                <a:spcPts val="0"/>
              </a:spcBef>
              <a:spcAft>
                <a:spcPts val="0"/>
              </a:spcAft>
              <a:buNone/>
            </a:pPr>
            <a:r>
              <a:rPr b="1" lang="en-US"/>
              <a:t>A person born outside the UK, one of whose parents is a UK citizen by birth, is a UK citizen by descent. </a:t>
            </a:r>
            <a:endParaRPr/>
          </a:p>
          <a:p>
            <a:pPr indent="0" lvl="0" marL="0" rtl="0" algn="l">
              <a:spcBef>
                <a:spcPts val="0"/>
              </a:spcBef>
              <a:spcAft>
                <a:spcPts val="0"/>
              </a:spcAft>
              <a:buNone/>
            </a:pPr>
            <a:r>
              <a:rPr b="1" lang="en-US"/>
              <a:t>∀x Person(x)∧¬Born(x,UK)∧(∃y Parent(y,x)∧Citizen(y,UK,Birth)) ⇒ Citizen(x,UK,Descent). </a:t>
            </a:r>
            <a:endParaRPr/>
          </a:p>
          <a:p>
            <a:pPr indent="0" lvl="0" marL="0" rtl="0" algn="l">
              <a:spcBef>
                <a:spcPts val="0"/>
              </a:spcBef>
              <a:spcAft>
                <a:spcPts val="0"/>
              </a:spcAft>
              <a:buNone/>
            </a:pPr>
            <a:r>
              <a:rPr b="1" lang="en-US"/>
              <a:t>Politicians can fool some of the people all of the time, and they can fool all of the people some of the time, but they can’t fool all of the people all of the time. </a:t>
            </a:r>
            <a:endParaRPr/>
          </a:p>
          <a:p>
            <a:pPr indent="0" lvl="0" marL="0" rtl="0" algn="l">
              <a:spcBef>
                <a:spcPts val="0"/>
              </a:spcBef>
              <a:spcAft>
                <a:spcPts val="0"/>
              </a:spcAft>
              <a:buNone/>
            </a:pPr>
            <a:r>
              <a:rPr b="1" lang="en-US"/>
              <a:t>∀x Politician(x) ⇒</a:t>
            </a:r>
            <a:br>
              <a:rPr b="1" lang="en-US"/>
            </a:br>
            <a:r>
              <a:rPr b="1" lang="en-US"/>
              <a:t>(∃y ∀t Person(y)∧Fools(x,y,t))∧ (∃t ∀y Person(y) ⇒ Fools(x,y,t)) ∧ ¬(∀t ∀y Person(y) ⇒ Fools(x,y,t)) </a:t>
            </a:r>
            <a:endParaRPr/>
          </a:p>
          <a:p>
            <a:pPr indent="0" lvl="0" marL="0" rtl="0" algn="l">
              <a:spcBef>
                <a:spcPts val="0"/>
              </a:spcBef>
              <a:spcAft>
                <a:spcPts val="0"/>
              </a:spcAft>
              <a:buNone/>
            </a:pPr>
            <a:r>
              <a:rPr b="1" lang="en-US"/>
              <a:t>l. </a:t>
            </a:r>
            <a:r>
              <a:rPr b="0" lang="en-US"/>
              <a:t>All Greeks speak the same language.</a:t>
            </a:r>
            <a:br>
              <a:rPr b="0" lang="en-US"/>
            </a:br>
            <a:r>
              <a:rPr b="0" lang="en-US"/>
              <a:t>∀x,y,l Person(x)∧[∃r Citizen(x,Greece,r)]∧Person(y)∧[∃r Citizen(y,Greece,r)] </a:t>
            </a:r>
            <a:endParaRPr/>
          </a:p>
          <a:p>
            <a:pPr indent="0" lvl="0" marL="0" rtl="0" algn="l">
              <a:spcBef>
                <a:spcPts val="0"/>
              </a:spcBef>
              <a:spcAft>
                <a:spcPts val="0"/>
              </a:spcAft>
              <a:buNone/>
            </a:pPr>
            <a:r>
              <a:rPr lang="en-US" sz="1200">
                <a:latin typeface="Calibri"/>
                <a:ea typeface="Calibri"/>
                <a:cs typeface="Calibri"/>
                <a:sym typeface="Calibri"/>
              </a:rPr>
              <a:t>∧Speaks(x,l) ⇒ Speaks(y,l)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W(G,T). </a:t>
            </a:r>
            <a:endParaRPr/>
          </a:p>
          <a:p>
            <a:pPr indent="0" lvl="0" marL="0" rtl="0" algn="l">
              <a:spcBef>
                <a:spcPts val="0"/>
              </a:spcBef>
              <a:spcAft>
                <a:spcPts val="0"/>
              </a:spcAft>
              <a:buNone/>
            </a:pPr>
            <a:r>
              <a:rPr b="1" lang="en-US"/>
              <a:t>¬W(G,E). </a:t>
            </a:r>
            <a:endParaRPr/>
          </a:p>
          <a:p>
            <a:pPr indent="0" lvl="0" marL="0" rtl="0" algn="l">
              <a:spcBef>
                <a:spcPts val="0"/>
              </a:spcBef>
              <a:spcAft>
                <a:spcPts val="0"/>
              </a:spcAft>
              <a:buNone/>
            </a:pPr>
            <a:r>
              <a:rPr b="1" lang="en-US"/>
              <a:t>W(G,T)∨W(M,T). </a:t>
            </a:r>
            <a:endParaRPr/>
          </a:p>
          <a:p>
            <a:pPr indent="0" lvl="0" marL="0" rtl="0" algn="l">
              <a:spcBef>
                <a:spcPts val="0"/>
              </a:spcBef>
              <a:spcAft>
                <a:spcPts val="0"/>
              </a:spcAft>
              <a:buNone/>
            </a:pPr>
            <a:r>
              <a:rPr b="1" lang="en-US"/>
              <a:t>∃s W(J,s). </a:t>
            </a:r>
            <a:endParaRPr/>
          </a:p>
          <a:p>
            <a:pPr indent="0" lvl="0" marL="0" rtl="0" algn="l">
              <a:spcBef>
                <a:spcPts val="0"/>
              </a:spcBef>
              <a:spcAft>
                <a:spcPts val="0"/>
              </a:spcAft>
              <a:buNone/>
            </a:pPr>
            <a:r>
              <a:rPr b="1" lang="en-US"/>
              <a:t>∃x C(x,R)∧O(J,x). </a:t>
            </a:r>
            <a:endParaRPr/>
          </a:p>
          <a:p>
            <a:pPr indent="0" lvl="0" marL="0" rtl="0" algn="l">
              <a:spcBef>
                <a:spcPts val="0"/>
              </a:spcBef>
              <a:spcAft>
                <a:spcPts val="0"/>
              </a:spcAft>
              <a:buNone/>
            </a:pPr>
            <a:r>
              <a:rPr b="1" lang="en-US"/>
              <a:t>∀s S(M,s,R) ⇒ W(M,s). </a:t>
            </a:r>
            <a:endParaRPr/>
          </a:p>
          <a:p>
            <a:pPr indent="0" lvl="0" marL="0" rtl="0" algn="l">
              <a:spcBef>
                <a:spcPts val="0"/>
              </a:spcBef>
              <a:spcAft>
                <a:spcPts val="0"/>
              </a:spcAft>
              <a:buNone/>
            </a:pPr>
            <a:r>
              <a:rPr b="1" lang="en-US"/>
              <a:t>¬[∃s W(G,s)∧∃p S(p,s,R)]. </a:t>
            </a:r>
            <a:endParaRPr/>
          </a:p>
          <a:p>
            <a:pPr indent="0" lvl="0" marL="0" rtl="0" algn="l">
              <a:spcBef>
                <a:spcPts val="0"/>
              </a:spcBef>
              <a:spcAft>
                <a:spcPts val="0"/>
              </a:spcAft>
              <a:buNone/>
            </a:pPr>
            <a:r>
              <a:rPr b="1" lang="en-US"/>
              <a:t>∀s W(G,s) ⇒ ∃p,a S(p,s,a). </a:t>
            </a:r>
            <a:endParaRPr/>
          </a:p>
          <a:p>
            <a:pPr indent="0" lvl="0" marL="0" rtl="0" algn="l">
              <a:spcBef>
                <a:spcPts val="0"/>
              </a:spcBef>
              <a:spcAft>
                <a:spcPts val="0"/>
              </a:spcAft>
              <a:buNone/>
            </a:pPr>
            <a:r>
              <a:rPr b="1" lang="en-US"/>
              <a:t>∃a ∀s W(J,s) ⇒ ∃p S(p,s,a). </a:t>
            </a:r>
            <a:endParaRPr/>
          </a:p>
          <a:p>
            <a:pPr indent="0" lvl="0" marL="0" rtl="0" algn="l">
              <a:spcBef>
                <a:spcPts val="0"/>
              </a:spcBef>
              <a:spcAft>
                <a:spcPts val="0"/>
              </a:spcAft>
              <a:buNone/>
            </a:pPr>
            <a:r>
              <a:rPr b="1" lang="en-US"/>
              <a:t>∃d,a,s C(d,a)∧O(J,d)∧S(B,T,a). </a:t>
            </a:r>
            <a:endParaRPr/>
          </a:p>
          <a:p>
            <a:pPr indent="0" lvl="0" marL="0" rtl="0" algn="l">
              <a:spcBef>
                <a:spcPts val="0"/>
              </a:spcBef>
              <a:spcAft>
                <a:spcPts val="0"/>
              </a:spcAft>
              <a:buNone/>
            </a:pPr>
            <a:r>
              <a:rPr b="1" lang="en-US"/>
              <a:t>∀a [∃s S(M,s,a)] ⇒ ∃d C(d,a)∧O(J,d). </a:t>
            </a:r>
            <a:endParaRPr/>
          </a:p>
          <a:p>
            <a:pPr indent="0" lvl="0" marL="0" rtl="0" algn="l">
              <a:spcBef>
                <a:spcPts val="0"/>
              </a:spcBef>
              <a:spcAft>
                <a:spcPts val="0"/>
              </a:spcAft>
              <a:buNone/>
            </a:pPr>
            <a:r>
              <a:rPr b="1" lang="en-US"/>
              <a:t>∀a [∀s,p S(p,s,a) ⇒ S(B,s,a)] ⇒ ∃d C(d,a)∧O(J,d).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Takes(x, c, s): student x takes course c in semester s;</a:t>
            </a:r>
            <a:br>
              <a:rPr lang="en-US" sz="1200">
                <a:latin typeface="Calibri"/>
                <a:ea typeface="Calibri"/>
                <a:cs typeface="Calibri"/>
                <a:sym typeface="Calibri"/>
              </a:rPr>
            </a:br>
            <a:r>
              <a:rPr lang="en-US" sz="1200">
                <a:latin typeface="Calibri"/>
                <a:ea typeface="Calibri"/>
                <a:cs typeface="Calibri"/>
                <a:sym typeface="Calibri"/>
              </a:rPr>
              <a:t>Passes(x, c, s): student x passes course c in semester s;</a:t>
            </a:r>
            <a:br>
              <a:rPr lang="en-US" sz="1200">
                <a:latin typeface="Calibri"/>
                <a:ea typeface="Calibri"/>
                <a:cs typeface="Calibri"/>
                <a:sym typeface="Calibri"/>
              </a:rPr>
            </a:br>
            <a:r>
              <a:rPr lang="en-US" sz="1200">
                <a:latin typeface="Calibri"/>
                <a:ea typeface="Calibri"/>
                <a:cs typeface="Calibri"/>
                <a:sym typeface="Calibri"/>
              </a:rPr>
              <a:t>F and G: specific French and Greek courses (one could also interpret these sentences as referring to </a:t>
            </a:r>
            <a:r>
              <a:rPr i="1" lang="en-US"/>
              <a:t>any </a:t>
            </a:r>
            <a:r>
              <a:rPr lang="en-US" sz="1200">
                <a:latin typeface="Calibri"/>
                <a:ea typeface="Calibri"/>
                <a:cs typeface="Calibri"/>
                <a:sym typeface="Calibri"/>
              </a:rPr>
              <a:t>such course, in which case one could use a predicate Subject(c,f) meaning that the subject of course c is field f ;</a:t>
            </a:r>
            <a:br>
              <a:rPr lang="en-US" sz="1200">
                <a:latin typeface="Calibri"/>
                <a:ea typeface="Calibri"/>
                <a:cs typeface="Calibri"/>
                <a:sym typeface="Calibri"/>
              </a:rPr>
            </a:br>
            <a:endParaRPr/>
          </a:p>
          <a:p>
            <a:pPr indent="0" lvl="0" marL="0" rtl="0" algn="l">
              <a:spcBef>
                <a:spcPts val="0"/>
              </a:spcBef>
              <a:spcAft>
                <a:spcPts val="0"/>
              </a:spcAft>
              <a:buNone/>
            </a:pPr>
            <a:r>
              <a:rPr lang="en-US" sz="1200">
                <a:latin typeface="Calibri"/>
                <a:ea typeface="Calibri"/>
                <a:cs typeface="Calibri"/>
                <a:sym typeface="Calibri"/>
              </a:rPr>
              <a:t>Buys(x, y, z): x buys y from z (using a binary predicate with unspecified seller is OK but </a:t>
            </a:r>
            <a:endParaRPr/>
          </a:p>
          <a:p>
            <a:pPr indent="0" lvl="0" marL="0" rtl="0" algn="l">
              <a:spcBef>
                <a:spcPts val="0"/>
              </a:spcBef>
              <a:spcAft>
                <a:spcPts val="0"/>
              </a:spcAft>
              <a:buNone/>
            </a:pPr>
            <a:r>
              <a:rPr lang="en-US" sz="1200">
                <a:latin typeface="Calibri"/>
                <a:ea typeface="Calibri"/>
                <a:cs typeface="Calibri"/>
                <a:sym typeface="Calibri"/>
              </a:rPr>
              <a:t>less felicitous);</a:t>
            </a:r>
            <a:br>
              <a:rPr lang="en-US" sz="1200">
                <a:latin typeface="Calibri"/>
                <a:ea typeface="Calibri"/>
                <a:cs typeface="Calibri"/>
                <a:sym typeface="Calibri"/>
              </a:rPr>
            </a:br>
            <a:endParaRPr/>
          </a:p>
          <a:p>
            <a:pPr indent="0" lvl="0" marL="0" rtl="0" algn="l">
              <a:spcBef>
                <a:spcPts val="0"/>
              </a:spcBef>
              <a:spcAft>
                <a:spcPts val="0"/>
              </a:spcAft>
              <a:buNone/>
            </a:pPr>
            <a:r>
              <a:rPr lang="en-US" sz="1200">
                <a:latin typeface="Calibri"/>
                <a:ea typeface="Calibri"/>
                <a:cs typeface="Calibri"/>
                <a:sym typeface="Calibri"/>
              </a:rPr>
              <a:t>Student(x), Person(x), Expensive(x), Policy(x): predicates satisfied by members of the corresponding categories.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 Student(x)∧Takes(x,F,Spring2001).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∀x,s Student(x)∧Takes(x,F,s) ⇒ Passes(x,F,s).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 Student(x)∧Takes(x,G,Spring2001)∧∀y y̸=x⇒¬Takes(y,G,Spring2001).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∀x,y,z Person(x)∧Policy(y)∧Expensive(y) ⇒ ¬Buys(x,y,z).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8" name="Google Shape;19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latin typeface="Calibri"/>
                <a:ea typeface="Calibri"/>
                <a:cs typeface="Calibri"/>
                <a:sym typeface="Calibri"/>
              </a:rPr>
              <a:t>Takes(x, c, s): student x takes course c in semester s;</a:t>
            </a:r>
            <a:br>
              <a:rPr lang="en-US" sz="1200">
                <a:latin typeface="Calibri"/>
                <a:ea typeface="Calibri"/>
                <a:cs typeface="Calibri"/>
                <a:sym typeface="Calibri"/>
              </a:rPr>
            </a:br>
            <a:r>
              <a:rPr lang="en-US" sz="1200">
                <a:latin typeface="Calibri"/>
                <a:ea typeface="Calibri"/>
                <a:cs typeface="Calibri"/>
                <a:sym typeface="Calibri"/>
              </a:rPr>
              <a:t>Passes(x, c, s): student x passes course c in semester s;</a:t>
            </a:r>
            <a:br>
              <a:rPr lang="en-US" sz="1200">
                <a:latin typeface="Calibri"/>
                <a:ea typeface="Calibri"/>
                <a:cs typeface="Calibri"/>
                <a:sym typeface="Calibri"/>
              </a:rPr>
            </a:br>
            <a:r>
              <a:rPr lang="en-US" sz="1200">
                <a:latin typeface="Calibri"/>
                <a:ea typeface="Calibri"/>
                <a:cs typeface="Calibri"/>
                <a:sym typeface="Calibri"/>
              </a:rPr>
              <a:t>F and G: specific French and Greek courses (one could also interpret these sentences as referring to </a:t>
            </a:r>
            <a:r>
              <a:rPr i="1" lang="en-US"/>
              <a:t>any </a:t>
            </a:r>
            <a:r>
              <a:rPr lang="en-US" sz="1200">
                <a:latin typeface="Calibri"/>
                <a:ea typeface="Calibri"/>
                <a:cs typeface="Calibri"/>
                <a:sym typeface="Calibri"/>
              </a:rPr>
              <a:t>such course, in which case one could use a predicate Subject(c,f) meaning that the subject of course c is field f ;</a:t>
            </a:r>
            <a:br>
              <a:rPr lang="en-US" sz="1200">
                <a:latin typeface="Calibri"/>
                <a:ea typeface="Calibri"/>
                <a:cs typeface="Calibri"/>
                <a:sym typeface="Calibri"/>
              </a:rPr>
            </a:br>
            <a:endParaRPr/>
          </a:p>
          <a:p>
            <a:pPr indent="0" lvl="0" marL="0" rtl="0" algn="l">
              <a:spcBef>
                <a:spcPts val="0"/>
              </a:spcBef>
              <a:spcAft>
                <a:spcPts val="0"/>
              </a:spcAft>
              <a:buNone/>
            </a:pPr>
            <a:r>
              <a:rPr lang="en-US" sz="1200">
                <a:latin typeface="Calibri"/>
                <a:ea typeface="Calibri"/>
                <a:cs typeface="Calibri"/>
                <a:sym typeface="Calibri"/>
              </a:rPr>
              <a:t>Buys(x, y, z): x buys y from z (using a binary predicate with unspecified seller is OK but </a:t>
            </a:r>
            <a:endParaRPr/>
          </a:p>
          <a:p>
            <a:pPr indent="0" lvl="0" marL="0" rtl="0" algn="l">
              <a:spcBef>
                <a:spcPts val="0"/>
              </a:spcBef>
              <a:spcAft>
                <a:spcPts val="0"/>
              </a:spcAft>
              <a:buNone/>
            </a:pPr>
            <a:r>
              <a:rPr lang="en-US" sz="1200">
                <a:latin typeface="Calibri"/>
                <a:ea typeface="Calibri"/>
                <a:cs typeface="Calibri"/>
                <a:sym typeface="Calibri"/>
              </a:rPr>
              <a:t>less felicitous);</a:t>
            </a:r>
            <a:br>
              <a:rPr lang="en-US" sz="1200">
                <a:latin typeface="Calibri"/>
                <a:ea typeface="Calibri"/>
                <a:cs typeface="Calibri"/>
                <a:sym typeface="Calibri"/>
              </a:rPr>
            </a:br>
            <a:endParaRPr/>
          </a:p>
          <a:p>
            <a:pPr indent="0" lvl="0" marL="0" rtl="0" algn="l">
              <a:spcBef>
                <a:spcPts val="0"/>
              </a:spcBef>
              <a:spcAft>
                <a:spcPts val="0"/>
              </a:spcAft>
              <a:buNone/>
            </a:pPr>
            <a:r>
              <a:rPr lang="en-US" sz="1200">
                <a:latin typeface="Calibri"/>
                <a:ea typeface="Calibri"/>
                <a:cs typeface="Calibri"/>
                <a:sym typeface="Calibri"/>
              </a:rPr>
              <a:t>Student(x), Person(x), Expensive(x), Policy(x): predicates satisfied by members of the corresponding categories.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 Student(x)∧Takes(x,F,Spring2001).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∀x,s Student(x)∧Takes(x,F,s) ⇒ Passes(x,F,s).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 Student(x)∧Takes(x,G,Spring2001)∧∀y y̸=x⇒¬Takes(y,G,Spring2001).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latin typeface="Calibri"/>
                <a:ea typeface="Calibri"/>
                <a:cs typeface="Calibri"/>
                <a:sym typeface="Calibri"/>
              </a:rPr>
              <a:t>∀x,y,z Person(x)∧Policy(y)∧Expensive(y) ⇒ ¬Buys(x,y,z).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13"/>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 name="Google Shape;13;p13"/>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descr="Rectangle 8" id="14" name="Google Shape;14;p13"/>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descr="Rectangle 9" id="15" name="Google Shape;15;p13"/>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1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52" name="Shape 52"/>
        <p:cNvGrpSpPr/>
        <p:nvPr/>
      </p:nvGrpSpPr>
      <p:grpSpPr>
        <a:xfrm>
          <a:off x="0" y="0"/>
          <a:ext cx="0" cy="0"/>
          <a:chOff x="0" y="0"/>
          <a:chExt cx="0" cy="0"/>
        </a:xfrm>
      </p:grpSpPr>
      <p:sp>
        <p:nvSpPr>
          <p:cNvPr id="53" name="Google Shape;53;p22"/>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4" name="Google Shape;54;p22"/>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5" name="Google Shape;55;p2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56" name="Shape 56"/>
        <p:cNvGrpSpPr/>
        <p:nvPr/>
      </p:nvGrpSpPr>
      <p:grpSpPr>
        <a:xfrm>
          <a:off x="0" y="0"/>
          <a:ext cx="0" cy="0"/>
          <a:chOff x="0" y="0"/>
          <a:chExt cx="0" cy="0"/>
        </a:xfrm>
      </p:grpSpPr>
      <p:sp>
        <p:nvSpPr>
          <p:cNvPr id="57" name="Google Shape;57;p23"/>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8" name="Google Shape;58;p23"/>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descr="Line 10" id="59" name="Google Shape;59;p23"/>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60" name="Google Shape;60;p23"/>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61" name="Shape 61"/>
        <p:cNvGrpSpPr/>
        <p:nvPr/>
      </p:nvGrpSpPr>
      <p:grpSpPr>
        <a:xfrm>
          <a:off x="0" y="0"/>
          <a:ext cx="0" cy="0"/>
          <a:chOff x="0" y="0"/>
          <a:chExt cx="0" cy="0"/>
        </a:xfrm>
      </p:grpSpPr>
      <p:sp>
        <p:nvSpPr>
          <p:cNvPr id="62" name="Google Shape;62;p24"/>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63" name="Google Shape;63;p2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p:spTree>
      <p:nvGrpSpPr>
        <p:cNvPr id="64" name="Shape 64"/>
        <p:cNvGrpSpPr/>
        <p:nvPr/>
      </p:nvGrpSpPr>
      <p:grpSpPr>
        <a:xfrm>
          <a:off x="0" y="0"/>
          <a:ext cx="0" cy="0"/>
          <a:chOff x="0" y="0"/>
          <a:chExt cx="0" cy="0"/>
        </a:xfrm>
      </p:grpSpPr>
      <p:sp>
        <p:nvSpPr>
          <p:cNvPr id="65" name="Google Shape;65;p25"/>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6" name="Google Shape;66;p25"/>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descr="Line 10" id="67" name="Google Shape;67;p25"/>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68" name="Google Shape;68;p25"/>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69" name="Shape 69"/>
        <p:cNvGrpSpPr/>
        <p:nvPr/>
      </p:nvGrpSpPr>
      <p:grpSpPr>
        <a:xfrm>
          <a:off x="0" y="0"/>
          <a:ext cx="0" cy="0"/>
          <a:chOff x="0" y="0"/>
          <a:chExt cx="0" cy="0"/>
        </a:xfrm>
      </p:grpSpPr>
      <p:sp>
        <p:nvSpPr>
          <p:cNvPr id="70" name="Google Shape;70;p26"/>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71" name="Google Shape;71;p26"/>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descr="Rectangle 8" id="72" name="Google Shape;72;p26"/>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descr="Rectangle 9" id="73" name="Google Shape;73;p26"/>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4" name="Google Shape;74;p2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5" name="Shape 75"/>
        <p:cNvGrpSpPr/>
        <p:nvPr/>
      </p:nvGrpSpPr>
      <p:grpSpPr>
        <a:xfrm>
          <a:off x="0" y="0"/>
          <a:ext cx="0" cy="0"/>
          <a:chOff x="0" y="0"/>
          <a:chExt cx="0" cy="0"/>
        </a:xfrm>
      </p:grpSpPr>
      <p:sp>
        <p:nvSpPr>
          <p:cNvPr id="76" name="Google Shape;76;p27"/>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77" name="Google Shape;77;p27"/>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78" name="Google Shape;78;p2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
    <p:spTree>
      <p:nvGrpSpPr>
        <p:cNvPr id="79" name="Shape 79"/>
        <p:cNvGrpSpPr/>
        <p:nvPr/>
      </p:nvGrpSpPr>
      <p:grpSpPr>
        <a:xfrm>
          <a:off x="0" y="0"/>
          <a:ext cx="0" cy="0"/>
          <a:chOff x="0" y="0"/>
          <a:chExt cx="0" cy="0"/>
        </a:xfrm>
      </p:grpSpPr>
      <p:sp>
        <p:nvSpPr>
          <p:cNvPr id="80" name="Google Shape;80;p28"/>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1" name="Google Shape;81;p28"/>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2" name="Google Shape;82;p2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2">
    <p:spTree>
      <p:nvGrpSpPr>
        <p:cNvPr id="83" name="Shape 83"/>
        <p:cNvGrpSpPr/>
        <p:nvPr/>
      </p:nvGrpSpPr>
      <p:grpSpPr>
        <a:xfrm>
          <a:off x="0" y="0"/>
          <a:ext cx="0" cy="0"/>
          <a:chOff x="0" y="0"/>
          <a:chExt cx="0" cy="0"/>
        </a:xfrm>
      </p:grpSpPr>
      <p:sp>
        <p:nvSpPr>
          <p:cNvPr id="84" name="Google Shape;84;p29"/>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5" name="Google Shape;85;p29"/>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6" name="Google Shape;86;p2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2">
    <p:spTree>
      <p:nvGrpSpPr>
        <p:cNvPr id="87" name="Shape 87"/>
        <p:cNvGrpSpPr/>
        <p:nvPr/>
      </p:nvGrpSpPr>
      <p:grpSpPr>
        <a:xfrm>
          <a:off x="0" y="0"/>
          <a:ext cx="0" cy="0"/>
          <a:chOff x="0" y="0"/>
          <a:chExt cx="0" cy="0"/>
        </a:xfrm>
      </p:grpSpPr>
      <p:sp>
        <p:nvSpPr>
          <p:cNvPr id="88" name="Google Shape;88;p30"/>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9" name="Google Shape;89;p30"/>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descr="Text Placeholder 4" id="90" name="Google Shape;90;p30"/>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1" name="Google Shape;91;p3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2" name="Shape 92"/>
        <p:cNvGrpSpPr/>
        <p:nvPr/>
      </p:nvGrpSpPr>
      <p:grpSpPr>
        <a:xfrm>
          <a:off x="0" y="0"/>
          <a:ext cx="0" cy="0"/>
          <a:chOff x="0" y="0"/>
          <a:chExt cx="0" cy="0"/>
        </a:xfrm>
      </p:grpSpPr>
      <p:sp>
        <p:nvSpPr>
          <p:cNvPr id="93" name="Google Shape;93;p31"/>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94" name="Google Shape;94;p3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7" name="Shape 17"/>
        <p:cNvGrpSpPr/>
        <p:nvPr/>
      </p:nvGrpSpPr>
      <p:grpSpPr>
        <a:xfrm>
          <a:off x="0" y="0"/>
          <a:ext cx="0" cy="0"/>
          <a:chOff x="0" y="0"/>
          <a:chExt cx="0" cy="0"/>
        </a:xfrm>
      </p:grpSpPr>
      <p:sp>
        <p:nvSpPr>
          <p:cNvPr id="18" name="Google Shape;18;p1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9" name="Google Shape;19;p14"/>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 name="Google Shape;20;p1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95" name="Shape 95"/>
        <p:cNvGrpSpPr/>
        <p:nvPr/>
      </p:nvGrpSpPr>
      <p:grpSpPr>
        <a:xfrm>
          <a:off x="0" y="0"/>
          <a:ext cx="0" cy="0"/>
          <a:chOff x="0" y="0"/>
          <a:chExt cx="0" cy="0"/>
        </a:xfrm>
      </p:grpSpPr>
      <p:sp>
        <p:nvSpPr>
          <p:cNvPr id="96" name="Google Shape;96;p3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2">
    <p:spTree>
      <p:nvGrpSpPr>
        <p:cNvPr id="97" name="Shape 97"/>
        <p:cNvGrpSpPr/>
        <p:nvPr/>
      </p:nvGrpSpPr>
      <p:grpSpPr>
        <a:xfrm>
          <a:off x="0" y="0"/>
          <a:ext cx="0" cy="0"/>
          <a:chOff x="0" y="0"/>
          <a:chExt cx="0" cy="0"/>
        </a:xfrm>
      </p:grpSpPr>
      <p:sp>
        <p:nvSpPr>
          <p:cNvPr id="98" name="Google Shape;98;p33"/>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descr="Text Placeholder 3" id="99" name="Google Shape;99;p33"/>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0" name="Google Shape;100;p3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101" name="Google Shape;101;p33"/>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02" name="Shape 102"/>
        <p:cNvGrpSpPr/>
        <p:nvPr/>
      </p:nvGrpSpPr>
      <p:grpSpPr>
        <a:xfrm>
          <a:off x="0" y="0"/>
          <a:ext cx="0" cy="0"/>
          <a:chOff x="0" y="0"/>
          <a:chExt cx="0" cy="0"/>
        </a:xfrm>
      </p:grpSpPr>
      <p:sp>
        <p:nvSpPr>
          <p:cNvPr descr="Rectangle 8" id="103" name="Google Shape;103;p34"/>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descr="Picture Placeholder 2" id="104" name="Google Shape;104;p34"/>
          <p:cNvSpPr/>
          <p:nvPr>
            <p:ph idx="2" type="pic"/>
          </p:nvPr>
        </p:nvSpPr>
        <p:spPr>
          <a:xfrm>
            <a:off x="-2" y="0"/>
            <a:ext cx="9000878" cy="4846321"/>
          </a:xfrm>
          <a:prstGeom prst="rect">
            <a:avLst/>
          </a:prstGeom>
          <a:noFill/>
          <a:ln>
            <a:noFill/>
          </a:ln>
        </p:spPr>
      </p:sp>
      <p:sp>
        <p:nvSpPr>
          <p:cNvPr id="105" name="Google Shape;105;p34"/>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6" name="Google Shape;106;p3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107" name="Google Shape;107;p34"/>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descr="Rectangle 9" id="108" name="Google Shape;108;p34"/>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
    <p:spTree>
      <p:nvGrpSpPr>
        <p:cNvPr id="109" name="Shape 109"/>
        <p:cNvGrpSpPr/>
        <p:nvPr/>
      </p:nvGrpSpPr>
      <p:grpSpPr>
        <a:xfrm>
          <a:off x="0" y="0"/>
          <a:ext cx="0" cy="0"/>
          <a:chOff x="0" y="0"/>
          <a:chExt cx="0" cy="0"/>
        </a:xfrm>
      </p:grpSpPr>
      <p:sp>
        <p:nvSpPr>
          <p:cNvPr id="110" name="Google Shape;110;p35"/>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1" name="Google Shape;111;p35"/>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2" name="Google Shape;112;p3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
    <p:spTree>
      <p:nvGrpSpPr>
        <p:cNvPr id="113" name="Shape 113"/>
        <p:cNvGrpSpPr/>
        <p:nvPr/>
      </p:nvGrpSpPr>
      <p:grpSpPr>
        <a:xfrm>
          <a:off x="0" y="0"/>
          <a:ext cx="0" cy="0"/>
          <a:chOff x="0" y="0"/>
          <a:chExt cx="0" cy="0"/>
        </a:xfrm>
      </p:grpSpPr>
      <p:sp>
        <p:nvSpPr>
          <p:cNvPr id="114" name="Google Shape;114;p36"/>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5" name="Google Shape;115;p36"/>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6" name="Google Shape;116;p3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2">
    <p:spTree>
      <p:nvGrpSpPr>
        <p:cNvPr id="117" name="Shape 117"/>
        <p:cNvGrpSpPr/>
        <p:nvPr/>
      </p:nvGrpSpPr>
      <p:grpSpPr>
        <a:xfrm>
          <a:off x="0" y="0"/>
          <a:ext cx="0" cy="0"/>
          <a:chOff x="0" y="0"/>
          <a:chExt cx="0" cy="0"/>
        </a:xfrm>
      </p:grpSpPr>
      <p:sp>
        <p:nvSpPr>
          <p:cNvPr id="118" name="Google Shape;118;p37"/>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9" name="Google Shape;119;p37"/>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descr="Line 10" id="120" name="Google Shape;120;p37"/>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121" name="Google Shape;121;p37"/>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2">
    <p:spTree>
      <p:nvGrpSpPr>
        <p:cNvPr id="122" name="Shape 122"/>
        <p:cNvGrpSpPr/>
        <p:nvPr/>
      </p:nvGrpSpPr>
      <p:grpSpPr>
        <a:xfrm>
          <a:off x="0" y="0"/>
          <a:ext cx="0" cy="0"/>
          <a:chOff x="0" y="0"/>
          <a:chExt cx="0" cy="0"/>
        </a:xfrm>
      </p:grpSpPr>
      <p:sp>
        <p:nvSpPr>
          <p:cNvPr id="123" name="Google Shape;123;p38"/>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24" name="Google Shape;124;p3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2">
    <p:spTree>
      <p:nvGrpSpPr>
        <p:cNvPr id="125" name="Shape 125"/>
        <p:cNvGrpSpPr/>
        <p:nvPr/>
      </p:nvGrpSpPr>
      <p:grpSpPr>
        <a:xfrm>
          <a:off x="0" y="0"/>
          <a:ext cx="0" cy="0"/>
          <a:chOff x="0" y="0"/>
          <a:chExt cx="0" cy="0"/>
        </a:xfrm>
      </p:grpSpPr>
      <p:sp>
        <p:nvSpPr>
          <p:cNvPr id="126" name="Google Shape;126;p39"/>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27" name="Google Shape;127;p39"/>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descr="Line 10" id="128" name="Google Shape;128;p39"/>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129" name="Google Shape;129;p39"/>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1" name="Shape 21"/>
        <p:cNvGrpSpPr/>
        <p:nvPr/>
      </p:nvGrpSpPr>
      <p:grpSpPr>
        <a:xfrm>
          <a:off x="0" y="0"/>
          <a:ext cx="0" cy="0"/>
          <a:chOff x="0" y="0"/>
          <a:chExt cx="0" cy="0"/>
        </a:xfrm>
      </p:grpSpPr>
      <p:sp>
        <p:nvSpPr>
          <p:cNvPr id="22" name="Google Shape;22;p15"/>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3" name="Google Shape;23;p15"/>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4" name="Google Shape;24;p1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1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7" name="Google Shape;27;p16"/>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8" name="Google Shape;28;p1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17"/>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31" name="Google Shape;31;p17"/>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descr="Text Placeholder 4" id="32" name="Google Shape;32;p17"/>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3" name="Google Shape;33;p1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4" name="Shape 34"/>
        <p:cNvGrpSpPr/>
        <p:nvPr/>
      </p:nvGrpSpPr>
      <p:grpSpPr>
        <a:xfrm>
          <a:off x="0" y="0"/>
          <a:ext cx="0" cy="0"/>
          <a:chOff x="0" y="0"/>
          <a:chExt cx="0" cy="0"/>
        </a:xfrm>
      </p:grpSpPr>
      <p:sp>
        <p:nvSpPr>
          <p:cNvPr id="35" name="Google Shape;35;p1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6" name="Shape 36"/>
        <p:cNvGrpSpPr/>
        <p:nvPr/>
      </p:nvGrpSpPr>
      <p:grpSpPr>
        <a:xfrm>
          <a:off x="0" y="0"/>
          <a:ext cx="0" cy="0"/>
          <a:chOff x="0" y="0"/>
          <a:chExt cx="0" cy="0"/>
        </a:xfrm>
      </p:grpSpPr>
      <p:sp>
        <p:nvSpPr>
          <p:cNvPr id="37" name="Google Shape;37;p19"/>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descr="Text Placeholder 3" id="38" name="Google Shape;38;p19"/>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9" name="Google Shape;39;p1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1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41" name="Shape 41"/>
        <p:cNvGrpSpPr/>
        <p:nvPr/>
      </p:nvGrpSpPr>
      <p:grpSpPr>
        <a:xfrm>
          <a:off x="0" y="0"/>
          <a:ext cx="0" cy="0"/>
          <a:chOff x="0" y="0"/>
          <a:chExt cx="0" cy="0"/>
        </a:xfrm>
      </p:grpSpPr>
      <p:sp>
        <p:nvSpPr>
          <p:cNvPr descr="Rectangle 8" id="42" name="Google Shape;42;p20"/>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descr="Picture Placeholder 2" id="43" name="Google Shape;43;p20"/>
          <p:cNvSpPr/>
          <p:nvPr>
            <p:ph idx="2" type="pic"/>
          </p:nvPr>
        </p:nvSpPr>
        <p:spPr>
          <a:xfrm>
            <a:off x="-2" y="0"/>
            <a:ext cx="9000878" cy="4846321"/>
          </a:xfrm>
          <a:prstGeom prst="rect">
            <a:avLst/>
          </a:prstGeom>
          <a:noFill/>
          <a:ln>
            <a:noFill/>
          </a:ln>
        </p:spPr>
      </p:sp>
      <p:sp>
        <p:nvSpPr>
          <p:cNvPr id="44" name="Google Shape;44;p20"/>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5" name="Google Shape;45;p2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000000"/>
              </a:buClr>
              <a:buSzPts val="2400"/>
              <a:buFont typeface="Arial"/>
              <a:buNone/>
              <a:defRPr>
                <a:solidFill>
                  <a:srgbClr val="000000"/>
                </a:solidFill>
              </a:defRPr>
            </a:lvl1pPr>
            <a:lvl2pPr indent="0" lvl="1" marL="0" algn="l">
              <a:lnSpc>
                <a:spcPct val="100000"/>
              </a:lnSpc>
              <a:spcBef>
                <a:spcPts val="0"/>
              </a:spcBef>
              <a:spcAft>
                <a:spcPts val="0"/>
              </a:spcAft>
              <a:buClr>
                <a:srgbClr val="000000"/>
              </a:buClr>
              <a:buSzPts val="2400"/>
              <a:buFont typeface="Arial"/>
              <a:buNone/>
              <a:defRPr>
                <a:solidFill>
                  <a:srgbClr val="000000"/>
                </a:solidFill>
              </a:defRPr>
            </a:lvl2pPr>
            <a:lvl3pPr indent="0" lvl="2" marL="0" algn="l">
              <a:lnSpc>
                <a:spcPct val="100000"/>
              </a:lnSpc>
              <a:spcBef>
                <a:spcPts val="0"/>
              </a:spcBef>
              <a:spcAft>
                <a:spcPts val="0"/>
              </a:spcAft>
              <a:buClr>
                <a:srgbClr val="000000"/>
              </a:buClr>
              <a:buSzPts val="2400"/>
              <a:buFont typeface="Arial"/>
              <a:buNone/>
              <a:defRPr>
                <a:solidFill>
                  <a:srgbClr val="000000"/>
                </a:solidFill>
              </a:defRPr>
            </a:lvl3pPr>
            <a:lvl4pPr indent="0" lvl="3" marL="0" algn="l">
              <a:lnSpc>
                <a:spcPct val="100000"/>
              </a:lnSpc>
              <a:spcBef>
                <a:spcPts val="0"/>
              </a:spcBef>
              <a:spcAft>
                <a:spcPts val="0"/>
              </a:spcAft>
              <a:buClr>
                <a:srgbClr val="000000"/>
              </a:buClr>
              <a:buSzPts val="2400"/>
              <a:buFont typeface="Arial"/>
              <a:buNone/>
              <a:defRPr>
                <a:solidFill>
                  <a:srgbClr val="000000"/>
                </a:solidFill>
              </a:defRPr>
            </a:lvl4pPr>
            <a:lvl5pPr indent="0" lvl="4" marL="0" algn="l">
              <a:lnSpc>
                <a:spcPct val="100000"/>
              </a:lnSpc>
              <a:spcBef>
                <a:spcPts val="0"/>
              </a:spcBef>
              <a:spcAft>
                <a:spcPts val="0"/>
              </a:spcAft>
              <a:buClr>
                <a:srgbClr val="000000"/>
              </a:buClr>
              <a:buSzPts val="2400"/>
              <a:buFont typeface="Arial"/>
              <a:buNone/>
              <a:defRPr>
                <a:solidFill>
                  <a:srgbClr val="000000"/>
                </a:solidFill>
              </a:defRPr>
            </a:lvl5pPr>
            <a:lvl6pPr indent="0" lvl="5" marL="0" algn="l">
              <a:lnSpc>
                <a:spcPct val="100000"/>
              </a:lnSpc>
              <a:spcBef>
                <a:spcPts val="0"/>
              </a:spcBef>
              <a:spcAft>
                <a:spcPts val="0"/>
              </a:spcAft>
              <a:buClr>
                <a:srgbClr val="000000"/>
              </a:buClr>
              <a:buSzPts val="2400"/>
              <a:buFont typeface="Arial"/>
              <a:buNone/>
              <a:defRPr>
                <a:solidFill>
                  <a:srgbClr val="000000"/>
                </a:solidFill>
              </a:defRPr>
            </a:lvl6pPr>
            <a:lvl7pPr indent="0" lvl="6" marL="0" algn="l">
              <a:lnSpc>
                <a:spcPct val="100000"/>
              </a:lnSpc>
              <a:spcBef>
                <a:spcPts val="0"/>
              </a:spcBef>
              <a:spcAft>
                <a:spcPts val="0"/>
              </a:spcAft>
              <a:buClr>
                <a:srgbClr val="000000"/>
              </a:buClr>
              <a:buSzPts val="2400"/>
              <a:buFont typeface="Arial"/>
              <a:buNone/>
              <a:defRPr>
                <a:solidFill>
                  <a:srgbClr val="000000"/>
                </a:solidFill>
              </a:defRPr>
            </a:lvl7pPr>
            <a:lvl8pPr indent="0" lvl="7" marL="0" algn="l">
              <a:lnSpc>
                <a:spcPct val="100000"/>
              </a:lnSpc>
              <a:spcBef>
                <a:spcPts val="0"/>
              </a:spcBef>
              <a:spcAft>
                <a:spcPts val="0"/>
              </a:spcAft>
              <a:buClr>
                <a:srgbClr val="000000"/>
              </a:buClr>
              <a:buSzPts val="2400"/>
              <a:buFont typeface="Arial"/>
              <a:buNone/>
              <a:defRPr>
                <a:solidFill>
                  <a:srgbClr val="000000"/>
                </a:solidFill>
              </a:defRPr>
            </a:lvl8pPr>
            <a:lvl9pPr indent="0" lvl="8" marL="0" algn="l">
              <a:lnSpc>
                <a:spcPct val="100000"/>
              </a:lnSpc>
              <a:spcBef>
                <a:spcPts val="0"/>
              </a:spcBef>
              <a:spcAft>
                <a:spcPts val="0"/>
              </a:spcAft>
              <a:buClr>
                <a:srgbClr val="000000"/>
              </a:buClr>
              <a:buSzPts val="2400"/>
              <a:buFont typeface="Arial"/>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b="1" i="0" sz="2400" u="none" cap="none" strike="noStrike">
              <a:latin typeface="Arial"/>
              <a:ea typeface="Arial"/>
              <a:cs typeface="Arial"/>
              <a:sym typeface="Arial"/>
            </a:endParaRPr>
          </a:p>
        </p:txBody>
      </p:sp>
      <p:sp>
        <p:nvSpPr>
          <p:cNvPr id="46" name="Google Shape;46;p20"/>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descr="Rectangle 9" id="47" name="Google Shape;47;p20"/>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48" name="Shape 48"/>
        <p:cNvGrpSpPr/>
        <p:nvPr/>
      </p:nvGrpSpPr>
      <p:grpSpPr>
        <a:xfrm>
          <a:off x="0" y="0"/>
          <a:ext cx="0" cy="0"/>
          <a:chOff x="0" y="0"/>
          <a:chExt cx="0" cy="0"/>
        </a:xfrm>
      </p:grpSpPr>
      <p:sp>
        <p:nvSpPr>
          <p:cNvPr id="49" name="Google Shape;49;p2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0" name="Google Shape;50;p21"/>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1" name="Google Shape;51;p2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algn="l">
              <a:lnSpc>
                <a:spcPct val="100000"/>
              </a:lnSpc>
              <a:spcBef>
                <a:spcPts val="0"/>
              </a:spcBef>
              <a:spcAft>
                <a:spcPts val="0"/>
              </a:spcAft>
              <a:buClr>
                <a:srgbClr val="D1282E"/>
              </a:buClr>
              <a:buSzPts val="2400"/>
              <a:buFont typeface="Arial"/>
              <a:buNone/>
              <a:defRPr b="1" sz="2400">
                <a:solidFill>
                  <a:srgbClr val="D1282E"/>
                </a:solidFill>
              </a:defRPr>
            </a:lvl1pPr>
            <a:lvl2pPr indent="0" lvl="1" marL="0" algn="l">
              <a:lnSpc>
                <a:spcPct val="100000"/>
              </a:lnSpc>
              <a:spcBef>
                <a:spcPts val="0"/>
              </a:spcBef>
              <a:spcAft>
                <a:spcPts val="0"/>
              </a:spcAft>
              <a:buClr>
                <a:srgbClr val="D1282E"/>
              </a:buClr>
              <a:buSzPts val="2400"/>
              <a:buFont typeface="Arial"/>
              <a:buNone/>
              <a:defRPr b="1" sz="2400">
                <a:solidFill>
                  <a:srgbClr val="D1282E"/>
                </a:solidFill>
              </a:defRPr>
            </a:lvl2pPr>
            <a:lvl3pPr indent="0" lvl="2" marL="0" algn="l">
              <a:lnSpc>
                <a:spcPct val="100000"/>
              </a:lnSpc>
              <a:spcBef>
                <a:spcPts val="0"/>
              </a:spcBef>
              <a:spcAft>
                <a:spcPts val="0"/>
              </a:spcAft>
              <a:buClr>
                <a:srgbClr val="D1282E"/>
              </a:buClr>
              <a:buSzPts val="2400"/>
              <a:buFont typeface="Arial"/>
              <a:buNone/>
              <a:defRPr b="1" sz="2400">
                <a:solidFill>
                  <a:srgbClr val="D1282E"/>
                </a:solidFill>
              </a:defRPr>
            </a:lvl3pPr>
            <a:lvl4pPr indent="0" lvl="3" marL="0" algn="l">
              <a:lnSpc>
                <a:spcPct val="100000"/>
              </a:lnSpc>
              <a:spcBef>
                <a:spcPts val="0"/>
              </a:spcBef>
              <a:spcAft>
                <a:spcPts val="0"/>
              </a:spcAft>
              <a:buClr>
                <a:srgbClr val="D1282E"/>
              </a:buClr>
              <a:buSzPts val="2400"/>
              <a:buFont typeface="Arial"/>
              <a:buNone/>
              <a:defRPr b="1" sz="2400">
                <a:solidFill>
                  <a:srgbClr val="D1282E"/>
                </a:solidFill>
              </a:defRPr>
            </a:lvl4pPr>
            <a:lvl5pPr indent="0" lvl="4" marL="0" algn="l">
              <a:lnSpc>
                <a:spcPct val="100000"/>
              </a:lnSpc>
              <a:spcBef>
                <a:spcPts val="0"/>
              </a:spcBef>
              <a:spcAft>
                <a:spcPts val="0"/>
              </a:spcAft>
              <a:buClr>
                <a:srgbClr val="D1282E"/>
              </a:buClr>
              <a:buSzPts val="2400"/>
              <a:buFont typeface="Arial"/>
              <a:buNone/>
              <a:defRPr b="1" sz="2400">
                <a:solidFill>
                  <a:srgbClr val="D1282E"/>
                </a:solidFill>
              </a:defRPr>
            </a:lvl5pPr>
            <a:lvl6pPr indent="0" lvl="5" marL="0" algn="l">
              <a:lnSpc>
                <a:spcPct val="100000"/>
              </a:lnSpc>
              <a:spcBef>
                <a:spcPts val="0"/>
              </a:spcBef>
              <a:spcAft>
                <a:spcPts val="0"/>
              </a:spcAft>
              <a:buClr>
                <a:srgbClr val="D1282E"/>
              </a:buClr>
              <a:buSzPts val="2400"/>
              <a:buFont typeface="Arial"/>
              <a:buNone/>
              <a:defRPr b="1" sz="2400">
                <a:solidFill>
                  <a:srgbClr val="D1282E"/>
                </a:solidFill>
              </a:defRPr>
            </a:lvl6pPr>
            <a:lvl7pPr indent="0" lvl="6" marL="0" algn="l">
              <a:lnSpc>
                <a:spcPct val="100000"/>
              </a:lnSpc>
              <a:spcBef>
                <a:spcPts val="0"/>
              </a:spcBef>
              <a:spcAft>
                <a:spcPts val="0"/>
              </a:spcAft>
              <a:buClr>
                <a:srgbClr val="D1282E"/>
              </a:buClr>
              <a:buSzPts val="2400"/>
              <a:buFont typeface="Arial"/>
              <a:buNone/>
              <a:defRPr b="1" sz="2400">
                <a:solidFill>
                  <a:srgbClr val="D1282E"/>
                </a:solidFill>
              </a:defRPr>
            </a:lvl7pPr>
            <a:lvl8pPr indent="0" lvl="7" marL="0" algn="l">
              <a:lnSpc>
                <a:spcPct val="100000"/>
              </a:lnSpc>
              <a:spcBef>
                <a:spcPts val="0"/>
              </a:spcBef>
              <a:spcAft>
                <a:spcPts val="0"/>
              </a:spcAft>
              <a:buClr>
                <a:srgbClr val="D1282E"/>
              </a:buClr>
              <a:buSzPts val="2400"/>
              <a:buFont typeface="Arial"/>
              <a:buNone/>
              <a:defRPr b="1" sz="2400">
                <a:solidFill>
                  <a:srgbClr val="D1282E"/>
                </a:solidFill>
              </a:defRPr>
            </a:lvl8pPr>
            <a:lvl9pPr indent="0" lvl="8" marL="0" algn="l">
              <a:lnSpc>
                <a:spcPct val="100000"/>
              </a:lnSpc>
              <a:spcBef>
                <a:spcPts val="0"/>
              </a:spcBef>
              <a:spcAft>
                <a:spcPts val="0"/>
              </a:spcAft>
              <a:buClr>
                <a:srgbClr val="D1282E"/>
              </a:buClr>
              <a:buSzPts val="2400"/>
              <a:buFont typeface="Arial"/>
              <a:buNone/>
              <a:defRPr b="1" sz="2400">
                <a:solidFill>
                  <a:srgbClr val="D1282E"/>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descr="Rectangle 6" id="6" name="Google Shape;6;p12"/>
          <p:cNvSpPr/>
          <p:nvPr/>
        </p:nvSpPr>
        <p:spPr>
          <a:xfrm>
            <a:off x="9001124" y="0"/>
            <a:ext cx="142877" cy="137160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descr="Rectangle 7" id="7" name="Google Shape;7;p12"/>
          <p:cNvSpPr/>
          <p:nvPr/>
        </p:nvSpPr>
        <p:spPr>
          <a:xfrm>
            <a:off x="9001124" y="1371600"/>
            <a:ext cx="142877" cy="5486400"/>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1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1pPr>
            <a:lvl2pPr lvl="1"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2pPr>
            <a:lvl3pPr lvl="2"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3pPr>
            <a:lvl4pPr lvl="3"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4pPr>
            <a:lvl5pPr lvl="4"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5pPr>
            <a:lvl6pPr lvl="5"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6pPr>
            <a:lvl7pPr lvl="6"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7pPr>
            <a:lvl8pPr lvl="7"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8pPr>
            <a:lvl9pPr lvl="8"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9pPr>
          </a:lstStyle>
          <a:p/>
        </p:txBody>
      </p:sp>
      <p:sp>
        <p:nvSpPr>
          <p:cNvPr id="9" name="Google Shape;9;p12"/>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marR="0" rtl="0" algn="l">
              <a:lnSpc>
                <a:spcPct val="100000"/>
              </a:lnSpc>
              <a:spcBef>
                <a:spcPts val="60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9pPr>
          </a:lstStyle>
          <a:p/>
        </p:txBody>
      </p:sp>
      <p:sp>
        <p:nvSpPr>
          <p:cNvPr id="10" name="Google Shape;10;p1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wmshen@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
          <p:cNvSpPr txBox="1"/>
          <p:nvPr>
            <p:ph idx="4294967295" type="ctrTitle"/>
          </p:nvPr>
        </p:nvSpPr>
        <p:spPr>
          <a:xfrm>
            <a:off x="957734" y="2265834"/>
            <a:ext cx="6815425" cy="1204306"/>
          </a:xfrm>
          <a:prstGeom prst="rect">
            <a:avLst/>
          </a:prstGeom>
          <a:noFill/>
          <a:ln>
            <a:noFill/>
          </a:ln>
        </p:spPr>
        <p:txBody>
          <a:bodyPr anchorCtr="0" anchor="ctr" bIns="45700" lIns="45700" spcFirstLastPara="1" rIns="45700" wrap="square" tIns="45700">
            <a:normAutofit fontScale="90000"/>
          </a:bodyPr>
          <a:lstStyle/>
          <a:p>
            <a:pPr indent="0" lvl="0" marL="0" marR="0" rtl="0" algn="ctr">
              <a:lnSpc>
                <a:spcPct val="100000"/>
              </a:lnSpc>
              <a:spcBef>
                <a:spcPts val="0"/>
              </a:spcBef>
              <a:spcAft>
                <a:spcPts val="0"/>
              </a:spcAft>
              <a:buClr>
                <a:srgbClr val="000000"/>
              </a:buClr>
              <a:buSzPct val="100000"/>
              <a:buFont typeface="Arial Black"/>
              <a:buNone/>
            </a:pPr>
            <a:r>
              <a:rPr b="0" i="0" lang="en-US" sz="4000" u="none" cap="none" strike="noStrike">
                <a:solidFill>
                  <a:srgbClr val="000000"/>
                </a:solidFill>
                <a:latin typeface="Arial Black"/>
                <a:ea typeface="Arial Black"/>
                <a:cs typeface="Arial Black"/>
                <a:sym typeface="Arial Black"/>
              </a:rPr>
              <a:t>Week 7 Discussion</a:t>
            </a:r>
            <a:br>
              <a:rPr b="0" i="0" lang="en-US" sz="4000" u="none" cap="none" strike="noStrike">
                <a:solidFill>
                  <a:srgbClr val="000000"/>
                </a:solidFill>
                <a:latin typeface="Arial Black"/>
                <a:ea typeface="Arial Black"/>
                <a:cs typeface="Arial Black"/>
                <a:sym typeface="Arial Black"/>
              </a:rPr>
            </a:br>
            <a:r>
              <a:rPr b="0" i="0" lang="en-US" sz="4000" u="none" cap="none" strike="noStrike">
                <a:solidFill>
                  <a:srgbClr val="000000"/>
                </a:solidFill>
                <a:latin typeface="Arial Black"/>
                <a:ea typeface="Arial Black"/>
                <a:cs typeface="Arial Black"/>
                <a:sym typeface="Arial Black"/>
              </a:rPr>
              <a:t>First-Order Logic</a:t>
            </a:r>
            <a:endParaRPr/>
          </a:p>
        </p:txBody>
      </p:sp>
      <p:sp>
        <p:nvSpPr>
          <p:cNvPr id="136" name="Google Shape;136;p1"/>
          <p:cNvSpPr txBox="1"/>
          <p:nvPr>
            <p:ph idx="4294967295" type="subTitle"/>
          </p:nvPr>
        </p:nvSpPr>
        <p:spPr>
          <a:xfrm>
            <a:off x="797426" y="4214952"/>
            <a:ext cx="7848600" cy="803768"/>
          </a:xfrm>
          <a:prstGeom prst="rect">
            <a:avLst/>
          </a:prstGeom>
          <a:solidFill>
            <a:schemeClr val="lt1"/>
          </a:solid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D1282E"/>
              </a:buClr>
              <a:buSzPts val="2400"/>
              <a:buFont typeface="Arial Black"/>
              <a:buNone/>
            </a:pPr>
            <a:r>
              <a:rPr b="0" i="0" lang="en-US" sz="2400" u="none" cap="none" strike="noStrike">
                <a:solidFill>
                  <a:srgbClr val="D1282E"/>
                </a:solidFill>
                <a:latin typeface="Arial Black"/>
                <a:ea typeface="Arial Black"/>
                <a:cs typeface="Arial Black"/>
                <a:sym typeface="Arial Black"/>
              </a:rPr>
              <a:t>PROF WEI-MIN SHEN </a:t>
            </a:r>
            <a:r>
              <a:rPr b="0" i="0" lang="en-US" sz="2400" u="sng" cap="none" strike="noStrike">
                <a:solidFill>
                  <a:srgbClr val="D1282E"/>
                </a:solidFill>
                <a:latin typeface="Arial Black"/>
                <a:ea typeface="Arial Black"/>
                <a:cs typeface="Arial Black"/>
                <a:sym typeface="Arial Black"/>
                <a:hlinkClick r:id="rId3">
                  <a:extLst>
                    <a:ext uri="{A12FA001-AC4F-418D-AE19-62706E023703}">
                      <ahyp:hlinkClr val="tx"/>
                    </a:ext>
                  </a:extLst>
                </a:hlinkClick>
              </a:rPr>
              <a:t>WMSHEN@USC.EDU</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D1282E"/>
              </a:solidFill>
              <a:latin typeface="Arial Black"/>
              <a:ea typeface="Arial Black"/>
              <a:cs typeface="Arial Black"/>
              <a:sym typeface="Arial Black"/>
            </a:endParaRPr>
          </a:p>
        </p:txBody>
      </p:sp>
      <p:sp>
        <p:nvSpPr>
          <p:cNvPr id="137" name="Google Shape;137;p1"/>
          <p:cNvSpPr txBox="1"/>
          <p:nvPr/>
        </p:nvSpPr>
        <p:spPr>
          <a:xfrm>
            <a:off x="152400" y="152400"/>
            <a:ext cx="8610600" cy="1660922"/>
          </a:xfrm>
          <a:prstGeom prst="rect">
            <a:avLst/>
          </a:prstGeom>
          <a:solidFill>
            <a:srgbClr val="FF6600"/>
          </a:solidFill>
          <a:ln>
            <a:noFill/>
          </a:ln>
        </p:spPr>
        <p:txBody>
          <a:bodyPr anchorCtr="0" anchor="ctr" bIns="35700" lIns="35700" spcFirstLastPara="1" rIns="76350" wrap="square" tIns="35700">
            <a:noAutofit/>
          </a:bodyPr>
          <a:lstStyle/>
          <a:p>
            <a:pPr indent="-6350" lvl="0" marL="6350" marR="0" rtl="0" algn="ctr">
              <a:lnSpc>
                <a:spcPct val="10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CSCI 561 - Foundation for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descr="Title 1" id="207" name="Google Shape;207;p10"/>
          <p:cNvSpPr txBox="1"/>
          <p:nvPr>
            <p:ph type="title"/>
          </p:nvPr>
        </p:nvSpPr>
        <p:spPr>
          <a:xfrm>
            <a:off x="685800" y="-262010"/>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What you should know</a:t>
            </a:r>
            <a:endParaRPr/>
          </a:p>
        </p:txBody>
      </p:sp>
      <p:sp>
        <p:nvSpPr>
          <p:cNvPr descr="Content Placeholder 2" id="208" name="Google Shape;208;p10"/>
          <p:cNvSpPr txBox="1"/>
          <p:nvPr>
            <p:ph idx="1" type="body"/>
          </p:nvPr>
        </p:nvSpPr>
        <p:spPr>
          <a:xfrm>
            <a:off x="38100" y="847275"/>
            <a:ext cx="8839200" cy="4962725"/>
          </a:xfrm>
          <a:prstGeom prst="rect">
            <a:avLst/>
          </a:prstGeom>
          <a:noFill/>
          <a:ln>
            <a:noFill/>
          </a:ln>
        </p:spPr>
        <p:txBody>
          <a:bodyPr anchorCtr="0" anchor="t" bIns="45700" lIns="45700" spcFirstLastPara="1" rIns="45700" wrap="square" tIns="45700">
            <a:normAutofit/>
          </a:bodyPr>
          <a:lstStyle/>
          <a:p>
            <a:pPr indent="-571500" lvl="0" marL="571500" rtl="0" algn="l">
              <a:lnSpc>
                <a:spcPct val="90000"/>
              </a:lnSpc>
              <a:spcBef>
                <a:spcPts val="0"/>
              </a:spcBef>
              <a:spcAft>
                <a:spcPts val="0"/>
              </a:spcAft>
              <a:buClr>
                <a:srgbClr val="000000"/>
              </a:buClr>
              <a:buSzPts val="3300"/>
              <a:buFont typeface="Arial"/>
              <a:buChar char="•"/>
            </a:pPr>
            <a:r>
              <a:rPr lang="en-US" sz="3300"/>
              <a:t>What is entailment and inference? How do they differ?</a:t>
            </a:r>
            <a:endParaRPr sz="2200"/>
          </a:p>
          <a:p>
            <a:pPr indent="-571500" lvl="0" marL="571500" rtl="0" algn="l">
              <a:lnSpc>
                <a:spcPct val="90000"/>
              </a:lnSpc>
              <a:spcBef>
                <a:spcPts val="700"/>
              </a:spcBef>
              <a:spcAft>
                <a:spcPts val="0"/>
              </a:spcAft>
              <a:buClr>
                <a:srgbClr val="000000"/>
              </a:buClr>
              <a:buSzPts val="3300"/>
              <a:buFont typeface="Arial"/>
              <a:buChar char="•"/>
            </a:pPr>
            <a:r>
              <a:rPr lang="en-US" sz="3300"/>
              <a:t>What are examples of sound or complete inference techniques?</a:t>
            </a:r>
            <a:endParaRPr sz="2200"/>
          </a:p>
          <a:p>
            <a:pPr indent="-571500" lvl="0" marL="571500" rtl="0" algn="l">
              <a:lnSpc>
                <a:spcPct val="90000"/>
              </a:lnSpc>
              <a:spcBef>
                <a:spcPts val="700"/>
              </a:spcBef>
              <a:spcAft>
                <a:spcPts val="0"/>
              </a:spcAft>
              <a:buClr>
                <a:srgbClr val="000000"/>
              </a:buClr>
              <a:buSzPts val="3300"/>
              <a:buFont typeface="Arial"/>
              <a:buChar char="•"/>
            </a:pPr>
            <a:r>
              <a:rPr lang="en-US" sz="3300"/>
              <a:t>What does satisfiable or valid mean?</a:t>
            </a:r>
            <a:endParaRPr sz="2200"/>
          </a:p>
          <a:p>
            <a:pPr indent="-571500" lvl="0" marL="571500" rtl="0" algn="l">
              <a:lnSpc>
                <a:spcPct val="90000"/>
              </a:lnSpc>
              <a:spcBef>
                <a:spcPts val="700"/>
              </a:spcBef>
              <a:spcAft>
                <a:spcPts val="0"/>
              </a:spcAft>
              <a:buClr>
                <a:srgbClr val="000000"/>
              </a:buClr>
              <a:buSzPts val="3300"/>
              <a:buFont typeface="Arial"/>
              <a:buChar char="•"/>
            </a:pPr>
            <a:r>
              <a:rPr lang="en-US" sz="3300"/>
              <a:t>What is propositional logic? Basic manipulation rules? Inference rules? What are some of its limitations?</a:t>
            </a:r>
            <a:endParaRPr sz="2200"/>
          </a:p>
          <a:p>
            <a:pPr indent="-571500" lvl="0" marL="571500" rtl="0" algn="l">
              <a:lnSpc>
                <a:spcPct val="90000"/>
              </a:lnSpc>
              <a:spcBef>
                <a:spcPts val="700"/>
              </a:spcBef>
              <a:spcAft>
                <a:spcPts val="0"/>
              </a:spcAft>
              <a:buClr>
                <a:srgbClr val="000000"/>
              </a:buClr>
              <a:buSzPts val="3300"/>
              <a:buFont typeface="Arial"/>
              <a:buChar char="•"/>
            </a:pPr>
            <a:r>
              <a:rPr lang="en-US" sz="3300"/>
              <a:t>What is first order logic?</a:t>
            </a:r>
            <a:endParaRPr/>
          </a:p>
        </p:txBody>
      </p:sp>
      <p:sp>
        <p:nvSpPr>
          <p:cNvPr descr="Slide Number Placeholder 4" id="209" name="Google Shape;209;p1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descr="Title 1" id="214" name="Google Shape;214;p1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Want More?</a:t>
            </a:r>
            <a:endParaRPr/>
          </a:p>
        </p:txBody>
      </p:sp>
      <p:sp>
        <p:nvSpPr>
          <p:cNvPr descr="Content Placeholder 2" id="215" name="Google Shape;215;p11"/>
          <p:cNvSpPr txBox="1"/>
          <p:nvPr>
            <p:ph idx="1" type="body"/>
          </p:nvPr>
        </p:nvSpPr>
        <p:spPr>
          <a:xfrm>
            <a:off x="160969" y="1100627"/>
            <a:ext cx="8983031" cy="4546641"/>
          </a:xfrm>
          <a:prstGeom prst="rect">
            <a:avLst/>
          </a:prstGeom>
          <a:noFill/>
          <a:ln>
            <a:noFill/>
          </a:ln>
        </p:spPr>
        <p:txBody>
          <a:bodyPr anchorCtr="0" anchor="t" bIns="45700" lIns="45700" spcFirstLastPara="1" rIns="45700" wrap="square" tIns="45700">
            <a:normAutofit/>
          </a:bodyPr>
          <a:lstStyle/>
          <a:p>
            <a:pPr indent="-457200" lvl="0" marL="457200" rtl="0" algn="l">
              <a:lnSpc>
                <a:spcPct val="100000"/>
              </a:lnSpc>
              <a:spcBef>
                <a:spcPts val="0"/>
              </a:spcBef>
              <a:spcAft>
                <a:spcPts val="0"/>
              </a:spcAft>
              <a:buClr>
                <a:srgbClr val="000000"/>
              </a:buClr>
              <a:buSzPts val="2800"/>
              <a:buFont typeface="Arial"/>
              <a:buChar char="•"/>
            </a:pPr>
            <a:r>
              <a:rPr lang="en-US" sz="2800"/>
              <a:t>Check out some of these exercises in the book:</a:t>
            </a:r>
            <a:endParaRPr/>
          </a:p>
          <a:p>
            <a:pPr indent="516636" lvl="4" marL="0" rtl="0" algn="l">
              <a:lnSpc>
                <a:spcPct val="100000"/>
              </a:lnSpc>
              <a:spcBef>
                <a:spcPts val="600"/>
              </a:spcBef>
              <a:spcAft>
                <a:spcPts val="0"/>
              </a:spcAft>
              <a:buClr>
                <a:srgbClr val="000000"/>
              </a:buClr>
              <a:buSzPts val="2800"/>
              <a:buFont typeface="Arial"/>
              <a:buNone/>
            </a:pPr>
            <a:r>
              <a:rPr b="0" lang="en-US" sz="2800"/>
              <a:t>7.1, 7.4-8, 10</a:t>
            </a:r>
            <a:endParaRPr sz="1800"/>
          </a:p>
          <a:p>
            <a:pPr indent="516636" lvl="4" marL="0" rtl="0" algn="l">
              <a:lnSpc>
                <a:spcPct val="100000"/>
              </a:lnSpc>
              <a:spcBef>
                <a:spcPts val="400"/>
              </a:spcBef>
              <a:spcAft>
                <a:spcPts val="0"/>
              </a:spcAft>
              <a:buClr>
                <a:srgbClr val="000000"/>
              </a:buClr>
              <a:buSzPts val="1800"/>
              <a:buFont typeface="Arial"/>
              <a:buNone/>
            </a:pPr>
            <a:r>
              <a:t/>
            </a:r>
            <a:endParaRPr sz="1800"/>
          </a:p>
          <a:p>
            <a:pPr indent="516636" lvl="4" marL="0" rtl="0" algn="l">
              <a:lnSpc>
                <a:spcPct val="100000"/>
              </a:lnSpc>
              <a:spcBef>
                <a:spcPts val="600"/>
              </a:spcBef>
              <a:spcAft>
                <a:spcPts val="0"/>
              </a:spcAft>
              <a:buClr>
                <a:srgbClr val="000000"/>
              </a:buClr>
              <a:buSzPts val="2800"/>
              <a:buFont typeface="Arial"/>
              <a:buNone/>
            </a:pPr>
            <a:r>
              <a:rPr b="0" lang="en-US" sz="2800"/>
              <a:t>Chap 8:	8.1-3, 8.6, 8.9-10, 8.14,17, 8.28</a:t>
            </a:r>
            <a:endParaRPr sz="1800"/>
          </a:p>
          <a:p>
            <a:pPr indent="516636" lvl="4" marL="0" rtl="0" algn="l">
              <a:lnSpc>
                <a:spcPct val="100000"/>
              </a:lnSpc>
              <a:spcBef>
                <a:spcPts val="400"/>
              </a:spcBef>
              <a:spcAft>
                <a:spcPts val="0"/>
              </a:spcAft>
              <a:buClr>
                <a:srgbClr val="000000"/>
              </a:buClr>
              <a:buSzPts val="1800"/>
              <a:buFont typeface="Arial"/>
              <a:buNone/>
            </a:pPr>
            <a:r>
              <a:t/>
            </a:r>
            <a:endParaRPr sz="1800"/>
          </a:p>
          <a:p>
            <a:pPr indent="516636" lvl="4" marL="0" rtl="0" algn="l">
              <a:lnSpc>
                <a:spcPct val="100000"/>
              </a:lnSpc>
              <a:spcBef>
                <a:spcPts val="600"/>
              </a:spcBef>
              <a:spcAft>
                <a:spcPts val="0"/>
              </a:spcAft>
              <a:buClr>
                <a:srgbClr val="000000"/>
              </a:buClr>
              <a:buSzPts val="2800"/>
              <a:buFont typeface="Arial"/>
              <a:buNone/>
            </a:pPr>
            <a:r>
              <a:rPr b="0" lang="en-US" sz="2800"/>
              <a:t>				</a:t>
            </a:r>
            <a:endParaRPr/>
          </a:p>
        </p:txBody>
      </p:sp>
      <p:sp>
        <p:nvSpPr>
          <p:cNvPr descr="Slide Number Placeholder 4" id="216" name="Google Shape;216;p1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descr="Rectangle 2" id="142" name="Google Shape;142;p2"/>
          <p:cNvSpPr txBox="1"/>
          <p:nvPr>
            <p:ph type="title"/>
          </p:nvPr>
        </p:nvSpPr>
        <p:spPr>
          <a:xfrm>
            <a:off x="663575" y="404813"/>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2800"/>
              <a:buFont typeface="Arial Black"/>
              <a:buNone/>
            </a:pPr>
            <a:r>
              <a:rPr lang="en-US" sz="2800"/>
              <a:t>Syntax of FOL: </a:t>
            </a:r>
            <a:r>
              <a:rPr lang="en-US">
                <a:solidFill>
                  <a:srgbClr val="57CDFF"/>
                </a:solidFill>
              </a:rPr>
              <a:t>Basic Elements</a:t>
            </a:r>
            <a:endParaRPr/>
          </a:p>
        </p:txBody>
      </p:sp>
      <p:sp>
        <p:nvSpPr>
          <p:cNvPr descr="Rectangle 3" id="143" name="Google Shape;143;p2"/>
          <p:cNvSpPr txBox="1"/>
          <p:nvPr>
            <p:ph idx="1" type="body"/>
          </p:nvPr>
        </p:nvSpPr>
        <p:spPr>
          <a:xfrm>
            <a:off x="685799" y="1981200"/>
            <a:ext cx="8088315" cy="41148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Clr>
                <a:srgbClr val="000000"/>
              </a:buClr>
              <a:buSzPts val="2800"/>
              <a:buFont typeface="Arial"/>
              <a:buNone/>
            </a:pPr>
            <a:r>
              <a:rPr i="1" lang="en-US" sz="2800"/>
              <a:t>Constants</a:t>
            </a:r>
            <a:r>
              <a:rPr i="0" lang="en-US"/>
              <a:t>		KingJohn, 2, Crown,... </a:t>
            </a:r>
            <a:endParaRPr/>
          </a:p>
          <a:p>
            <a:pPr indent="0" lvl="0" marL="0" rtl="0" algn="l">
              <a:lnSpc>
                <a:spcPct val="90000"/>
              </a:lnSpc>
              <a:spcBef>
                <a:spcPts val="600"/>
              </a:spcBef>
              <a:spcAft>
                <a:spcPts val="0"/>
              </a:spcAft>
              <a:buClr>
                <a:srgbClr val="000000"/>
              </a:buClr>
              <a:buSzPts val="2800"/>
              <a:buFont typeface="Arial"/>
              <a:buNone/>
            </a:pPr>
            <a:r>
              <a:rPr i="1" lang="en-US" sz="2800"/>
              <a:t>Predicates</a:t>
            </a:r>
            <a:r>
              <a:rPr i="0" lang="en-US"/>
              <a:t>		Brother, &gt;,...</a:t>
            </a:r>
            <a:endParaRPr/>
          </a:p>
          <a:p>
            <a:pPr indent="0" lvl="0" marL="0" rtl="0" algn="l">
              <a:lnSpc>
                <a:spcPct val="90000"/>
              </a:lnSpc>
              <a:spcBef>
                <a:spcPts val="600"/>
              </a:spcBef>
              <a:spcAft>
                <a:spcPts val="0"/>
              </a:spcAft>
              <a:buClr>
                <a:srgbClr val="000000"/>
              </a:buClr>
              <a:buSzPts val="2800"/>
              <a:buFont typeface="Arial"/>
              <a:buNone/>
            </a:pPr>
            <a:r>
              <a:rPr i="1" lang="en-US" sz="2800"/>
              <a:t>Functions</a:t>
            </a:r>
            <a:r>
              <a:rPr i="0" lang="en-US"/>
              <a:t>		Sqrt, LeftLeg, +, ...</a:t>
            </a:r>
            <a:endParaRPr/>
          </a:p>
          <a:p>
            <a:pPr indent="0" lvl="0" marL="0" rtl="0" algn="l">
              <a:lnSpc>
                <a:spcPct val="90000"/>
              </a:lnSpc>
              <a:spcBef>
                <a:spcPts val="600"/>
              </a:spcBef>
              <a:spcAft>
                <a:spcPts val="0"/>
              </a:spcAft>
              <a:buClr>
                <a:srgbClr val="000000"/>
              </a:buClr>
              <a:buSzPts val="2800"/>
              <a:buFont typeface="Arial"/>
              <a:buNone/>
            </a:pPr>
            <a:r>
              <a:rPr i="1" lang="en-US" sz="2800"/>
              <a:t>Variables</a:t>
            </a:r>
            <a:r>
              <a:rPr i="0" lang="en-US"/>
              <a:t>		x, y, a, b,...</a:t>
            </a:r>
            <a:endParaRPr/>
          </a:p>
          <a:p>
            <a:pPr indent="0" lvl="0" marL="0" rtl="0" algn="l">
              <a:lnSpc>
                <a:spcPct val="90000"/>
              </a:lnSpc>
              <a:spcBef>
                <a:spcPts val="600"/>
              </a:spcBef>
              <a:spcAft>
                <a:spcPts val="0"/>
              </a:spcAft>
              <a:buClr>
                <a:srgbClr val="000000"/>
              </a:buClr>
              <a:buSzPts val="2800"/>
              <a:buFont typeface="Arial"/>
              <a:buNone/>
            </a:pPr>
            <a:r>
              <a:rPr i="1" lang="en-US" sz="2800"/>
              <a:t>Connectives</a:t>
            </a:r>
            <a:r>
              <a:rPr i="0" lang="en-US"/>
              <a:t>	</a:t>
            </a:r>
            <a:r>
              <a:rPr b="0" i="0" lang="en-US">
                <a:latin typeface="Noto Sans Symbols"/>
                <a:ea typeface="Noto Sans Symbols"/>
                <a:cs typeface="Noto Sans Symbols"/>
                <a:sym typeface="Noto Sans Symbols"/>
              </a:rPr>
              <a:t>←</a:t>
            </a:r>
            <a:r>
              <a:rPr i="0" lang="en-US"/>
              <a:t>, </a:t>
            </a:r>
            <a:r>
              <a:rPr b="0" i="0" lang="en-US">
                <a:latin typeface="Noto Sans Symbols"/>
                <a:ea typeface="Noto Sans Symbols"/>
                <a:cs typeface="Noto Sans Symbols"/>
                <a:sym typeface="Noto Sans Symbols"/>
              </a:rPr>
              <a:t>⇒</a:t>
            </a:r>
            <a:r>
              <a:rPr i="0" lang="en-US"/>
              <a:t>, </a:t>
            </a:r>
            <a:r>
              <a:rPr b="0" i="0" lang="en-US">
                <a:latin typeface="Noto Sans Symbols"/>
                <a:ea typeface="Noto Sans Symbols"/>
                <a:cs typeface="Noto Sans Symbols"/>
                <a:sym typeface="Noto Sans Symbols"/>
              </a:rPr>
              <a:t>∧</a:t>
            </a:r>
            <a:r>
              <a:rPr i="0" lang="en-US"/>
              <a:t>, </a:t>
            </a:r>
            <a:r>
              <a:rPr b="0" i="0" lang="en-US">
                <a:latin typeface="Noto Sans Symbols"/>
                <a:ea typeface="Noto Sans Symbols"/>
                <a:cs typeface="Noto Sans Symbols"/>
                <a:sym typeface="Noto Sans Symbols"/>
              </a:rPr>
              <a:t>∨</a:t>
            </a:r>
            <a:r>
              <a:rPr i="0" lang="en-US"/>
              <a:t>, </a:t>
            </a:r>
            <a:r>
              <a:rPr b="0" i="0" lang="en-US">
                <a:latin typeface="Noto Sans Symbols"/>
                <a:ea typeface="Noto Sans Symbols"/>
                <a:cs typeface="Noto Sans Symbols"/>
                <a:sym typeface="Noto Sans Symbols"/>
              </a:rPr>
              <a:t>⇔</a:t>
            </a:r>
            <a:endParaRPr/>
          </a:p>
          <a:p>
            <a:pPr indent="0" lvl="0" marL="0" rtl="0" algn="l">
              <a:lnSpc>
                <a:spcPct val="90000"/>
              </a:lnSpc>
              <a:spcBef>
                <a:spcPts val="600"/>
              </a:spcBef>
              <a:spcAft>
                <a:spcPts val="0"/>
              </a:spcAft>
              <a:buClr>
                <a:srgbClr val="000000"/>
              </a:buClr>
              <a:buSzPts val="2800"/>
              <a:buFont typeface="Arial"/>
              <a:buNone/>
            </a:pPr>
            <a:r>
              <a:rPr i="1" lang="en-US" sz="2800"/>
              <a:t>Equality</a:t>
            </a:r>
            <a:r>
              <a:rPr i="0" lang="en-US"/>
              <a:t>		= </a:t>
            </a:r>
            <a:endParaRPr/>
          </a:p>
          <a:p>
            <a:pPr indent="0" lvl="0" marL="0" rtl="0" algn="l">
              <a:lnSpc>
                <a:spcPct val="90000"/>
              </a:lnSpc>
              <a:spcBef>
                <a:spcPts val="600"/>
              </a:spcBef>
              <a:spcAft>
                <a:spcPts val="0"/>
              </a:spcAft>
              <a:buClr>
                <a:srgbClr val="000000"/>
              </a:buClr>
              <a:buSzPts val="2800"/>
              <a:buFont typeface="Arial"/>
              <a:buNone/>
            </a:pPr>
            <a:r>
              <a:rPr i="1" lang="en-US" sz="2800"/>
              <a:t>Quantifiers</a:t>
            </a:r>
            <a:r>
              <a:rPr i="0" lang="en-US"/>
              <a:t>  	</a:t>
            </a:r>
            <a:r>
              <a:rPr b="0" i="0" lang="en-US">
                <a:latin typeface="Noto Sans Symbols"/>
                <a:ea typeface="Noto Sans Symbols"/>
                <a:cs typeface="Noto Sans Symbols"/>
                <a:sym typeface="Noto Sans Symbols"/>
              </a:rPr>
              <a:t>∀</a:t>
            </a:r>
            <a:r>
              <a:rPr i="0" lang="en-US"/>
              <a:t>, </a:t>
            </a:r>
            <a:r>
              <a:rPr b="0" i="0" lang="en-US">
                <a:latin typeface="Noto Sans Symbols"/>
                <a:ea typeface="Noto Sans Symbols"/>
                <a:cs typeface="Noto Sans Symbols"/>
                <a:sym typeface="Noto Sans Symbols"/>
              </a:rPr>
              <a:t>∃ </a:t>
            </a:r>
            <a:r>
              <a:rPr i="0" lang="en-US"/>
              <a:t> </a:t>
            </a:r>
            <a:endParaRPr/>
          </a:p>
        </p:txBody>
      </p:sp>
      <p:sp>
        <p:nvSpPr>
          <p:cNvPr descr="Rectangle 2" id="144" name="Google Shape;144;p2"/>
          <p:cNvSpPr/>
          <p:nvPr/>
        </p:nvSpPr>
        <p:spPr>
          <a:xfrm>
            <a:off x="0" y="-152399"/>
            <a:ext cx="7772400" cy="1143001"/>
          </a:xfrm>
          <a:prstGeom prst="rect">
            <a:avLst/>
          </a:prstGeom>
          <a:noFill/>
          <a:ln>
            <a:noFill/>
          </a:ln>
        </p:spPr>
        <p:txBody>
          <a:bodyPr anchorCtr="0" anchor="b" bIns="45700" lIns="45700" spcFirstLastPara="1" rIns="45700" wrap="square" tIns="45700">
            <a:normAutofit/>
          </a:bodyPr>
          <a:lstStyle/>
          <a:p>
            <a:pPr indent="0" lvl="0" marL="0" marR="0" rtl="0" algn="l">
              <a:lnSpc>
                <a:spcPct val="100000"/>
              </a:lnSpc>
              <a:spcBef>
                <a:spcPts val="0"/>
              </a:spcBef>
              <a:spcAft>
                <a:spcPts val="0"/>
              </a:spcAft>
              <a:buClr>
                <a:srgbClr val="D1282E"/>
              </a:buClr>
              <a:buSzPts val="3600"/>
              <a:buFont typeface="Arial Black"/>
              <a:buNone/>
            </a:pPr>
            <a:r>
              <a:rPr b="0" i="0" lang="en-US" sz="3600" u="none" cap="none" strike="noStrike">
                <a:solidFill>
                  <a:srgbClr val="D1282E"/>
                </a:solidFill>
                <a:latin typeface="Arial Black"/>
                <a:ea typeface="Arial Black"/>
                <a:cs typeface="Arial Black"/>
                <a:sym typeface="Arial Black"/>
              </a:rPr>
              <a:t>First-order logic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descr="Rectangle 2" id="149" name="Google Shape;149;p3"/>
          <p:cNvSpPr txBox="1"/>
          <p:nvPr>
            <p:ph type="title"/>
          </p:nvPr>
        </p:nvSpPr>
        <p:spPr>
          <a:xfrm>
            <a:off x="359826" y="371930"/>
            <a:ext cx="894227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2944"/>
              <a:buFont typeface="Arial Black"/>
              <a:buNone/>
            </a:pPr>
            <a:r>
              <a:rPr lang="en-US" sz="2944"/>
              <a:t>Example Domain: </a:t>
            </a:r>
            <a:br>
              <a:rPr lang="en-US" sz="2944"/>
            </a:br>
            <a:r>
              <a:rPr lang="en-US">
                <a:solidFill>
                  <a:srgbClr val="FF0000"/>
                </a:solidFill>
              </a:rPr>
              <a:t>Arithmetic on Natural Numbers</a:t>
            </a:r>
            <a:endParaRPr/>
          </a:p>
        </p:txBody>
      </p:sp>
      <p:sp>
        <p:nvSpPr>
          <p:cNvPr descr="Rectangle 3" id="150" name="Google Shape;150;p3"/>
          <p:cNvSpPr txBox="1"/>
          <p:nvPr>
            <p:ph idx="1" type="body"/>
          </p:nvPr>
        </p:nvSpPr>
        <p:spPr>
          <a:xfrm>
            <a:off x="646792" y="1549174"/>
            <a:ext cx="8007351" cy="4011614"/>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800"/>
              <a:buFont typeface="Arial"/>
              <a:buNone/>
            </a:pPr>
            <a:r>
              <a:rPr lang="en-US" sz="2800"/>
              <a:t>Objects</a:t>
            </a:r>
            <a:endParaRPr/>
          </a:p>
          <a:p>
            <a:pPr indent="-182879" lvl="1" marL="457200" rtl="0" algn="l">
              <a:lnSpc>
                <a:spcPct val="100000"/>
              </a:lnSpc>
              <a:spcBef>
                <a:spcPts val="600"/>
              </a:spcBef>
              <a:spcAft>
                <a:spcPts val="0"/>
              </a:spcAft>
              <a:buClr>
                <a:srgbClr val="D1282E"/>
              </a:buClr>
              <a:buSzPts val="2800"/>
              <a:buFont typeface="Arial"/>
              <a:buChar char="•"/>
            </a:pPr>
            <a:r>
              <a:rPr b="0" lang="en-US" sz="2800"/>
              <a:t>Non-negative numbers (0, 1, …)</a:t>
            </a:r>
            <a:endParaRPr sz="2000"/>
          </a:p>
          <a:p>
            <a:pPr indent="0" lvl="0" marL="0" rtl="0" algn="l">
              <a:lnSpc>
                <a:spcPct val="100000"/>
              </a:lnSpc>
              <a:spcBef>
                <a:spcPts val="600"/>
              </a:spcBef>
              <a:spcAft>
                <a:spcPts val="0"/>
              </a:spcAft>
              <a:buClr>
                <a:srgbClr val="000000"/>
              </a:buClr>
              <a:buSzPts val="2800"/>
              <a:buFont typeface="Arial"/>
              <a:buNone/>
            </a:pPr>
            <a:r>
              <a:rPr lang="en-US" sz="2800"/>
              <a:t>Relations</a:t>
            </a:r>
            <a:endParaRPr/>
          </a:p>
          <a:p>
            <a:pPr indent="-182879" lvl="1" marL="457200" rtl="0" algn="l">
              <a:lnSpc>
                <a:spcPct val="100000"/>
              </a:lnSpc>
              <a:spcBef>
                <a:spcPts val="600"/>
              </a:spcBef>
              <a:spcAft>
                <a:spcPts val="0"/>
              </a:spcAft>
              <a:buClr>
                <a:srgbClr val="D1282E"/>
              </a:buClr>
              <a:buSzPts val="2800"/>
              <a:buFont typeface="Arial"/>
              <a:buChar char="•"/>
            </a:pPr>
            <a:r>
              <a:rPr b="0" lang="en-US" sz="2800"/>
              <a:t>NatNum, =, &lt;, &gt;, …</a:t>
            </a:r>
            <a:endParaRPr sz="2000"/>
          </a:p>
          <a:p>
            <a:pPr indent="0" lvl="0" marL="0" rtl="0" algn="l">
              <a:lnSpc>
                <a:spcPct val="100000"/>
              </a:lnSpc>
              <a:spcBef>
                <a:spcPts val="600"/>
              </a:spcBef>
              <a:spcAft>
                <a:spcPts val="0"/>
              </a:spcAft>
              <a:buClr>
                <a:srgbClr val="000000"/>
              </a:buClr>
              <a:buSzPts val="2800"/>
              <a:buFont typeface="Arial"/>
              <a:buNone/>
            </a:pPr>
            <a:r>
              <a:rPr lang="en-US" sz="2800"/>
              <a:t>Functions</a:t>
            </a:r>
            <a:endParaRPr/>
          </a:p>
          <a:p>
            <a:pPr indent="-182879" lvl="1" marL="457200" rtl="0" algn="l">
              <a:lnSpc>
                <a:spcPct val="100000"/>
              </a:lnSpc>
              <a:spcBef>
                <a:spcPts val="600"/>
              </a:spcBef>
              <a:spcAft>
                <a:spcPts val="0"/>
              </a:spcAft>
              <a:buClr>
                <a:srgbClr val="D1282E"/>
              </a:buClr>
              <a:buSzPts val="2800"/>
              <a:buFont typeface="Arial"/>
              <a:buChar char="•"/>
            </a:pPr>
            <a:r>
              <a:rPr b="0" lang="en-US" sz="2800"/>
              <a:t>Successor, +, -, x, integer division, remainder, exponentiation,…</a:t>
            </a:r>
            <a:endParaRPr/>
          </a:p>
        </p:txBody>
      </p:sp>
      <p:sp>
        <p:nvSpPr>
          <p:cNvPr descr="TextBox 4" id="151" name="Google Shape;151;p3"/>
          <p:cNvSpPr/>
          <p:nvPr/>
        </p:nvSpPr>
        <p:spPr>
          <a:xfrm>
            <a:off x="646792" y="5299176"/>
            <a:ext cx="7355048" cy="517115"/>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2800"/>
              <a:buFont typeface="Arial"/>
              <a:buNone/>
            </a:pPr>
            <a:r>
              <a:rPr b="0" i="0" lang="en-US" sz="2800" u="none" cap="none" strike="noStrike">
                <a:solidFill>
                  <a:srgbClr val="FF0000"/>
                </a:solidFill>
                <a:latin typeface="Arial"/>
                <a:ea typeface="Arial"/>
                <a:cs typeface="Arial"/>
                <a:sym typeface="Arial"/>
              </a:rPr>
              <a:t>E.g., &gt;(+(5, 20211), -(5111,777)) </a:t>
            </a:r>
            <a:r>
              <a:rPr b="0" i="0" lang="en-US" sz="2800" u="none" cap="none" strike="noStrike">
                <a:solidFill>
                  <a:srgbClr val="FF0000"/>
                </a:solidFill>
                <a:latin typeface="Noto Sans Symbols"/>
                <a:ea typeface="Noto Sans Symbols"/>
                <a:cs typeface="Noto Sans Symbols"/>
                <a:sym typeface="Noto Sans Symbols"/>
              </a:rPr>
              <a:t>∧</a:t>
            </a:r>
            <a:r>
              <a:rPr b="0" i="0" lang="en-US" sz="2800" u="none" cap="none" strike="noStrike">
                <a:solidFill>
                  <a:srgbClr val="FF0000"/>
                </a:solidFill>
                <a:latin typeface="Arial"/>
                <a:ea typeface="Arial"/>
                <a:cs typeface="Arial"/>
                <a:sym typeface="Arial"/>
              </a:rPr>
              <a:t> =(5,+(3,2))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descr="Title 1" id="156" name="Google Shape;156;p4"/>
          <p:cNvSpPr txBox="1"/>
          <p:nvPr>
            <p:ph type="title"/>
          </p:nvPr>
        </p:nvSpPr>
        <p:spPr>
          <a:xfrm>
            <a:off x="822959" y="365759"/>
            <a:ext cx="8081000" cy="548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2560"/>
              <a:buFont typeface="Arial Black"/>
              <a:buNone/>
            </a:pPr>
            <a:r>
              <a:rPr lang="en-US" sz="2560"/>
              <a:t>Convert from English to FOL </a:t>
            </a:r>
            <a:endParaRPr/>
          </a:p>
        </p:txBody>
      </p:sp>
      <p:sp>
        <p:nvSpPr>
          <p:cNvPr descr="Content Placeholder 2" id="157" name="Google Shape;157;p4"/>
          <p:cNvSpPr txBox="1"/>
          <p:nvPr>
            <p:ph idx="1" type="body"/>
          </p:nvPr>
        </p:nvSpPr>
        <p:spPr>
          <a:xfrm>
            <a:off x="467924" y="914400"/>
            <a:ext cx="8436034" cy="4732867"/>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1800"/>
              <a:buFont typeface="Arial"/>
              <a:buNone/>
            </a:pPr>
            <a:r>
              <a:rPr lang="en-US"/>
              <a:t>Circle True or False. For sentences in English make your judgment of the meaning of the sentence, i.e., you may want to translate it in FOL to conclude.</a:t>
            </a:r>
            <a:endParaRPr/>
          </a:p>
          <a:p>
            <a:pPr indent="68580" lvl="0" marL="0" rtl="0" algn="l">
              <a:lnSpc>
                <a:spcPct val="100000"/>
              </a:lnSpc>
              <a:spcBef>
                <a:spcPts val="600"/>
              </a:spcBef>
              <a:spcAft>
                <a:spcPts val="0"/>
              </a:spcAft>
              <a:buClr>
                <a:srgbClr val="000000"/>
              </a:buClr>
              <a:buSzPts val="1800"/>
              <a:buFont typeface="Arial"/>
              <a:buNone/>
            </a:pPr>
            <a:r>
              <a:rPr lang="en-US"/>
              <a:t>1. [True/False] "Bert and Ernie are brothers" is equivalent to </a:t>
            </a:r>
            <a:br>
              <a:rPr lang="en-US"/>
            </a:br>
            <a:r>
              <a:rPr lang="en-US"/>
              <a:t>                          "Bert is a brother and Ernie is a brother”</a:t>
            </a:r>
            <a:endParaRPr/>
          </a:p>
          <a:p>
            <a:pPr indent="68580" lvl="0" marL="0" rtl="0" algn="l">
              <a:lnSpc>
                <a:spcPct val="100000"/>
              </a:lnSpc>
              <a:spcBef>
                <a:spcPts val="600"/>
              </a:spcBef>
              <a:spcAft>
                <a:spcPts val="0"/>
              </a:spcAft>
              <a:buClr>
                <a:srgbClr val="000000"/>
              </a:buClr>
              <a:buSzPts val="1800"/>
              <a:buFont typeface="Arial"/>
              <a:buNone/>
            </a:pPr>
            <a:r>
              <a:rPr lang="en-US"/>
              <a:t>2. [True/False] “p and q are not both true” is equivalent to </a:t>
            </a:r>
            <a:br>
              <a:rPr lang="en-US"/>
            </a:br>
            <a:r>
              <a:rPr lang="en-US"/>
              <a:t>                         “p and q are both not true”</a:t>
            </a:r>
            <a:endParaRPr/>
          </a:p>
          <a:p>
            <a:pPr indent="68580" lvl="0" marL="0" rtl="0" algn="l">
              <a:lnSpc>
                <a:spcPct val="100000"/>
              </a:lnSpc>
              <a:spcBef>
                <a:spcPts val="600"/>
              </a:spcBef>
              <a:spcAft>
                <a:spcPts val="0"/>
              </a:spcAft>
              <a:buClr>
                <a:srgbClr val="000000"/>
              </a:buClr>
              <a:buSzPts val="1800"/>
              <a:buFont typeface="Arial"/>
              <a:buNone/>
            </a:pPr>
            <a:r>
              <a:rPr lang="en-US"/>
              <a:t> </a:t>
            </a:r>
            <a:endParaRPr/>
          </a:p>
          <a:p>
            <a:pPr indent="68580" lvl="0" marL="0" rtl="0" algn="l">
              <a:lnSpc>
                <a:spcPct val="100000"/>
              </a:lnSpc>
              <a:spcBef>
                <a:spcPts val="600"/>
              </a:spcBef>
              <a:spcAft>
                <a:spcPts val="0"/>
              </a:spcAft>
              <a:buClr>
                <a:srgbClr val="000000"/>
              </a:buClr>
              <a:buSzPts val="1800"/>
              <a:buFont typeface="Arial"/>
              <a:buNone/>
            </a:pPr>
            <a:r>
              <a:rPr lang="en-US"/>
              <a:t>3. [True/False] “Neither p nor q” is equivalent to “both p and q are false”</a:t>
            </a:r>
            <a:endParaRPr/>
          </a:p>
          <a:p>
            <a:pPr indent="-190500" lvl="0" marL="411480" rtl="0" algn="l">
              <a:lnSpc>
                <a:spcPct val="100000"/>
              </a:lnSpc>
              <a:spcBef>
                <a:spcPts val="600"/>
              </a:spcBef>
              <a:spcAft>
                <a:spcPts val="0"/>
              </a:spcAft>
              <a:buClr>
                <a:srgbClr val="000000"/>
              </a:buClr>
              <a:buSzPts val="2400"/>
              <a:buFont typeface="Arial"/>
              <a:buNone/>
            </a:pPr>
            <a:r>
              <a:t/>
            </a:r>
            <a:endParaRPr/>
          </a:p>
          <a:p>
            <a:pPr indent="68580" lvl="0" marL="0" rtl="0" algn="l">
              <a:lnSpc>
                <a:spcPct val="100000"/>
              </a:lnSpc>
              <a:spcBef>
                <a:spcPts val="600"/>
              </a:spcBef>
              <a:spcAft>
                <a:spcPts val="0"/>
              </a:spcAft>
              <a:buClr>
                <a:srgbClr val="000000"/>
              </a:buClr>
              <a:buSzPts val="1800"/>
              <a:buFont typeface="Arial"/>
              <a:buNone/>
            </a:pPr>
            <a:r>
              <a:rPr lang="en-US"/>
              <a:t>4.  [True/False] “Not all A’s are B’s” is equivalent to “∃x (A(x) ∧ </a:t>
            </a:r>
            <a:r>
              <a:rPr lang="en-US">
                <a:latin typeface="Noto Sans Symbols"/>
                <a:ea typeface="Noto Sans Symbols"/>
                <a:cs typeface="Noto Sans Symbols"/>
                <a:sym typeface="Noto Sans Symbols"/>
              </a:rPr>
              <a:t>~</a:t>
            </a:r>
            <a:r>
              <a:rPr lang="en-US"/>
              <a:t>B(x) ) ”</a:t>
            </a:r>
            <a:endParaRPr/>
          </a:p>
          <a:p>
            <a:pPr indent="0" lvl="0" marL="0" rtl="0" algn="l">
              <a:lnSpc>
                <a:spcPct val="100000"/>
              </a:lnSpc>
              <a:spcBef>
                <a:spcPts val="600"/>
              </a:spcBef>
              <a:spcAft>
                <a:spcPts val="0"/>
              </a:spcAft>
              <a:buClr>
                <a:srgbClr val="000000"/>
              </a:buClr>
              <a:buSzPts val="2400"/>
              <a:buFont typeface="Arial"/>
              <a:buNone/>
            </a:pPr>
            <a:r>
              <a:t/>
            </a:r>
            <a:endParaRPr/>
          </a:p>
          <a:p>
            <a:pPr indent="68580" lvl="0" marL="0" rtl="0" algn="l">
              <a:lnSpc>
                <a:spcPct val="100000"/>
              </a:lnSpc>
              <a:spcBef>
                <a:spcPts val="600"/>
              </a:spcBef>
              <a:spcAft>
                <a:spcPts val="0"/>
              </a:spcAft>
              <a:buClr>
                <a:srgbClr val="000000"/>
              </a:buClr>
              <a:buSzPts val="1800"/>
              <a:buFont typeface="Arial"/>
              <a:buNone/>
            </a:pPr>
            <a:r>
              <a:rPr lang="en-US"/>
              <a:t>5.  [True/False] "MS students and PhD students are welcome to apply." is equivalent to “∀x [(M(x)∧P(x)) ⇒ Apply(x)]”</a:t>
            </a:r>
            <a:endParaRPr/>
          </a:p>
        </p:txBody>
      </p:sp>
      <p:sp>
        <p:nvSpPr>
          <p:cNvPr descr="Slide Number Placeholder 4" id="158" name="Google Shape;158;p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lang="en-US"/>
              <a:t>‹#›</a:t>
            </a:fld>
            <a:endParaRPr/>
          </a:p>
        </p:txBody>
      </p:sp>
      <p:sp>
        <p:nvSpPr>
          <p:cNvPr descr="Rectangle 5" id="159" name="Google Shape;159;p4"/>
          <p:cNvSpPr/>
          <p:nvPr/>
        </p:nvSpPr>
        <p:spPr>
          <a:xfrm>
            <a:off x="7144305" y="1981689"/>
            <a:ext cx="663139"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False</a:t>
            </a:r>
            <a:endParaRPr/>
          </a:p>
        </p:txBody>
      </p:sp>
      <p:sp>
        <p:nvSpPr>
          <p:cNvPr descr="Rectangle 15" id="160" name="Google Shape;160;p4"/>
          <p:cNvSpPr/>
          <p:nvPr/>
        </p:nvSpPr>
        <p:spPr>
          <a:xfrm>
            <a:off x="1285316" y="2879624"/>
            <a:ext cx="663140"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False</a:t>
            </a:r>
            <a:endParaRPr/>
          </a:p>
        </p:txBody>
      </p:sp>
      <p:sp>
        <p:nvSpPr>
          <p:cNvPr descr="Rectangle 16" id="161" name="Google Shape;161;p4"/>
          <p:cNvSpPr/>
          <p:nvPr/>
        </p:nvSpPr>
        <p:spPr>
          <a:xfrm>
            <a:off x="7909094" y="3399640"/>
            <a:ext cx="565694"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True</a:t>
            </a:r>
            <a:endParaRPr/>
          </a:p>
        </p:txBody>
      </p:sp>
      <p:sp>
        <p:nvSpPr>
          <p:cNvPr descr="Rectangle 17" id="162" name="Google Shape;162;p4"/>
          <p:cNvSpPr/>
          <p:nvPr/>
        </p:nvSpPr>
        <p:spPr>
          <a:xfrm>
            <a:off x="8018816" y="4092092"/>
            <a:ext cx="565694"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True</a:t>
            </a:r>
            <a:endParaRPr/>
          </a:p>
        </p:txBody>
      </p:sp>
      <p:sp>
        <p:nvSpPr>
          <p:cNvPr descr="Rectangle 18" id="163" name="Google Shape;163;p4"/>
          <p:cNvSpPr/>
          <p:nvPr/>
        </p:nvSpPr>
        <p:spPr>
          <a:xfrm>
            <a:off x="5141671" y="5128223"/>
            <a:ext cx="663140"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descr="Title 1" id="168" name="Google Shape;168;p5"/>
          <p:cNvSpPr txBox="1"/>
          <p:nvPr>
            <p:ph type="title"/>
          </p:nvPr>
        </p:nvSpPr>
        <p:spPr>
          <a:xfrm>
            <a:off x="685800" y="-92050"/>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Convert from English to FOL </a:t>
            </a:r>
            <a:endParaRPr/>
          </a:p>
        </p:txBody>
      </p:sp>
      <p:sp>
        <p:nvSpPr>
          <p:cNvPr descr="Content Placeholder 2" id="169" name="Google Shape;169;p5"/>
          <p:cNvSpPr txBox="1"/>
          <p:nvPr>
            <p:ph idx="1" type="body"/>
          </p:nvPr>
        </p:nvSpPr>
        <p:spPr>
          <a:xfrm>
            <a:off x="242656" y="1203845"/>
            <a:ext cx="8158382" cy="5090005"/>
          </a:xfrm>
          <a:prstGeom prst="rect">
            <a:avLst/>
          </a:prstGeom>
          <a:noFill/>
          <a:ln>
            <a:noFill/>
          </a:ln>
        </p:spPr>
        <p:txBody>
          <a:bodyPr anchorCtr="0" anchor="t" bIns="45700" lIns="45700" spcFirstLastPara="1" rIns="45700" wrap="square" tIns="45700">
            <a:normAutofit/>
          </a:bodyPr>
          <a:lstStyle/>
          <a:p>
            <a:pPr indent="68580" lvl="0" marL="0" rtl="0" algn="l">
              <a:lnSpc>
                <a:spcPct val="80000"/>
              </a:lnSpc>
              <a:spcBef>
                <a:spcPts val="0"/>
              </a:spcBef>
              <a:spcAft>
                <a:spcPts val="0"/>
              </a:spcAft>
              <a:buClr>
                <a:srgbClr val="000000"/>
              </a:buClr>
              <a:buSzPts val="1600"/>
              <a:buFont typeface="Arial"/>
              <a:buNone/>
            </a:pPr>
            <a:r>
              <a:rPr lang="en-US"/>
              <a:t>Questions 6 to 9: Attract is a relation from x to y, i.e., A(x,y) says that “x attracts y” or equivalently that “y is attracted by x”.</a:t>
            </a:r>
            <a:endParaRPr/>
          </a:p>
          <a:p>
            <a:pPr indent="68580" lvl="0" marL="0" rtl="0" algn="l">
              <a:lnSpc>
                <a:spcPct val="80000"/>
              </a:lnSpc>
              <a:spcBef>
                <a:spcPts val="600"/>
              </a:spcBef>
              <a:spcAft>
                <a:spcPts val="0"/>
              </a:spcAft>
              <a:buClr>
                <a:srgbClr val="000000"/>
              </a:buClr>
              <a:buSzPts val="2000"/>
              <a:buFont typeface="Arial"/>
              <a:buNone/>
            </a:pPr>
            <a:r>
              <a:t/>
            </a:r>
            <a:endParaRPr sz="2000"/>
          </a:p>
          <a:p>
            <a:pPr indent="68580" lvl="0" marL="0" rtl="0" algn="l">
              <a:lnSpc>
                <a:spcPct val="80000"/>
              </a:lnSpc>
              <a:spcBef>
                <a:spcPts val="600"/>
              </a:spcBef>
              <a:spcAft>
                <a:spcPts val="0"/>
              </a:spcAft>
              <a:buClr>
                <a:srgbClr val="000000"/>
              </a:buClr>
              <a:buSzPts val="1600"/>
              <a:buFont typeface="Arial"/>
              <a:buNone/>
            </a:pPr>
            <a:r>
              <a:rPr lang="en-US"/>
              <a:t>6.  [True/False] “Everything attracts something”, where “something” means “something or other”, is equivalent to “∀x ∃y A(x, y) ” </a:t>
            </a:r>
            <a:endParaRPr sz="2000"/>
          </a:p>
          <a:p>
            <a:pPr indent="68580" lvl="0" marL="0" rtl="0" algn="l">
              <a:lnSpc>
                <a:spcPct val="80000"/>
              </a:lnSpc>
              <a:spcBef>
                <a:spcPts val="600"/>
              </a:spcBef>
              <a:spcAft>
                <a:spcPts val="0"/>
              </a:spcAft>
              <a:buClr>
                <a:srgbClr val="000000"/>
              </a:buClr>
              <a:buSzPts val="1600"/>
              <a:buFont typeface="Arial"/>
              <a:buNone/>
            </a:pPr>
            <a:r>
              <a:rPr lang="en-US"/>
              <a:t> </a:t>
            </a:r>
            <a:endParaRPr sz="2000"/>
          </a:p>
          <a:p>
            <a:pPr indent="68580" lvl="0" marL="0" rtl="0" algn="l">
              <a:lnSpc>
                <a:spcPct val="80000"/>
              </a:lnSpc>
              <a:spcBef>
                <a:spcPts val="600"/>
              </a:spcBef>
              <a:spcAft>
                <a:spcPts val="0"/>
              </a:spcAft>
              <a:buClr>
                <a:srgbClr val="000000"/>
              </a:buClr>
              <a:buSzPts val="1600"/>
              <a:buFont typeface="Arial"/>
              <a:buNone/>
            </a:pPr>
            <a:r>
              <a:rPr lang="en-US"/>
              <a:t> </a:t>
            </a:r>
            <a:endParaRPr sz="2000"/>
          </a:p>
          <a:p>
            <a:pPr indent="68580" lvl="0" marL="0" rtl="0" algn="l">
              <a:lnSpc>
                <a:spcPct val="80000"/>
              </a:lnSpc>
              <a:spcBef>
                <a:spcPts val="600"/>
              </a:spcBef>
              <a:spcAft>
                <a:spcPts val="0"/>
              </a:spcAft>
              <a:buClr>
                <a:srgbClr val="000000"/>
              </a:buClr>
              <a:buSzPts val="1600"/>
              <a:buFont typeface="Arial"/>
              <a:buNone/>
            </a:pPr>
            <a:r>
              <a:rPr lang="en-US"/>
              <a:t>7. [True/False] “Something is attracted by everything”, where “something” means “something in particular”, is equivalent to “∃y ∃x A( x, y) ”</a:t>
            </a:r>
            <a:endParaRPr sz="2000"/>
          </a:p>
          <a:p>
            <a:pPr indent="68580" lvl="0" marL="0" rtl="0" algn="l">
              <a:lnSpc>
                <a:spcPct val="80000"/>
              </a:lnSpc>
              <a:spcBef>
                <a:spcPts val="600"/>
              </a:spcBef>
              <a:spcAft>
                <a:spcPts val="0"/>
              </a:spcAft>
              <a:buClr>
                <a:srgbClr val="000000"/>
              </a:buClr>
              <a:buSzPts val="1600"/>
              <a:buFont typeface="Arial"/>
              <a:buNone/>
            </a:pPr>
            <a:r>
              <a:rPr lang="en-US"/>
              <a:t> </a:t>
            </a:r>
            <a:endParaRPr sz="2000"/>
          </a:p>
          <a:p>
            <a:pPr indent="68580" lvl="0" marL="0" rtl="0" algn="l">
              <a:lnSpc>
                <a:spcPct val="80000"/>
              </a:lnSpc>
              <a:spcBef>
                <a:spcPts val="600"/>
              </a:spcBef>
              <a:spcAft>
                <a:spcPts val="0"/>
              </a:spcAft>
              <a:buClr>
                <a:srgbClr val="000000"/>
              </a:buClr>
              <a:buSzPts val="1600"/>
              <a:buFont typeface="Arial"/>
              <a:buNone/>
            </a:pPr>
            <a:r>
              <a:rPr lang="en-US"/>
              <a:t> </a:t>
            </a:r>
            <a:endParaRPr sz="2000"/>
          </a:p>
          <a:p>
            <a:pPr indent="68580" lvl="0" marL="0" rtl="0" algn="l">
              <a:lnSpc>
                <a:spcPct val="80000"/>
              </a:lnSpc>
              <a:spcBef>
                <a:spcPts val="600"/>
              </a:spcBef>
              <a:spcAft>
                <a:spcPts val="0"/>
              </a:spcAft>
              <a:buClr>
                <a:srgbClr val="000000"/>
              </a:buClr>
              <a:buSzPts val="1600"/>
              <a:buFont typeface="Arial"/>
              <a:buNone/>
            </a:pPr>
            <a:r>
              <a:rPr lang="en-US"/>
              <a:t>8. [True/False] “Everything is attracted by something” ”, where “something” means “something or other”, is equivalent to “∃x ∀y A(x, y) ”</a:t>
            </a:r>
            <a:endParaRPr sz="2000"/>
          </a:p>
          <a:p>
            <a:pPr indent="68580" lvl="0" marL="0" rtl="0" algn="l">
              <a:lnSpc>
                <a:spcPct val="80000"/>
              </a:lnSpc>
              <a:spcBef>
                <a:spcPts val="600"/>
              </a:spcBef>
              <a:spcAft>
                <a:spcPts val="0"/>
              </a:spcAft>
              <a:buClr>
                <a:srgbClr val="000000"/>
              </a:buClr>
              <a:buSzPts val="1600"/>
              <a:buFont typeface="Arial"/>
              <a:buNone/>
            </a:pPr>
            <a:r>
              <a:rPr lang="en-US"/>
              <a:t> </a:t>
            </a:r>
            <a:endParaRPr sz="2000"/>
          </a:p>
          <a:p>
            <a:pPr indent="68580" lvl="0" marL="0" rtl="0" algn="l">
              <a:lnSpc>
                <a:spcPct val="80000"/>
              </a:lnSpc>
              <a:spcBef>
                <a:spcPts val="600"/>
              </a:spcBef>
              <a:spcAft>
                <a:spcPts val="0"/>
              </a:spcAft>
              <a:buClr>
                <a:srgbClr val="000000"/>
              </a:buClr>
              <a:buSzPts val="1600"/>
              <a:buFont typeface="Arial"/>
              <a:buNone/>
            </a:pPr>
            <a:r>
              <a:rPr lang="en-US"/>
              <a:t> </a:t>
            </a:r>
            <a:endParaRPr sz="2000"/>
          </a:p>
          <a:p>
            <a:pPr indent="68580" lvl="0" marL="0" rtl="0" algn="l">
              <a:lnSpc>
                <a:spcPct val="80000"/>
              </a:lnSpc>
              <a:spcBef>
                <a:spcPts val="600"/>
              </a:spcBef>
              <a:spcAft>
                <a:spcPts val="0"/>
              </a:spcAft>
              <a:buClr>
                <a:srgbClr val="000000"/>
              </a:buClr>
              <a:buSzPts val="1600"/>
              <a:buFont typeface="Arial"/>
              <a:buNone/>
            </a:pPr>
            <a:r>
              <a:rPr lang="en-US"/>
              <a:t>9.  [True/False] “Something attracts everything”, where “something” means “something in particular”, is equivalent to “∃x ∃y A(x, y) ” </a:t>
            </a:r>
            <a:endParaRPr sz="2000"/>
          </a:p>
          <a:p>
            <a:pPr indent="0" lvl="0" marL="0" rtl="0" algn="l">
              <a:lnSpc>
                <a:spcPct val="80000"/>
              </a:lnSpc>
              <a:spcBef>
                <a:spcPts val="600"/>
              </a:spcBef>
              <a:spcAft>
                <a:spcPts val="0"/>
              </a:spcAft>
              <a:buClr>
                <a:srgbClr val="000000"/>
              </a:buClr>
              <a:buSzPts val="2000"/>
              <a:buFont typeface="Arial"/>
              <a:buNone/>
            </a:pPr>
            <a:r>
              <a:rPr lang="en-US"/>
              <a:t> </a:t>
            </a:r>
            <a:endParaRPr/>
          </a:p>
        </p:txBody>
      </p:sp>
      <p:sp>
        <p:nvSpPr>
          <p:cNvPr descr="Slide Number Placeholder 4" id="170" name="Google Shape;170;p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lang="en-US"/>
              <a:t>‹#›</a:t>
            </a:fld>
            <a:endParaRPr/>
          </a:p>
        </p:txBody>
      </p:sp>
      <p:sp>
        <p:nvSpPr>
          <p:cNvPr descr="Rectangle 9" id="171" name="Google Shape;171;p5"/>
          <p:cNvSpPr/>
          <p:nvPr/>
        </p:nvSpPr>
        <p:spPr>
          <a:xfrm>
            <a:off x="5997971" y="2371473"/>
            <a:ext cx="565695"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True</a:t>
            </a:r>
            <a:endParaRPr/>
          </a:p>
        </p:txBody>
      </p:sp>
      <p:sp>
        <p:nvSpPr>
          <p:cNvPr descr="Rectangle 10" id="172" name="Google Shape;172;p5"/>
          <p:cNvSpPr/>
          <p:nvPr/>
        </p:nvSpPr>
        <p:spPr>
          <a:xfrm>
            <a:off x="5997971" y="3317961"/>
            <a:ext cx="663140"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False</a:t>
            </a:r>
            <a:endParaRPr/>
          </a:p>
        </p:txBody>
      </p:sp>
      <p:sp>
        <p:nvSpPr>
          <p:cNvPr descr="Rectangle 11" id="173" name="Google Shape;173;p5"/>
          <p:cNvSpPr/>
          <p:nvPr/>
        </p:nvSpPr>
        <p:spPr>
          <a:xfrm>
            <a:off x="5997971" y="4443960"/>
            <a:ext cx="663140"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False</a:t>
            </a:r>
            <a:endParaRPr/>
          </a:p>
        </p:txBody>
      </p:sp>
      <p:sp>
        <p:nvSpPr>
          <p:cNvPr descr="Rectangle 12" id="174" name="Google Shape;174;p5"/>
          <p:cNvSpPr/>
          <p:nvPr/>
        </p:nvSpPr>
        <p:spPr>
          <a:xfrm>
            <a:off x="5997971" y="5431142"/>
            <a:ext cx="663140"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800"/>
              <a:buFont typeface="Arial"/>
              <a:buNone/>
            </a:pPr>
            <a:r>
              <a:rPr b="0" i="0" lang="en-US" sz="1800" u="none" cap="none" strike="noStrike">
                <a:solidFill>
                  <a:srgbClr val="FF0000"/>
                </a:solidFill>
                <a:latin typeface="Arial"/>
                <a:ea typeface="Arial"/>
                <a:cs typeface="Arial"/>
                <a:sym typeface="Arial"/>
              </a:rPr>
              <a:t>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Exercise 8.24</a:t>
            </a:r>
            <a:endParaRPr/>
          </a:p>
        </p:txBody>
      </p:sp>
      <p:sp>
        <p:nvSpPr>
          <p:cNvPr id="180" name="Google Shape;180;p6"/>
          <p:cNvSpPr txBox="1"/>
          <p:nvPr>
            <p:ph idx="1" type="body"/>
          </p:nvPr>
        </p:nvSpPr>
        <p:spPr>
          <a:xfrm>
            <a:off x="178855" y="1092169"/>
            <a:ext cx="8965146" cy="4546641"/>
          </a:xfrm>
          <a:prstGeom prst="rect">
            <a:avLst/>
          </a:prstGeom>
          <a:noFill/>
          <a:ln>
            <a:noFill/>
          </a:ln>
        </p:spPr>
        <p:txBody>
          <a:bodyPr anchorCtr="0" anchor="t" bIns="45700" lIns="45700" spcFirstLastPara="1" rIns="45700" wrap="square" tIns="45700">
            <a:normAutofit/>
          </a:bodyPr>
          <a:lstStyle/>
          <a:p>
            <a:pPr indent="0" lvl="0" marL="0" rtl="0" algn="l">
              <a:lnSpc>
                <a:spcPct val="80000"/>
              </a:lnSpc>
              <a:spcBef>
                <a:spcPts val="0"/>
              </a:spcBef>
              <a:spcAft>
                <a:spcPts val="0"/>
              </a:spcAft>
              <a:buClr>
                <a:srgbClr val="000000"/>
              </a:buClr>
              <a:buSzPts val="1300"/>
              <a:buFont typeface="Arial"/>
              <a:buNone/>
            </a:pPr>
            <a:r>
              <a:rPr lang="en-US" sz="1300"/>
              <a:t>Represent the following sentences in first-order logic, using a consistent vocabulary (which you must define): </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Some students took French in spring 2001.</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Every student who takes French passes it. </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Only one student took Greek in spring 2001. </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The best score in Greek is always higher than the best score in French. </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Every person who buys a policy is smart. </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No person buys an expensive policy. </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There is an agent who sells policies only to people who are not insured. </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There is a barber who shaves all men in town who do not shave themselves</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A person born in the UK, each of whose parents is a UK citizen or a UK resident, is a UK citizen by birth.</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A person born outside the UK, one of whose parents is a UK citizen by birth, is a UK citizen by descent.</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Politicians can fool some of the people all of the time, and they can fool all of the people some of the time, but they can’t fool all of the people all of the time.</a:t>
            </a:r>
            <a:endParaRPr/>
          </a:p>
          <a:p>
            <a:pPr indent="-82550" lvl="0" marL="0" rtl="0" algn="l">
              <a:lnSpc>
                <a:spcPct val="80000"/>
              </a:lnSpc>
              <a:spcBef>
                <a:spcPts val="600"/>
              </a:spcBef>
              <a:spcAft>
                <a:spcPts val="0"/>
              </a:spcAft>
              <a:buClr>
                <a:srgbClr val="000000"/>
              </a:buClr>
              <a:buSzPts val="1300"/>
              <a:buFont typeface="Arial"/>
              <a:buAutoNum type="alphaLcPeriod"/>
            </a:pPr>
            <a:r>
              <a:rPr lang="en-US" sz="1300"/>
              <a:t>All Greeks speak the same language. (Use Speaks(x,l) to mean that person x speaks language l.) </a:t>
            </a:r>
            <a:endParaRPr/>
          </a:p>
        </p:txBody>
      </p:sp>
      <p:sp>
        <p:nvSpPr>
          <p:cNvPr id="181" name="Google Shape;181;p6"/>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7"/>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p>
            <a:pPr indent="-127000" lvl="0" marL="0" rtl="0" algn="l">
              <a:lnSpc>
                <a:spcPct val="90000"/>
              </a:lnSpc>
              <a:spcBef>
                <a:spcPts val="0"/>
              </a:spcBef>
              <a:spcAft>
                <a:spcPts val="0"/>
              </a:spcAft>
              <a:buClr>
                <a:srgbClr val="000000"/>
              </a:buClr>
              <a:buSzPts val="2000"/>
              <a:buFont typeface="Arial"/>
              <a:buChar char="•"/>
            </a:pPr>
            <a:r>
              <a:rPr lang="en-US" sz="2000">
                <a:latin typeface="Calibri"/>
                <a:ea typeface="Calibri"/>
                <a:cs typeface="Calibri"/>
                <a:sym typeface="Calibri"/>
              </a:rPr>
              <a:t>Student(x): </a:t>
            </a:r>
            <a:r>
              <a:rPr b="0" lang="en-US"/>
              <a:t>x is a student</a:t>
            </a:r>
            <a:endParaRPr/>
          </a:p>
          <a:p>
            <a:pPr indent="0" lvl="0" marL="0" rtl="0" algn="l">
              <a:lnSpc>
                <a:spcPct val="90000"/>
              </a:lnSpc>
              <a:spcBef>
                <a:spcPts val="600"/>
              </a:spcBef>
              <a:spcAft>
                <a:spcPts val="0"/>
              </a:spcAft>
              <a:buClr>
                <a:srgbClr val="000000"/>
              </a:buClr>
              <a:buSzPts val="2400"/>
              <a:buFont typeface="Calibri"/>
              <a:buNone/>
            </a:pPr>
            <a:r>
              <a:t/>
            </a:r>
            <a:endParaRPr b="0"/>
          </a:p>
          <a:p>
            <a:pPr indent="-127000" lvl="0" marL="0" rtl="0" algn="l">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Takes(x, c, s)</a:t>
            </a:r>
            <a:r>
              <a:rPr b="0" lang="en-US"/>
              <a:t>: student x takes course c in semester s;</a:t>
            </a:r>
            <a:endParaRPr/>
          </a:p>
          <a:p>
            <a:pPr indent="-127000" lvl="0" marL="0" rtl="0" algn="l">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Passes(x, c, s)</a:t>
            </a:r>
            <a:r>
              <a:rPr b="0" lang="en-US"/>
              <a:t>: student x passes course c in semester s; </a:t>
            </a:r>
            <a:endParaRPr/>
          </a:p>
          <a:p>
            <a:pPr indent="-127000" lvl="0" marL="0" rtl="0" algn="l">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Score(x, c, s)</a:t>
            </a:r>
            <a:r>
              <a:rPr b="0" lang="en-US"/>
              <a:t>: the score obtained by student x in course c in semester s;</a:t>
            </a:r>
            <a:br>
              <a:rPr b="0" lang="en-US"/>
            </a:br>
            <a:endParaRPr b="0"/>
          </a:p>
          <a:p>
            <a:pPr indent="-127000" lvl="0" marL="0" rtl="0" algn="l">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Policy(x): </a:t>
            </a:r>
            <a:r>
              <a:rPr b="0" lang="en-US"/>
              <a:t>x is a policy</a:t>
            </a:r>
            <a:endParaRPr/>
          </a:p>
          <a:p>
            <a:pPr indent="-127000" lvl="0" marL="0" rtl="0" algn="l">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Expensive(x): </a:t>
            </a:r>
            <a:r>
              <a:rPr b="0" lang="en-US"/>
              <a:t>x is expensive</a:t>
            </a:r>
            <a:endParaRPr/>
          </a:p>
          <a:p>
            <a:pPr indent="-127000" lvl="0" marL="0" rtl="0" algn="l">
              <a:lnSpc>
                <a:spcPct val="90000"/>
              </a:lnSpc>
              <a:spcBef>
                <a:spcPts val="600"/>
              </a:spcBef>
              <a:spcAft>
                <a:spcPts val="0"/>
              </a:spcAft>
              <a:buClr>
                <a:srgbClr val="000000"/>
              </a:buClr>
              <a:buSzPts val="2000"/>
              <a:buFont typeface="Arial"/>
              <a:buChar char="•"/>
            </a:pPr>
            <a:r>
              <a:rPr lang="en-US" sz="2000">
                <a:latin typeface="Calibri"/>
                <a:ea typeface="Calibri"/>
                <a:cs typeface="Calibri"/>
                <a:sym typeface="Calibri"/>
              </a:rPr>
              <a:t>Buys(x, y, z): </a:t>
            </a:r>
            <a:r>
              <a:rPr b="0" lang="en-US"/>
              <a:t>x buys y from z (using a binary predicate with unspecified seller is OK but less expressive);</a:t>
            </a:r>
            <a:br>
              <a:rPr b="0" lang="en-US"/>
            </a:br>
            <a:endParaRPr b="0"/>
          </a:p>
        </p:txBody>
      </p:sp>
      <p:sp>
        <p:nvSpPr>
          <p:cNvPr id="187" name="Google Shape;187;p7"/>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188" name="Google Shape;188;p7"/>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Exercise 8.24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8"/>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Exercise 8.24</a:t>
            </a:r>
            <a:endParaRPr/>
          </a:p>
        </p:txBody>
      </p:sp>
      <p:sp>
        <p:nvSpPr>
          <p:cNvPr id="194" name="Google Shape;194;p8"/>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500"/>
              <a:buFont typeface="Arial"/>
              <a:buNone/>
            </a:pPr>
            <a:r>
              <a:rPr lang="en-US" sz="2500"/>
              <a:t>a. Some students took French in spring 2001.</a:t>
            </a:r>
            <a:endParaRPr sz="2200"/>
          </a:p>
          <a:p>
            <a:pPr indent="-374650" lvl="0" marL="514350" rtl="0" algn="l">
              <a:lnSpc>
                <a:spcPct val="100000"/>
              </a:lnSpc>
              <a:spcBef>
                <a:spcPts val="600"/>
              </a:spcBef>
              <a:spcAft>
                <a:spcPts val="0"/>
              </a:spcAft>
              <a:buClr>
                <a:srgbClr val="000000"/>
              </a:buClr>
              <a:buSzPts val="2200"/>
              <a:buFont typeface="Arial"/>
              <a:buNone/>
            </a:pPr>
            <a:r>
              <a:t/>
            </a:r>
            <a:endParaRPr sz="2200"/>
          </a:p>
          <a:p>
            <a:pPr indent="0" lvl="0" marL="0" rtl="0" algn="l">
              <a:lnSpc>
                <a:spcPct val="100000"/>
              </a:lnSpc>
              <a:spcBef>
                <a:spcPts val="600"/>
              </a:spcBef>
              <a:spcAft>
                <a:spcPts val="0"/>
              </a:spcAft>
              <a:buClr>
                <a:srgbClr val="000000"/>
              </a:buClr>
              <a:buSzPts val="2500"/>
              <a:buFont typeface="Arial"/>
              <a:buNone/>
            </a:pPr>
            <a:r>
              <a:rPr lang="en-US" sz="2500"/>
              <a:t>b. Every student who takes French passes it.</a:t>
            </a:r>
            <a:endParaRPr sz="2200"/>
          </a:p>
          <a:p>
            <a:pPr indent="0" lvl="0" marL="0" rtl="0" algn="l">
              <a:lnSpc>
                <a:spcPct val="100000"/>
              </a:lnSpc>
              <a:spcBef>
                <a:spcPts val="600"/>
              </a:spcBef>
              <a:spcAft>
                <a:spcPts val="0"/>
              </a:spcAft>
              <a:buClr>
                <a:srgbClr val="000000"/>
              </a:buClr>
              <a:buSzPts val="2200"/>
              <a:buFont typeface="Arial"/>
              <a:buNone/>
            </a:pPr>
            <a:r>
              <a:t/>
            </a:r>
            <a:endParaRPr sz="2200"/>
          </a:p>
          <a:p>
            <a:pPr indent="0" lvl="0" marL="0" rtl="0" algn="l">
              <a:lnSpc>
                <a:spcPct val="100000"/>
              </a:lnSpc>
              <a:spcBef>
                <a:spcPts val="600"/>
              </a:spcBef>
              <a:spcAft>
                <a:spcPts val="0"/>
              </a:spcAft>
              <a:buClr>
                <a:srgbClr val="000000"/>
              </a:buClr>
              <a:buSzPts val="2500"/>
              <a:buFont typeface="Arial"/>
              <a:buNone/>
            </a:pPr>
            <a:r>
              <a:rPr lang="en-US" sz="2500"/>
              <a:t>c. Only one student took Greek in spring 2001.</a:t>
            </a:r>
            <a:endParaRPr sz="2200"/>
          </a:p>
          <a:p>
            <a:pPr indent="0" lvl="0" marL="0" rtl="0" algn="l">
              <a:lnSpc>
                <a:spcPct val="100000"/>
              </a:lnSpc>
              <a:spcBef>
                <a:spcPts val="600"/>
              </a:spcBef>
              <a:spcAft>
                <a:spcPts val="0"/>
              </a:spcAft>
              <a:buClr>
                <a:srgbClr val="000000"/>
              </a:buClr>
              <a:buSzPts val="2200"/>
              <a:buFont typeface="Arial"/>
              <a:buNone/>
            </a:pPr>
            <a:r>
              <a:t/>
            </a:r>
            <a:endParaRPr sz="2200"/>
          </a:p>
          <a:p>
            <a:pPr indent="0" lvl="0" marL="0" rtl="0" algn="l">
              <a:lnSpc>
                <a:spcPct val="100000"/>
              </a:lnSpc>
              <a:spcBef>
                <a:spcPts val="600"/>
              </a:spcBef>
              <a:spcAft>
                <a:spcPts val="0"/>
              </a:spcAft>
              <a:buClr>
                <a:srgbClr val="000000"/>
              </a:buClr>
              <a:buSzPts val="2500"/>
              <a:buFont typeface="Arial"/>
              <a:buNone/>
            </a:pPr>
            <a:r>
              <a:rPr lang="en-US" sz="2500"/>
              <a:t>f. No person buys an expensive policy.</a:t>
            </a:r>
            <a:br>
              <a:rPr lang="en-US" sz="2500"/>
            </a:br>
            <a:endParaRPr/>
          </a:p>
        </p:txBody>
      </p:sp>
      <p:sp>
        <p:nvSpPr>
          <p:cNvPr id="195" name="Google Shape;195;p8"/>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Exercise 8.24</a:t>
            </a:r>
            <a:endParaRPr/>
          </a:p>
        </p:txBody>
      </p:sp>
      <p:sp>
        <p:nvSpPr>
          <p:cNvPr id="201" name="Google Shape;201;p9"/>
          <p:cNvSpPr txBox="1"/>
          <p:nvPr>
            <p:ph idx="1" type="body"/>
          </p:nvPr>
        </p:nvSpPr>
        <p:spPr>
          <a:xfrm>
            <a:off x="822959" y="1018777"/>
            <a:ext cx="8321042" cy="4988324"/>
          </a:xfrm>
          <a:prstGeom prst="rect">
            <a:avLst/>
          </a:prstGeom>
          <a:noFill/>
          <a:ln>
            <a:noFill/>
          </a:ln>
        </p:spPr>
        <p:txBody>
          <a:bodyPr anchorCtr="0" anchor="t" bIns="45700" lIns="45700" spcFirstLastPara="1" rIns="45700" wrap="square" tIns="45700">
            <a:normAutofit/>
          </a:bodyPr>
          <a:lstStyle/>
          <a:p>
            <a:pPr indent="-452627" lvl="0" marL="452627" rtl="0" algn="l">
              <a:lnSpc>
                <a:spcPct val="80000"/>
              </a:lnSpc>
              <a:spcBef>
                <a:spcPts val="0"/>
              </a:spcBef>
              <a:spcAft>
                <a:spcPts val="0"/>
              </a:spcAft>
              <a:buClr>
                <a:srgbClr val="000000"/>
              </a:buClr>
              <a:buSzPts val="2112"/>
              <a:buFont typeface="Arial"/>
              <a:buAutoNum type="alphaLcPeriod"/>
            </a:pPr>
            <a:r>
              <a:rPr lang="en-US" sz="2112"/>
              <a:t>Some students took French in spring 2001.</a:t>
            </a:r>
            <a:endParaRPr sz="968"/>
          </a:p>
          <a:p>
            <a:pPr indent="0" lvl="0" marL="0" rtl="0" algn="l">
              <a:lnSpc>
                <a:spcPct val="80000"/>
              </a:lnSpc>
              <a:spcBef>
                <a:spcPts val="500"/>
              </a:spcBef>
              <a:spcAft>
                <a:spcPts val="0"/>
              </a:spcAft>
              <a:buClr>
                <a:srgbClr val="FF0000"/>
              </a:buClr>
              <a:buSzPts val="2112"/>
              <a:buFont typeface="Arial"/>
              <a:buNone/>
            </a:pPr>
            <a:r>
              <a:rPr lang="en-US" sz="2112">
                <a:solidFill>
                  <a:srgbClr val="FF0000"/>
                </a:solidFill>
              </a:rPr>
              <a:t>∃x Student(x)∧Takes(x,F,Spring2001). </a:t>
            </a:r>
            <a:endParaRPr sz="968"/>
          </a:p>
          <a:p>
            <a:pPr indent="0" lvl="0" marL="0" rtl="0" algn="l">
              <a:lnSpc>
                <a:spcPct val="80000"/>
              </a:lnSpc>
              <a:spcBef>
                <a:spcPts val="500"/>
              </a:spcBef>
              <a:spcAft>
                <a:spcPts val="0"/>
              </a:spcAft>
              <a:buClr>
                <a:srgbClr val="3366FF"/>
              </a:buClr>
              <a:buSzPts val="968"/>
              <a:buFont typeface="Arial"/>
              <a:buNone/>
            </a:pPr>
            <a:r>
              <a:t/>
            </a:r>
            <a:endParaRPr sz="968"/>
          </a:p>
          <a:p>
            <a:pPr indent="0" lvl="0" marL="0" rtl="0" algn="l">
              <a:lnSpc>
                <a:spcPct val="80000"/>
              </a:lnSpc>
              <a:spcBef>
                <a:spcPts val="500"/>
              </a:spcBef>
              <a:spcAft>
                <a:spcPts val="0"/>
              </a:spcAft>
              <a:buClr>
                <a:srgbClr val="000000"/>
              </a:buClr>
              <a:buSzPts val="2112"/>
              <a:buFont typeface="Arial"/>
              <a:buNone/>
            </a:pPr>
            <a:r>
              <a:rPr lang="en-US" sz="2112"/>
              <a:t>b. Every student who takes French passes it.</a:t>
            </a:r>
            <a:endParaRPr sz="968"/>
          </a:p>
          <a:p>
            <a:pPr indent="0" lvl="0" marL="0" rtl="0" algn="l">
              <a:lnSpc>
                <a:spcPct val="80000"/>
              </a:lnSpc>
              <a:spcBef>
                <a:spcPts val="500"/>
              </a:spcBef>
              <a:spcAft>
                <a:spcPts val="0"/>
              </a:spcAft>
              <a:buClr>
                <a:srgbClr val="FF0000"/>
              </a:buClr>
              <a:buSzPts val="2112"/>
              <a:buFont typeface="Arial"/>
              <a:buNone/>
            </a:pPr>
            <a:r>
              <a:rPr lang="en-US" sz="2112">
                <a:solidFill>
                  <a:srgbClr val="FF0000"/>
                </a:solidFill>
              </a:rPr>
              <a:t>∀x,s Student(x)∧Takes(x,F,s) ⇒ Passes(x,F,s). </a:t>
            </a:r>
            <a:endParaRPr sz="968"/>
          </a:p>
          <a:p>
            <a:pPr indent="0" lvl="0" marL="0" rtl="0" algn="l">
              <a:lnSpc>
                <a:spcPct val="80000"/>
              </a:lnSpc>
              <a:spcBef>
                <a:spcPts val="500"/>
              </a:spcBef>
              <a:spcAft>
                <a:spcPts val="0"/>
              </a:spcAft>
              <a:buClr>
                <a:srgbClr val="57CDFF"/>
              </a:buClr>
              <a:buSzPts val="968"/>
              <a:buFont typeface="Arial"/>
              <a:buNone/>
            </a:pPr>
            <a:r>
              <a:t/>
            </a:r>
            <a:endParaRPr sz="968"/>
          </a:p>
          <a:p>
            <a:pPr indent="0" lvl="0" marL="0" rtl="0" algn="l">
              <a:lnSpc>
                <a:spcPct val="80000"/>
              </a:lnSpc>
              <a:spcBef>
                <a:spcPts val="500"/>
              </a:spcBef>
              <a:spcAft>
                <a:spcPts val="0"/>
              </a:spcAft>
              <a:buClr>
                <a:srgbClr val="000000"/>
              </a:buClr>
              <a:buSzPts val="2112"/>
              <a:buFont typeface="Arial"/>
              <a:buNone/>
            </a:pPr>
            <a:r>
              <a:rPr lang="en-US" sz="2112"/>
              <a:t>c. Only one student took Greek in spring 2001.</a:t>
            </a:r>
            <a:endParaRPr sz="968"/>
          </a:p>
          <a:p>
            <a:pPr indent="0" lvl="0" marL="0" rtl="0" algn="l">
              <a:lnSpc>
                <a:spcPct val="80000"/>
              </a:lnSpc>
              <a:spcBef>
                <a:spcPts val="500"/>
              </a:spcBef>
              <a:spcAft>
                <a:spcPts val="0"/>
              </a:spcAft>
              <a:buClr>
                <a:srgbClr val="FF0000"/>
              </a:buClr>
              <a:buSzPts val="2112"/>
              <a:buFont typeface="Arial"/>
              <a:buNone/>
            </a:pPr>
            <a:r>
              <a:rPr lang="en-US" sz="2112">
                <a:solidFill>
                  <a:srgbClr val="FF0000"/>
                </a:solidFill>
              </a:rPr>
              <a:t>∃x Student(x)∧Takes(x,G,Spring2001)  ∧</a:t>
            </a:r>
            <a:endParaRPr sz="968"/>
          </a:p>
          <a:p>
            <a:pPr indent="0" lvl="0" marL="0" rtl="0" algn="l">
              <a:lnSpc>
                <a:spcPct val="80000"/>
              </a:lnSpc>
              <a:spcBef>
                <a:spcPts val="500"/>
              </a:spcBef>
              <a:spcAft>
                <a:spcPts val="0"/>
              </a:spcAft>
              <a:buClr>
                <a:srgbClr val="FF0000"/>
              </a:buClr>
              <a:buSzPts val="2112"/>
              <a:buFont typeface="Arial"/>
              <a:buNone/>
            </a:pPr>
            <a:r>
              <a:rPr lang="en-US" sz="2112">
                <a:solidFill>
                  <a:srgbClr val="FF0000"/>
                </a:solidFill>
              </a:rPr>
              <a:t>∀y y≠x ⇒ ¬Takes(y,G,Spring2001). </a:t>
            </a:r>
            <a:endParaRPr sz="968"/>
          </a:p>
          <a:p>
            <a:pPr indent="0" lvl="0" marL="0" rtl="0" algn="l">
              <a:lnSpc>
                <a:spcPct val="80000"/>
              </a:lnSpc>
              <a:spcBef>
                <a:spcPts val="500"/>
              </a:spcBef>
              <a:spcAft>
                <a:spcPts val="0"/>
              </a:spcAft>
              <a:buClr>
                <a:srgbClr val="000000"/>
              </a:buClr>
              <a:buSzPts val="968"/>
              <a:buFont typeface="Arial"/>
              <a:buNone/>
            </a:pPr>
            <a:r>
              <a:t/>
            </a:r>
            <a:endParaRPr sz="968"/>
          </a:p>
          <a:p>
            <a:pPr indent="0" lvl="0" marL="0" rtl="0" algn="l">
              <a:lnSpc>
                <a:spcPct val="80000"/>
              </a:lnSpc>
              <a:spcBef>
                <a:spcPts val="500"/>
              </a:spcBef>
              <a:spcAft>
                <a:spcPts val="0"/>
              </a:spcAft>
              <a:buClr>
                <a:srgbClr val="000000"/>
              </a:buClr>
              <a:buSzPts val="2112"/>
              <a:buFont typeface="Arial"/>
              <a:buNone/>
            </a:pPr>
            <a:r>
              <a:rPr lang="en-US" sz="2112"/>
              <a:t>f. No person buys an expensive policy.</a:t>
            </a:r>
            <a:br>
              <a:rPr lang="en-US" sz="2112"/>
            </a:br>
            <a:r>
              <a:rPr lang="en-US">
                <a:solidFill>
                  <a:srgbClr val="FF0000"/>
                </a:solidFill>
              </a:rPr>
              <a:t>∀x,y,z Person(x)∧Policy(y)∧Expensive(y) ⇒ ¬Buys(x,y,z). </a:t>
            </a:r>
            <a:endParaRPr/>
          </a:p>
        </p:txBody>
      </p:sp>
      <p:sp>
        <p:nvSpPr>
          <p:cNvPr id="202" name="Google Shape;202;p9"/>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