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89" r:id="rId2"/>
    <p:sldId id="257" r:id="rId3"/>
    <p:sldId id="258" r:id="rId4"/>
    <p:sldId id="288" r:id="rId5"/>
    <p:sldId id="260" r:id="rId6"/>
    <p:sldId id="29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3" r:id="rId25"/>
    <p:sldId id="284" r:id="rId26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6D6D6"/>
          </a:solidFill>
        </a:fill>
      </a:tcStyle>
    </a:wholeTbl>
    <a:band2H>
      <a:tcTxStyle/>
      <a:tcStyle>
        <a:tcBdr/>
        <a:fill>
          <a:solidFill>
            <a:srgbClr val="ECECEC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3E3"/>
          </a:solidFill>
        </a:fill>
      </a:tcStyle>
    </a:wholeTbl>
    <a:band2H>
      <a:tcTxStyle/>
      <a:tcStyle>
        <a:tcBdr/>
        <a:fill>
          <a:solidFill>
            <a:srgbClr val="E9EAF2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5E4DB"/>
          </a:solidFill>
        </a:fill>
      </a:tcStyle>
    </a:wholeTbl>
    <a:band2H>
      <a:tcTxStyle/>
      <a:tcStyle>
        <a:tcBdr/>
        <a:fill>
          <a:solidFill>
            <a:srgbClr val="F2F2EE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42479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chemeClr val="accent1">
              <a:lumOff val="42479"/>
            </a:schemeClr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27"/>
    <p:restoredTop sz="93409"/>
  </p:normalViewPr>
  <p:slideViewPr>
    <p:cSldViewPr snapToGrid="0" snapToObjects="1">
      <p:cViewPr varScale="1">
        <p:scale>
          <a:sx n="130" d="100"/>
          <a:sy n="130" d="100"/>
        </p:scale>
        <p:origin x="184" y="15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75" name="Shape 27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6063714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8B24AD3-3069-BE4F-BC9C-D220061702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59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2" name="Shape 36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Shape 36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8" name="Shape 36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4" name="Shape 37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Shape 37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80" name="Shape 38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Valid is true for all worlds in universe</a:t>
            </a:r>
          </a:p>
        </p:txBody>
      </p:sp>
    </p:spTree>
    <p:extLst>
      <p:ext uri="{BB962C8B-B14F-4D97-AF65-F5344CB8AC3E}">
        <p14:creationId xmlns:p14="http://schemas.microsoft.com/office/powerpoint/2010/main" val="1884781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3" name="Shape 39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99" name="Shape 3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Bottom checks for all knowledge to be a proper </a:t>
            </a:r>
            <a:r>
              <a:rPr lang="en-US" dirty="0" err="1"/>
              <a:t>sibset</a:t>
            </a:r>
            <a:r>
              <a:rPr lang="en-US" dirty="0"/>
              <a:t> of all actions</a:t>
            </a:r>
          </a:p>
        </p:txBody>
      </p:sp>
    </p:spTree>
    <p:extLst>
      <p:ext uri="{BB962C8B-B14F-4D97-AF65-F5344CB8AC3E}">
        <p14:creationId xmlns:p14="http://schemas.microsoft.com/office/powerpoint/2010/main" val="3071403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 entailed, right not entailed</a:t>
            </a:r>
          </a:p>
        </p:txBody>
      </p:sp>
    </p:spTree>
    <p:extLst>
      <p:ext uri="{BB962C8B-B14F-4D97-AF65-F5344CB8AC3E}">
        <p14:creationId xmlns:p14="http://schemas.microsoft.com/office/powerpoint/2010/main" val="1484530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6" name="Shape 32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In all cases, the question can be resolved easily by referring to the definition of entail- </a:t>
            </a:r>
            <a:r>
              <a:rPr dirty="0" err="1"/>
              <a:t>ment</a:t>
            </a:r>
            <a:r>
              <a:rPr dirty="0"/>
              <a:t>. </a:t>
            </a:r>
          </a:p>
          <a:p>
            <a:pPr>
              <a:defRPr b="1"/>
            </a:pPr>
            <a:r>
              <a:rPr dirty="0"/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rPr dirty="0"/>
              <a:t>True |= False is false. </a:t>
            </a:r>
          </a:p>
          <a:p>
            <a:pPr>
              <a:defRPr b="1"/>
            </a:pPr>
            <a:r>
              <a:rPr dirty="0"/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rPr dirty="0"/>
              <a:t>A ⇔ B|=</a:t>
            </a:r>
            <a:r>
              <a:rPr dirty="0" err="1"/>
              <a:t>A∨BisfalsebecauseoneofthemodelsofA</a:t>
            </a:r>
            <a:r>
              <a:rPr dirty="0"/>
              <a:t> ⇔ </a:t>
            </a:r>
            <a:r>
              <a:rPr dirty="0" err="1"/>
              <a:t>BhasbothAandB</a:t>
            </a:r>
            <a:r>
              <a:rPr dirty="0"/>
              <a:t> false, which does not satisfy A ∨ B. </a:t>
            </a:r>
          </a:p>
          <a:p>
            <a:pPr>
              <a:defRPr b="1"/>
            </a:pPr>
            <a:r>
              <a:rPr dirty="0"/>
              <a:t>A ⇔ B|=¬</a:t>
            </a:r>
            <a:r>
              <a:rPr dirty="0" err="1"/>
              <a:t>A∨BistruebecausetheRHSisA</a:t>
            </a:r>
            <a:r>
              <a:rPr dirty="0"/>
              <a:t> ⇒ </a:t>
            </a:r>
            <a:r>
              <a:rPr dirty="0" err="1"/>
              <a:t>B,oneoftheconjunctsinthe</a:t>
            </a:r>
            <a:r>
              <a:rPr dirty="0"/>
              <a:t> definition of A ⇔ B. </a:t>
            </a:r>
          </a:p>
          <a:p>
            <a:pPr>
              <a:defRPr b="1"/>
            </a:pPr>
            <a:r>
              <a:rPr dirty="0"/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rPr dirty="0"/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rPr dirty="0"/>
              <a:t>(A∨B)∧(¬C∨¬D∨E)|=(A∨B)</a:t>
            </a:r>
            <a:r>
              <a:rPr dirty="0" err="1"/>
              <a:t>istrue;removingaconjunctonlyallowsmore</a:t>
            </a:r>
            <a:r>
              <a:rPr dirty="0"/>
              <a:t> models. </a:t>
            </a:r>
          </a:p>
          <a:p>
            <a:r>
              <a:rPr dirty="0"/>
              <a:t>(A∨B)∧(¬C∨¬D∨E)|=(A∨B)∧(¬D∨E)</a:t>
            </a:r>
            <a:r>
              <a:rPr dirty="0" err="1"/>
              <a:t>isfalse;removingadisjunctallows</a:t>
            </a:r>
            <a:r>
              <a:rPr dirty="0"/>
              <a:t> fewer models. </a:t>
            </a:r>
          </a:p>
          <a:p>
            <a:r>
              <a:rPr dirty="0"/>
              <a:t>(A∨B)∧¬(A ⇒ B)</a:t>
            </a:r>
            <a:r>
              <a:rPr dirty="0" err="1"/>
              <a:t>issatisfiable;modelhasAand¬B</a:t>
            </a:r>
            <a:r>
              <a:rPr dirty="0"/>
              <a:t>.</a:t>
            </a:r>
            <a:br>
              <a:rPr dirty="0"/>
            </a:br>
            <a:r>
              <a:rPr dirty="0"/>
              <a:t>(A ⇔ B) ∧ (¬A ∨ B) </a:t>
            </a:r>
            <a:r>
              <a:rPr i="1" dirty="0"/>
              <a:t>is </a:t>
            </a:r>
            <a:r>
              <a:rPr dirty="0"/>
              <a:t>satisfiable; RHS is entailed by LHS so models are those of A ⇔ B. </a:t>
            </a:r>
          </a:p>
          <a:p>
            <a:pPr>
              <a:defRPr b="1"/>
            </a:pPr>
            <a:r>
              <a:rPr dirty="0"/>
              <a:t>l.(A </a:t>
            </a:r>
            <a:r>
              <a:rPr b="0" dirty="0"/>
              <a:t>⇔ B) ⇔ </a:t>
            </a:r>
            <a:r>
              <a:rPr b="0" dirty="0" err="1"/>
              <a:t>Cdoeshavethesamenumberofmodelsas</a:t>
            </a:r>
            <a:r>
              <a:rPr b="0" dirty="0"/>
              <a:t>(A ⇔ B);</a:t>
            </a:r>
            <a:r>
              <a:rPr b="0" dirty="0" err="1"/>
              <a:t>halfthe</a:t>
            </a:r>
            <a:r>
              <a:rPr b="0" dirty="0"/>
              <a:t>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2" name="Shape 33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Shape 33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8" name="Shape 33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44" name="Shape 3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0" name="Shape 35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56" name="Shape 3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 all cases, the question can be resolved easily by referring to the definition of entail- ment. </a:t>
            </a:r>
          </a:p>
          <a:p>
            <a:pPr>
              <a:defRPr b="1"/>
            </a:pPr>
            <a:r>
              <a:t>False |= True is true because False has no models and hence entails every sentence AND because True is true in all models and hence is entailed by every sentence. </a:t>
            </a:r>
          </a:p>
          <a:p>
            <a:pPr>
              <a:defRPr b="1"/>
            </a:pPr>
            <a:r>
              <a:t>True |= False is false. </a:t>
            </a:r>
          </a:p>
          <a:p>
            <a:pPr>
              <a:defRPr b="1"/>
            </a:pPr>
            <a:r>
              <a:t>(A ∧ B) |= (A ⇔ B) is true because the left-hand side has exactly one model that is one of the two models of the right-hand side. </a:t>
            </a:r>
          </a:p>
          <a:p>
            <a:pPr>
              <a:defRPr b="1"/>
            </a:pPr>
            <a:r>
              <a:t>A ⇔ B|=A∨BisfalsebecauseoneofthemodelsofA ⇔ BhasbothAandB false, which does not satisfy A ∨ B. </a:t>
            </a:r>
          </a:p>
          <a:p>
            <a:pPr>
              <a:defRPr b="1"/>
            </a:pPr>
            <a:r>
              <a:t>A ⇔ B|=¬A∨BistruebecausetheRHSisA ⇒ B,oneoftheconjunctsinthe definition of A ⇔ B. </a:t>
            </a:r>
          </a:p>
          <a:p>
            <a:pPr>
              <a:defRPr b="1"/>
            </a:pPr>
            <a:r>
              <a:t>(A∧B) ⇒ C |= (A ⇒ C)∨(B ⇒ C) is true because the RHS is false only when both disjuncts are false, i.e., when A and B are true and C is false, in which case the LHS is also false. This may seem counterintuitive, and would not hold if ⇒ is interpreted as “causes.” </a:t>
            </a:r>
          </a:p>
          <a:p>
            <a:pPr>
              <a:defRPr b="1"/>
            </a:pPr>
            <a:r>
              <a:t>(C ∨(¬A∧¬B)) ≡ ((A ⇒ C)∧(B ⇒ C)) is true; proof by truth table enumeration, or by application of distributivity (Fig 7.11). </a:t>
            </a:r>
          </a:p>
          <a:p>
            <a:pPr>
              <a:defRPr b="1"/>
            </a:pPr>
            <a:r>
              <a:t>(A∨B)∧(¬C∨¬D∨E)|=(A∨B)istrue;removingaconjunctonlyallowsmore models. </a:t>
            </a:r>
          </a:p>
          <a:p>
            <a:r>
              <a:t>(A∨B)∧(¬C∨¬D∨E)|=(A∨B)∧(¬D∨E)isfalse;removingadisjunctallows fewer models. </a:t>
            </a:r>
          </a:p>
          <a:p>
            <a:r>
              <a:t>(A∨B)∧¬(A ⇒ B)issatisfiable;modelhasAand¬B.</a:t>
            </a:r>
            <a:br/>
            <a:r>
              <a:t>(A ⇔ B) ∧ (¬A ∨ B) </a:t>
            </a:r>
            <a:r>
              <a:rPr i="1"/>
              <a:t>is </a:t>
            </a:r>
            <a:r>
              <a:t>satisfiable; RHS is entailed by LHS so models are those of A ⇔ B. </a:t>
            </a:r>
          </a:p>
          <a:p>
            <a:pPr>
              <a:defRPr b="1"/>
            </a:pPr>
            <a:r>
              <a:t>l.(A </a:t>
            </a:r>
            <a:r>
              <a:rPr b="0"/>
              <a:t>⇔ B) ⇔ Cdoeshavethesamenumberofmodelsas(A ⇔ B);halfthe models of (A ⇔ B) satisfy (A ⇔ B) ⇔ C, as do half the non-models, and there are the same numbers of models and non-models.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60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" name="Shape 14"/>
          <p:cNvSpPr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hape 15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" name="Shape 16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0" name="Shape 1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hape 1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7" name="Shape 117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Shape 118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Shape 1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5" name="Shape 135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6" name="Shape 136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37" name="Shape 137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72400" cy="4571999"/>
          </a:xfrm>
          <a:prstGeom prst="rect">
            <a:avLst/>
          </a:prstGeom>
        </p:spPr>
        <p:txBody>
          <a:bodyPr anchor="ctr"/>
          <a:lstStyle>
            <a:lvl1pPr>
              <a:defRPr sz="60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457200" y="4800600"/>
            <a:ext cx="6858000" cy="914400"/>
          </a:xfrm>
          <a:prstGeom prst="rect">
            <a:avLst/>
          </a:prstGeom>
        </p:spPr>
        <p:txBody>
          <a:bodyPr/>
          <a:lstStyle>
            <a:lvl1pPr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6" name="Shape 146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7" name="Shape 147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8" name="Shape 14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" name="Shape 156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7" name="Shape 1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 anchor="ctr"/>
          <a:lstStyle>
            <a:lvl1pPr>
              <a:defRPr sz="72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65" name="Shape 165"/>
          <p:cNvSpPr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6" name="Shape 1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74" name="Shape 174"/>
          <p:cNvSpPr>
            <a:spLocks noGrp="1"/>
          </p:cNvSpPr>
          <p:nvPr>
            <p:ph type="body" sz="half" idx="1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487680" indent="-21336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5" name="Shape 1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sz="quarter" idx="1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</p:spPr>
        <p:txBody>
          <a:bodyPr anchor="b"/>
          <a:lstStyle>
            <a:lvl1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4" name="Shape 184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</p:spPr>
        <p:txBody>
          <a:bodyPr anchor="b"/>
          <a:lstStyle/>
          <a:p>
            <a: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185" name="Shape 18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Shape 25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hape 2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93" name="Shape 19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8" name="Shape 208" descr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/>
          </a:p>
        </p:txBody>
      </p:sp>
      <p:sp>
        <p:nvSpPr>
          <p:cNvPr id="209" name="Shape 20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10" name="Shape 210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18" name="Shape 218" descr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9000878" cy="48463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219" name="Shape 219"/>
          <p:cNvSpPr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0" name="Shape 2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221" name="Shape 221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222" name="Shape 222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0" name="Shape 23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hape 2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>
            <a:spLocks noGrp="1"/>
          </p:cNvSpPr>
          <p:nvPr>
            <p:ph type="title"/>
          </p:nvPr>
        </p:nvSpPr>
        <p:spPr>
          <a:xfrm>
            <a:off x="6629400" y="274638"/>
            <a:ext cx="2057400" cy="5851526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39" name="Shape 239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585152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0" name="Shape 2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8" name="Shape 248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49" name="Shape 249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0" name="Shape 250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>
            <a:spLocks noGrp="1"/>
          </p:cNvSpPr>
          <p:nvPr>
            <p:ph type="title"/>
          </p:nvPr>
        </p:nvSpPr>
        <p:spPr>
          <a:xfrm>
            <a:off x="469900" y="228600"/>
            <a:ext cx="8153400" cy="6858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8" name="Shape 2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>
            <a:spLocks noGrp="1"/>
          </p:cNvSpPr>
          <p:nvPr>
            <p:ph type="body" idx="1"/>
          </p:nvPr>
        </p:nvSpPr>
        <p:spPr>
          <a:xfrm>
            <a:off x="457200" y="1619253"/>
            <a:ext cx="8229600" cy="3952876"/>
          </a:xfrm>
          <a:prstGeom prst="rect">
            <a:avLst/>
          </a:prstGeom>
        </p:spPr>
        <p:txBody>
          <a:bodyPr/>
          <a:lstStyle>
            <a:lvl1pPr>
              <a:defRPr sz="2200">
                <a:latin typeface="+mn-lt"/>
                <a:ea typeface="+mn-ea"/>
                <a:cs typeface="+mn-cs"/>
                <a:sym typeface="Helvetica"/>
              </a:defRPr>
            </a:lvl1pPr>
            <a:lvl2pPr marL="486075" indent="-211755">
              <a:defRPr sz="2200">
                <a:latin typeface="+mn-lt"/>
                <a:ea typeface="+mn-ea"/>
                <a:cs typeface="+mn-cs"/>
                <a:sym typeface="Helvetica"/>
              </a:defRPr>
            </a:lvl2pPr>
            <a:lvl3pPr marL="1210235" indent="-295835">
              <a:defRPr sz="2200">
                <a:latin typeface="+mn-lt"/>
                <a:ea typeface="+mn-ea"/>
                <a:cs typeface="+mn-cs"/>
                <a:sym typeface="Helvetica"/>
              </a:defRPr>
            </a:lvl3pPr>
            <a:lvl4pPr marL="1706879" indent="-335279">
              <a:defRPr sz="2200">
                <a:latin typeface="+mn-lt"/>
                <a:ea typeface="+mn-ea"/>
                <a:cs typeface="+mn-cs"/>
                <a:sym typeface="Helvetica"/>
              </a:defRPr>
            </a:lvl4pPr>
            <a:lvl5pPr marL="2164079" indent="-335279">
              <a:defRPr sz="22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6" name="Shape 266"/>
          <p:cNvSpPr>
            <a:spLocks noGrp="1"/>
          </p:cNvSpPr>
          <p:nvPr>
            <p:ph type="title"/>
          </p:nvPr>
        </p:nvSpPr>
        <p:spPr>
          <a:xfrm>
            <a:off x="457200" y="407989"/>
            <a:ext cx="8229600" cy="86836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67" name="Shape 267" descr="Line 10"/>
          <p:cNvSpPr/>
          <p:nvPr/>
        </p:nvSpPr>
        <p:spPr>
          <a:xfrm>
            <a:off x="561975" y="1143000"/>
            <a:ext cx="7772400" cy="0"/>
          </a:xfrm>
          <a:prstGeom prst="line">
            <a:avLst/>
          </a:prstGeom>
          <a:ln w="12700">
            <a:solidFill>
              <a:srgbClr val="404040"/>
            </a:solidFill>
            <a:prstDash val="sysDot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8" name="Shape 268"/>
          <p:cNvSpPr>
            <a:spLocks noGrp="1"/>
          </p:cNvSpPr>
          <p:nvPr>
            <p:ph type="sldNum" sz="quarter" idx="2"/>
          </p:nvPr>
        </p:nvSpPr>
        <p:spPr>
          <a:xfrm>
            <a:off x="6553200" y="6137815"/>
            <a:ext cx="2133600" cy="43707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  <a:prstGeom prst="rect">
            <a:avLst/>
          </a:prstGeom>
        </p:spPr>
        <p:txBody>
          <a:bodyPr anchor="ctr"/>
          <a:lstStyle>
            <a:lvl1pPr>
              <a:defRPr sz="7200" spc="-8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4" name="Shape 34"/>
          <p:cNvSpPr>
            <a:spLocks noGrp="1"/>
          </p:cNvSpPr>
          <p:nvPr>
            <p:ph type="body" sz="quarter" idx="1"/>
          </p:nvPr>
        </p:nvSpPr>
        <p:spPr>
          <a:xfrm>
            <a:off x="457200" y="228600"/>
            <a:ext cx="7772400" cy="1066801"/>
          </a:xfrm>
          <a:prstGeom prst="rect">
            <a:avLst/>
          </a:prstGeom>
        </p:spPr>
        <p:txBody>
          <a:bodyPr anchor="b"/>
          <a:lstStyle>
            <a:lvl1pPr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2000" b="0" cap="all" spc="120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hape 3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3" name="Shape 43"/>
          <p:cNvSpPr>
            <a:spLocks noGrp="1"/>
          </p:cNvSpPr>
          <p:nvPr>
            <p:ph type="body" sz="half" idx="1"/>
          </p:nvPr>
        </p:nvSpPr>
        <p:spPr>
          <a:xfrm>
            <a:off x="1630679" y="1574800"/>
            <a:ext cx="3291842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487680" indent="-213360">
              <a:defRPr sz="2800"/>
            </a:lvl2pPr>
            <a:lvl3pPr marL="1234439" indent="-320039">
              <a:defRPr sz="2800"/>
            </a:lvl3pPr>
            <a:lvl4pPr marL="1727200" indent="-355600">
              <a:defRPr sz="2800"/>
            </a:lvl4pPr>
            <a:lvl5pPr marL="2184400" indent="-355600"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4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sz="quarter" idx="1"/>
          </p:nvPr>
        </p:nvSpPr>
        <p:spPr>
          <a:xfrm>
            <a:off x="1627632" y="1572767"/>
            <a:ext cx="3291841" cy="639763"/>
          </a:xfrm>
          <a:prstGeom prst="rect">
            <a:avLst/>
          </a:prstGeom>
        </p:spPr>
        <p:txBody>
          <a:bodyPr anchor="b"/>
          <a:lstStyle>
            <a:lvl1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indent="4572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indent="9144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indent="13716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indent="1828800">
              <a:buSzTx/>
              <a:buNone/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hape 53" descr="Text Placeholder 4"/>
          <p:cNvSpPr>
            <a:spLocks noGrp="1"/>
          </p:cNvSpPr>
          <p:nvPr>
            <p:ph type="body" sz="quarter" idx="13"/>
          </p:nvPr>
        </p:nvSpPr>
        <p:spPr>
          <a:xfrm>
            <a:off x="5093208" y="1572767"/>
            <a:ext cx="3291841" cy="639763"/>
          </a:xfrm>
          <a:prstGeom prst="rect">
            <a:avLst/>
          </a:prstGeom>
        </p:spPr>
        <p:txBody>
          <a:bodyPr anchor="b"/>
          <a:lstStyle/>
          <a:p>
            <a:pPr>
              <a:defRPr sz="1800" b="0" cap="all" spc="100">
                <a:latin typeface="Arial Black"/>
                <a:ea typeface="Arial Black"/>
                <a:cs typeface="Arial Black"/>
                <a:sym typeface="Arial Black"/>
              </a:defRPr>
            </a:pPr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2" name="Shape 6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/>
          </p:cNvSpPr>
          <p:nvPr>
            <p:ph type="body" sz="half" idx="1"/>
          </p:nvPr>
        </p:nvSpPr>
        <p:spPr>
          <a:xfrm>
            <a:off x="3575050" y="1600200"/>
            <a:ext cx="5111750" cy="4480560"/>
          </a:xfrm>
          <a:prstGeom prst="rect">
            <a:avLst/>
          </a:prstGeom>
        </p:spPr>
        <p:txBody>
          <a:bodyPr/>
          <a:lstStyle>
            <a:lvl1pPr>
              <a:spcBef>
                <a:spcPts val="700"/>
              </a:spcBef>
              <a:defRPr sz="3200"/>
            </a:lvl1pPr>
            <a:lvl2pPr marL="483325" indent="-209005">
              <a:spcBef>
                <a:spcPts val="700"/>
              </a:spcBef>
              <a:defRPr sz="3200"/>
            </a:lvl2pPr>
            <a:lvl3pPr>
              <a:spcBef>
                <a:spcPts val="700"/>
              </a:spcBef>
              <a:defRPr sz="3200"/>
            </a:lvl3pPr>
            <a:lvl4pPr marL="1737360" indent="-365760">
              <a:spcBef>
                <a:spcPts val="700"/>
              </a:spcBef>
              <a:defRPr sz="3200"/>
            </a:lvl4pPr>
            <a:lvl5pPr marL="2194560" indent="-365760">
              <a:spcBef>
                <a:spcPts val="700"/>
              </a:spcBef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hape 77" descr="Text Placeholder 3"/>
          <p:cNvSpPr>
            <a:spLocks noGrp="1"/>
          </p:cNvSpPr>
          <p:nvPr>
            <p:ph type="body" sz="half" idx="13"/>
          </p:nvPr>
        </p:nvSpPr>
        <p:spPr>
          <a:xfrm>
            <a:off x="457199" y="1600200"/>
            <a:ext cx="3008315" cy="4480560"/>
          </a:xfrm>
          <a:prstGeom prst="rect">
            <a:avLst/>
          </a:prstGeom>
        </p:spPr>
        <p:txBody>
          <a:bodyPr/>
          <a:lstStyle/>
          <a:p>
            <a:pPr>
              <a:defRPr sz="1600"/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 descr="Rectangle 8"/>
          <p:cNvSpPr/>
          <p:nvPr/>
        </p:nvSpPr>
        <p:spPr>
          <a:xfrm>
            <a:off x="9001124" y="4846320"/>
            <a:ext cx="142877" cy="201168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7" name="Shape 87" descr="Picture Placeholder 2"/>
          <p:cNvSpPr>
            <a:spLocks noGrp="1"/>
          </p:cNvSpPr>
          <p:nvPr>
            <p:ph type="pic" idx="13"/>
          </p:nvPr>
        </p:nvSpPr>
        <p:spPr>
          <a:xfrm>
            <a:off x="-2" y="0"/>
            <a:ext cx="9000878" cy="484632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xfrm>
            <a:off x="457200" y="5715000"/>
            <a:ext cx="8153400" cy="457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 marL="0" indent="457200">
              <a:buSzTx/>
              <a:buNone/>
              <a:defRPr sz="1600"/>
            </a:lvl2pPr>
            <a:lvl3pPr marL="0" indent="914400">
              <a:buSzTx/>
              <a:buNone/>
              <a:defRPr sz="1600"/>
            </a:lvl3pPr>
            <a:lvl4pPr marL="0" indent="1371600">
              <a:buSzTx/>
              <a:buNone/>
              <a:defRPr sz="1600"/>
            </a:lvl4pPr>
            <a:lvl5pPr marL="0" indent="1828800">
              <a:buSz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hape 8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  <a:prstGeom prst="rect">
            <a:avLst/>
          </a:prstGeom>
        </p:spPr>
        <p:txBody>
          <a:bodyPr anchor="t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91" name="Shape 91" descr="Rectangle 9"/>
          <p:cNvSpPr/>
          <p:nvPr/>
        </p:nvSpPr>
        <p:spPr>
          <a:xfrm>
            <a:off x="9001124" y="-1"/>
            <a:ext cx="142877" cy="4846322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 descr="Rectangle 6"/>
          <p:cNvSpPr/>
          <p:nvPr/>
        </p:nvSpPr>
        <p:spPr>
          <a:xfrm>
            <a:off x="9001124" y="0"/>
            <a:ext cx="142877" cy="1371600"/>
          </a:xfrm>
          <a:prstGeom prst="rect">
            <a:avLst/>
          </a:prstGeom>
          <a:solidFill>
            <a:srgbClr val="D1282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Shape 3" descr="Rectangle 7"/>
          <p:cNvSpPr/>
          <p:nvPr/>
        </p:nvSpPr>
        <p:spPr>
          <a:xfrm>
            <a:off x="9001124" y="1371600"/>
            <a:ext cx="142877" cy="548640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Shape 4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5" name="Shape 5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Shape 6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>
              <a:defRPr sz="2400" b="1">
                <a:solidFill>
                  <a:srgbClr val="D1282E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-60" baseline="0">
          <a:ln>
            <a:noFill/>
          </a:ln>
          <a:solidFill>
            <a:srgbClr val="D1282E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493775" marR="0" indent="-219455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6764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33600" marR="0" indent="-3048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289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861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433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00500" marR="0" indent="-3429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Tx/>
        <a:buSzPct val="100000"/>
        <a:buFontTx/>
        <a:buChar char="•"/>
        <a:tabLst/>
        <a:defRPr sz="2400" b="1" i="0" u="none" strike="noStrike" cap="none" spc="0" baseline="0">
          <a:ln>
            <a:noFill/>
          </a:ln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1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mhen@isi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8.png"/><Relationship Id="rId4" Type="http://schemas.openxmlformats.org/officeDocument/2006/relationships/image" Target="../media/image7.emf"/><Relationship Id="rId9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7734" y="2265834"/>
            <a:ext cx="6815425" cy="120430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Week 7 Discussion</a:t>
            </a:r>
            <a:br>
              <a:rPr lang="en-US" sz="4000" dirty="0"/>
            </a:br>
            <a:r>
              <a:rPr lang="en-US" sz="4000" dirty="0"/>
              <a:t>Propositional Logic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7426" y="4214952"/>
            <a:ext cx="7848600" cy="80376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sz="2400" dirty="0"/>
              <a:t>Prof Wei-min </a:t>
            </a:r>
            <a:r>
              <a:rPr lang="en-US" sz="2400" dirty="0" err="1"/>
              <a:t>shen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wmhen@</a:t>
            </a:r>
            <a:r>
              <a:rPr lang="en-US" dirty="0">
                <a:hlinkClick r:id="rId3"/>
              </a:rPr>
              <a:t>usc</a:t>
            </a:r>
            <a:r>
              <a:rPr lang="en-US" sz="2400" dirty="0">
                <a:hlinkClick r:id="rId3"/>
              </a:rPr>
              <a:t>.edu</a:t>
            </a:r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sz="2400" dirty="0">
              <a:ln>
                <a:solidFill>
                  <a:srgbClr val="FFFFFF"/>
                </a:solidFill>
              </a:ln>
              <a:solidFill>
                <a:srgbClr val="FFFFFF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" y="152400"/>
            <a:ext cx="8610600" cy="1660922"/>
          </a:xfrm>
          <a:prstGeom prst="rect">
            <a:avLst/>
          </a:prstGeom>
          <a:solidFill>
            <a:srgbClr val="FF6600"/>
          </a:solidFill>
          <a:ln w="12700">
            <a:noFill/>
            <a:miter lim="800000"/>
            <a:headEnd/>
            <a:tailEnd/>
          </a:ln>
        </p:spPr>
        <p:txBody>
          <a:bodyPr vert="horz" wrap="square" lIns="35717" tIns="35717" rIns="76356" bIns="35717" numCol="1" anchor="ctr" anchorCtr="0" compatLnSpc="1">
            <a:prstTxWarp prst="textNoShape">
              <a:avLst/>
            </a:prstTxWarp>
            <a:noAutofit/>
          </a:bodyPr>
          <a:lstStyle>
            <a:lvl1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+mj-lt"/>
                <a:ea typeface="+mj-ea"/>
                <a:cs typeface="+mj-cs"/>
                <a:sym typeface="Helvetica" charset="0"/>
              </a:defRPr>
            </a:lvl1pPr>
            <a:lvl2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2pPr>
            <a:lvl3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3pPr>
            <a:lvl4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4pPr>
            <a:lvl5pPr marL="6350" indent="-6350" algn="l" rtl="0" eaLnBrk="0" fontAlgn="base" hangingPunct="0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5pPr>
            <a:lvl6pPr marL="4635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6pPr>
            <a:lvl7pPr marL="9207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7pPr>
            <a:lvl8pPr marL="13779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8pPr>
            <a:lvl9pPr marL="183515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1"/>
                </a:solidFill>
                <a:latin typeface="Helvetica" charset="0"/>
                <a:ea typeface="ヒラギノ角ゴ ProN W6" charset="-128"/>
                <a:cs typeface="ヒラギノ角ゴ ProN W6" charset="-128"/>
                <a:sym typeface="Helvetica" charset="0"/>
              </a:defRPr>
            </a:lvl9pPr>
          </a:lstStyle>
          <a:p>
            <a:pPr algn="ctr"/>
            <a:r>
              <a:rPr lang="en-US" sz="3600" dirty="0"/>
              <a:t>CSCI 561 - Foundation for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5253490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41" name="Shape 341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True ⊨</a:t>
            </a:r>
            <a:r>
              <a:rPr i="1" dirty="0"/>
              <a:t> </a:t>
            </a:r>
            <a:r>
              <a:rPr dirty="0"/>
              <a:t>False.</a:t>
            </a:r>
          </a:p>
        </p:txBody>
      </p:sp>
      <p:sp>
        <p:nvSpPr>
          <p:cNvPr id="342" name="Shape 34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47" name="Shape 347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True </a:t>
            </a:r>
            <a:r>
              <a:rPr lang="en-US" sz="3200" dirty="0"/>
              <a:t>⊨</a:t>
            </a:r>
            <a:r>
              <a:rPr sz="3200" i="1" dirty="0"/>
              <a:t> </a:t>
            </a:r>
            <a:r>
              <a:rPr dirty="0"/>
              <a:t>False. </a:t>
            </a:r>
            <a:r>
              <a:rPr dirty="0">
                <a:solidFill>
                  <a:srgbClr val="57CDFF"/>
                </a:solidFill>
              </a:rPr>
              <a:t>FALSE</a:t>
            </a:r>
            <a:endParaRPr sz="2000" dirty="0"/>
          </a:p>
          <a:p>
            <a:pPr marL="0" lvl="1" indent="0">
              <a:spcBef>
                <a:spcPts val="800"/>
              </a:spcBef>
              <a:buSzTx/>
              <a:buNone/>
              <a:defRPr sz="2800" b="0">
                <a:solidFill>
                  <a:srgbClr val="3366FF"/>
                </a:solidFill>
              </a:defRPr>
            </a:pPr>
            <a:endParaRPr sz="2000" dirty="0"/>
          </a:p>
          <a:p>
            <a:pPr marL="457200" lvl="1" indent="-182879">
              <a:spcBef>
                <a:spcPts val="800"/>
              </a:spcBef>
              <a:buFont typeface="Arial"/>
              <a:defRPr sz="2800" b="0"/>
            </a:pPr>
            <a:r>
              <a:rPr dirty="0"/>
              <a:t>False is not true in any models</a:t>
            </a:r>
          </a:p>
        </p:txBody>
      </p:sp>
      <p:sp>
        <p:nvSpPr>
          <p:cNvPr id="348" name="Shape 348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72061" y="6294208"/>
            <a:ext cx="426353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hape 352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53" name="Shape 353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(A∧B) ⊨ (A ⇔ B).</a:t>
            </a:r>
          </a:p>
        </p:txBody>
      </p:sp>
      <p:sp>
        <p:nvSpPr>
          <p:cNvPr id="354" name="Shape 35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59" name="Shape 359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(A∧B)</a:t>
            </a:r>
            <a:r>
              <a:rPr i="1" dirty="0"/>
              <a:t> </a:t>
            </a:r>
            <a:r>
              <a:rPr dirty="0"/>
              <a:t>⊨</a:t>
            </a:r>
            <a:r>
              <a:rPr i="1" dirty="0"/>
              <a:t> </a:t>
            </a:r>
            <a:r>
              <a:rPr dirty="0"/>
              <a:t>(A ⇔ B).  </a:t>
            </a:r>
            <a:r>
              <a:rPr dirty="0">
                <a:solidFill>
                  <a:srgbClr val="57CDFF"/>
                </a:solidFill>
              </a:rPr>
              <a:t>TRUE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 dirty="0"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The left-hand side (A∧B) has exactly one model: A=True and B=True then (A∧B)=True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That model is one of the two models of the right-hand side (A ⇔ B).  Two models: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A=True and B=True then (A ⇔ B) =True</a:t>
            </a:r>
            <a:endParaRPr sz="1800" dirty="0"/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⇔ B) =True</a:t>
            </a:r>
          </a:p>
        </p:txBody>
      </p:sp>
      <p:sp>
        <p:nvSpPr>
          <p:cNvPr id="360" name="Shape 360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65" name="Shape 365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A ⇔ B ⊨ A ∨ B.</a:t>
            </a:r>
          </a:p>
        </p:txBody>
      </p:sp>
      <p:sp>
        <p:nvSpPr>
          <p:cNvPr id="366" name="Shape 36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71" name="Shape 371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rPr dirty="0"/>
              <a:t>A ⇔ B ⊨</a:t>
            </a:r>
            <a:r>
              <a:rPr i="1" dirty="0"/>
              <a:t> </a:t>
            </a:r>
            <a:r>
              <a:rPr dirty="0"/>
              <a:t>A ∨ B. </a:t>
            </a:r>
            <a:r>
              <a:rPr dirty="0">
                <a:solidFill>
                  <a:srgbClr val="57CDFF"/>
                </a:solidFill>
              </a:rPr>
              <a:t>FALSE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 dirty="0"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(A ⇔ B) has two models: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A=True and B=True then (A ⇔ B) =True</a:t>
            </a:r>
            <a:endParaRPr sz="1800" dirty="0"/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⇔ B) =True</a:t>
            </a:r>
            <a:endParaRPr sz="1800"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(A V B) is not True in this model</a:t>
            </a:r>
          </a:p>
          <a:p>
            <a:pPr marL="973836" lvl="4" indent="-457200">
              <a:buClr>
                <a:srgbClr val="D1282E"/>
              </a:buClr>
              <a:buFont typeface="Arial"/>
              <a:defRPr sz="2800" b="0"/>
            </a:pPr>
            <a:r>
              <a:rPr dirty="0"/>
              <a:t>A=False and B=False then (A V B) = False</a:t>
            </a:r>
          </a:p>
        </p:txBody>
      </p:sp>
      <p:sp>
        <p:nvSpPr>
          <p:cNvPr id="372" name="Shape 37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Shape 376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77" name="Shape 377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t>(A ⇔ B)∧(¬A∨B) is satisfiable.  </a:t>
            </a:r>
          </a:p>
        </p:txBody>
      </p:sp>
      <p:sp>
        <p:nvSpPr>
          <p:cNvPr id="378" name="Shape 378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Shape 382" descr="Rectangle 8"/>
          <p:cNvSpPr/>
          <p:nvPr/>
        </p:nvSpPr>
        <p:spPr>
          <a:xfrm>
            <a:off x="526817" y="1417637"/>
            <a:ext cx="7799198" cy="471385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  <a:effectLst>
            <a:outerShdw blurRad="38100" dist="23000" rotWithShape="0">
              <a:srgbClr val="000000">
                <a:alpha val="4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3" name="Shape 383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Validity and satisfiability </a:t>
            </a:r>
          </a:p>
        </p:txBody>
      </p:sp>
      <p:sp>
        <p:nvSpPr>
          <p:cNvPr id="384" name="Shape 38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  <p:pic>
        <p:nvPicPr>
          <p:cNvPr id="385" name="image10-filtered.jpeg" descr="Picture 3"/>
          <p:cNvPicPr>
            <a:picLocks noChangeAspect="1"/>
          </p:cNvPicPr>
          <p:nvPr/>
        </p:nvPicPr>
        <p:blipFill>
          <a:blip r:embed="rId3"/>
          <a:srcRect b="8098"/>
          <a:stretch>
            <a:fillRect/>
          </a:stretch>
        </p:blipFill>
        <p:spPr>
          <a:xfrm>
            <a:off x="551324" y="1417637"/>
            <a:ext cx="7162801" cy="4713859"/>
          </a:xfrm>
          <a:prstGeom prst="rect">
            <a:avLst/>
          </a:prstGeom>
          <a:ln w="12700">
            <a:miter lim="400000"/>
          </a:ln>
        </p:spPr>
      </p:pic>
      <p:sp>
        <p:nvSpPr>
          <p:cNvPr id="386" name="Shape 386" descr="Text Box 5"/>
          <p:cNvSpPr/>
          <p:nvPr/>
        </p:nvSpPr>
        <p:spPr>
          <a:xfrm>
            <a:off x="7548456" y="2250224"/>
            <a:ext cx="438151" cy="375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 i="1">
                <a:solidFill>
                  <a:srgbClr val="FFFFFF"/>
                </a:solidFill>
              </a:defRPr>
            </a:lvl1pPr>
          </a:lstStyle>
          <a:p>
            <a:r>
              <a:t>m</a:t>
            </a:r>
          </a:p>
        </p:txBody>
      </p:sp>
      <p:sp>
        <p:nvSpPr>
          <p:cNvPr id="387" name="Shape 387" descr="Text Box 5"/>
          <p:cNvSpPr/>
          <p:nvPr/>
        </p:nvSpPr>
        <p:spPr>
          <a:xfrm>
            <a:off x="7696521" y="1715024"/>
            <a:ext cx="571501" cy="422026"/>
          </a:xfrm>
          <a:prstGeom prst="rect">
            <a:avLst/>
          </a:prstGeom>
          <a:ln>
            <a:noFill/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200" i="1"/>
            </a:lvl1pPr>
          </a:lstStyle>
          <a:p>
            <a:r>
              <a:rPr dirty="0"/>
              <a:t>B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90" name="Shape 390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7689571" cy="4732867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(A ⇔ B)∧(¬A∨B) is satisfiable.  </a:t>
            </a:r>
            <a:r>
              <a:rPr>
                <a:solidFill>
                  <a:srgbClr val="57CDFF"/>
                </a:solidFill>
              </a:rPr>
              <a:t>TRUE</a:t>
            </a:r>
          </a:p>
          <a:p>
            <a:pPr>
              <a:defRPr sz="2800">
                <a:solidFill>
                  <a:srgbClr val="3366FF"/>
                </a:solidFill>
              </a:defRPr>
            </a:pPr>
            <a:endParaRPr>
              <a:solidFill>
                <a:srgbClr val="57CDFF"/>
              </a:solidFill>
            </a:endParaRPr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t>This sentence (A ⇔ B)∧(¬A∨B) is True, when A=True and B=True</a:t>
            </a:r>
          </a:p>
        </p:txBody>
      </p:sp>
      <p:sp>
        <p:nvSpPr>
          <p:cNvPr id="391" name="Shape 391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96" name="Shape 396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046845"/>
            <a:ext cx="8822267" cy="4732867"/>
          </a:xfrm>
          <a:prstGeom prst="rect">
            <a:avLst/>
          </a:prstGeom>
        </p:spPr>
        <p:txBody>
          <a:bodyPr/>
          <a:lstStyle/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False |= True.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True |= False.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(A∧B)|=(A ⇔ B).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A ⇔ B |= A ∨ B 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A ⇔ B|=¬A∨B.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(A∧B) ⇒ C|=(A ⇒ C)∨(B ⇒ C). (C∨(¬A∧¬B))≡((A ⇒ C)∧(B ⇒ C)).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(A∨B)∧(¬C∨¬D∨E)|=(A∨B).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(A∨B)∧(¬C∨¬D∨E)|=(A∨B)∧(¬D∨E).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(A∨B)∧¬(A ⇒ B) is satisfiable.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 ⇔ B)∧(¬A∨B) Is satisfiable. </a:t>
            </a:r>
            <a:endParaRPr sz="1568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t>(A ⇔ B) ⇔ C has the same number of models as (A ⇔ B) for any fixed set of proposition symbols that includes A, B, C. </a:t>
            </a:r>
          </a:p>
        </p:txBody>
      </p:sp>
      <p:sp>
        <p:nvSpPr>
          <p:cNvPr id="397" name="Shape 397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 descr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rPr dirty="0"/>
              <a:t>Logic </a:t>
            </a:r>
            <a:r>
              <a:rPr lang="en-US" dirty="0"/>
              <a:t>C</a:t>
            </a:r>
            <a:r>
              <a:rPr dirty="0"/>
              <a:t>oncepts</a:t>
            </a:r>
          </a:p>
        </p:txBody>
      </p:sp>
      <p:sp>
        <p:nvSpPr>
          <p:cNvPr id="282" name="Shape 282" descr="Content Placeholder 2"/>
          <p:cNvSpPr>
            <a:spLocks noGrp="1"/>
          </p:cNvSpPr>
          <p:nvPr>
            <p:ph type="body" idx="1"/>
          </p:nvPr>
        </p:nvSpPr>
        <p:spPr>
          <a:xfrm>
            <a:off x="2105406" y="2040255"/>
            <a:ext cx="3127392" cy="1245870"/>
          </a:xfrm>
          <a:prstGeom prst="rect">
            <a:avLst/>
          </a:prstGeom>
        </p:spPr>
        <p:txBody>
          <a:bodyPr/>
          <a:lstStyle/>
          <a:p>
            <a:pPr marL="457200" lvl="1" indent="-182879">
              <a:spcBef>
                <a:spcPts val="700"/>
              </a:spcBef>
              <a:buClr>
                <a:srgbClr val="D1282E"/>
              </a:buClr>
              <a:buFont typeface="Arial"/>
              <a:defRPr sz="3200" b="0" i="1"/>
            </a:pPr>
            <a:r>
              <a:rPr dirty="0"/>
              <a:t>Entailment ⊨</a:t>
            </a:r>
            <a:endParaRPr sz="2000" dirty="0"/>
          </a:p>
          <a:p>
            <a:pPr marL="457200" lvl="1" indent="-182879">
              <a:spcBef>
                <a:spcPts val="700"/>
              </a:spcBef>
              <a:buClr>
                <a:srgbClr val="D1282E"/>
              </a:buClr>
              <a:buFont typeface="Arial"/>
              <a:defRPr sz="3200" b="0" i="1"/>
            </a:pPr>
            <a:r>
              <a:rPr dirty="0"/>
              <a:t>Inference ⊢</a:t>
            </a:r>
          </a:p>
        </p:txBody>
      </p:sp>
      <p:sp>
        <p:nvSpPr>
          <p:cNvPr id="283" name="Shape 283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284" name="image2.png" descr="Picture 6"/>
          <p:cNvPicPr>
            <a:picLocks noChangeAspect="1"/>
          </p:cNvPicPr>
          <p:nvPr/>
        </p:nvPicPr>
        <p:blipFill>
          <a:blip r:embed="rId2"/>
          <a:srcRect l="23657" t="18929" r="21173" b="5231"/>
          <a:stretch>
            <a:fillRect/>
          </a:stretch>
        </p:blipFill>
        <p:spPr>
          <a:xfrm>
            <a:off x="4698206" y="2404551"/>
            <a:ext cx="3968496" cy="3712466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TextBox 3"/>
          <p:cNvSpPr txBox="1"/>
          <p:nvPr/>
        </p:nvSpPr>
        <p:spPr>
          <a:xfrm>
            <a:off x="5699125" y="6163486"/>
            <a:ext cx="238868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 possible “real” world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1056" y="3174999"/>
            <a:ext cx="2720594" cy="2639222"/>
            <a:chOff x="685800" y="3997706"/>
            <a:chExt cx="2720594" cy="2639222"/>
          </a:xfrm>
        </p:grpSpPr>
        <p:sp>
          <p:nvSpPr>
            <p:cNvPr id="2" name="Connector 1"/>
            <p:cNvSpPr/>
            <p:nvPr/>
          </p:nvSpPr>
          <p:spPr>
            <a:xfrm>
              <a:off x="685800" y="3997706"/>
              <a:ext cx="2720594" cy="2066543"/>
            </a:xfrm>
            <a:prstGeom prst="flowChartConnector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" name="Block Arc 2"/>
            <p:cNvSpPr/>
            <p:nvPr/>
          </p:nvSpPr>
          <p:spPr>
            <a:xfrm>
              <a:off x="1460500" y="4870831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Block Arc 7"/>
            <p:cNvSpPr/>
            <p:nvPr/>
          </p:nvSpPr>
          <p:spPr>
            <a:xfrm>
              <a:off x="2406650" y="4791457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Block Arc 8"/>
            <p:cNvSpPr/>
            <p:nvPr/>
          </p:nvSpPr>
          <p:spPr>
            <a:xfrm rot="10800000">
              <a:off x="2089150" y="5116893"/>
              <a:ext cx="635000" cy="492125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7000" y="6267598"/>
              <a:ext cx="1157564" cy="3693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  <a:cs typeface="Arial"/>
                  <a:sym typeface="Arial"/>
                </a:rPr>
                <a:t>Your head</a:t>
              </a:r>
            </a:p>
          </p:txBody>
        </p:sp>
      </p:grp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Proof methods</a:t>
            </a:r>
          </a:p>
        </p:txBody>
      </p:sp>
      <p:sp>
        <p:nvSpPr>
          <p:cNvPr id="402" name="Shape 40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  <p:pic>
        <p:nvPicPr>
          <p:cNvPr id="403" name="image11.png" descr="Object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8" y="1198397"/>
            <a:ext cx="8658226" cy="419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Shape 405" descr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Basic manipulation rules</a:t>
            </a:r>
          </a:p>
        </p:txBody>
      </p:sp>
      <p:sp>
        <p:nvSpPr>
          <p:cNvPr id="406" name="Shape 406" descr="Rectangle 3"/>
          <p:cNvSpPr>
            <a:spLocks noGrp="1"/>
          </p:cNvSpPr>
          <p:nvPr>
            <p:ph type="body" idx="1"/>
          </p:nvPr>
        </p:nvSpPr>
        <p:spPr>
          <a:xfrm>
            <a:off x="293097" y="732822"/>
            <a:ext cx="8850904" cy="5940921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defRPr b="0"/>
            </a:pPr>
            <a:endParaRPr/>
          </a:p>
          <a:p>
            <a:pPr>
              <a:lnSpc>
                <a:spcPct val="90000"/>
              </a:lnSpc>
              <a:defRPr b="0"/>
            </a:pPr>
            <a:r>
              <a:t>¬(¬A) = A					Double negation</a:t>
            </a:r>
          </a:p>
          <a:p>
            <a:pPr>
              <a:lnSpc>
                <a:spcPct val="90000"/>
              </a:lnSpc>
              <a:defRPr b="0"/>
            </a:pPr>
            <a:r>
              <a:t>¬(A ^ B) = (¬A) V (¬B)			Negated “and”</a:t>
            </a:r>
          </a:p>
          <a:p>
            <a:pPr>
              <a:lnSpc>
                <a:spcPct val="90000"/>
              </a:lnSpc>
              <a:defRPr b="0"/>
            </a:pPr>
            <a:r>
              <a:t>¬(A V B) = (¬A) ^ (¬B)			Negated “or”</a:t>
            </a:r>
          </a:p>
          <a:p>
            <a:pPr>
              <a:lnSpc>
                <a:spcPct val="90000"/>
              </a:lnSpc>
              <a:defRPr b="0"/>
            </a:pPr>
            <a:endParaRPr/>
          </a:p>
          <a:p>
            <a:pPr>
              <a:lnSpc>
                <a:spcPct val="90000"/>
              </a:lnSpc>
              <a:defRPr b="0"/>
            </a:pPr>
            <a:r>
              <a:t>A ^ (B V C) = (A ^ B) V (A ^ C)		Distributivity of ^ on V</a:t>
            </a:r>
          </a:p>
          <a:p>
            <a:pPr>
              <a:lnSpc>
                <a:spcPct val="90000"/>
              </a:lnSpc>
              <a:defRPr b="0"/>
            </a:pPr>
            <a:r>
              <a:t>A V (B ^ C) = (A V B) ^ (A V C)		Distributivity of V on ^</a:t>
            </a:r>
          </a:p>
          <a:p>
            <a:pPr>
              <a:lnSpc>
                <a:spcPct val="90000"/>
              </a:lnSpc>
              <a:defRPr b="0"/>
            </a:pPr>
            <a:r>
              <a:t>A =&gt; B = (¬A) V B				by definition</a:t>
            </a:r>
          </a:p>
          <a:p>
            <a:pPr>
              <a:lnSpc>
                <a:spcPct val="90000"/>
              </a:lnSpc>
              <a:defRPr b="0"/>
            </a:pPr>
            <a:r>
              <a:t>¬(A =&gt; B) = A ^ (¬B)			using negated or</a:t>
            </a:r>
          </a:p>
          <a:p>
            <a:pPr>
              <a:lnSpc>
                <a:spcPct val="90000"/>
              </a:lnSpc>
              <a:defRPr b="0"/>
            </a:pPr>
            <a:r>
              <a:t>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⬄ </a:t>
            </a:r>
            <a:r>
              <a:t>B = (A =&gt; B) ^ (B =&gt; A)		by definition</a:t>
            </a:r>
          </a:p>
          <a:p>
            <a:pPr>
              <a:lnSpc>
                <a:spcPct val="90000"/>
              </a:lnSpc>
              <a:defRPr b="0"/>
            </a:pPr>
            <a:r>
              <a:t>¬(A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⬄ </a:t>
            </a:r>
            <a:r>
              <a:t>B) = (A ^ (¬B))V(B ^ (¬A))	using negated and &amp; or</a:t>
            </a:r>
          </a:p>
          <a:p>
            <a:pPr>
              <a:lnSpc>
                <a:spcPct val="90000"/>
              </a:lnSpc>
              <a:defRPr b="0"/>
            </a:pPr>
            <a:r>
              <a:t>…</a:t>
            </a:r>
          </a:p>
        </p:txBody>
      </p:sp>
      <p:sp>
        <p:nvSpPr>
          <p:cNvPr id="407" name="Shape 407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 descr="Rectangle 2"/>
          <p:cNvSpPr>
            <a:spLocks noGrp="1"/>
          </p:cNvSpPr>
          <p:nvPr>
            <p:ph type="title"/>
          </p:nvPr>
        </p:nvSpPr>
        <p:spPr>
          <a:xfrm>
            <a:off x="469900" y="24093"/>
            <a:ext cx="8153400" cy="653771"/>
          </a:xfrm>
          <a:prstGeom prst="rect">
            <a:avLst/>
          </a:prstGeom>
        </p:spPr>
        <p:txBody>
          <a:bodyPr/>
          <a:lstStyle>
            <a:lvl1pPr defTabSz="420623">
              <a:defRPr sz="3082" spc="-96"/>
            </a:lvl1pPr>
          </a:lstStyle>
          <a:p>
            <a:r>
              <a:t>Inference Rules</a:t>
            </a:r>
          </a:p>
        </p:txBody>
      </p:sp>
      <p:pic>
        <p:nvPicPr>
          <p:cNvPr id="410" name="image12.jpeg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0413"/>
            <a:ext cx="9051925" cy="4995863"/>
          </a:xfrm>
          <a:prstGeom prst="rect">
            <a:avLst/>
          </a:prstGeom>
          <a:ln w="12700">
            <a:miter lim="400000"/>
          </a:ln>
        </p:spPr>
      </p:pic>
      <p:sp>
        <p:nvSpPr>
          <p:cNvPr id="411" name="Shape 411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sp>
        <p:nvSpPr>
          <p:cNvPr id="412" name="Shape 412" descr="Rounded Rectangle 9"/>
          <p:cNvSpPr/>
          <p:nvPr/>
        </p:nvSpPr>
        <p:spPr>
          <a:xfrm>
            <a:off x="4724398" y="1645471"/>
            <a:ext cx="4038601" cy="762001"/>
          </a:xfrm>
          <a:prstGeom prst="roundRect">
            <a:avLst>
              <a:gd name="adj" fmla="val 16667"/>
            </a:avLst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</p:txBody>
      </p:sp>
      <p:pic>
        <p:nvPicPr>
          <p:cNvPr id="413" name="image13.png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599" y="1699586"/>
            <a:ext cx="1528764" cy="653770"/>
          </a:xfrm>
          <a:prstGeom prst="rect">
            <a:avLst/>
          </a:prstGeom>
          <a:ln w="12700">
            <a:miter lim="400000"/>
          </a:ln>
        </p:spPr>
      </p:pic>
      <p:sp>
        <p:nvSpPr>
          <p:cNvPr id="414" name="Shape 414" descr="TextBox 6"/>
          <p:cNvSpPr/>
          <p:nvPr/>
        </p:nvSpPr>
        <p:spPr>
          <a:xfrm>
            <a:off x="4800598" y="1632230"/>
            <a:ext cx="1739055" cy="350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Modus Tollens:z</a:t>
            </a:r>
          </a:p>
        </p:txBody>
      </p:sp>
      <p:sp>
        <p:nvSpPr>
          <p:cNvPr id="415" name="Shape 415" descr="Straight Connector 8"/>
          <p:cNvSpPr/>
          <p:nvPr/>
        </p:nvSpPr>
        <p:spPr>
          <a:xfrm flipV="1">
            <a:off x="7086597" y="1959116"/>
            <a:ext cx="1528764" cy="1589"/>
          </a:xfrm>
          <a:prstGeom prst="line">
            <a:avLst/>
          </a:prstGeom>
          <a:solidFill>
            <a:schemeClr val="accent1"/>
          </a:solidFill>
          <a:ln w="1905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image14.jpeg" descr="Picture 3"/>
          <p:cNvPicPr>
            <a:picLocks noChangeAspect="1"/>
          </p:cNvPicPr>
          <p:nvPr/>
        </p:nvPicPr>
        <p:blipFill>
          <a:blip r:embed="rId2"/>
          <a:srcRect l="831" t="1662" r="831"/>
          <a:stretch>
            <a:fillRect/>
          </a:stretch>
        </p:blipFill>
        <p:spPr>
          <a:xfrm>
            <a:off x="0" y="813181"/>
            <a:ext cx="9036050" cy="4687889"/>
          </a:xfrm>
          <a:prstGeom prst="rect">
            <a:avLst/>
          </a:prstGeom>
          <a:ln w="12700">
            <a:miter lim="400000"/>
          </a:ln>
        </p:spPr>
      </p:pic>
      <p:sp>
        <p:nvSpPr>
          <p:cNvPr id="418" name="Shape 418" descr="Slide Number Placeholder 5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sp>
        <p:nvSpPr>
          <p:cNvPr id="419" name="Shape 419" descr="Rectangle 2"/>
          <p:cNvSpPr/>
          <p:nvPr/>
        </p:nvSpPr>
        <p:spPr>
          <a:xfrm>
            <a:off x="495300" y="24093"/>
            <a:ext cx="8153400" cy="6537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b">
            <a:normAutofit/>
          </a:bodyPr>
          <a:lstStyle>
            <a:lvl1pPr defTabSz="420623">
              <a:defRPr sz="3082" spc="-96">
                <a:solidFill>
                  <a:srgbClr val="D1282E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Inference Rules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Shape 450" descr="Title 1"/>
          <p:cNvSpPr>
            <a:spLocks noGrp="1"/>
          </p:cNvSpPr>
          <p:nvPr>
            <p:ph type="title"/>
          </p:nvPr>
        </p:nvSpPr>
        <p:spPr>
          <a:xfrm>
            <a:off x="685800" y="-262010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What you should know</a:t>
            </a:r>
          </a:p>
        </p:txBody>
      </p:sp>
      <p:sp>
        <p:nvSpPr>
          <p:cNvPr id="451" name="Shape 451" descr="Content Placeholder 2"/>
          <p:cNvSpPr>
            <a:spLocks noGrp="1"/>
          </p:cNvSpPr>
          <p:nvPr>
            <p:ph type="body" idx="1"/>
          </p:nvPr>
        </p:nvSpPr>
        <p:spPr>
          <a:xfrm>
            <a:off x="38100" y="847275"/>
            <a:ext cx="8839200" cy="4962725"/>
          </a:xfrm>
          <a:prstGeom prst="rect">
            <a:avLst/>
          </a:prstGeom>
        </p:spPr>
        <p:txBody>
          <a:bodyPr/>
          <a:lstStyle/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is entailment and inference? How do they differ?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are examples of sound or complete inference techniques?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does satisfiable or valid mean?</a:t>
            </a:r>
            <a:endParaRPr sz="2200" dirty="0"/>
          </a:p>
          <a:p>
            <a:pPr marL="571500" indent="-57150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3300"/>
            </a:pPr>
            <a:r>
              <a:rPr dirty="0"/>
              <a:t>What is propositional logic? Basic manipulation rules? Inference rules? What are some of its limitations?</a:t>
            </a:r>
            <a:endParaRPr sz="2200" dirty="0"/>
          </a:p>
        </p:txBody>
      </p:sp>
      <p:sp>
        <p:nvSpPr>
          <p:cNvPr id="452" name="Shape 452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Want More?</a:t>
            </a:r>
          </a:p>
        </p:txBody>
      </p:sp>
      <p:sp>
        <p:nvSpPr>
          <p:cNvPr id="455" name="Shape 455" descr="Content Placeholder 2"/>
          <p:cNvSpPr>
            <a:spLocks noGrp="1"/>
          </p:cNvSpPr>
          <p:nvPr>
            <p:ph type="body" idx="1"/>
          </p:nvPr>
        </p:nvSpPr>
        <p:spPr>
          <a:xfrm>
            <a:off x="160969" y="1100627"/>
            <a:ext cx="8983031" cy="4546641"/>
          </a:xfrm>
          <a:prstGeom prst="rect">
            <a:avLst/>
          </a:prstGeom>
        </p:spPr>
        <p:txBody>
          <a:bodyPr/>
          <a:lstStyle/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t>Check out some of these exercises in the book:</a:t>
            </a:r>
          </a:p>
          <a:p>
            <a:pPr marL="0" lvl="4" indent="516636">
              <a:buSzTx/>
              <a:buNone/>
              <a:defRPr sz="2800" b="0"/>
            </a:pPr>
            <a:r>
              <a:t>7.1, 7.4-8, 10</a:t>
            </a:r>
            <a:endParaRPr sz="1800"/>
          </a:p>
          <a:p>
            <a:pPr marL="0" lvl="4" indent="516636">
              <a:spcBef>
                <a:spcPts val="400"/>
              </a:spcBef>
              <a:buSzTx/>
              <a:buNone/>
              <a:defRPr sz="2800" b="0"/>
            </a:pPr>
            <a:endParaRPr sz="1800"/>
          </a:p>
          <a:p>
            <a:pPr marL="0" lvl="4" indent="516636">
              <a:buSzTx/>
              <a:buNone/>
              <a:defRPr sz="2800" b="0"/>
            </a:pPr>
            <a:r>
              <a:t>Chap 8:	8.1-3, 8.6, 8.9-10, 8.14,17, 8.28</a:t>
            </a:r>
            <a:endParaRPr sz="1800"/>
          </a:p>
          <a:p>
            <a:pPr marL="0" lvl="4" indent="516636">
              <a:spcBef>
                <a:spcPts val="400"/>
              </a:spcBef>
              <a:buSzTx/>
              <a:buNone/>
              <a:defRPr sz="2800" b="0"/>
            </a:pPr>
            <a:endParaRPr sz="1800"/>
          </a:p>
          <a:p>
            <a:pPr marL="0" lvl="4" indent="516636">
              <a:buSzTx/>
              <a:buNone/>
              <a:defRPr sz="2800" b="0"/>
            </a:pPr>
            <a:r>
              <a:t>				</a:t>
            </a:r>
          </a:p>
        </p:txBody>
      </p:sp>
      <p:sp>
        <p:nvSpPr>
          <p:cNvPr id="456" name="Shape 45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663652" y="6285800"/>
            <a:ext cx="443171" cy="437069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pic>
        <p:nvPicPr>
          <p:cNvPr id="287" name="image4-filtered.jpeg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4" y="1225389"/>
            <a:ext cx="8924926" cy="298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Shape 288" descr="Text Box 4"/>
          <p:cNvSpPr/>
          <p:nvPr/>
        </p:nvSpPr>
        <p:spPr>
          <a:xfrm>
            <a:off x="42947" y="4156092"/>
            <a:ext cx="8931287" cy="964566"/>
          </a:xfrm>
          <a:prstGeom prst="rect">
            <a:avLst/>
          </a:prstGeom>
          <a:ln>
            <a:solidFill>
              <a:srgbClr val="0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>
                <a:latin typeface="Tahoma"/>
                <a:ea typeface="Tahoma"/>
                <a:cs typeface="Tahoma"/>
                <a:sym typeface="Tahoma"/>
              </a:defRPr>
            </a:pPr>
            <a:r>
              <a:t>Entailment means it is impossible for this case to occur: </a:t>
            </a:r>
          </a:p>
          <a:p>
            <a:pPr>
              <a:defRPr sz="2800" b="1">
                <a:solidFill>
                  <a:srgbClr val="FFFF00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 </a:t>
            </a:r>
            <a:r>
              <a:rPr>
                <a:solidFill>
                  <a:srgbClr val="FF0000"/>
                </a:solidFill>
              </a:rPr>
              <a:t>premises are true and the consequence is false.</a:t>
            </a:r>
          </a:p>
        </p:txBody>
      </p:sp>
      <p:sp>
        <p:nvSpPr>
          <p:cNvPr id="289" name="Shape 289" descr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pc="-100"/>
            </a:lvl1pPr>
          </a:lstStyle>
          <a:p>
            <a:r>
              <a:rPr dirty="0"/>
              <a:t>Entailment</a:t>
            </a:r>
            <a:r>
              <a:rPr lang="en-US" dirty="0"/>
              <a:t>  </a:t>
            </a:r>
            <a:br>
              <a:rPr lang="en-US" dirty="0"/>
            </a:br>
            <a:r>
              <a:rPr lang="en-US" sz="2400" b="1" dirty="0"/>
              <a:t>(between your head and the universe)</a:t>
            </a:r>
            <a:endParaRPr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6045029" y="1877985"/>
            <a:ext cx="151654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(in your head)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9328" y="2601885"/>
            <a:ext cx="174738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(in the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universe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721406" y="5372016"/>
            <a:ext cx="1583944" cy="1295303"/>
            <a:chOff x="929434" y="5382992"/>
            <a:chExt cx="1583944" cy="1295303"/>
          </a:xfrm>
        </p:grpSpPr>
        <p:sp>
          <p:nvSpPr>
            <p:cNvPr id="9" name="Connector 8"/>
            <p:cNvSpPr/>
            <p:nvPr/>
          </p:nvSpPr>
          <p:spPr>
            <a:xfrm>
              <a:off x="929434" y="5382992"/>
              <a:ext cx="1583944" cy="1295303"/>
            </a:xfrm>
            <a:prstGeom prst="flowChartConnector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Block Arc 9"/>
            <p:cNvSpPr/>
            <p:nvPr/>
          </p:nvSpPr>
          <p:spPr>
            <a:xfrm>
              <a:off x="1380468" y="5977890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Block Arc 10"/>
            <p:cNvSpPr/>
            <p:nvPr/>
          </p:nvSpPr>
          <p:spPr>
            <a:xfrm>
              <a:off x="1931322" y="5928137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Block Arc 11"/>
            <p:cNvSpPr/>
            <p:nvPr/>
          </p:nvSpPr>
          <p:spPr>
            <a:xfrm rot="10800000">
              <a:off x="1746472" y="6132121"/>
              <a:ext cx="369700" cy="308462"/>
            </a:xfrm>
            <a:prstGeom prst="blockArc">
              <a:avLst/>
            </a:prstGeom>
            <a:solidFill>
              <a:srgbClr val="FFFFFF"/>
            </a:solidFill>
            <a:ln w="28575" cap="flat">
              <a:solidFill>
                <a:schemeClr val="accent1"/>
              </a:solidFill>
              <a:prstDash val="solid"/>
              <a:round/>
            </a:ln>
            <a:effectLst>
              <a:outerShdw blurRad="38100" dist="23000" rotWithShape="0">
                <a:srgbClr val="000000">
                  <a:alpha val="40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8672" y="5509362"/>
              <a:ext cx="932750" cy="378688"/>
            </a:xfrm>
            <a:prstGeom prst="rect">
              <a:avLst/>
            </a:prstGeom>
            <a:noFill/>
          </p:spPr>
        </p:pic>
      </p:grpSp>
      <p:sp>
        <p:nvSpPr>
          <p:cNvPr id="14" name="TextBox 13"/>
          <p:cNvSpPr txBox="1"/>
          <p:nvPr/>
        </p:nvSpPr>
        <p:spPr>
          <a:xfrm>
            <a:off x="4592819" y="5420406"/>
            <a:ext cx="3030598" cy="1200327"/>
          </a:xfrm>
          <a:prstGeom prst="rect">
            <a:avLst/>
          </a:prstGeom>
          <a:noFill/>
          <a:ln w="12700" cap="flat">
            <a:solidFill>
              <a:schemeClr val="accent5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 must check in the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whole 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rgbClr val="FF0000"/>
                </a:solidFill>
              </a:rPr>
              <a:t>u</a:t>
            </a:r>
            <a:r>
              <a:rPr kumimoji="0" lang="en-US" sz="1800" b="0" i="0" u="none" strike="noStrike" cap="none" spc="0" normalizeH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nivese</a:t>
            </a:r>
            <a:r>
              <a:rPr kumimoji="0" lang="en-US" sz="1800" b="0" i="0" u="none" strike="noStrike" cap="none" spc="0" normalizeH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for this !!!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baseline="0" dirty="0">
              <a:solidFill>
                <a:srgbClr val="FF0000"/>
              </a:solidFill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FF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7048624"/>
              </p:ext>
            </p:extLst>
          </p:nvPr>
        </p:nvGraphicFramePr>
        <p:xfrm>
          <a:off x="5278316" y="6077674"/>
          <a:ext cx="1715715" cy="40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6" imgW="1054100" imgH="203200" progId="Equation.3">
                  <p:embed/>
                </p:oleObj>
              </mc:Choice>
              <mc:Fallback>
                <p:oleObj name="Equation" r:id="rId6" imgW="10541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78316" y="6077674"/>
                        <a:ext cx="1715715" cy="405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4482" y="1270083"/>
            <a:ext cx="8388583" cy="4130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4"/>
          <a:srcRect t="-20755" b="-20755"/>
          <a:stretch>
            <a:fillRect/>
          </a:stretch>
        </p:blipFill>
        <p:spPr>
          <a:xfrm>
            <a:off x="294483" y="615526"/>
            <a:ext cx="8388583" cy="5070684"/>
          </a:xfrm>
          <a:solidFill>
            <a:schemeClr val="bg1"/>
          </a:solidFill>
          <a:ln w="19050" cmpd="sng"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747606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66FF"/>
                </a:solidFill>
              </a:rPr>
              <a:t>α</a:t>
            </a:r>
            <a:r>
              <a:rPr lang="en-US" b="1" baseline="-25000" dirty="0">
                <a:solidFill>
                  <a:srgbClr val="3366FF"/>
                </a:solidFill>
              </a:rPr>
              <a:t>1</a:t>
            </a:r>
            <a:r>
              <a:rPr lang="en-US" b="1" dirty="0">
                <a:solidFill>
                  <a:srgbClr val="3366FF"/>
                </a:solidFill>
              </a:rPr>
              <a:t> = ¬P</a:t>
            </a:r>
            <a:r>
              <a:rPr lang="en-US" b="1" baseline="-25000" dirty="0">
                <a:solidFill>
                  <a:srgbClr val="3366FF"/>
                </a:solidFill>
              </a:rPr>
              <a:t>1,2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1681" y="3677611"/>
            <a:ext cx="220133" cy="228600"/>
          </a:xfrm>
          <a:prstGeom prst="rect">
            <a:avLst/>
          </a:prstGeom>
          <a:solidFill>
            <a:srgbClr val="3366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6667" y="2794453"/>
            <a:ext cx="228600" cy="228601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748866" y="1901371"/>
            <a:ext cx="245533" cy="215296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13933" y="1843313"/>
            <a:ext cx="255210" cy="246743"/>
          </a:xfrm>
          <a:prstGeom prst="rect">
            <a:avLst/>
          </a:prstGeom>
          <a:solidFill>
            <a:srgbClr val="3366FF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085393" y="2864454"/>
            <a:ext cx="225427" cy="231775"/>
          </a:xfrm>
          <a:prstGeom prst="rect">
            <a:avLst/>
          </a:prstGeom>
          <a:solidFill>
            <a:srgbClr val="3366FF"/>
          </a:solidFill>
          <a:ln w="12700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563" y="2905124"/>
            <a:ext cx="237066" cy="218017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96200" y="2757714"/>
            <a:ext cx="214086" cy="214086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033792" y="1827591"/>
            <a:ext cx="237066" cy="228600"/>
          </a:xfrm>
          <a:prstGeom prst="rect">
            <a:avLst/>
          </a:prstGeom>
          <a:solidFill>
            <a:srgbClr val="F96A1B"/>
          </a:solidFill>
          <a:ln w="28575" cmpd="sng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031739" y="5031077"/>
            <a:ext cx="11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66842"/>
                </a:solidFill>
              </a:rPr>
              <a:t>α</a:t>
            </a:r>
            <a:r>
              <a:rPr lang="en-US" b="1" baseline="-25000" dirty="0">
                <a:solidFill>
                  <a:srgbClr val="E66842"/>
                </a:solidFill>
              </a:rPr>
              <a:t>2</a:t>
            </a:r>
            <a:r>
              <a:rPr lang="en-US" b="1" dirty="0">
                <a:solidFill>
                  <a:srgbClr val="E66842"/>
                </a:solidFill>
              </a:rPr>
              <a:t> = ¬P</a:t>
            </a:r>
            <a:r>
              <a:rPr lang="en-US" b="1" baseline="-25000" dirty="0">
                <a:solidFill>
                  <a:srgbClr val="E66842"/>
                </a:solidFill>
              </a:rPr>
              <a:t>2,2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in </a:t>
            </a:r>
            <a:r>
              <a:rPr lang="en-US" dirty="0" err="1"/>
              <a:t>Wumpus</a:t>
            </a:r>
            <a:r>
              <a:rPr lang="en-US" dirty="0"/>
              <a:t> World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5523131"/>
            <a:ext cx="1448611" cy="4966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0409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085393" y="5387820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5181" y="5523131"/>
            <a:ext cx="1448611" cy="49666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6840190" y="5650466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563" y="5400409"/>
            <a:ext cx="313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3504892"/>
              </p:ext>
            </p:extLst>
          </p:nvPr>
        </p:nvGraphicFramePr>
        <p:xfrm>
          <a:off x="5514975" y="6116638"/>
          <a:ext cx="17986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5" name="Equation" r:id="rId6" imgW="1104900" imgH="241300" progId="Equation.3">
                  <p:embed/>
                </p:oleObj>
              </mc:Choice>
              <mc:Fallback>
                <p:oleObj name="Equation" r:id="rId6" imgW="11049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4975" y="6116638"/>
                        <a:ext cx="1798638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9675849"/>
              </p:ext>
            </p:extLst>
          </p:nvPr>
        </p:nvGraphicFramePr>
        <p:xfrm>
          <a:off x="1195388" y="6116638"/>
          <a:ext cx="1778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8" imgW="1092200" imgH="241300" progId="Equation.3">
                  <p:embed/>
                </p:oleObj>
              </mc:Choice>
              <mc:Fallback>
                <p:oleObj name="Equation" r:id="rId8" imgW="10922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95388" y="6116638"/>
                        <a:ext cx="177800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1296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 descr="Rectangle 2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rPr dirty="0"/>
              <a:t>Inference</a:t>
            </a:r>
            <a:r>
              <a:rPr lang="en-US" dirty="0"/>
              <a:t> </a:t>
            </a:r>
            <a:r>
              <a:rPr lang="en-US" sz="2800" dirty="0"/>
              <a:t>(all in your head)</a:t>
            </a:r>
            <a:endParaRPr sz="2800" dirty="0"/>
          </a:p>
        </p:txBody>
      </p:sp>
      <p:sp>
        <p:nvSpPr>
          <p:cNvPr id="315" name="Shape 315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316" name="image7-filtered.jpeg" descr="Picture 3"/>
          <p:cNvPicPr>
            <a:picLocks noChangeAspect="1"/>
          </p:cNvPicPr>
          <p:nvPr/>
        </p:nvPicPr>
        <p:blipFill>
          <a:blip r:embed="rId2"/>
          <a:srcRect r="7444" b="57074"/>
          <a:stretch>
            <a:fillRect/>
          </a:stretch>
        </p:blipFill>
        <p:spPr>
          <a:xfrm>
            <a:off x="-1" y="1733890"/>
            <a:ext cx="8809792" cy="2405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DD07-8224-0A46-BDEB-EC2D30B5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Entailment vs.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939A4-CFD8-F948-8E78-0C95EA618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653" y="1384738"/>
            <a:ext cx="7835462" cy="437356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quite sure with this example yet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X&gt;Y |= X&gt;=Y</a:t>
            </a:r>
          </a:p>
          <a:p>
            <a:pPr marL="836675" lvl="1" indent="-342900">
              <a:buFont typeface="Arial" panose="020B0604020202020204" pitchFamily="34" charset="0"/>
              <a:buChar char="•"/>
            </a:pPr>
            <a:r>
              <a:rPr lang="en-US" dirty="0"/>
              <a:t>you have to check with all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(X&gt;Y) </a:t>
            </a:r>
            <a:r>
              <a:rPr lang="en-US" dirty="0">
                <a:sym typeface="Wingdings" pitchFamily="2" charset="2"/>
              </a:rPr>
              <a:t> (X&gt;=Y) 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180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 descr="Title 1"/>
          <p:cNvSpPr>
            <a:spLocks noGrp="1"/>
          </p:cNvSpPr>
          <p:nvPr>
            <p:ph type="title"/>
          </p:nvPr>
        </p:nvSpPr>
        <p:spPr>
          <a:xfrm>
            <a:off x="685800" y="24198"/>
            <a:ext cx="7772400" cy="1143001"/>
          </a:xfrm>
          <a:prstGeom prst="rect">
            <a:avLst/>
          </a:prstGeom>
        </p:spPr>
        <p:txBody>
          <a:bodyPr/>
          <a:lstStyle>
            <a:lvl1pPr>
              <a:defRPr spc="-100"/>
            </a:lvl1pPr>
          </a:lstStyle>
          <a:p>
            <a:r>
              <a:t>Exercise 7.4</a:t>
            </a:r>
          </a:p>
        </p:txBody>
      </p:sp>
      <p:sp>
        <p:nvSpPr>
          <p:cNvPr id="323" name="Shape 323" descr="Content Placeholder 2"/>
          <p:cNvSpPr>
            <a:spLocks noGrp="1"/>
          </p:cNvSpPr>
          <p:nvPr>
            <p:ph type="body" idx="1"/>
          </p:nvPr>
        </p:nvSpPr>
        <p:spPr>
          <a:xfrm>
            <a:off x="454035" y="1497426"/>
            <a:ext cx="8212667" cy="4732868"/>
          </a:xfrm>
          <a:prstGeom prst="rect">
            <a:avLst/>
          </a:prstGeom>
        </p:spPr>
        <p:txBody>
          <a:bodyPr/>
          <a:lstStyle/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False |= True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True |= False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(A∧B)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 ⇔ B)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A ⇔ B |= A ∨ B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A ⇔ B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¬A∨B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(A∧B) ⇒ C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 ⇒ C)∨(B ⇒ C). (C∨(¬A∧¬B))≡((A ⇒ C)∧(B ⇒ C))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(A∨B)∧(¬C∨¬D∨E)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(A∨B)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(A∨B)∧(¬C∨¬D∨E)</a:t>
            </a:r>
            <a:r>
              <a:rPr lang="en-US" dirty="0"/>
              <a:t> </a:t>
            </a:r>
            <a:r>
              <a:rPr dirty="0"/>
              <a:t>|=</a:t>
            </a:r>
            <a:r>
              <a:rPr lang="en-US" dirty="0"/>
              <a:t> </a:t>
            </a:r>
            <a:r>
              <a:rPr dirty="0"/>
              <a:t>(A∨B)∧(¬D∨E)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(A∨B)∧¬(A ⇒ B) is satisfiable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 ⇔ B)∧(¬A∨B) Is satisfiable </a:t>
            </a:r>
            <a:endParaRPr sz="1568" dirty="0"/>
          </a:p>
          <a:p>
            <a:pPr marL="504063" indent="-504063" defTabSz="896111">
              <a:lnSpc>
                <a:spcPct val="80000"/>
              </a:lnSpc>
              <a:spcBef>
                <a:spcPts val="500"/>
              </a:spcBef>
              <a:buSzPct val="100000"/>
              <a:buAutoNum type="arabicPeriod"/>
              <a:defRPr sz="1862"/>
            </a:pPr>
            <a:r>
              <a:rPr dirty="0"/>
              <a:t>(A ⇔ B) ⇔ C has the same number of models as (A ⇔ B) for any</a:t>
            </a:r>
            <a:endParaRPr lang="en-US" dirty="0"/>
          </a:p>
          <a:p>
            <a:pPr defTabSz="896111">
              <a:lnSpc>
                <a:spcPct val="80000"/>
              </a:lnSpc>
              <a:spcBef>
                <a:spcPts val="500"/>
              </a:spcBef>
              <a:buSzPct val="100000"/>
              <a:defRPr sz="1862"/>
            </a:pPr>
            <a:r>
              <a:rPr lang="en-US" dirty="0"/>
              <a:t>        </a:t>
            </a:r>
            <a:r>
              <a:rPr dirty="0"/>
              <a:t>fixed set of proposition symbols that includes A, B, C. </a:t>
            </a:r>
          </a:p>
        </p:txBody>
      </p:sp>
      <p:sp>
        <p:nvSpPr>
          <p:cNvPr id="324" name="Shape 324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29" name="Shape 329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False </a:t>
            </a:r>
            <a:r>
              <a:rPr sz="3200" dirty="0"/>
              <a:t>⊨</a:t>
            </a:r>
            <a:r>
              <a:rPr sz="3200" i="1" dirty="0"/>
              <a:t> </a:t>
            </a:r>
            <a:r>
              <a:rPr dirty="0"/>
              <a:t>True.</a:t>
            </a:r>
          </a:p>
        </p:txBody>
      </p:sp>
      <p:sp>
        <p:nvSpPr>
          <p:cNvPr id="330" name="Shape 330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 descr="Title 1"/>
          <p:cNvSpPr>
            <a:spLocks noGrp="1"/>
          </p:cNvSpPr>
          <p:nvPr>
            <p:ph type="title"/>
          </p:nvPr>
        </p:nvSpPr>
        <p:spPr>
          <a:xfrm>
            <a:off x="457200" y="165046"/>
            <a:ext cx="7754368" cy="722641"/>
          </a:xfrm>
          <a:prstGeom prst="rect">
            <a:avLst/>
          </a:prstGeom>
        </p:spPr>
        <p:txBody>
          <a:bodyPr/>
          <a:lstStyle>
            <a:lvl1pPr defTabSz="905255">
              <a:defRPr sz="3564" spc="-99"/>
            </a:lvl1pPr>
          </a:lstStyle>
          <a:p>
            <a:r>
              <a:t>Exercise 7.4</a:t>
            </a:r>
          </a:p>
        </p:txBody>
      </p:sp>
      <p:sp>
        <p:nvSpPr>
          <p:cNvPr id="335" name="Shape 335" descr="Content Placeholder 2"/>
          <p:cNvSpPr>
            <a:spLocks noGrp="1"/>
          </p:cNvSpPr>
          <p:nvPr>
            <p:ph type="body" idx="1"/>
          </p:nvPr>
        </p:nvSpPr>
        <p:spPr>
          <a:xfrm>
            <a:off x="321733" y="1172064"/>
            <a:ext cx="8822267" cy="4732867"/>
          </a:xfrm>
          <a:prstGeom prst="rect">
            <a:avLst/>
          </a:prstGeom>
        </p:spPr>
        <p:txBody>
          <a:bodyPr/>
          <a:lstStyle/>
          <a:p>
            <a:pPr marL="0" lvl="1" indent="0">
              <a:spcBef>
                <a:spcPts val="800"/>
              </a:spcBef>
              <a:buSzTx/>
              <a:buNone/>
              <a:defRPr sz="2800" b="0"/>
            </a:pPr>
            <a:r>
              <a:rPr dirty="0"/>
              <a:t>False </a:t>
            </a:r>
            <a:r>
              <a:rPr sz="3200" dirty="0"/>
              <a:t>⊨</a:t>
            </a:r>
            <a:r>
              <a:rPr sz="3200" i="1" dirty="0"/>
              <a:t> </a:t>
            </a:r>
            <a:r>
              <a:rPr dirty="0"/>
              <a:t>True.   </a:t>
            </a:r>
            <a:r>
              <a:rPr dirty="0">
                <a:solidFill>
                  <a:srgbClr val="345DFF"/>
                </a:solidFill>
              </a:rPr>
              <a:t>TRUE</a:t>
            </a:r>
            <a:endParaRPr sz="2000" dirty="0"/>
          </a:p>
          <a:p>
            <a:pPr>
              <a:defRPr sz="2800"/>
            </a:pPr>
            <a:endParaRPr sz="2000"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False has no models and hence entails every sentence </a:t>
            </a:r>
          </a:p>
          <a:p>
            <a:pPr marL="457200" indent="-457200">
              <a:buSzPct val="100000"/>
              <a:buFont typeface="Arial"/>
              <a:buChar char="•"/>
              <a:defRPr sz="2800"/>
            </a:pPr>
            <a:endParaRPr dirty="0"/>
          </a:p>
          <a:p>
            <a:pPr marL="457200" indent="-457200">
              <a:buSzPct val="100000"/>
              <a:buFont typeface="Arial"/>
              <a:buChar char="•"/>
              <a:defRPr sz="2800"/>
            </a:pPr>
            <a:r>
              <a:rPr dirty="0"/>
              <a:t>True is true in all models and hence is entailed by every sentence. </a:t>
            </a:r>
          </a:p>
        </p:txBody>
      </p:sp>
      <p:sp>
        <p:nvSpPr>
          <p:cNvPr id="336" name="Shape 336" descr="Slide Number Placeholder 4"/>
          <p:cNvSpPr>
            <a:spLocks noGrp="1"/>
          </p:cNvSpPr>
          <p:nvPr>
            <p:ph type="sldNum" sz="quarter" idx="2"/>
          </p:nvPr>
        </p:nvSpPr>
        <p:spPr>
          <a:xfrm rot="16200000">
            <a:off x="8748409" y="6370557"/>
            <a:ext cx="273657" cy="437070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cs56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s5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s561">
  <a:themeElements>
    <a:clrScheme name="cs561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0023AB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cs561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cs56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3000" rotWithShape="0">
              <a:srgbClr val="000000">
                <a:alpha val="40000"/>
              </a:srgbClr>
            </a:outerShdw>
          </a:effectLst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8575" cap="flat">
          <a:solidFill>
            <a:schemeClr val="accent1"/>
          </a:solidFill>
          <a:prstDash val="solid"/>
          <a:round/>
        </a:ln>
        <a:effectLst>
          <a:outerShdw blurRad="38100" dist="23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8575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5752</Words>
  <Application>Microsoft Macintosh PowerPoint</Application>
  <PresentationFormat>On-screen Show (4:3)</PresentationFormat>
  <Paragraphs>297</Paragraphs>
  <Slides>25</Slides>
  <Notes>16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Black</vt:lpstr>
      <vt:lpstr>Calibri</vt:lpstr>
      <vt:lpstr>Helvetica</vt:lpstr>
      <vt:lpstr>Tahoma</vt:lpstr>
      <vt:lpstr>Times New Roman</vt:lpstr>
      <vt:lpstr>Wingdings</vt:lpstr>
      <vt:lpstr>cs561</vt:lpstr>
      <vt:lpstr>Equation</vt:lpstr>
      <vt:lpstr>Week 7 Discussion Propositional Logic</vt:lpstr>
      <vt:lpstr>Logic Concepts</vt:lpstr>
      <vt:lpstr>Entailment   (between your head and the universe)</vt:lpstr>
      <vt:lpstr>Entailment in Wumpus World</vt:lpstr>
      <vt:lpstr>Inference (all in your head)</vt:lpstr>
      <vt:lpstr>Entailment vs. Inference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Exercise 7.4</vt:lpstr>
      <vt:lpstr>Validity and satisfiability </vt:lpstr>
      <vt:lpstr>Exercise 7.4</vt:lpstr>
      <vt:lpstr>Exercise 7.4</vt:lpstr>
      <vt:lpstr>Proof methods</vt:lpstr>
      <vt:lpstr>Basic manipulation rules</vt:lpstr>
      <vt:lpstr>Inference Rules</vt:lpstr>
      <vt:lpstr>PowerPoint Presentation</vt:lpstr>
      <vt:lpstr>What you should know</vt:lpstr>
      <vt:lpstr>Want More?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CSCI561 2019  Week 6 Discussion</dc:title>
  <cp:lastModifiedBy>Microsoft Office User</cp:lastModifiedBy>
  <cp:revision>28</cp:revision>
  <dcterms:modified xsi:type="dcterms:W3CDTF">2022-10-06T02:12:18Z</dcterms:modified>
</cp:coreProperties>
</file>