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1"/>
    <p:restoredTop sz="94637"/>
  </p:normalViewPr>
  <p:slideViewPr>
    <p:cSldViewPr snapToGrid="0">
      <p:cViewPr varScale="1">
        <p:scale>
          <a:sx n="108" d="100"/>
          <a:sy n="108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6202F-E90D-44E1-9488-CE52A9D485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0C6487E-D063-4D7D-A5F3-1A3B5CF6F0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Chess and computer science have been linked since the first attempts to build programs that can defeat humans (succeeded in 1996 IBM </a:t>
          </a:r>
          <a:r>
            <a:rPr lang="en-US" dirty="0" err="1"/>
            <a:t>DeepBlue</a:t>
          </a:r>
          <a:r>
            <a:rPr lang="en-US" dirty="0"/>
            <a:t> vs Kasparov)</a:t>
          </a:r>
        </a:p>
      </dgm:t>
    </dgm:pt>
    <dgm:pt modelId="{914E9AC3-DD0C-4AE4-8189-FD4455D2ACD5}" type="parTrans" cxnId="{40B1DE3F-3A8F-432A-982D-C998E5B9C26A}">
      <dgm:prSet/>
      <dgm:spPr/>
      <dgm:t>
        <a:bodyPr/>
        <a:lstStyle/>
        <a:p>
          <a:endParaRPr lang="en-US"/>
        </a:p>
      </dgm:t>
    </dgm:pt>
    <dgm:pt modelId="{1E23FA4A-05B1-49CE-972F-359244C5EC0B}" type="sibTrans" cxnId="{40B1DE3F-3A8F-432A-982D-C998E5B9C26A}">
      <dgm:prSet/>
      <dgm:spPr/>
      <dgm:t>
        <a:bodyPr/>
        <a:lstStyle/>
        <a:p>
          <a:endParaRPr lang="en-US"/>
        </a:p>
      </dgm:t>
    </dgm:pt>
    <dgm:pt modelId="{88F20257-2850-421C-B4BE-4F251D2BFB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Apps with more sophisticated interfaces do exist. That being said, we wanted to challenge ourselves intellectually by applying our Python knowledge to code our program.</a:t>
          </a:r>
        </a:p>
      </dgm:t>
    </dgm:pt>
    <dgm:pt modelId="{35F9679B-DBBB-4ABE-8B92-5681A45C99F5}" type="sibTrans" cxnId="{67245D0E-C5C7-49DC-962A-D6CC8D1F2166}">
      <dgm:prSet/>
      <dgm:spPr/>
      <dgm:t>
        <a:bodyPr/>
        <a:lstStyle/>
        <a:p>
          <a:endParaRPr lang="en-US"/>
        </a:p>
      </dgm:t>
    </dgm:pt>
    <dgm:pt modelId="{590C5AD1-E4F8-4774-9842-11C50085F51F}" type="parTrans" cxnId="{67245D0E-C5C7-49DC-962A-D6CC8D1F2166}">
      <dgm:prSet/>
      <dgm:spPr/>
      <dgm:t>
        <a:bodyPr/>
        <a:lstStyle/>
        <a:p>
          <a:endParaRPr lang="en-US"/>
        </a:p>
      </dgm:t>
    </dgm:pt>
    <dgm:pt modelId="{94FA9FDD-12F2-4493-BB89-CDA56D939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came up with the idea to code a simple chess program that allows two people to play the game on the same computer. </a:t>
          </a:r>
        </a:p>
      </dgm:t>
    </dgm:pt>
    <dgm:pt modelId="{A9D283BF-E3CA-4432-8FBF-14FD3C535E0A}" type="sibTrans" cxnId="{1E6EE9C8-2933-44A9-86EF-173DEC7AD273}">
      <dgm:prSet/>
      <dgm:spPr/>
      <dgm:t>
        <a:bodyPr/>
        <a:lstStyle/>
        <a:p>
          <a:endParaRPr lang="en-US"/>
        </a:p>
      </dgm:t>
    </dgm:pt>
    <dgm:pt modelId="{6FCD05AB-0B6B-40F4-8D61-CF8FA8D97699}" type="parTrans" cxnId="{1E6EE9C8-2933-44A9-86EF-173DEC7AD273}">
      <dgm:prSet/>
      <dgm:spPr/>
      <dgm:t>
        <a:bodyPr/>
        <a:lstStyle/>
        <a:p>
          <a:endParaRPr lang="en-US"/>
        </a:p>
      </dgm:t>
    </dgm:pt>
    <dgm:pt modelId="{4CCA890F-5FF9-4AA7-BF41-CC322FC9E6CB}" type="pres">
      <dgm:prSet presAssocID="{7286202F-E90D-44E1-9488-CE52A9D4856B}" presName="root" presStyleCnt="0">
        <dgm:presLayoutVars>
          <dgm:dir/>
          <dgm:resizeHandles val="exact"/>
        </dgm:presLayoutVars>
      </dgm:prSet>
      <dgm:spPr/>
    </dgm:pt>
    <dgm:pt modelId="{D8D3DF01-EA15-446F-8FAC-767715D9DB37}" type="pres">
      <dgm:prSet presAssocID="{30C6487E-D063-4D7D-A5F3-1A3B5CF6F030}" presName="compNode" presStyleCnt="0"/>
      <dgm:spPr/>
    </dgm:pt>
    <dgm:pt modelId="{DA1AB856-69EE-4D23-878A-1C8BA2289DB5}" type="pres">
      <dgm:prSet presAssocID="{30C6487E-D063-4D7D-A5F3-1A3B5CF6F030}" presName="bgRect" presStyleLbl="bgShp" presStyleIdx="0" presStyleCnt="3"/>
      <dgm:spPr/>
    </dgm:pt>
    <dgm:pt modelId="{A5B32B53-7A01-4AF8-BFF6-95B5B4020ECF}" type="pres">
      <dgm:prSet presAssocID="{30C6487E-D063-4D7D-A5F3-1A3B5CF6F0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FAD813E7-C69E-4BB7-B2A2-FE046647A49B}" type="pres">
      <dgm:prSet presAssocID="{30C6487E-D063-4D7D-A5F3-1A3B5CF6F030}" presName="spaceRect" presStyleCnt="0"/>
      <dgm:spPr/>
    </dgm:pt>
    <dgm:pt modelId="{CA96558D-4264-4922-B96E-21B97FCD9784}" type="pres">
      <dgm:prSet presAssocID="{30C6487E-D063-4D7D-A5F3-1A3B5CF6F030}" presName="parTx" presStyleLbl="revTx" presStyleIdx="0" presStyleCnt="3">
        <dgm:presLayoutVars>
          <dgm:chMax val="0"/>
          <dgm:chPref val="0"/>
        </dgm:presLayoutVars>
      </dgm:prSet>
      <dgm:spPr/>
    </dgm:pt>
    <dgm:pt modelId="{12954287-5AA2-475E-8890-4D99DA13F0E8}" type="pres">
      <dgm:prSet presAssocID="{1E23FA4A-05B1-49CE-972F-359244C5EC0B}" presName="sibTrans" presStyleCnt="0"/>
      <dgm:spPr/>
    </dgm:pt>
    <dgm:pt modelId="{B97069E3-97C1-483E-A418-6DADAB455342}" type="pres">
      <dgm:prSet presAssocID="{94FA9FDD-12F2-4493-BB89-CDA56D939E9E}" presName="compNode" presStyleCnt="0"/>
      <dgm:spPr/>
    </dgm:pt>
    <dgm:pt modelId="{91509152-16B8-44CB-A48B-A613E87D11AB}" type="pres">
      <dgm:prSet presAssocID="{94FA9FDD-12F2-4493-BB89-CDA56D939E9E}" presName="bgRect" presStyleLbl="bgShp" presStyleIdx="1" presStyleCnt="3"/>
      <dgm:spPr/>
    </dgm:pt>
    <dgm:pt modelId="{7BFB3AC6-6E6E-4BF0-BF7D-489B536B1960}" type="pres">
      <dgm:prSet presAssocID="{94FA9FDD-12F2-4493-BB89-CDA56D939E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6699EF7-1AE9-4E13-9F9A-7D5F0BC1D4F1}" type="pres">
      <dgm:prSet presAssocID="{94FA9FDD-12F2-4493-BB89-CDA56D939E9E}" presName="spaceRect" presStyleCnt="0"/>
      <dgm:spPr/>
    </dgm:pt>
    <dgm:pt modelId="{0A7C1BA5-99F6-4760-9AA2-9BAB9EC6D03D}" type="pres">
      <dgm:prSet presAssocID="{94FA9FDD-12F2-4493-BB89-CDA56D939E9E}" presName="parTx" presStyleLbl="revTx" presStyleIdx="1" presStyleCnt="3">
        <dgm:presLayoutVars>
          <dgm:chMax val="0"/>
          <dgm:chPref val="0"/>
        </dgm:presLayoutVars>
      </dgm:prSet>
      <dgm:spPr/>
    </dgm:pt>
    <dgm:pt modelId="{581D3FE0-58CB-0242-A6D4-DE374FEC8AA4}" type="pres">
      <dgm:prSet presAssocID="{A9D283BF-E3CA-4432-8FBF-14FD3C535E0A}" presName="sibTrans" presStyleCnt="0"/>
      <dgm:spPr/>
    </dgm:pt>
    <dgm:pt modelId="{21A62C46-266E-4928-90C3-0F8FDF454F6C}" type="pres">
      <dgm:prSet presAssocID="{88F20257-2850-421C-B4BE-4F251D2BFB71}" presName="compNode" presStyleCnt="0"/>
      <dgm:spPr/>
    </dgm:pt>
    <dgm:pt modelId="{4E555FD6-9C62-42FF-B6C1-8856BAA18555}" type="pres">
      <dgm:prSet presAssocID="{88F20257-2850-421C-B4BE-4F251D2BFB71}" presName="bgRect" presStyleLbl="bgShp" presStyleIdx="2" presStyleCnt="3"/>
      <dgm:spPr/>
    </dgm:pt>
    <dgm:pt modelId="{D94D2DA8-CB82-4176-A42E-F29AD7B67D91}" type="pres">
      <dgm:prSet presAssocID="{88F20257-2850-421C-B4BE-4F251D2BFB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EC85FC7-4277-4B15-B14D-D6157FE52314}" type="pres">
      <dgm:prSet presAssocID="{88F20257-2850-421C-B4BE-4F251D2BFB71}" presName="spaceRect" presStyleCnt="0"/>
      <dgm:spPr/>
    </dgm:pt>
    <dgm:pt modelId="{10D61CB3-3FED-44F6-A0BF-89B29C61BCB5}" type="pres">
      <dgm:prSet presAssocID="{88F20257-2850-421C-B4BE-4F251D2BFB7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245D0E-C5C7-49DC-962A-D6CC8D1F2166}" srcId="{7286202F-E90D-44E1-9488-CE52A9D4856B}" destId="{88F20257-2850-421C-B4BE-4F251D2BFB71}" srcOrd="2" destOrd="0" parTransId="{590C5AD1-E4F8-4774-9842-11C50085F51F}" sibTransId="{35F9679B-DBBB-4ABE-8B92-5681A45C99F5}"/>
    <dgm:cxn modelId="{40B1DE3F-3A8F-432A-982D-C998E5B9C26A}" srcId="{7286202F-E90D-44E1-9488-CE52A9D4856B}" destId="{30C6487E-D063-4D7D-A5F3-1A3B5CF6F030}" srcOrd="0" destOrd="0" parTransId="{914E9AC3-DD0C-4AE4-8189-FD4455D2ACD5}" sibTransId="{1E23FA4A-05B1-49CE-972F-359244C5EC0B}"/>
    <dgm:cxn modelId="{DA7E8949-AA84-45C9-ACD6-066F2247AAA8}" type="presOf" srcId="{7286202F-E90D-44E1-9488-CE52A9D4856B}" destId="{4CCA890F-5FF9-4AA7-BF41-CC322FC9E6CB}" srcOrd="0" destOrd="0" presId="urn:microsoft.com/office/officeart/2018/2/layout/IconVerticalSolidList"/>
    <dgm:cxn modelId="{1E6EE9C8-2933-44A9-86EF-173DEC7AD273}" srcId="{7286202F-E90D-44E1-9488-CE52A9D4856B}" destId="{94FA9FDD-12F2-4493-BB89-CDA56D939E9E}" srcOrd="1" destOrd="0" parTransId="{6FCD05AB-0B6B-40F4-8D61-CF8FA8D97699}" sibTransId="{A9D283BF-E3CA-4432-8FBF-14FD3C535E0A}"/>
    <dgm:cxn modelId="{3F706ED7-2B5D-8E44-9A43-D2DF697335CB}" type="presOf" srcId="{88F20257-2850-421C-B4BE-4F251D2BFB71}" destId="{10D61CB3-3FED-44F6-A0BF-89B29C61BCB5}" srcOrd="0" destOrd="0" presId="urn:microsoft.com/office/officeart/2018/2/layout/IconVerticalSolidList"/>
    <dgm:cxn modelId="{22DA43E1-9A0D-664D-AD1B-C4E8AE3BC2A2}" type="presOf" srcId="{30C6487E-D063-4D7D-A5F3-1A3B5CF6F030}" destId="{CA96558D-4264-4922-B96E-21B97FCD9784}" srcOrd="0" destOrd="0" presId="urn:microsoft.com/office/officeart/2018/2/layout/IconVerticalSolidList"/>
    <dgm:cxn modelId="{67F806EE-C943-8D46-91FD-B632D5CD9E15}" type="presOf" srcId="{94FA9FDD-12F2-4493-BB89-CDA56D939E9E}" destId="{0A7C1BA5-99F6-4760-9AA2-9BAB9EC6D03D}" srcOrd="0" destOrd="0" presId="urn:microsoft.com/office/officeart/2018/2/layout/IconVerticalSolidList"/>
    <dgm:cxn modelId="{D6E3A4C1-EA0F-3844-B1D0-05B041A767A7}" type="presParOf" srcId="{4CCA890F-5FF9-4AA7-BF41-CC322FC9E6CB}" destId="{D8D3DF01-EA15-446F-8FAC-767715D9DB37}" srcOrd="0" destOrd="0" presId="urn:microsoft.com/office/officeart/2018/2/layout/IconVerticalSolidList"/>
    <dgm:cxn modelId="{FF36CDF0-8FB5-9341-9E06-3168453830B1}" type="presParOf" srcId="{D8D3DF01-EA15-446F-8FAC-767715D9DB37}" destId="{DA1AB856-69EE-4D23-878A-1C8BA2289DB5}" srcOrd="0" destOrd="0" presId="urn:microsoft.com/office/officeart/2018/2/layout/IconVerticalSolidList"/>
    <dgm:cxn modelId="{33B87CAF-07C4-2047-8DC0-D3C7592C6EEC}" type="presParOf" srcId="{D8D3DF01-EA15-446F-8FAC-767715D9DB37}" destId="{A5B32B53-7A01-4AF8-BFF6-95B5B4020ECF}" srcOrd="1" destOrd="0" presId="urn:microsoft.com/office/officeart/2018/2/layout/IconVerticalSolidList"/>
    <dgm:cxn modelId="{2912A110-DAF9-6D4A-84D6-E60574759E82}" type="presParOf" srcId="{D8D3DF01-EA15-446F-8FAC-767715D9DB37}" destId="{FAD813E7-C69E-4BB7-B2A2-FE046647A49B}" srcOrd="2" destOrd="0" presId="urn:microsoft.com/office/officeart/2018/2/layout/IconVerticalSolidList"/>
    <dgm:cxn modelId="{97659C60-FA1D-7449-A8AB-3757CFD3A4B2}" type="presParOf" srcId="{D8D3DF01-EA15-446F-8FAC-767715D9DB37}" destId="{CA96558D-4264-4922-B96E-21B97FCD9784}" srcOrd="3" destOrd="0" presId="urn:microsoft.com/office/officeart/2018/2/layout/IconVerticalSolidList"/>
    <dgm:cxn modelId="{DBEBECD6-B96D-FB47-9203-CDA1B2FB98D3}" type="presParOf" srcId="{4CCA890F-5FF9-4AA7-BF41-CC322FC9E6CB}" destId="{12954287-5AA2-475E-8890-4D99DA13F0E8}" srcOrd="1" destOrd="0" presId="urn:microsoft.com/office/officeart/2018/2/layout/IconVerticalSolidList"/>
    <dgm:cxn modelId="{812B5FD1-5E9B-6B40-9375-E8BFC764A7F7}" type="presParOf" srcId="{4CCA890F-5FF9-4AA7-BF41-CC322FC9E6CB}" destId="{B97069E3-97C1-483E-A418-6DADAB455342}" srcOrd="2" destOrd="0" presId="urn:microsoft.com/office/officeart/2018/2/layout/IconVerticalSolidList"/>
    <dgm:cxn modelId="{A6555BFD-8C7A-B54E-98BE-A3F1AA3BBE43}" type="presParOf" srcId="{B97069E3-97C1-483E-A418-6DADAB455342}" destId="{91509152-16B8-44CB-A48B-A613E87D11AB}" srcOrd="0" destOrd="0" presId="urn:microsoft.com/office/officeart/2018/2/layout/IconVerticalSolidList"/>
    <dgm:cxn modelId="{52D86B53-AFCD-644C-9A9A-B16B498FDC27}" type="presParOf" srcId="{B97069E3-97C1-483E-A418-6DADAB455342}" destId="{7BFB3AC6-6E6E-4BF0-BF7D-489B536B1960}" srcOrd="1" destOrd="0" presId="urn:microsoft.com/office/officeart/2018/2/layout/IconVerticalSolidList"/>
    <dgm:cxn modelId="{E3ABD0FD-AB50-2C46-B72A-34724679A495}" type="presParOf" srcId="{B97069E3-97C1-483E-A418-6DADAB455342}" destId="{96699EF7-1AE9-4E13-9F9A-7D5F0BC1D4F1}" srcOrd="2" destOrd="0" presId="urn:microsoft.com/office/officeart/2018/2/layout/IconVerticalSolidList"/>
    <dgm:cxn modelId="{736DC83B-0A21-764C-A8B0-F3FC3A58BC61}" type="presParOf" srcId="{B97069E3-97C1-483E-A418-6DADAB455342}" destId="{0A7C1BA5-99F6-4760-9AA2-9BAB9EC6D03D}" srcOrd="3" destOrd="0" presId="urn:microsoft.com/office/officeart/2018/2/layout/IconVerticalSolidList"/>
    <dgm:cxn modelId="{A75D2B33-E476-9046-84C6-BB784031358B}" type="presParOf" srcId="{4CCA890F-5FF9-4AA7-BF41-CC322FC9E6CB}" destId="{581D3FE0-58CB-0242-A6D4-DE374FEC8AA4}" srcOrd="3" destOrd="0" presId="urn:microsoft.com/office/officeart/2018/2/layout/IconVerticalSolidList"/>
    <dgm:cxn modelId="{472AC71B-B23C-FE43-937C-1EB431062338}" type="presParOf" srcId="{4CCA890F-5FF9-4AA7-BF41-CC322FC9E6CB}" destId="{21A62C46-266E-4928-90C3-0F8FDF454F6C}" srcOrd="4" destOrd="0" presId="urn:microsoft.com/office/officeart/2018/2/layout/IconVerticalSolidList"/>
    <dgm:cxn modelId="{700B2A75-504F-F440-834A-00F84C47C86B}" type="presParOf" srcId="{21A62C46-266E-4928-90C3-0F8FDF454F6C}" destId="{4E555FD6-9C62-42FF-B6C1-8856BAA18555}" srcOrd="0" destOrd="0" presId="urn:microsoft.com/office/officeart/2018/2/layout/IconVerticalSolidList"/>
    <dgm:cxn modelId="{5F42FB70-CA1D-DD40-845E-D380D6A0C7E2}" type="presParOf" srcId="{21A62C46-266E-4928-90C3-0F8FDF454F6C}" destId="{D94D2DA8-CB82-4176-A42E-F29AD7B67D91}" srcOrd="1" destOrd="0" presId="urn:microsoft.com/office/officeart/2018/2/layout/IconVerticalSolidList"/>
    <dgm:cxn modelId="{2C1916BA-A301-9C49-81CA-AB62CC25B4BB}" type="presParOf" srcId="{21A62C46-266E-4928-90C3-0F8FDF454F6C}" destId="{2EC85FC7-4277-4B15-B14D-D6157FE52314}" srcOrd="2" destOrd="0" presId="urn:microsoft.com/office/officeart/2018/2/layout/IconVerticalSolidList"/>
    <dgm:cxn modelId="{97E52130-758A-B84B-AC65-7142E1A173BB}" type="presParOf" srcId="{21A62C46-266E-4928-90C3-0F8FDF454F6C}" destId="{10D61CB3-3FED-44F6-A0BF-89B29C61BC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AB856-69EE-4D23-878A-1C8BA2289DB5}">
      <dsp:nvSpPr>
        <dsp:cNvPr id="0" name=""/>
        <dsp:cNvSpPr/>
      </dsp:nvSpPr>
      <dsp:spPr>
        <a:xfrm>
          <a:off x="0" y="680"/>
          <a:ext cx="5816750" cy="15913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32B53-7A01-4AF8-BFF6-95B5B4020ECF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6558D-4264-4922-B96E-21B97FCD9784}">
      <dsp:nvSpPr>
        <dsp:cNvPr id="0" name=""/>
        <dsp:cNvSpPr/>
      </dsp:nvSpPr>
      <dsp:spPr>
        <a:xfrm>
          <a:off x="1838002" y="68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Chess and computer science have been linked since the first attempts to build programs that can defeat humans (succeeded in 1996 IBM </a:t>
          </a:r>
          <a:r>
            <a:rPr lang="en-US" sz="1700" kern="1200" dirty="0" err="1"/>
            <a:t>DeepBlue</a:t>
          </a:r>
          <a:r>
            <a:rPr lang="en-US" sz="1700" kern="1200" dirty="0"/>
            <a:t> vs Kasparov)</a:t>
          </a:r>
        </a:p>
      </dsp:txBody>
      <dsp:txXfrm>
        <a:off x="1838002" y="680"/>
        <a:ext cx="3978747" cy="1591344"/>
      </dsp:txXfrm>
    </dsp:sp>
    <dsp:sp modelId="{91509152-16B8-44CB-A48B-A613E87D11AB}">
      <dsp:nvSpPr>
        <dsp:cNvPr id="0" name=""/>
        <dsp:cNvSpPr/>
      </dsp:nvSpPr>
      <dsp:spPr>
        <a:xfrm>
          <a:off x="0" y="1989860"/>
          <a:ext cx="5816750" cy="15913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3AC6-6E6E-4BF0-BF7D-489B536B1960}">
      <dsp:nvSpPr>
        <dsp:cNvPr id="0" name=""/>
        <dsp:cNvSpPr/>
      </dsp:nvSpPr>
      <dsp:spPr>
        <a:xfrm>
          <a:off x="481381" y="2347913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C1BA5-99F6-4760-9AA2-9BAB9EC6D03D}">
      <dsp:nvSpPr>
        <dsp:cNvPr id="0" name=""/>
        <dsp:cNvSpPr/>
      </dsp:nvSpPr>
      <dsp:spPr>
        <a:xfrm>
          <a:off x="1838002" y="198986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came up with the idea to code a simple chess program that allows two people to play the game on the same computer. </a:t>
          </a:r>
        </a:p>
      </dsp:txBody>
      <dsp:txXfrm>
        <a:off x="1838002" y="1989860"/>
        <a:ext cx="3978747" cy="1591344"/>
      </dsp:txXfrm>
    </dsp:sp>
    <dsp:sp modelId="{4E555FD6-9C62-42FF-B6C1-8856BAA18555}">
      <dsp:nvSpPr>
        <dsp:cNvPr id="0" name=""/>
        <dsp:cNvSpPr/>
      </dsp:nvSpPr>
      <dsp:spPr>
        <a:xfrm>
          <a:off x="0" y="3979041"/>
          <a:ext cx="5816750" cy="15913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D2DA8-CB82-4176-A42E-F29AD7B67D91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61CB3-3FED-44F6-A0BF-89B29C61BCB5}">
      <dsp:nvSpPr>
        <dsp:cNvPr id="0" name=""/>
        <dsp:cNvSpPr/>
      </dsp:nvSpPr>
      <dsp:spPr>
        <a:xfrm>
          <a:off x="1838002" y="3979041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Apps with more sophisticated interfaces do exist. That being said, we wanted to challenge ourselves intellectually by applying our Python knowledge to code our program.</a:t>
          </a:r>
        </a:p>
      </dsp:txBody>
      <dsp:txXfrm>
        <a:off x="1838002" y="3979041"/>
        <a:ext cx="3978747" cy="1591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5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5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66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5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54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9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99FDA-9DA2-15ED-BF50-F8FE81346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82A42-5F58-0150-9F40-84DD809EF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3300">
                <a:solidFill>
                  <a:schemeClr val="tx1"/>
                </a:solidFill>
              </a:rPr>
              <a:t>Alberto Agugini, Casey Linden, Tunca Ozturk</a:t>
            </a:r>
          </a:p>
        </p:txBody>
      </p:sp>
      <p:pic>
        <p:nvPicPr>
          <p:cNvPr id="4" name="Picture 3" descr="Checkmate move on chessboard">
            <a:extLst>
              <a:ext uri="{FF2B5EF4-FFF2-40B4-BE49-F238E27FC236}">
                <a16:creationId xmlns:a16="http://schemas.microsoft.com/office/drawing/2014/main" id="{2F3A055A-8A90-6F1A-1835-2FA6941AE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" r="25165" b="-1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0F635-5CBE-F1C5-AF75-4E122645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6100"/>
              <a:t>Idea and Purpose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C200A-0608-0C46-BB56-5CB1162EE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679179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75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49E2802D-DE7D-E351-ED3C-039365F7E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24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3EBCB-EE98-3815-D2D6-8D7A2D08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n-US" sz="5100"/>
              <a:t>Features of the 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E911-2580-7B5C-4B1C-50152ECF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1000"/>
              </a:lnSpc>
            </a:pPr>
            <a:r>
              <a:rPr lang="en-US" sz="1800" dirty="0"/>
              <a:t>Allows two people to play the game by selecting and moving pieces through mouse clicks on a display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Draws all the possible moves of a selected piece on the board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Takes checks into account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Allows promotion, castling, and stalemate in the case no moves are possible for one side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10-minute timer for each side</a:t>
            </a:r>
          </a:p>
        </p:txBody>
      </p:sp>
    </p:spTree>
    <p:extLst>
      <p:ext uri="{BB962C8B-B14F-4D97-AF65-F5344CB8AC3E}">
        <p14:creationId xmlns:p14="http://schemas.microsoft.com/office/powerpoint/2010/main" val="418056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31D05-C5A7-ED5D-1D91-63EBD68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826E-8F0C-D8EA-5CA4-CC6738C63951}"/>
              </a:ext>
            </a:extLst>
          </p:cNvPr>
          <p:cNvSpPr txBox="1"/>
          <p:nvPr/>
        </p:nvSpPr>
        <p:spPr>
          <a:xfrm>
            <a:off x="5296240" y="2835776"/>
            <a:ext cx="5932591" cy="32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/>
              <a:t>screen = </a:t>
            </a:r>
            <a:r>
              <a:rPr lang="en-US" spc="50" dirty="0" err="1"/>
              <a:t>pygame.display.set_mode</a:t>
            </a:r>
            <a:r>
              <a:rPr lang="en-US" spc="50" dirty="0"/>
              <a:t>([WIDTH, HEIGHT])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b="1" spc="50" dirty="0" err="1"/>
              <a:t>display_board</a:t>
            </a:r>
            <a:r>
              <a:rPr lang="en-US" spc="50" dirty="0"/>
              <a:t>: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/>
              <a:t>Creates the board through a loop that generates squares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b="1" spc="50" dirty="0" err="1"/>
              <a:t>display_pieces</a:t>
            </a:r>
            <a:r>
              <a:rPr lang="en-US" spc="50" dirty="0"/>
              <a:t>;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/>
              <a:t>Loads the images of the pieces in the desired locations</a:t>
            </a: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D9261038-747F-3141-2CC5-1D1484AE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" y="2592419"/>
            <a:ext cx="4985344" cy="39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820560B-BC46-21BD-EF5D-B417E1B0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79719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EF76E-2D28-7751-5B50-DA05FF05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en-US" dirty="0"/>
              <a:t>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F694-1195-3CD7-7697-74C312D3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670241"/>
            <a:ext cx="10268712" cy="3558049"/>
          </a:xfrm>
        </p:spPr>
        <p:txBody>
          <a:bodyPr anchor="ctr">
            <a:normAutofit/>
          </a:bodyPr>
          <a:lstStyle/>
          <a:p>
            <a:r>
              <a:rPr lang="en-US" dirty="0"/>
              <a:t>It is a continuously running loop which allows the users to click and move the pieces on the board, calling many different functions that make sure the moves selected are possible.</a:t>
            </a:r>
          </a:p>
        </p:txBody>
      </p:sp>
    </p:spTree>
    <p:extLst>
      <p:ext uri="{BB962C8B-B14F-4D97-AF65-F5344CB8AC3E}">
        <p14:creationId xmlns:p14="http://schemas.microsoft.com/office/powerpoint/2010/main" val="370230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4811C52-1495-A6C3-3073-2690125D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333" y="601592"/>
            <a:ext cx="5993136" cy="5654814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6ED93BB-5CA4-1DB1-0C9D-5CD15743F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9" y="730761"/>
            <a:ext cx="5895709" cy="53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AB458-6E3B-E6C8-E7E0-935DA973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dirty="0"/>
              <a:t>Coding the possible moves for every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6BDB-7BD0-69F3-F647-9955423A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400" dirty="0"/>
              <a:t>Every piece moves differently in chess, but the procedure to code their possible moves is similar:</a:t>
            </a:r>
          </a:p>
          <a:p>
            <a:pPr>
              <a:lnSpc>
                <a:spcPct val="91000"/>
              </a:lnSpc>
            </a:pPr>
            <a:r>
              <a:rPr lang="en-US" sz="2400" dirty="0"/>
              <a:t>The program must understand how the piece moves and then check whether the target square is occupied by a same-color piece or by an enemy piece and that it is not outside of the board. </a:t>
            </a:r>
          </a:p>
          <a:p>
            <a:pPr>
              <a:lnSpc>
                <a:spcPct val="91000"/>
              </a:lnSpc>
            </a:pPr>
            <a:r>
              <a:rPr lang="en-US" sz="2400" dirty="0"/>
              <a:t>For some pieces, it is not even necessary to check whether the target square is occupied by an enemy piece or not (e.g. knight, king)</a:t>
            </a:r>
          </a:p>
        </p:txBody>
      </p:sp>
    </p:spTree>
    <p:extLst>
      <p:ext uri="{BB962C8B-B14F-4D97-AF65-F5344CB8AC3E}">
        <p14:creationId xmlns:p14="http://schemas.microsoft.com/office/powerpoint/2010/main" val="32655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F4DCD-C5D7-855A-CDF8-5D6B6DE4A1C4}"/>
              </a:ext>
            </a:extLst>
          </p:cNvPr>
          <p:cNvSpPr txBox="1"/>
          <p:nvPr/>
        </p:nvSpPr>
        <p:spPr>
          <a:xfrm>
            <a:off x="657225" y="1914525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 example: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 rook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52967-8095-53FE-39E4-DEEC0B4C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58" y="0"/>
            <a:ext cx="5163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89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330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Demi Cond</vt:lpstr>
      <vt:lpstr>Franklin Gothic Medium</vt:lpstr>
      <vt:lpstr>Wingdings</vt:lpstr>
      <vt:lpstr>JuxtaposeVTI</vt:lpstr>
      <vt:lpstr>Chess</vt:lpstr>
      <vt:lpstr>Idea and Purpose of the project</vt:lpstr>
      <vt:lpstr>Features of the program</vt:lpstr>
      <vt:lpstr>Display</vt:lpstr>
      <vt:lpstr>PowerPoint Presentation</vt:lpstr>
      <vt:lpstr>Game loop</vt:lpstr>
      <vt:lpstr>PowerPoint Presentation</vt:lpstr>
      <vt:lpstr>Coding the possible moves for every piece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</dc:title>
  <dc:creator>ALBERTO AGUGINI</dc:creator>
  <cp:lastModifiedBy>TUNCA OZTURK</cp:lastModifiedBy>
  <cp:revision>4</cp:revision>
  <dcterms:created xsi:type="dcterms:W3CDTF">2023-12-03T15:44:54Z</dcterms:created>
  <dcterms:modified xsi:type="dcterms:W3CDTF">2023-12-04T14:26:02Z</dcterms:modified>
</cp:coreProperties>
</file>