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4"/>
  </p:notesMasterIdLst>
  <p:sldIdLst>
    <p:sldId id="256" r:id="rId2"/>
    <p:sldId id="257" r:id="rId3"/>
    <p:sldId id="259" r:id="rId4"/>
    <p:sldId id="260" r:id="rId5"/>
    <p:sldId id="262" r:id="rId6"/>
    <p:sldId id="261" r:id="rId7"/>
    <p:sldId id="263" r:id="rId8"/>
    <p:sldId id="264" r:id="rId9"/>
    <p:sldId id="265" r:id="rId10"/>
    <p:sldId id="266" r:id="rId11"/>
    <p:sldId id="267" r:id="rId12"/>
    <p:sldId id="268"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56"/>
  </p:normalViewPr>
  <p:slideViewPr>
    <p:cSldViewPr snapToGrid="0" snapToObjects="1">
      <p:cViewPr varScale="1">
        <p:scale>
          <a:sx n="107" d="100"/>
          <a:sy n="107" d="100"/>
        </p:scale>
        <p:origin x="736"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notesMaster" Target="notesMasters/notesMaster1.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 Id="rId1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4A6A88B-172E-6B40-BCBC-A961D393E194}" type="datetimeFigureOut">
              <a:rPr lang="en-US" smtClean="0"/>
              <a:t>11/5/21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BA4FACF-3396-7E4D-A54A-B9416E951666}" type="slidenum">
              <a:rPr lang="en-US" smtClean="0"/>
              <a:t>‹#›</a:t>
            </a:fld>
            <a:endParaRPr lang="en-US"/>
          </a:p>
        </p:txBody>
      </p:sp>
    </p:spTree>
    <p:extLst>
      <p:ext uri="{BB962C8B-B14F-4D97-AF65-F5344CB8AC3E}">
        <p14:creationId xmlns:p14="http://schemas.microsoft.com/office/powerpoint/2010/main" val="7147378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BA4FACF-3396-7E4D-A54A-B9416E951666}" type="slidenum">
              <a:rPr lang="en-US" smtClean="0"/>
              <a:t>12</a:t>
            </a:fld>
            <a:endParaRPr lang="en-US"/>
          </a:p>
        </p:txBody>
      </p:sp>
    </p:spTree>
    <p:extLst>
      <p:ext uri="{BB962C8B-B14F-4D97-AF65-F5344CB8AC3E}">
        <p14:creationId xmlns:p14="http://schemas.microsoft.com/office/powerpoint/2010/main" val="17230577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11/5/21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11/5/21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11/5/21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11/5/21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11/5/21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11/5/21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11/5/21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11/5/21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11/5/21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11/5/21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11/5/21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11/5/21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11/5/21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11/5/21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11/5/21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11/5/21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11/5/21</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png"/><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90075" y="1660822"/>
            <a:ext cx="7766936" cy="1646302"/>
          </a:xfrm>
        </p:spPr>
        <p:txBody>
          <a:bodyPr/>
          <a:lstStyle/>
          <a:p>
            <a:r>
              <a:rPr lang="en-US" b="1" dirty="0"/>
              <a:t>Ames Housing </a:t>
            </a:r>
            <a:r>
              <a:rPr lang="en-US" b="1" dirty="0" smtClean="0"/>
              <a:t>Project</a:t>
            </a:r>
            <a:endParaRPr lang="en-US" b="1" dirty="0"/>
          </a:p>
        </p:txBody>
      </p:sp>
      <p:sp>
        <p:nvSpPr>
          <p:cNvPr id="3" name="Subtitle 2"/>
          <p:cNvSpPr>
            <a:spLocks noGrp="1"/>
          </p:cNvSpPr>
          <p:nvPr>
            <p:ph type="subTitle" idx="1"/>
          </p:nvPr>
        </p:nvSpPr>
        <p:spPr>
          <a:xfrm>
            <a:off x="1190075" y="3892340"/>
            <a:ext cx="7766936" cy="1096899"/>
          </a:xfrm>
        </p:spPr>
        <p:txBody>
          <a:bodyPr>
            <a:normAutofit fontScale="85000" lnSpcReduction="20000"/>
          </a:bodyPr>
          <a:lstStyle/>
          <a:p>
            <a:endParaRPr lang="en-US" dirty="0" smtClean="0"/>
          </a:p>
          <a:p>
            <a:endParaRPr lang="en-US" dirty="0"/>
          </a:p>
          <a:p>
            <a:r>
              <a:rPr lang="en-US" altLang="zh-CN" sz="3500" dirty="0" smtClean="0"/>
              <a:t>by</a:t>
            </a:r>
            <a:r>
              <a:rPr lang="zh-CN" altLang="en-US" sz="3500" dirty="0" smtClean="0"/>
              <a:t> </a:t>
            </a:r>
            <a:r>
              <a:rPr lang="en-US" altLang="zh-CN" sz="3500" dirty="0" smtClean="0"/>
              <a:t>Casey</a:t>
            </a:r>
            <a:r>
              <a:rPr lang="zh-CN" altLang="en-US" sz="3500" dirty="0" smtClean="0"/>
              <a:t> </a:t>
            </a:r>
            <a:r>
              <a:rPr lang="en-US" altLang="zh-CN" sz="3500" dirty="0" smtClean="0"/>
              <a:t>Liu</a:t>
            </a:r>
            <a:endParaRPr lang="en-US" sz="3500" dirty="0"/>
          </a:p>
        </p:txBody>
      </p:sp>
    </p:spTree>
    <p:extLst>
      <p:ext uri="{BB962C8B-B14F-4D97-AF65-F5344CB8AC3E}">
        <p14:creationId xmlns:p14="http://schemas.microsoft.com/office/powerpoint/2010/main" val="13901708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Modeling</a:t>
            </a:r>
            <a:endParaRPr lang="en-US" dirty="0"/>
          </a:p>
        </p:txBody>
      </p:sp>
      <p:sp>
        <p:nvSpPr>
          <p:cNvPr id="3" name="Content Placeholder 2"/>
          <p:cNvSpPr>
            <a:spLocks noGrp="1"/>
          </p:cNvSpPr>
          <p:nvPr>
            <p:ph idx="1"/>
          </p:nvPr>
        </p:nvSpPr>
        <p:spPr>
          <a:xfrm>
            <a:off x="677334" y="1590573"/>
            <a:ext cx="5165326" cy="3880773"/>
          </a:xfrm>
        </p:spPr>
        <p:txBody>
          <a:bodyPr/>
          <a:lstStyle/>
          <a:p>
            <a:r>
              <a:rPr lang="en-US" altLang="zh-CN" dirty="0"/>
              <a:t>T</a:t>
            </a:r>
            <a:r>
              <a:rPr lang="en-US" dirty="0" smtClean="0"/>
              <a:t>rain-test </a:t>
            </a:r>
            <a:r>
              <a:rPr lang="en-US" dirty="0"/>
              <a:t>split</a:t>
            </a:r>
          </a:p>
          <a:p>
            <a:r>
              <a:rPr lang="en-US" altLang="zh-CN" dirty="0" smtClean="0"/>
              <a:t>Scale</a:t>
            </a:r>
            <a:r>
              <a:rPr lang="zh-CN" altLang="en-US" dirty="0" smtClean="0"/>
              <a:t> </a:t>
            </a:r>
            <a:r>
              <a:rPr lang="en-US" altLang="zh-CN" dirty="0" smtClean="0"/>
              <a:t>variable</a:t>
            </a:r>
          </a:p>
          <a:p>
            <a:r>
              <a:rPr lang="en-US" altLang="zh-CN" dirty="0" smtClean="0"/>
              <a:t>Run</a:t>
            </a:r>
            <a:r>
              <a:rPr lang="zh-CN" altLang="en-US" dirty="0" smtClean="0"/>
              <a:t> </a:t>
            </a:r>
            <a:r>
              <a:rPr lang="en-US" altLang="zh-CN" dirty="0" smtClean="0"/>
              <a:t>cross</a:t>
            </a:r>
            <a:r>
              <a:rPr lang="zh-CN" altLang="en-US" dirty="0" smtClean="0"/>
              <a:t> </a:t>
            </a:r>
            <a:r>
              <a:rPr lang="en-US" altLang="zh-CN" dirty="0" smtClean="0"/>
              <a:t>validations</a:t>
            </a:r>
          </a:p>
          <a:p>
            <a:r>
              <a:rPr lang="en-US" altLang="zh-CN" dirty="0" smtClean="0"/>
              <a:t>Fit</a:t>
            </a:r>
            <a:r>
              <a:rPr lang="zh-CN" altLang="en-US" dirty="0" smtClean="0"/>
              <a:t> </a:t>
            </a:r>
            <a:r>
              <a:rPr lang="en-US" altLang="zh-CN" dirty="0" smtClean="0"/>
              <a:t>Linear</a:t>
            </a:r>
            <a:r>
              <a:rPr lang="zh-CN" altLang="en-US" dirty="0" smtClean="0"/>
              <a:t> </a:t>
            </a:r>
            <a:r>
              <a:rPr lang="en-US" altLang="zh-CN" dirty="0" smtClean="0"/>
              <a:t>Regression,</a:t>
            </a:r>
            <a:r>
              <a:rPr lang="zh-CN" altLang="en-US" dirty="0"/>
              <a:t> </a:t>
            </a:r>
            <a:r>
              <a:rPr lang="en-US" altLang="zh-CN" dirty="0" err="1" smtClean="0"/>
              <a:t>RidgeCV</a:t>
            </a:r>
            <a:r>
              <a:rPr lang="zh-CN" altLang="en-US" dirty="0" smtClean="0"/>
              <a:t> </a:t>
            </a:r>
            <a:r>
              <a:rPr lang="en-US" altLang="zh-CN" dirty="0" smtClean="0"/>
              <a:t>and</a:t>
            </a:r>
            <a:r>
              <a:rPr lang="zh-CN" altLang="en-US" dirty="0" smtClean="0"/>
              <a:t> </a:t>
            </a:r>
            <a:r>
              <a:rPr lang="en-US" altLang="zh-CN" dirty="0" err="1" smtClean="0"/>
              <a:t>LassonCV</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358948987"/>
              </p:ext>
            </p:extLst>
          </p:nvPr>
        </p:nvGraphicFramePr>
        <p:xfrm>
          <a:off x="677334" y="3530959"/>
          <a:ext cx="8128000" cy="1483360"/>
        </p:xfrm>
        <a:graphic>
          <a:graphicData uri="http://schemas.openxmlformats.org/drawingml/2006/table">
            <a:tbl>
              <a:tblPr firstRow="1" bandRow="1">
                <a:tableStyleId>{5C22544A-7EE6-4342-B048-85BDC9FD1C3A}</a:tableStyleId>
              </a:tblPr>
              <a:tblGrid>
                <a:gridCol w="2032000"/>
                <a:gridCol w="2032000"/>
                <a:gridCol w="2032000"/>
                <a:gridCol w="2032000"/>
              </a:tblGrid>
              <a:tr h="370840">
                <a:tc>
                  <a:txBody>
                    <a:bodyPr/>
                    <a:lstStyle/>
                    <a:p>
                      <a:endParaRPr lang="en-US" dirty="0"/>
                    </a:p>
                  </a:txBody>
                  <a:tcPr/>
                </a:tc>
                <a:tc>
                  <a:txBody>
                    <a:bodyPr/>
                    <a:lstStyle/>
                    <a:p>
                      <a:r>
                        <a:rPr lang="en-US" altLang="zh-CN" baseline="0" dirty="0" smtClean="0"/>
                        <a:t>train</a:t>
                      </a:r>
                      <a:r>
                        <a:rPr lang="zh-CN" altLang="en-US" baseline="0" dirty="0" smtClean="0"/>
                        <a:t> </a:t>
                      </a:r>
                      <a:r>
                        <a:rPr lang="en-US" altLang="zh-CN" dirty="0" smtClean="0"/>
                        <a:t>r2</a:t>
                      </a:r>
                      <a:r>
                        <a:rPr lang="zh-CN" altLang="en-US" baseline="0" dirty="0" smtClean="0"/>
                        <a:t> </a:t>
                      </a:r>
                      <a:r>
                        <a:rPr lang="en-US" altLang="zh-CN" baseline="0" dirty="0" smtClean="0"/>
                        <a:t>score</a:t>
                      </a:r>
                      <a:endParaRPr lang="en-US" dirty="0"/>
                    </a:p>
                  </a:txBody>
                  <a:tcPr/>
                </a:tc>
                <a:tc>
                  <a:txBody>
                    <a:bodyPr/>
                    <a:lstStyle/>
                    <a:p>
                      <a:r>
                        <a:rPr lang="en-US" altLang="zh-CN" dirty="0" smtClean="0"/>
                        <a:t>test</a:t>
                      </a:r>
                      <a:r>
                        <a:rPr lang="zh-CN" altLang="en-US" dirty="0" smtClean="0"/>
                        <a:t> </a:t>
                      </a:r>
                      <a:r>
                        <a:rPr lang="en-US" altLang="zh-CN" dirty="0" smtClean="0"/>
                        <a:t>r2</a:t>
                      </a:r>
                      <a:r>
                        <a:rPr lang="zh-CN" altLang="en-US" baseline="0" dirty="0" smtClean="0"/>
                        <a:t> </a:t>
                      </a:r>
                      <a:r>
                        <a:rPr lang="en-US" altLang="zh-CN" baseline="0" dirty="0" smtClean="0"/>
                        <a:t>score</a:t>
                      </a:r>
                      <a:endParaRPr lang="en-US" dirty="0"/>
                    </a:p>
                  </a:txBody>
                  <a:tcPr/>
                </a:tc>
                <a:tc>
                  <a:txBody>
                    <a:bodyPr/>
                    <a:lstStyle/>
                    <a:p>
                      <a:r>
                        <a:rPr lang="en-US" altLang="zh-CN" dirty="0" err="1" smtClean="0"/>
                        <a:t>cross_val_score</a:t>
                      </a:r>
                      <a:endParaRPr lang="en-US" dirty="0"/>
                    </a:p>
                  </a:txBody>
                  <a:tcPr/>
                </a:tc>
              </a:tr>
              <a:tr h="370840">
                <a:tc>
                  <a:txBody>
                    <a:bodyPr/>
                    <a:lstStyle/>
                    <a:p>
                      <a:r>
                        <a:rPr lang="en-US" altLang="zh-CN" dirty="0" smtClean="0"/>
                        <a:t>Linear</a:t>
                      </a:r>
                      <a:r>
                        <a:rPr lang="zh-CN" altLang="en-US" dirty="0" smtClean="0"/>
                        <a:t> </a:t>
                      </a:r>
                      <a:r>
                        <a:rPr lang="en-US" altLang="zh-CN" dirty="0" smtClean="0"/>
                        <a:t>Regression</a:t>
                      </a:r>
                      <a:endParaRPr lang="en-US" dirty="0"/>
                    </a:p>
                  </a:txBody>
                  <a:tcPr/>
                </a:tc>
                <a:tc>
                  <a:txBody>
                    <a:bodyPr/>
                    <a:lstStyle/>
                    <a:p>
                      <a:r>
                        <a:rPr lang="en-US" altLang="zh-CN" dirty="0" smtClean="0"/>
                        <a:t>0.8367</a:t>
                      </a:r>
                      <a:endParaRPr lang="en-US" dirty="0"/>
                    </a:p>
                  </a:txBody>
                  <a:tcPr/>
                </a:tc>
                <a:tc>
                  <a:txBody>
                    <a:bodyPr/>
                    <a:lstStyle/>
                    <a:p>
                      <a:r>
                        <a:rPr lang="en-US" altLang="zh-CN" dirty="0" smtClean="0"/>
                        <a:t>0.8439</a:t>
                      </a:r>
                      <a:endParaRPr lang="en-US" dirty="0"/>
                    </a:p>
                  </a:txBody>
                  <a:tcPr/>
                </a:tc>
                <a:tc>
                  <a:txBody>
                    <a:bodyPr/>
                    <a:lstStyle/>
                    <a:p>
                      <a:r>
                        <a:rPr lang="en-US" altLang="zh-CN" dirty="0" smtClean="0"/>
                        <a:t>0.7772</a:t>
                      </a:r>
                      <a:endParaRPr lang="en-US" dirty="0"/>
                    </a:p>
                  </a:txBody>
                  <a:tcPr/>
                </a:tc>
              </a:tr>
              <a:tr h="370840">
                <a:tc>
                  <a:txBody>
                    <a:bodyPr/>
                    <a:lstStyle/>
                    <a:p>
                      <a:r>
                        <a:rPr lang="en-US" altLang="zh-CN" dirty="0" err="1" smtClean="0"/>
                        <a:t>RidgeCV</a:t>
                      </a:r>
                      <a:endParaRPr lang="en-US" dirty="0"/>
                    </a:p>
                  </a:txBody>
                  <a:tcPr/>
                </a:tc>
                <a:tc>
                  <a:txBody>
                    <a:bodyPr/>
                    <a:lstStyle/>
                    <a:p>
                      <a:r>
                        <a:rPr lang="en-US" altLang="zh-CN" dirty="0" smtClean="0"/>
                        <a:t>0.8365</a:t>
                      </a:r>
                      <a:endParaRPr lang="en-US" dirty="0"/>
                    </a:p>
                  </a:txBody>
                  <a:tcPr/>
                </a:tc>
                <a:tc>
                  <a:txBody>
                    <a:bodyPr/>
                    <a:lstStyle/>
                    <a:p>
                      <a:r>
                        <a:rPr lang="en-US" altLang="zh-CN" dirty="0" smtClean="0"/>
                        <a:t>0.8492</a:t>
                      </a:r>
                      <a:endParaRPr lang="en-US" dirty="0"/>
                    </a:p>
                  </a:txBody>
                  <a:tcPr/>
                </a:tc>
                <a:tc>
                  <a:txBody>
                    <a:bodyPr/>
                    <a:lstStyle/>
                    <a:p>
                      <a:r>
                        <a:rPr lang="en-US" altLang="zh-CN" dirty="0" smtClean="0"/>
                        <a:t>0.7853</a:t>
                      </a:r>
                      <a:endParaRPr lang="en-US" dirty="0"/>
                    </a:p>
                  </a:txBody>
                  <a:tcPr/>
                </a:tc>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zh-CN" dirty="0" err="1" smtClean="0"/>
                        <a:t>LassonCV</a:t>
                      </a:r>
                      <a:endParaRPr lang="en-US" dirty="0" smtClean="0"/>
                    </a:p>
                  </a:txBody>
                  <a:tcPr/>
                </a:tc>
                <a:tc>
                  <a:txBody>
                    <a:bodyPr/>
                    <a:lstStyle/>
                    <a:p>
                      <a:r>
                        <a:rPr lang="en-US" altLang="zh-CN" dirty="0" smtClean="0"/>
                        <a:t>0.8306</a:t>
                      </a:r>
                      <a:endParaRPr lang="en-US" dirty="0"/>
                    </a:p>
                  </a:txBody>
                  <a:tcPr/>
                </a:tc>
                <a:tc>
                  <a:txBody>
                    <a:bodyPr/>
                    <a:lstStyle/>
                    <a:p>
                      <a:r>
                        <a:rPr lang="en-US" altLang="zh-CN" dirty="0" smtClean="0"/>
                        <a:t>0.8683</a:t>
                      </a:r>
                      <a:endParaRPr lang="en-US" dirty="0"/>
                    </a:p>
                  </a:txBody>
                  <a:tcPr/>
                </a:tc>
                <a:tc>
                  <a:txBody>
                    <a:bodyPr/>
                    <a:lstStyle/>
                    <a:p>
                      <a:r>
                        <a:rPr lang="en-US" altLang="zh-CN" dirty="0" smtClean="0"/>
                        <a:t>0.7837</a:t>
                      </a:r>
                      <a:endParaRPr lang="en-US" dirty="0"/>
                    </a:p>
                  </a:txBody>
                  <a:tcPr/>
                </a:tc>
              </a:tr>
            </a:tbl>
          </a:graphicData>
        </a:graphic>
      </p:graphicFrame>
      <p:sp>
        <p:nvSpPr>
          <p:cNvPr id="5" name="TextBox 4"/>
          <p:cNvSpPr txBox="1"/>
          <p:nvPr/>
        </p:nvSpPr>
        <p:spPr>
          <a:xfrm>
            <a:off x="677334" y="5239372"/>
            <a:ext cx="9595262" cy="923330"/>
          </a:xfrm>
          <a:prstGeom prst="rect">
            <a:avLst/>
          </a:prstGeom>
          <a:noFill/>
        </p:spPr>
        <p:txBody>
          <a:bodyPr wrap="square" rtlCol="0">
            <a:spAutoFit/>
          </a:bodyPr>
          <a:lstStyle/>
          <a:p>
            <a:r>
              <a:rPr lang="en-US" dirty="0"/>
              <a:t>From the r2 scoring above, I find that </a:t>
            </a:r>
            <a:r>
              <a:rPr lang="en-US" dirty="0" err="1"/>
              <a:t>RidgeCV</a:t>
            </a:r>
            <a:r>
              <a:rPr lang="en-US" dirty="0"/>
              <a:t> has the highest score on training and cross validation while the difference between training and testing is lower than LASSO. I decide to run the Ridge model on the unseen data.</a:t>
            </a:r>
            <a:endParaRPr lang="en-US" dirty="0"/>
          </a:p>
        </p:txBody>
      </p:sp>
    </p:spTree>
    <p:extLst>
      <p:ext uri="{BB962C8B-B14F-4D97-AF65-F5344CB8AC3E}">
        <p14:creationId xmlns:p14="http://schemas.microsoft.com/office/powerpoint/2010/main" val="113494962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Residual</a:t>
            </a:r>
            <a:r>
              <a:rPr lang="zh-CN" altLang="en-US" dirty="0" smtClean="0"/>
              <a:t> </a:t>
            </a:r>
            <a:r>
              <a:rPr lang="en-US" altLang="zh-CN" dirty="0" smtClean="0"/>
              <a:t>Plot</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120738" y="1310481"/>
            <a:ext cx="6385911" cy="3881437"/>
          </a:xfrm>
        </p:spPr>
      </p:pic>
      <p:sp>
        <p:nvSpPr>
          <p:cNvPr id="7" name="Content Placeholder 2"/>
          <p:cNvSpPr txBox="1">
            <a:spLocks/>
          </p:cNvSpPr>
          <p:nvPr/>
        </p:nvSpPr>
        <p:spPr>
          <a:xfrm>
            <a:off x="677334" y="1930400"/>
            <a:ext cx="3443404" cy="388077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dirty="0"/>
              <a:t>Residual plot shows the errors corresponding to the predicted values is randomly distributed. It </a:t>
            </a:r>
            <a:r>
              <a:rPr lang="en-US" altLang="zh-CN" dirty="0" smtClean="0"/>
              <a:t>l</a:t>
            </a:r>
            <a:r>
              <a:rPr lang="en-US" dirty="0" smtClean="0"/>
              <a:t>ooks </a:t>
            </a:r>
            <a:r>
              <a:rPr lang="en-US" dirty="0"/>
              <a:t>normal, so I can go ahead and use the model.</a:t>
            </a:r>
            <a:endParaRPr lang="en-US" dirty="0"/>
          </a:p>
        </p:txBody>
      </p:sp>
    </p:spTree>
    <p:extLst>
      <p:ext uri="{BB962C8B-B14F-4D97-AF65-F5344CB8AC3E}">
        <p14:creationId xmlns:p14="http://schemas.microsoft.com/office/powerpoint/2010/main" val="114864514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4408" y="467096"/>
            <a:ext cx="8596668" cy="1320800"/>
          </a:xfrm>
        </p:spPr>
        <p:txBody>
          <a:bodyPr/>
          <a:lstStyle/>
          <a:p>
            <a:r>
              <a:rPr lang="en-US" altLang="zh-CN" dirty="0" smtClean="0"/>
              <a:t>Conclusions</a:t>
            </a:r>
            <a:endParaRPr lang="en-US" dirty="0"/>
          </a:p>
        </p:txBody>
      </p:sp>
      <p:sp>
        <p:nvSpPr>
          <p:cNvPr id="3" name="Content Placeholder 2"/>
          <p:cNvSpPr>
            <a:spLocks noGrp="1"/>
          </p:cNvSpPr>
          <p:nvPr>
            <p:ph idx="1"/>
          </p:nvPr>
        </p:nvSpPr>
        <p:spPr>
          <a:xfrm>
            <a:off x="4287433" y="1269633"/>
            <a:ext cx="4357803" cy="3880773"/>
          </a:xfrm>
        </p:spPr>
        <p:txBody>
          <a:bodyPr>
            <a:normAutofit fontScale="85000" lnSpcReduction="10000"/>
          </a:bodyPr>
          <a:lstStyle/>
          <a:p>
            <a:pPr marL="0" indent="0">
              <a:buNone/>
            </a:pPr>
            <a:r>
              <a:rPr lang="en-US" dirty="0"/>
              <a:t>Based on the coefficient, the top 10 variables that can best predict Ames House Sale Price are:</a:t>
            </a:r>
          </a:p>
          <a:p>
            <a:r>
              <a:rPr lang="en-US" dirty="0"/>
              <a:t>Overall quality</a:t>
            </a:r>
          </a:p>
          <a:p>
            <a:r>
              <a:rPr lang="en-US" dirty="0"/>
              <a:t>First floor in square feet</a:t>
            </a:r>
          </a:p>
          <a:p>
            <a:r>
              <a:rPr lang="en-US" altLang="zh-CN" dirty="0"/>
              <a:t>Exterior</a:t>
            </a:r>
            <a:r>
              <a:rPr lang="zh-CN" altLang="en-US" dirty="0"/>
              <a:t> </a:t>
            </a:r>
            <a:r>
              <a:rPr lang="en-US" dirty="0" smtClean="0"/>
              <a:t>quality</a:t>
            </a:r>
            <a:endParaRPr lang="en-US" dirty="0"/>
          </a:p>
          <a:p>
            <a:r>
              <a:rPr lang="en-US" dirty="0"/>
              <a:t>Pool area in square feet</a:t>
            </a:r>
          </a:p>
          <a:p>
            <a:r>
              <a:rPr lang="en-US" dirty="0"/>
              <a:t>Basement quality</a:t>
            </a:r>
          </a:p>
          <a:p>
            <a:r>
              <a:rPr lang="en-US" dirty="0"/>
              <a:t>Kitchen quality</a:t>
            </a:r>
          </a:p>
          <a:p>
            <a:r>
              <a:rPr lang="en-US" dirty="0"/>
              <a:t>Masonry veneer area in square feet</a:t>
            </a:r>
          </a:p>
          <a:p>
            <a:r>
              <a:rPr lang="en-US" dirty="0"/>
              <a:t>Garage quality</a:t>
            </a:r>
          </a:p>
          <a:p>
            <a:r>
              <a:rPr lang="en-US" dirty="0"/>
              <a:t>Screen porch area</a:t>
            </a:r>
          </a:p>
          <a:p>
            <a:r>
              <a:rPr lang="en-US" dirty="0"/>
              <a:t>Size of garage in car capacity</a:t>
            </a:r>
          </a:p>
          <a:p>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3167" y="1269633"/>
            <a:ext cx="2476500" cy="4178300"/>
          </a:xfrm>
          <a:prstGeom prst="rect">
            <a:avLst/>
          </a:prstGeom>
        </p:spPr>
      </p:pic>
      <p:sp>
        <p:nvSpPr>
          <p:cNvPr id="5" name="TextBox 4"/>
          <p:cNvSpPr txBox="1"/>
          <p:nvPr/>
        </p:nvSpPr>
        <p:spPr>
          <a:xfrm>
            <a:off x="564408" y="5600116"/>
            <a:ext cx="10764652" cy="861774"/>
          </a:xfrm>
          <a:prstGeom prst="rect">
            <a:avLst/>
          </a:prstGeom>
          <a:noFill/>
        </p:spPr>
        <p:txBody>
          <a:bodyPr wrap="square" rtlCol="0">
            <a:spAutoFit/>
          </a:bodyPr>
          <a:lstStyle/>
          <a:p>
            <a:r>
              <a:rPr lang="en-US" sz="1600" dirty="0"/>
              <a:t>In conclusion, the quality of overall, </a:t>
            </a:r>
            <a:r>
              <a:rPr lang="en-US" altLang="zh-CN" sz="1600" dirty="0" smtClean="0"/>
              <a:t>exterior</a:t>
            </a:r>
            <a:r>
              <a:rPr lang="en-US" sz="1600" dirty="0" smtClean="0"/>
              <a:t>, </a:t>
            </a:r>
            <a:r>
              <a:rPr lang="en-US" sz="1600" dirty="0"/>
              <a:t>basement, kitchen and garage is very important on a house value. The area size of first floor, pool, masonry veneer, screen porch and garage (in car capacity) would also impact the sale price. The real estate developers should pay attention on these factors to get higher house value.</a:t>
            </a:r>
          </a:p>
        </p:txBody>
      </p:sp>
    </p:spTree>
    <p:extLst>
      <p:ext uri="{BB962C8B-B14F-4D97-AF65-F5344CB8AC3E}">
        <p14:creationId xmlns:p14="http://schemas.microsoft.com/office/powerpoint/2010/main" val="154839871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Problem statement</a:t>
            </a:r>
          </a:p>
        </p:txBody>
      </p:sp>
      <p:sp>
        <p:nvSpPr>
          <p:cNvPr id="3" name="Content Placeholder 2"/>
          <p:cNvSpPr>
            <a:spLocks noGrp="1"/>
          </p:cNvSpPr>
          <p:nvPr>
            <p:ph idx="1"/>
          </p:nvPr>
        </p:nvSpPr>
        <p:spPr>
          <a:xfrm>
            <a:off x="5498592" y="2084832"/>
            <a:ext cx="4255008" cy="3462528"/>
          </a:xfrm>
        </p:spPr>
        <p:txBody>
          <a:bodyPr>
            <a:normAutofit lnSpcReduction="10000"/>
          </a:bodyPr>
          <a:lstStyle/>
          <a:p>
            <a:r>
              <a:rPr lang="en-US" dirty="0"/>
              <a:t>I have datasets of Ames housing. My goal is to use the datasets to predict the price of houses at sale and identify the important factors that have impact on to the value of houses. The Ames Housing Dataset is an exceptionally detailed and robust dataset with over 70 columns of different features relating to houses. I am going to process the data and create a regression model based on </a:t>
            </a:r>
            <a:r>
              <a:rPr lang="en-US" dirty="0" smtClean="0"/>
              <a:t>the Dataset.</a:t>
            </a:r>
            <a:endParaRPr lang="en-US" dirty="0"/>
          </a:p>
        </p:txBody>
      </p:sp>
      <p:pic>
        <p:nvPicPr>
          <p:cNvPr id="1026" name="Picture 2" descr="enovateAmes. The housing crisis was almost a decade… | by Chris Kim |  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3297" y="2084832"/>
            <a:ext cx="4767072" cy="285292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889760" y="5178028"/>
            <a:ext cx="1548384" cy="369332"/>
          </a:xfrm>
          <a:prstGeom prst="rect">
            <a:avLst/>
          </a:prstGeom>
          <a:noFill/>
        </p:spPr>
        <p:txBody>
          <a:bodyPr wrap="square" rtlCol="0">
            <a:spAutoFit/>
          </a:bodyPr>
          <a:lstStyle/>
          <a:p>
            <a:r>
              <a:rPr lang="en-US" altLang="zh-CN" dirty="0" smtClean="0"/>
              <a:t>Ames,</a:t>
            </a:r>
            <a:r>
              <a:rPr lang="zh-CN" altLang="en-US" dirty="0" smtClean="0"/>
              <a:t> </a:t>
            </a:r>
            <a:r>
              <a:rPr lang="en-US" altLang="zh-CN" dirty="0" smtClean="0"/>
              <a:t>Iowa</a:t>
            </a:r>
            <a:endParaRPr lang="en-US" dirty="0"/>
          </a:p>
        </p:txBody>
      </p:sp>
    </p:spTree>
    <p:extLst>
      <p:ext uri="{BB962C8B-B14F-4D97-AF65-F5344CB8AC3E}">
        <p14:creationId xmlns:p14="http://schemas.microsoft.com/office/powerpoint/2010/main" val="5037359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76947"/>
            <a:ext cx="8596668" cy="1320800"/>
          </a:xfrm>
        </p:spPr>
        <p:txBody>
          <a:bodyPr/>
          <a:lstStyle/>
          <a:p>
            <a:r>
              <a:rPr lang="en-US" altLang="zh-CN" dirty="0"/>
              <a:t>Dataset</a:t>
            </a:r>
            <a:endParaRPr lang="en-US" dirty="0"/>
          </a:p>
        </p:txBody>
      </p:sp>
      <p:sp>
        <p:nvSpPr>
          <p:cNvPr id="3" name="Content Placeholder 2"/>
          <p:cNvSpPr>
            <a:spLocks noGrp="1"/>
          </p:cNvSpPr>
          <p:nvPr>
            <p:ph idx="1"/>
          </p:nvPr>
        </p:nvSpPr>
        <p:spPr>
          <a:xfrm>
            <a:off x="676978" y="1275426"/>
            <a:ext cx="8596668" cy="3880773"/>
          </a:xfrm>
        </p:spPr>
        <p:txBody>
          <a:bodyPr/>
          <a:lstStyle/>
          <a:p>
            <a:r>
              <a:rPr lang="en-US" dirty="0"/>
              <a:t>Data set contains information from the Ames Assessor’s Office used in computing assessed values for individual residential properties sold in Ames, IA from 2006 to </a:t>
            </a:r>
            <a:r>
              <a:rPr lang="en-US" dirty="0" smtClean="0"/>
              <a:t>2010</a:t>
            </a:r>
            <a:endParaRPr lang="en-US" altLang="zh-CN" dirty="0" smtClean="0"/>
          </a:p>
          <a:p>
            <a:r>
              <a:rPr lang="en-US" altLang="zh-CN" dirty="0" smtClean="0"/>
              <a:t>81</a:t>
            </a:r>
            <a:r>
              <a:rPr lang="zh-CN" altLang="en-US" dirty="0" smtClean="0"/>
              <a:t> </a:t>
            </a:r>
            <a:r>
              <a:rPr lang="en-US" altLang="zh-CN" dirty="0" smtClean="0"/>
              <a:t>columns</a:t>
            </a:r>
            <a:r>
              <a:rPr lang="zh-CN" altLang="en-US" dirty="0" smtClean="0"/>
              <a:t> </a:t>
            </a:r>
            <a:r>
              <a:rPr lang="en-US" altLang="zh-CN" dirty="0" smtClean="0"/>
              <a:t>and</a:t>
            </a:r>
            <a:r>
              <a:rPr lang="zh-CN" altLang="en-US" dirty="0" smtClean="0"/>
              <a:t> </a:t>
            </a:r>
            <a:r>
              <a:rPr lang="en-US" altLang="zh-CN" dirty="0" smtClean="0"/>
              <a:t>2051</a:t>
            </a:r>
            <a:r>
              <a:rPr lang="zh-CN" altLang="en-US" dirty="0" smtClean="0"/>
              <a:t> </a:t>
            </a:r>
            <a:r>
              <a:rPr lang="en-US" altLang="zh-CN" dirty="0" smtClean="0"/>
              <a:t>rows</a:t>
            </a:r>
            <a:r>
              <a:rPr lang="zh-CN" altLang="en-US" dirty="0" smtClean="0"/>
              <a:t> </a:t>
            </a:r>
            <a:r>
              <a:rPr lang="en-US" altLang="zh-CN" dirty="0" smtClean="0"/>
              <a:t>of</a:t>
            </a:r>
            <a:r>
              <a:rPr lang="zh-CN" altLang="en-US" dirty="0" smtClean="0"/>
              <a:t> </a:t>
            </a:r>
            <a:r>
              <a:rPr lang="en-US" altLang="zh-CN" dirty="0" smtClean="0"/>
              <a:t>housing</a:t>
            </a:r>
            <a:r>
              <a:rPr lang="zh-CN" altLang="en-US" dirty="0" smtClean="0"/>
              <a:t> </a:t>
            </a:r>
            <a:r>
              <a:rPr lang="en-US" altLang="zh-CN" dirty="0" smtClean="0"/>
              <a:t>data</a:t>
            </a:r>
          </a:p>
          <a:p>
            <a:r>
              <a:rPr lang="en-US" altLang="zh-CN" dirty="0" smtClean="0"/>
              <a:t>Describe</a:t>
            </a:r>
            <a:r>
              <a:rPr lang="zh-CN" altLang="en-US" dirty="0" smtClean="0"/>
              <a:t> </a:t>
            </a:r>
            <a:r>
              <a:rPr lang="en-US" altLang="zh-CN" dirty="0" smtClean="0"/>
              <a:t>features</a:t>
            </a:r>
            <a:r>
              <a:rPr lang="zh-CN" altLang="en-US" dirty="0" smtClean="0"/>
              <a:t> </a:t>
            </a:r>
            <a:r>
              <a:rPr lang="en-US" altLang="zh-CN" dirty="0" smtClean="0"/>
              <a:t>of</a:t>
            </a:r>
            <a:r>
              <a:rPr lang="zh-CN" altLang="en-US" dirty="0" smtClean="0"/>
              <a:t> </a:t>
            </a:r>
            <a:r>
              <a:rPr lang="en-US" altLang="zh-CN" dirty="0" smtClean="0"/>
              <a:t>houses</a:t>
            </a:r>
            <a:r>
              <a:rPr lang="zh-CN" altLang="en-US" dirty="0" smtClean="0"/>
              <a:t> </a:t>
            </a:r>
            <a:r>
              <a:rPr lang="en-US" altLang="zh-CN" dirty="0" smtClean="0"/>
              <a:t>and</a:t>
            </a:r>
            <a:r>
              <a:rPr lang="zh-CN" altLang="en-US" dirty="0" smtClean="0"/>
              <a:t> </a:t>
            </a:r>
            <a:r>
              <a:rPr lang="en-US" altLang="zh-CN" dirty="0" smtClean="0"/>
              <a:t>the</a:t>
            </a:r>
            <a:r>
              <a:rPr lang="zh-CN" altLang="en-US" dirty="0" smtClean="0"/>
              <a:t> </a:t>
            </a:r>
            <a:r>
              <a:rPr lang="en-US" altLang="zh-CN" dirty="0" smtClean="0"/>
              <a:t>sale</a:t>
            </a:r>
            <a:r>
              <a:rPr lang="zh-CN" altLang="en-US" dirty="0" smtClean="0"/>
              <a:t> </a:t>
            </a:r>
            <a:r>
              <a:rPr lang="en-US" altLang="zh-CN" dirty="0" smtClean="0"/>
              <a:t>prices</a:t>
            </a:r>
          </a:p>
          <a:p>
            <a:r>
              <a:rPr lang="en-US" altLang="zh-CN" dirty="0" smtClean="0"/>
              <a:t>Include</a:t>
            </a:r>
            <a:r>
              <a:rPr lang="zh-CN" altLang="en-US" dirty="0" smtClean="0"/>
              <a:t> </a:t>
            </a:r>
            <a:r>
              <a:rPr lang="en-US" altLang="zh-CN" dirty="0" smtClean="0"/>
              <a:t>nominal,</a:t>
            </a:r>
            <a:r>
              <a:rPr lang="zh-CN" altLang="en-US" dirty="0" smtClean="0"/>
              <a:t> </a:t>
            </a:r>
            <a:r>
              <a:rPr lang="en-US" altLang="zh-CN" dirty="0" smtClean="0"/>
              <a:t>ordinal,</a:t>
            </a:r>
            <a:r>
              <a:rPr lang="zh-CN" altLang="en-US" dirty="0" smtClean="0"/>
              <a:t> </a:t>
            </a:r>
            <a:r>
              <a:rPr lang="en-US" altLang="zh-CN" dirty="0" smtClean="0"/>
              <a:t>discrete</a:t>
            </a:r>
            <a:r>
              <a:rPr lang="zh-CN" altLang="en-US" dirty="0" smtClean="0"/>
              <a:t> </a:t>
            </a:r>
            <a:r>
              <a:rPr lang="en-US" altLang="zh-CN" dirty="0" smtClean="0"/>
              <a:t>and</a:t>
            </a:r>
            <a:r>
              <a:rPr lang="zh-CN" altLang="en-US" dirty="0" smtClean="0"/>
              <a:t> </a:t>
            </a:r>
            <a:r>
              <a:rPr lang="en-US" altLang="zh-CN" dirty="0" smtClean="0"/>
              <a:t>continuous</a:t>
            </a:r>
            <a:r>
              <a:rPr lang="zh-CN" altLang="en-US" dirty="0" smtClean="0"/>
              <a:t> </a:t>
            </a:r>
            <a:r>
              <a:rPr lang="en-US" altLang="zh-CN" dirty="0" smtClean="0"/>
              <a:t>variables</a:t>
            </a:r>
            <a:endParaRPr lang="en-US" dirty="0"/>
          </a:p>
        </p:txBody>
      </p:sp>
      <p:pic>
        <p:nvPicPr>
          <p:cNvPr id="4"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334" y="3563900"/>
            <a:ext cx="8596312" cy="3087062"/>
          </a:xfrm>
          <a:prstGeom prst="rect">
            <a:avLst/>
          </a:prstGeom>
        </p:spPr>
      </p:pic>
    </p:spTree>
    <p:extLst>
      <p:ext uri="{BB962C8B-B14F-4D97-AF65-F5344CB8AC3E}">
        <p14:creationId xmlns:p14="http://schemas.microsoft.com/office/powerpoint/2010/main" val="19580557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Data</a:t>
            </a:r>
            <a:r>
              <a:rPr lang="zh-CN" altLang="en-US" dirty="0" smtClean="0"/>
              <a:t> </a:t>
            </a:r>
            <a:r>
              <a:rPr lang="en-US" altLang="zh-CN" dirty="0" smtClean="0"/>
              <a:t>Cleaning</a:t>
            </a:r>
            <a:endParaRPr lang="en-US" dirty="0"/>
          </a:p>
        </p:txBody>
      </p:sp>
      <p:sp>
        <p:nvSpPr>
          <p:cNvPr id="3" name="Content Placeholder 2"/>
          <p:cNvSpPr>
            <a:spLocks noGrp="1"/>
          </p:cNvSpPr>
          <p:nvPr>
            <p:ph idx="1"/>
          </p:nvPr>
        </p:nvSpPr>
        <p:spPr>
          <a:xfrm>
            <a:off x="677334" y="1721677"/>
            <a:ext cx="8596668" cy="3880773"/>
          </a:xfrm>
        </p:spPr>
        <p:txBody>
          <a:bodyPr>
            <a:normAutofit lnSpcReduction="10000"/>
          </a:bodyPr>
          <a:lstStyle/>
          <a:p>
            <a:r>
              <a:rPr lang="en-US" altLang="zh-CN" dirty="0" smtClean="0"/>
              <a:t>Deal</a:t>
            </a:r>
            <a:r>
              <a:rPr lang="zh-CN" altLang="en-US" dirty="0" smtClean="0"/>
              <a:t> </a:t>
            </a:r>
            <a:r>
              <a:rPr lang="en-US" altLang="zh-CN" dirty="0" smtClean="0"/>
              <a:t>with</a:t>
            </a:r>
            <a:r>
              <a:rPr lang="zh-CN" altLang="en-US" dirty="0" smtClean="0"/>
              <a:t> </a:t>
            </a:r>
            <a:r>
              <a:rPr lang="en-US" altLang="zh-CN" dirty="0" smtClean="0"/>
              <a:t>null</a:t>
            </a:r>
            <a:r>
              <a:rPr lang="zh-CN" altLang="en-US" dirty="0" smtClean="0"/>
              <a:t> </a:t>
            </a:r>
            <a:r>
              <a:rPr lang="en-US" altLang="zh-CN" dirty="0" smtClean="0"/>
              <a:t>values</a:t>
            </a:r>
            <a:r>
              <a:rPr lang="zh-CN" altLang="en-US" dirty="0" smtClean="0"/>
              <a:t> </a:t>
            </a:r>
            <a:r>
              <a:rPr lang="en-US" altLang="zh-CN" dirty="0" smtClean="0"/>
              <a:t>(replace</a:t>
            </a:r>
            <a:r>
              <a:rPr lang="zh-CN" altLang="en-US" dirty="0" smtClean="0"/>
              <a:t> </a:t>
            </a:r>
            <a:r>
              <a:rPr lang="en-US" altLang="zh-CN" dirty="0" smtClean="0"/>
              <a:t>missing</a:t>
            </a:r>
            <a:r>
              <a:rPr lang="zh-CN" altLang="en-US" dirty="0" smtClean="0"/>
              <a:t> </a:t>
            </a:r>
            <a:r>
              <a:rPr lang="en-US" altLang="zh-CN" dirty="0" smtClean="0"/>
              <a:t>value</a:t>
            </a:r>
            <a:r>
              <a:rPr lang="zh-CN" altLang="en-US" dirty="0" smtClean="0"/>
              <a:t> </a:t>
            </a:r>
            <a:r>
              <a:rPr lang="en-US" altLang="zh-CN" dirty="0" smtClean="0"/>
              <a:t>as</a:t>
            </a:r>
            <a:r>
              <a:rPr lang="zh-CN" altLang="en-US" dirty="0" smtClean="0"/>
              <a:t> </a:t>
            </a:r>
            <a:r>
              <a:rPr lang="en-US" altLang="zh-CN" dirty="0" smtClean="0"/>
              <a:t>NA</a:t>
            </a:r>
            <a:r>
              <a:rPr lang="zh-CN" altLang="en-US" dirty="0" smtClean="0"/>
              <a:t> </a:t>
            </a:r>
            <a:r>
              <a:rPr lang="en-US" altLang="zh-CN" dirty="0" smtClean="0"/>
              <a:t>or</a:t>
            </a:r>
            <a:r>
              <a:rPr lang="zh-CN" altLang="en-US" dirty="0" smtClean="0"/>
              <a:t> </a:t>
            </a:r>
            <a:r>
              <a:rPr lang="en-US" altLang="zh-CN" dirty="0" smtClean="0"/>
              <a:t>0)</a:t>
            </a:r>
          </a:p>
          <a:p>
            <a:r>
              <a:rPr lang="en-US" altLang="zh-CN" dirty="0" smtClean="0"/>
              <a:t>Transform</a:t>
            </a:r>
            <a:r>
              <a:rPr lang="zh-CN" altLang="en-US" dirty="0" smtClean="0"/>
              <a:t> </a:t>
            </a:r>
            <a:r>
              <a:rPr lang="en-US" altLang="zh-CN" dirty="0" smtClean="0"/>
              <a:t>objects</a:t>
            </a:r>
            <a:r>
              <a:rPr lang="zh-CN" altLang="en-US" dirty="0" smtClean="0"/>
              <a:t> </a:t>
            </a:r>
            <a:r>
              <a:rPr lang="en-US" altLang="zh-CN" dirty="0" smtClean="0"/>
              <a:t>to</a:t>
            </a:r>
            <a:r>
              <a:rPr lang="zh-CN" altLang="en-US" dirty="0" smtClean="0"/>
              <a:t> </a:t>
            </a:r>
            <a:r>
              <a:rPr lang="en-US" altLang="zh-CN" dirty="0" smtClean="0"/>
              <a:t>numbers</a:t>
            </a:r>
          </a:p>
          <a:p>
            <a:r>
              <a:rPr lang="en-US" altLang="zh-CN" dirty="0" smtClean="0"/>
              <a:t>Transform</a:t>
            </a:r>
            <a:r>
              <a:rPr lang="zh-CN" altLang="en-US" dirty="0" smtClean="0"/>
              <a:t> </a:t>
            </a:r>
            <a:r>
              <a:rPr lang="en-US" altLang="zh-CN" dirty="0" smtClean="0"/>
              <a:t>categorical</a:t>
            </a:r>
            <a:r>
              <a:rPr lang="zh-CN" altLang="en-US" dirty="0" smtClean="0"/>
              <a:t> </a:t>
            </a:r>
            <a:r>
              <a:rPr lang="en-US" altLang="zh-CN" dirty="0" smtClean="0"/>
              <a:t>variables</a:t>
            </a:r>
            <a:r>
              <a:rPr lang="zh-CN" altLang="en-US" dirty="0" smtClean="0"/>
              <a:t> </a:t>
            </a:r>
            <a:r>
              <a:rPr lang="en-US" altLang="zh-CN" dirty="0" smtClean="0"/>
              <a:t>to</a:t>
            </a:r>
            <a:r>
              <a:rPr lang="zh-CN" altLang="en-US" dirty="0" smtClean="0"/>
              <a:t> </a:t>
            </a:r>
            <a:r>
              <a:rPr lang="en-US" altLang="zh-CN" dirty="0" smtClean="0"/>
              <a:t>ordinal</a:t>
            </a:r>
            <a:r>
              <a:rPr lang="zh-CN" altLang="en-US" dirty="0" smtClean="0"/>
              <a:t> </a:t>
            </a:r>
            <a:endParaRPr lang="en-US" altLang="zh-CN" dirty="0" smtClean="0"/>
          </a:p>
          <a:p>
            <a:pPr marL="0" indent="0">
              <a:buNone/>
            </a:pPr>
            <a:r>
              <a:rPr lang="zh-CN" altLang="en-US" dirty="0"/>
              <a:t> </a:t>
            </a:r>
            <a:r>
              <a:rPr lang="zh-CN" altLang="en-US" dirty="0" smtClean="0"/>
              <a:t>        </a:t>
            </a:r>
            <a:r>
              <a:rPr lang="en-US" altLang="zh-CN" sz="1600" dirty="0" smtClean="0"/>
              <a:t>For</a:t>
            </a:r>
            <a:r>
              <a:rPr lang="zh-CN" altLang="en-US" sz="1600" dirty="0" smtClean="0"/>
              <a:t> </a:t>
            </a:r>
            <a:r>
              <a:rPr lang="en-US" altLang="zh-CN" sz="1600" dirty="0" smtClean="0"/>
              <a:t>example</a:t>
            </a:r>
            <a:r>
              <a:rPr lang="zh-CN" altLang="en-US" sz="1600" dirty="0" smtClean="0"/>
              <a:t> </a:t>
            </a:r>
            <a:r>
              <a:rPr lang="en-US" altLang="zh-CN" sz="1600" dirty="0" smtClean="0"/>
              <a:t>:</a:t>
            </a:r>
            <a:r>
              <a:rPr lang="zh-CN" altLang="en-US" sz="1600" dirty="0" smtClean="0"/>
              <a:t> </a:t>
            </a:r>
            <a:r>
              <a:rPr lang="nl-NL" altLang="zh-CN" sz="1600" dirty="0" smtClean="0"/>
              <a:t>'NA</a:t>
            </a:r>
            <a:r>
              <a:rPr lang="nl-NL" altLang="zh-CN" sz="1600" dirty="0"/>
              <a:t>':0, 'Po':1, 'Fa':2, 'TA':3, 'Gd':4, 'Ex':</a:t>
            </a:r>
            <a:r>
              <a:rPr lang="nl-NL" altLang="zh-CN" sz="1600" dirty="0" smtClean="0"/>
              <a:t>5</a:t>
            </a:r>
            <a:endParaRPr lang="en-US" altLang="zh-CN" sz="1600" dirty="0" smtClean="0"/>
          </a:p>
          <a:p>
            <a:r>
              <a:rPr lang="en-US" altLang="zh-CN" dirty="0" smtClean="0"/>
              <a:t>Combine</a:t>
            </a:r>
            <a:r>
              <a:rPr lang="zh-CN" altLang="en-US" dirty="0" smtClean="0"/>
              <a:t> </a:t>
            </a:r>
            <a:r>
              <a:rPr lang="en-US" altLang="zh-CN" dirty="0" smtClean="0"/>
              <a:t>some</a:t>
            </a:r>
            <a:r>
              <a:rPr lang="zh-CN" altLang="en-US" dirty="0" smtClean="0"/>
              <a:t> </a:t>
            </a:r>
            <a:r>
              <a:rPr lang="en-US" altLang="zh-CN" dirty="0"/>
              <a:t>c</a:t>
            </a:r>
            <a:r>
              <a:rPr lang="en-US" altLang="zh-CN" dirty="0" smtClean="0"/>
              <a:t>olumns</a:t>
            </a:r>
            <a:endParaRPr lang="en-US" altLang="zh-CN" dirty="0"/>
          </a:p>
          <a:p>
            <a:pPr marL="0" indent="0">
              <a:buNone/>
            </a:pPr>
            <a:r>
              <a:rPr lang="zh-CN" altLang="en-US" dirty="0" smtClean="0"/>
              <a:t>        </a:t>
            </a:r>
            <a:r>
              <a:rPr lang="zh-CN" altLang="en-US" dirty="0"/>
              <a:t> </a:t>
            </a:r>
            <a:r>
              <a:rPr lang="en-US" altLang="zh-CN" sz="1600" dirty="0" smtClean="0"/>
              <a:t>For</a:t>
            </a:r>
            <a:r>
              <a:rPr lang="zh-CN" altLang="en-US" sz="1600" dirty="0" smtClean="0"/>
              <a:t> </a:t>
            </a:r>
            <a:r>
              <a:rPr lang="en-US" altLang="zh-CN" sz="1600" dirty="0" smtClean="0"/>
              <a:t>example:</a:t>
            </a:r>
            <a:r>
              <a:rPr lang="zh-CN" altLang="en-US" sz="1600" dirty="0" smtClean="0"/>
              <a:t> </a:t>
            </a:r>
            <a:r>
              <a:rPr lang="en-US" altLang="zh-CN" sz="1600" dirty="0" smtClean="0"/>
              <a:t>get</a:t>
            </a:r>
            <a:r>
              <a:rPr lang="zh-CN" altLang="en-US" sz="1600" dirty="0" smtClean="0"/>
              <a:t> </a:t>
            </a:r>
            <a:r>
              <a:rPr lang="en-US" altLang="zh-CN" sz="1600" dirty="0" smtClean="0"/>
              <a:t>“Total</a:t>
            </a:r>
            <a:r>
              <a:rPr lang="zh-CN" altLang="en-US" sz="1600" dirty="0" smtClean="0"/>
              <a:t> </a:t>
            </a:r>
            <a:r>
              <a:rPr lang="en-US" altLang="zh-CN" sz="1600" dirty="0" smtClean="0"/>
              <a:t>Square</a:t>
            </a:r>
            <a:r>
              <a:rPr lang="zh-CN" altLang="en-US" sz="1600" dirty="0"/>
              <a:t> </a:t>
            </a:r>
            <a:r>
              <a:rPr lang="en-US" altLang="zh-CN" sz="1600" dirty="0" smtClean="0"/>
              <a:t>Feet”,</a:t>
            </a:r>
            <a:r>
              <a:rPr lang="zh-CN" altLang="en-US" sz="1600" dirty="0" smtClean="0"/>
              <a:t> </a:t>
            </a:r>
            <a:r>
              <a:rPr lang="en-US" altLang="zh-CN" sz="1600" dirty="0" smtClean="0"/>
              <a:t>“Total</a:t>
            </a:r>
            <a:r>
              <a:rPr lang="zh-CN" altLang="en-US" sz="1600" dirty="0" smtClean="0"/>
              <a:t> </a:t>
            </a:r>
            <a:r>
              <a:rPr lang="en-US" altLang="zh-CN" sz="1600" dirty="0" smtClean="0"/>
              <a:t>bathrooms”</a:t>
            </a:r>
          </a:p>
          <a:p>
            <a:r>
              <a:rPr lang="en-US" altLang="zh-CN" dirty="0" smtClean="0"/>
              <a:t>Identify</a:t>
            </a:r>
            <a:r>
              <a:rPr lang="zh-CN" altLang="en-US" dirty="0" smtClean="0"/>
              <a:t> </a:t>
            </a:r>
            <a:r>
              <a:rPr lang="en-US" altLang="zh-CN" dirty="0" smtClean="0"/>
              <a:t>if</a:t>
            </a:r>
            <a:r>
              <a:rPr lang="zh-CN" altLang="en-US" dirty="0" smtClean="0"/>
              <a:t> </a:t>
            </a:r>
            <a:r>
              <a:rPr lang="en-US" altLang="zh-CN" dirty="0" smtClean="0"/>
              <a:t>the</a:t>
            </a:r>
            <a:r>
              <a:rPr lang="zh-CN" altLang="en-US" dirty="0" smtClean="0"/>
              <a:t> </a:t>
            </a:r>
            <a:r>
              <a:rPr lang="en-US" altLang="zh-CN" dirty="0" smtClean="0"/>
              <a:t>house</a:t>
            </a:r>
            <a:r>
              <a:rPr lang="zh-CN" altLang="en-US" dirty="0" smtClean="0"/>
              <a:t> </a:t>
            </a:r>
            <a:r>
              <a:rPr lang="en-US" altLang="zh-CN" dirty="0" smtClean="0"/>
              <a:t>has</a:t>
            </a:r>
            <a:r>
              <a:rPr lang="zh-CN" altLang="en-US" dirty="0" smtClean="0"/>
              <a:t> </a:t>
            </a:r>
            <a:r>
              <a:rPr lang="en-US" altLang="zh-CN" dirty="0" smtClean="0"/>
              <a:t>certain</a:t>
            </a:r>
            <a:r>
              <a:rPr lang="zh-CN" altLang="en-US" dirty="0" smtClean="0"/>
              <a:t> </a:t>
            </a:r>
            <a:r>
              <a:rPr lang="en-US" altLang="zh-CN" dirty="0" smtClean="0"/>
              <a:t>feature</a:t>
            </a:r>
          </a:p>
          <a:p>
            <a:pPr marL="0" indent="0">
              <a:buNone/>
            </a:pPr>
            <a:r>
              <a:rPr lang="zh-CN" altLang="en-US" dirty="0"/>
              <a:t> </a:t>
            </a:r>
            <a:r>
              <a:rPr lang="zh-CN" altLang="en-US" dirty="0" smtClean="0"/>
              <a:t>        </a:t>
            </a:r>
            <a:r>
              <a:rPr lang="en-US" altLang="zh-CN" sz="1600" dirty="0" smtClean="0"/>
              <a:t>For</a:t>
            </a:r>
            <a:r>
              <a:rPr lang="zh-CN" altLang="en-US" sz="1600" dirty="0" smtClean="0"/>
              <a:t> </a:t>
            </a:r>
            <a:r>
              <a:rPr lang="en-US" altLang="zh-CN" sz="1600" dirty="0" smtClean="0"/>
              <a:t>example:</a:t>
            </a:r>
            <a:r>
              <a:rPr lang="zh-CN" altLang="en-US" sz="1600" dirty="0" smtClean="0"/>
              <a:t> </a:t>
            </a:r>
            <a:r>
              <a:rPr lang="en-US" altLang="zh-CN" sz="1600" dirty="0" smtClean="0"/>
              <a:t>if</a:t>
            </a:r>
            <a:r>
              <a:rPr lang="zh-CN" altLang="en-US" sz="1600" dirty="0" smtClean="0"/>
              <a:t> </a:t>
            </a:r>
            <a:r>
              <a:rPr lang="en-US" altLang="zh-CN" sz="1600" dirty="0" smtClean="0"/>
              <a:t>the</a:t>
            </a:r>
            <a:r>
              <a:rPr lang="zh-CN" altLang="en-US" sz="1600" dirty="0" smtClean="0"/>
              <a:t> </a:t>
            </a:r>
            <a:r>
              <a:rPr lang="en-US" altLang="zh-CN" sz="1600" dirty="0" smtClean="0"/>
              <a:t>house</a:t>
            </a:r>
            <a:r>
              <a:rPr lang="zh-CN" altLang="en-US" sz="1600" dirty="0" smtClean="0"/>
              <a:t> </a:t>
            </a:r>
            <a:r>
              <a:rPr lang="en-US" altLang="zh-CN" sz="1600" dirty="0" smtClean="0"/>
              <a:t>has</a:t>
            </a:r>
            <a:r>
              <a:rPr lang="zh-CN" altLang="en-US" sz="1600" dirty="0" smtClean="0"/>
              <a:t> </a:t>
            </a:r>
            <a:r>
              <a:rPr lang="en-US" altLang="zh-CN" sz="1600" dirty="0" smtClean="0"/>
              <a:t>Central</a:t>
            </a:r>
            <a:r>
              <a:rPr lang="zh-CN" altLang="en-US" sz="1600" dirty="0" smtClean="0"/>
              <a:t> </a:t>
            </a:r>
            <a:r>
              <a:rPr lang="en-US" altLang="zh-CN" sz="1600" dirty="0" smtClean="0"/>
              <a:t>Air,</a:t>
            </a:r>
            <a:r>
              <a:rPr lang="zh-CN" altLang="en-US" sz="1600" dirty="0" smtClean="0"/>
              <a:t> </a:t>
            </a:r>
            <a:r>
              <a:rPr lang="en-US" altLang="zh-CN" sz="1600" dirty="0" smtClean="0"/>
              <a:t>Garage,</a:t>
            </a:r>
            <a:r>
              <a:rPr lang="zh-CN" altLang="en-US" sz="1600" dirty="0" smtClean="0"/>
              <a:t> </a:t>
            </a:r>
            <a:r>
              <a:rPr lang="en-US" altLang="zh-CN" sz="1600" dirty="0" smtClean="0"/>
              <a:t>Fence</a:t>
            </a:r>
          </a:p>
          <a:p>
            <a:r>
              <a:rPr lang="en-US" altLang="zh-CN" dirty="0" smtClean="0"/>
              <a:t>Create</a:t>
            </a:r>
            <a:r>
              <a:rPr lang="zh-CN" altLang="en-US" dirty="0" smtClean="0"/>
              <a:t> </a:t>
            </a:r>
            <a:r>
              <a:rPr lang="en-US" altLang="zh-CN" dirty="0" smtClean="0"/>
              <a:t>new</a:t>
            </a:r>
            <a:r>
              <a:rPr lang="zh-CN" altLang="en-US" dirty="0" smtClean="0"/>
              <a:t> </a:t>
            </a:r>
            <a:r>
              <a:rPr lang="en-US" altLang="zh-CN" dirty="0" smtClean="0"/>
              <a:t>column</a:t>
            </a:r>
            <a:r>
              <a:rPr lang="zh-CN" altLang="en-US" dirty="0" smtClean="0"/>
              <a:t> </a:t>
            </a:r>
            <a:r>
              <a:rPr lang="en-US" altLang="zh-CN" dirty="0" smtClean="0"/>
              <a:t>based</a:t>
            </a:r>
            <a:r>
              <a:rPr lang="zh-CN" altLang="en-US" dirty="0" smtClean="0"/>
              <a:t> </a:t>
            </a:r>
            <a:r>
              <a:rPr lang="en-US" altLang="zh-CN" dirty="0" smtClean="0"/>
              <a:t>on</a:t>
            </a:r>
            <a:r>
              <a:rPr lang="zh-CN" altLang="en-US" dirty="0" smtClean="0"/>
              <a:t> </a:t>
            </a:r>
            <a:r>
              <a:rPr lang="en-US" altLang="zh-CN" dirty="0" smtClean="0"/>
              <a:t>the</a:t>
            </a:r>
            <a:r>
              <a:rPr lang="zh-CN" altLang="en-US" dirty="0" smtClean="0"/>
              <a:t> </a:t>
            </a:r>
            <a:r>
              <a:rPr lang="en-US" altLang="zh-CN" dirty="0" smtClean="0"/>
              <a:t>date</a:t>
            </a:r>
            <a:r>
              <a:rPr lang="zh-CN" altLang="en-US" dirty="0" smtClean="0"/>
              <a:t> </a:t>
            </a:r>
            <a:r>
              <a:rPr lang="en-US" altLang="zh-CN" dirty="0" smtClean="0"/>
              <a:t>from</a:t>
            </a:r>
            <a:r>
              <a:rPr lang="zh-CN" altLang="en-US" dirty="0" smtClean="0"/>
              <a:t> </a:t>
            </a:r>
            <a:r>
              <a:rPr lang="en-US" altLang="zh-CN" dirty="0" smtClean="0"/>
              <a:t>existing</a:t>
            </a:r>
            <a:r>
              <a:rPr lang="zh-CN" altLang="en-US" dirty="0" smtClean="0"/>
              <a:t> </a:t>
            </a:r>
            <a:r>
              <a:rPr lang="en-US" altLang="zh-CN" dirty="0" smtClean="0"/>
              <a:t>columns</a:t>
            </a:r>
          </a:p>
          <a:p>
            <a:pPr marL="0" indent="0">
              <a:buNone/>
            </a:pPr>
            <a:r>
              <a:rPr lang="zh-CN" altLang="en-US" dirty="0"/>
              <a:t> </a:t>
            </a:r>
            <a:r>
              <a:rPr lang="zh-CN" altLang="en-US" dirty="0" smtClean="0"/>
              <a:t>        </a:t>
            </a:r>
            <a:r>
              <a:rPr lang="en-US" altLang="zh-CN" sz="1600" dirty="0" smtClean="0"/>
              <a:t>For</a:t>
            </a:r>
            <a:r>
              <a:rPr lang="zh-CN" altLang="en-US" sz="1600" dirty="0" smtClean="0"/>
              <a:t> </a:t>
            </a:r>
            <a:r>
              <a:rPr lang="en-US" altLang="zh-CN" sz="1600" dirty="0" smtClean="0"/>
              <a:t>example:</a:t>
            </a:r>
            <a:r>
              <a:rPr lang="zh-CN" altLang="en-US" sz="1600" dirty="0" smtClean="0"/>
              <a:t> </a:t>
            </a:r>
            <a:r>
              <a:rPr lang="en-US" altLang="zh-CN" sz="1600" dirty="0" smtClean="0"/>
              <a:t>Calculate</a:t>
            </a:r>
            <a:r>
              <a:rPr lang="zh-CN" altLang="en-US" sz="1600" dirty="0" smtClean="0"/>
              <a:t> </a:t>
            </a:r>
            <a:r>
              <a:rPr lang="en-US" altLang="zh-CN" sz="1600" dirty="0" smtClean="0"/>
              <a:t>the</a:t>
            </a:r>
            <a:r>
              <a:rPr lang="zh-CN" altLang="en-US" sz="1600" dirty="0" smtClean="0"/>
              <a:t> </a:t>
            </a:r>
            <a:r>
              <a:rPr lang="en-US" altLang="zh-CN" sz="1600" dirty="0" smtClean="0"/>
              <a:t>age</a:t>
            </a:r>
            <a:r>
              <a:rPr lang="zh-CN" altLang="en-US" sz="1600" dirty="0" smtClean="0"/>
              <a:t> </a:t>
            </a:r>
            <a:r>
              <a:rPr lang="en-US" altLang="zh-CN" sz="1600" dirty="0" smtClean="0"/>
              <a:t>of</a:t>
            </a:r>
            <a:r>
              <a:rPr lang="zh-CN" altLang="en-US" sz="1600" dirty="0" smtClean="0"/>
              <a:t> </a:t>
            </a:r>
            <a:r>
              <a:rPr lang="en-US" altLang="zh-CN" sz="1600" dirty="0" smtClean="0"/>
              <a:t>the</a:t>
            </a:r>
            <a:r>
              <a:rPr lang="zh-CN" altLang="en-US" sz="1600" dirty="0" smtClean="0"/>
              <a:t> </a:t>
            </a:r>
            <a:r>
              <a:rPr lang="en-US" altLang="zh-CN" sz="1600" dirty="0" smtClean="0"/>
              <a:t>house</a:t>
            </a:r>
            <a:r>
              <a:rPr lang="zh-CN" altLang="en-US" sz="1600" dirty="0" smtClean="0"/>
              <a:t> </a:t>
            </a:r>
            <a:r>
              <a:rPr lang="en-US" altLang="zh-CN" sz="1600" dirty="0" smtClean="0"/>
              <a:t>based</a:t>
            </a:r>
            <a:r>
              <a:rPr lang="zh-CN" altLang="en-US" sz="1600" dirty="0" smtClean="0"/>
              <a:t> </a:t>
            </a:r>
            <a:r>
              <a:rPr lang="en-US" altLang="zh-CN" sz="1600" dirty="0" smtClean="0"/>
              <a:t>on</a:t>
            </a:r>
            <a:r>
              <a:rPr lang="zh-CN" altLang="en-US" sz="1600" dirty="0" smtClean="0"/>
              <a:t> </a:t>
            </a:r>
            <a:r>
              <a:rPr lang="en-US" altLang="zh-CN" sz="1600" dirty="0" smtClean="0"/>
              <a:t>“Year</a:t>
            </a:r>
            <a:r>
              <a:rPr lang="zh-CN" altLang="en-US" sz="1600" dirty="0" smtClean="0"/>
              <a:t> </a:t>
            </a:r>
            <a:r>
              <a:rPr lang="en-US" altLang="zh-CN" sz="1600" dirty="0" smtClean="0"/>
              <a:t>Built”</a:t>
            </a:r>
            <a:endParaRPr lang="en-US" altLang="zh-CN" sz="1600" dirty="0"/>
          </a:p>
          <a:p>
            <a:pPr marL="0" indent="0">
              <a:buNone/>
            </a:pPr>
            <a:endParaRPr lang="en-US" altLang="zh-CN" dirty="0"/>
          </a:p>
          <a:p>
            <a:endParaRPr lang="en-US" altLang="zh-CN" dirty="0" smtClean="0"/>
          </a:p>
          <a:p>
            <a:endParaRPr lang="en-US" dirty="0"/>
          </a:p>
        </p:txBody>
      </p:sp>
    </p:spTree>
    <p:extLst>
      <p:ext uri="{BB962C8B-B14F-4D97-AF65-F5344CB8AC3E}">
        <p14:creationId xmlns:p14="http://schemas.microsoft.com/office/powerpoint/2010/main" val="95930140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Exploratory</a:t>
            </a:r>
            <a:r>
              <a:rPr lang="zh-CN" altLang="en-US" dirty="0"/>
              <a:t> </a:t>
            </a:r>
            <a:r>
              <a:rPr lang="en-US" altLang="zh-CN" dirty="0"/>
              <a:t>Data</a:t>
            </a:r>
            <a:r>
              <a:rPr lang="zh-CN" altLang="en-US" dirty="0"/>
              <a:t> </a:t>
            </a:r>
            <a:r>
              <a:rPr lang="en-US" altLang="zh-CN" dirty="0"/>
              <a:t>Analysis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7334" y="1802729"/>
            <a:ext cx="4762500" cy="3556000"/>
          </a:xfrm>
        </p:spPr>
      </p:pic>
      <p:sp>
        <p:nvSpPr>
          <p:cNvPr id="7" name="Content Placeholder 2"/>
          <p:cNvSpPr txBox="1">
            <a:spLocks/>
          </p:cNvSpPr>
          <p:nvPr/>
        </p:nvSpPr>
        <p:spPr>
          <a:xfrm>
            <a:off x="5907346" y="2238594"/>
            <a:ext cx="8596668" cy="388077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dirty="0"/>
              <a:t>count 2051.000000 </a:t>
            </a:r>
            <a:endParaRPr lang="en-US" dirty="0" smtClean="0"/>
          </a:p>
          <a:p>
            <a:r>
              <a:rPr lang="en-US" dirty="0" smtClean="0"/>
              <a:t>mean </a:t>
            </a:r>
            <a:r>
              <a:rPr lang="en-US" dirty="0"/>
              <a:t>181469.701609 </a:t>
            </a:r>
            <a:endParaRPr lang="en-US" dirty="0" smtClean="0"/>
          </a:p>
          <a:p>
            <a:r>
              <a:rPr lang="en-US" dirty="0" err="1" smtClean="0"/>
              <a:t>std</a:t>
            </a:r>
            <a:r>
              <a:rPr lang="en-US" dirty="0" smtClean="0"/>
              <a:t> </a:t>
            </a:r>
            <a:r>
              <a:rPr lang="en-US" dirty="0"/>
              <a:t>79258.659352 </a:t>
            </a:r>
            <a:endParaRPr lang="en-US" dirty="0" smtClean="0"/>
          </a:p>
          <a:p>
            <a:r>
              <a:rPr lang="en-US" dirty="0" smtClean="0"/>
              <a:t>min </a:t>
            </a:r>
            <a:r>
              <a:rPr lang="en-US" dirty="0"/>
              <a:t>12789.000000 </a:t>
            </a:r>
            <a:endParaRPr lang="en-US" dirty="0" smtClean="0"/>
          </a:p>
          <a:p>
            <a:r>
              <a:rPr lang="en-US" dirty="0" smtClean="0"/>
              <a:t>max </a:t>
            </a:r>
            <a:r>
              <a:rPr lang="en-US" dirty="0"/>
              <a:t>611657.000000 </a:t>
            </a:r>
            <a:endParaRPr lang="en-US" dirty="0" smtClean="0"/>
          </a:p>
          <a:p>
            <a:r>
              <a:rPr lang="en-US" dirty="0" smtClean="0"/>
              <a:t>Name</a:t>
            </a:r>
            <a:r>
              <a:rPr lang="en-US" dirty="0"/>
              <a:t>: </a:t>
            </a:r>
            <a:r>
              <a:rPr lang="en-US" dirty="0" err="1"/>
              <a:t>SalePrice</a:t>
            </a:r>
            <a:r>
              <a:rPr lang="en-US" dirty="0"/>
              <a:t>, </a:t>
            </a:r>
            <a:r>
              <a:rPr lang="en-US" dirty="0" err="1"/>
              <a:t>dtype</a:t>
            </a:r>
            <a:r>
              <a:rPr lang="en-US" dirty="0"/>
              <a:t>: float64</a:t>
            </a:r>
            <a:endParaRPr lang="en-US" altLang="zh-CN" dirty="0" smtClean="0"/>
          </a:p>
        </p:txBody>
      </p:sp>
    </p:spTree>
    <p:extLst>
      <p:ext uri="{BB962C8B-B14F-4D97-AF65-F5344CB8AC3E}">
        <p14:creationId xmlns:p14="http://schemas.microsoft.com/office/powerpoint/2010/main" val="68428015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Exploratory</a:t>
            </a:r>
            <a:r>
              <a:rPr lang="zh-CN" altLang="en-US" dirty="0" smtClean="0"/>
              <a:t> </a:t>
            </a:r>
            <a:r>
              <a:rPr lang="en-US" altLang="zh-CN" dirty="0" smtClean="0"/>
              <a:t>Data</a:t>
            </a:r>
            <a:r>
              <a:rPr lang="zh-CN" altLang="en-US" dirty="0" smtClean="0"/>
              <a:t> </a:t>
            </a:r>
            <a:r>
              <a:rPr lang="en-US" altLang="zh-CN" dirty="0" smtClean="0"/>
              <a:t>Analysis</a:t>
            </a:r>
            <a:endParaRPr lang="en-US" dirty="0"/>
          </a:p>
        </p:txBody>
      </p:sp>
      <p:sp>
        <p:nvSpPr>
          <p:cNvPr id="3" name="Content Placeholder 2"/>
          <p:cNvSpPr>
            <a:spLocks noGrp="1"/>
          </p:cNvSpPr>
          <p:nvPr>
            <p:ph idx="1"/>
          </p:nvPr>
        </p:nvSpPr>
        <p:spPr>
          <a:xfrm>
            <a:off x="6595112" y="1887901"/>
            <a:ext cx="3938300" cy="3880773"/>
          </a:xfrm>
        </p:spPr>
        <p:txBody>
          <a:bodyPr>
            <a:normAutofit lnSpcReduction="10000"/>
          </a:bodyPr>
          <a:lstStyle/>
          <a:p>
            <a:r>
              <a:rPr lang="en-US" altLang="zh-CN" dirty="0" smtClean="0"/>
              <a:t>Overall</a:t>
            </a:r>
            <a:r>
              <a:rPr lang="zh-CN" altLang="en-US" dirty="0" smtClean="0"/>
              <a:t> </a:t>
            </a:r>
            <a:r>
              <a:rPr lang="en-US" altLang="zh-CN" dirty="0"/>
              <a:t>q</a:t>
            </a:r>
            <a:r>
              <a:rPr lang="en-US" altLang="zh-CN" dirty="0" smtClean="0"/>
              <a:t>uality</a:t>
            </a:r>
          </a:p>
          <a:p>
            <a:r>
              <a:rPr lang="en-US" altLang="zh-CN" dirty="0" smtClean="0"/>
              <a:t>Total</a:t>
            </a:r>
            <a:r>
              <a:rPr lang="zh-CN" altLang="en-US" dirty="0" smtClean="0"/>
              <a:t> </a:t>
            </a:r>
            <a:r>
              <a:rPr lang="en-US" altLang="zh-CN" dirty="0" smtClean="0"/>
              <a:t>square</a:t>
            </a:r>
            <a:r>
              <a:rPr lang="zh-CN" altLang="en-US" dirty="0" smtClean="0"/>
              <a:t> </a:t>
            </a:r>
            <a:r>
              <a:rPr lang="en-US" altLang="zh-CN" dirty="0" smtClean="0"/>
              <a:t>feet</a:t>
            </a:r>
          </a:p>
          <a:p>
            <a:r>
              <a:rPr lang="en-US" altLang="zh-CN" dirty="0" smtClean="0"/>
              <a:t>Exterior</a:t>
            </a:r>
            <a:r>
              <a:rPr lang="zh-CN" altLang="en-US" dirty="0" smtClean="0"/>
              <a:t> </a:t>
            </a:r>
            <a:r>
              <a:rPr lang="en-US" altLang="zh-CN" dirty="0" smtClean="0"/>
              <a:t>quality</a:t>
            </a:r>
          </a:p>
          <a:p>
            <a:r>
              <a:rPr lang="en-US" altLang="zh-CN" dirty="0" smtClean="0"/>
              <a:t>Ground</a:t>
            </a:r>
            <a:r>
              <a:rPr lang="zh-CN" altLang="en-US" dirty="0" smtClean="0"/>
              <a:t> </a:t>
            </a:r>
            <a:r>
              <a:rPr lang="en-US" altLang="zh-CN" dirty="0" smtClean="0"/>
              <a:t>living</a:t>
            </a:r>
            <a:r>
              <a:rPr lang="zh-CN" altLang="en-US" dirty="0" smtClean="0"/>
              <a:t> </a:t>
            </a:r>
            <a:r>
              <a:rPr lang="en-US" altLang="zh-CN" dirty="0" smtClean="0"/>
              <a:t>area</a:t>
            </a:r>
          </a:p>
          <a:p>
            <a:r>
              <a:rPr lang="en-US" altLang="zh-CN" dirty="0" smtClean="0"/>
              <a:t>Kitchen</a:t>
            </a:r>
            <a:r>
              <a:rPr lang="zh-CN" altLang="en-US" dirty="0" smtClean="0"/>
              <a:t> </a:t>
            </a:r>
            <a:r>
              <a:rPr lang="en-US" altLang="zh-CN" dirty="0" smtClean="0"/>
              <a:t>quality</a:t>
            </a:r>
          </a:p>
          <a:p>
            <a:r>
              <a:rPr lang="en-US" altLang="zh-CN" dirty="0" smtClean="0"/>
              <a:t>Garage</a:t>
            </a:r>
            <a:r>
              <a:rPr lang="zh-CN" altLang="en-US" dirty="0" smtClean="0"/>
              <a:t> </a:t>
            </a:r>
            <a:r>
              <a:rPr lang="en-US" altLang="zh-CN" dirty="0"/>
              <a:t>a</a:t>
            </a:r>
            <a:r>
              <a:rPr lang="en-US" altLang="zh-CN" dirty="0" smtClean="0"/>
              <a:t>rea</a:t>
            </a:r>
          </a:p>
          <a:p>
            <a:r>
              <a:rPr lang="en-US" altLang="zh-CN" dirty="0" smtClean="0"/>
              <a:t>Garage</a:t>
            </a:r>
            <a:r>
              <a:rPr lang="zh-CN" altLang="en-US" dirty="0" smtClean="0"/>
              <a:t> </a:t>
            </a:r>
            <a:r>
              <a:rPr lang="en-US" altLang="zh-CN" dirty="0"/>
              <a:t>c</a:t>
            </a:r>
            <a:r>
              <a:rPr lang="en-US" altLang="zh-CN" dirty="0" smtClean="0"/>
              <a:t>ars</a:t>
            </a:r>
          </a:p>
          <a:p>
            <a:r>
              <a:rPr lang="en-US" altLang="zh-CN" dirty="0" smtClean="0"/>
              <a:t>1</a:t>
            </a:r>
            <a:r>
              <a:rPr lang="en-US" altLang="zh-CN" baseline="30000" dirty="0" smtClean="0"/>
              <a:t>st</a:t>
            </a:r>
            <a:r>
              <a:rPr lang="zh-CN" altLang="en-US" dirty="0" smtClean="0"/>
              <a:t> </a:t>
            </a:r>
            <a:r>
              <a:rPr lang="en-US" altLang="zh-CN" dirty="0" smtClean="0"/>
              <a:t>floor</a:t>
            </a:r>
            <a:r>
              <a:rPr lang="zh-CN" altLang="en-US" dirty="0" smtClean="0"/>
              <a:t> </a:t>
            </a:r>
            <a:r>
              <a:rPr lang="en-US" altLang="zh-CN" dirty="0" smtClean="0"/>
              <a:t>square</a:t>
            </a:r>
            <a:r>
              <a:rPr lang="zh-CN" altLang="en-US" dirty="0" smtClean="0"/>
              <a:t> </a:t>
            </a:r>
            <a:r>
              <a:rPr lang="en-US" altLang="zh-CN" dirty="0" smtClean="0"/>
              <a:t>feet</a:t>
            </a:r>
          </a:p>
          <a:p>
            <a:r>
              <a:rPr lang="en-US" altLang="zh-CN" dirty="0" smtClean="0"/>
              <a:t>Basement</a:t>
            </a:r>
            <a:r>
              <a:rPr lang="zh-CN" altLang="en-US" dirty="0" smtClean="0"/>
              <a:t> </a:t>
            </a:r>
            <a:r>
              <a:rPr lang="en-US" altLang="zh-CN" dirty="0" smtClean="0"/>
              <a:t>quality</a:t>
            </a:r>
          </a:p>
          <a:p>
            <a:r>
              <a:rPr lang="en-US" altLang="zh-CN" dirty="0" smtClean="0"/>
              <a:t>Remodel</a:t>
            </a:r>
            <a:r>
              <a:rPr lang="zh-CN" altLang="en-US" dirty="0" smtClean="0"/>
              <a:t> </a:t>
            </a:r>
            <a:r>
              <a:rPr lang="en-US" altLang="zh-CN" dirty="0" smtClean="0"/>
              <a:t>year</a:t>
            </a:r>
            <a:endParaRPr lang="en-US" dirty="0"/>
          </a:p>
        </p:txBody>
      </p:sp>
      <p:sp>
        <p:nvSpPr>
          <p:cNvPr id="4" name="AutoShape 2" descr="data:image/png;base64,iVBORw0KGgoAAAANSUhEUgAAAqcAAAH3CAYAAACGg/ZuAAAAOXRFWHRTb2Z0d2FyZQBNYXRwbG90bGliIHZlcnNpb24zLjMuNCwgaHR0cHM6Ly9tYXRwbG90bGliLm9yZy8QVMy6AAAACXBIWXMAAAsTAAALEwEAmpwYAABA4UlEQVR4nO3dd5hkZZ238fsrGYEhg6I4qEhSYGVEMZDMaRFFwYSou5hQ110zrrKy6KprxrDoi8AiBmABQQWUMCiKMINEBQxgAkWCkpHwe/84p6UoOlQP012nu+/PddXVVc95znN+dbpm5jvPCZWqQpIkSeqCBwy7AEmSJGmE4VSSJEmdYTiVJElSZxhOJUmS1BmGU0mSJHWG4VSSJEmdYTiVtFQlqQEeV0xDHR9KcnKSa9tt7jVGvwckeU+SK5LcluT8JC+a6vomI8npSU5fgvX2at/7IyfoN3+8fTRMSd6b5LdJ7kxy3jRsb4n29VRJsmP7u9lx2LVI02XZYRcgadbZru/1McD5wH49bbdPQx1vBs4DTgD2HKff/sDbgX2BxcAewJFJnldV35nqIgf0xmEXMAxJtgUOAD4GHAvcONSChuNcmj9TPxt2IdJ0MZxKWqqq6qze10luB67pb58G86rq7nbWcNRwmmRdmmD6X1X1323zae06/wUMNZwmWaGqbq+quRpMNmt/frGqfj3USqZZkmWAVNUNwHT/2ZGGysP6kqZdkm2TfD/JTUluTnJKO0vW2+eQJL9P8sQk57SH3K9I8uZBtlFVdw/Q7ZnA8sDhfe2HA49JstE47+E7SRaP0v6g9hD0v7Sv10nyP0kuS3JLkt8lOSLJBn3r7dcevn10kpOS3AR8s112r0PNSVZM8skkF7X78I9Jjk+y6RjlPjjJsW3fa5N8LslKE+2cJDu0v5sb29/TSUke3dfnmUl+lOSv7fiXJnn/AGOP+xlo3+8h7ctftftmv3HGe1mSn7bj/TXJhUle17P8cUmOaj9Tt7Z1fmjA/bB2ki8k+UOS25NckmTvAdYbOST/ovbzfH2SG5J8NclafX0ryQFJ3p3kcuBvNJ/BUQ/rJ9k1yZnt+70hydlJ/rFn+bJpTle5pK35yiQfT7LiRHVLw2Y4lTStkmwJLATWAPaimdVcDViYZKu+7qsB3wAOBV4AnA58Jkvv3MgtaE4x+GVf+8Xtz83HWfcw4LFJ+vu8rP35tfbnmsBtwHuAZwHvADYGzhwjKBxHs3/+EfjkGNteAVgV+E/gucAbgBWBs5KsP0r/w2ne4wvbMf8Z+MI4740kzwVOAW4CXtG+r1WBHyR5aNvn4cC3gMuB3duaPwE8cIKxB/kMvBH4cPv8hTSHtr88xnhPbt/jQprPyYuBLwGr93TbkOY0j9fT/B4+DbwG+MoEta4GnEmzn/drfx4PfGHQ/ygBnwIKeCnN6SP/CBw1Sr+92vHf3v68coya3gz8H3A18Cqa93sMML+n2+HA+4Aj2rE+DLwW+OqANUvDU1U+fPjwMWUP4Arg8J7XRwF/AVbvaVsNuA74v562Q2j+Qd+jb7zvAb+hOeQ5yPYf2Y6z1yjLDgL+OM46rxxn3JWAvwIf7ms/D/jOOOstAzy0HX/Xnvb92ra3jrLO6cDpE4y5Ms05mW/rad+rHfOLff33Be4CHtW+nt+/j2jC7Cl9660GXAN8qn29W7veapP8TAz6Gfindvz5E4z3duC6SWw/NKe1vQK4G1hrrH0N/DvNfy427hvjS+2+WHac7ezY1n9iX/vL2/an9rQVTRhdaYwxduzZTzf27qdRtvuUdp09x9ju1pP5ffnwMd0PZ04lTbftgROq6i8jDdWcV/ctYIe+vncBR/e1fZ1mFmwD7r/Q/GM9Wvu4qupWmtpeniQASR4DbEUzq3rPYMkb0twF4CbgTuC37aJNRhn6mIEKT16S5CdJ/tKOeTOwyhhjfrPv9ddpjpxtO0pfkmwMPAL4ant4eNkkywK3AD+m+R1CE8TvAL6eZLc05/AOYjKfgUGcA6yR5PAkz0uy+ijvabUkH0nyK5rZ8juA/6X5XW88ztjPAn4CXN63L04C1mL82fUR/fv/SJpQ3H/x4Int52o8T6T5PR80Qc1/A47uq/nkdvn2Y68qDZ/hVNJ0WxO4apT2P9Ic5u11fVXd0df2p/bn0gin19GEmv4wukbP8vEcRjMLumP7+pU0s1rHjXRoD8F+Hvg+zeHpbYEntItHO6w/2r65lyTPpznd4ec0h9sfDzwO+PMYY/5pjNdj7cORkPn/aEJc7+N5NKGMqvolzXm7D6AJen9sA/NEAXMyn4EJVdVCmkPbD6UJ939uz2fdsqfbV2gO6X8GeDrN/npTu2y88zDXpQlz/fvhyHb5WmOs1+te+7+q/gZcz333/4S/+57t/X6cPuvSnEt9E/eu+eq+MaRO8mp9SdPtOmC08yLX575hcI0ky/UF1PXan39YCrVcTHP+5iO493mnI7NhE10lv5BmFvQVSRbSnFN4VN/s1x40h8f/baQh41xoxegzuf32AH5ZVXv1jLkcTegbzXrccx7tyGsYex9e2/58D02o7ve3vxdbdRrNHQ5WAJ4EfBD4dpL5VXXNGONP5jMwkKo6CjgqySo0/1n4CHBikofQBLVdgP2q6tMj67Qz3RO5libUvXWM5ZcOMMZ6vS+SLE8Twvv3/yC/+5F9ugFw0Rh9rqU5FeEpYywf9VxWqSucOZU03RYCz02y6khD+/z57bJeywD9N8TfgyYQLo1weiJN0Hp5X/srgIuq6vLxVq6qornAZDfgOcBD6DukT3MuaP/s76uXtOCeMe/sa3slzf4azUv6Xu9Bc1j57DH6X0pzrvAWVbVolMcF/StUc8urU4GP0lwQNV4An8xnYFKq6qaqOgH4H+BBNLOEK9Dsm/7fw14DDHkisCnw2zH2xSD3Xu3f/y+m+ff3xwOs2+9HNDOi490t4ESa2eB5Y9RsOFWnOXMqabrtT3No+JQkH6GZLXoXTeD6YF/fG4GPJlkb+AXNzOTTaC7cGXeWqT20vA73zNAtaM/5HJllo6quTvJJ4D1JbqS54fnuwM40M22DOIxmhvGLwO+4b7g6EXhXkvfShMGdacLs/XEi8IK29hOAbYC30FxkNJrnJPkYzTmH2wIfAA6rqstG61xVleRNwHHtLN83aWbs1qM55/G3VfWJJK+nOeT9HZr3vjbNvriSsWf1YHKfgQkl+WBb22ntth9Csz/Oq6o/t33OAv4tyVXte3kNg50a8kmaz8QP2v19KU343hR4SlUN8jnZIslXaM71fRTNFwssrKpTBn+Xjaq6Mcl7gM8mOZrmP0c3AlsDt1XVZ6vq9CRfo5lJ/gTN5+5umgvfngO8a6zfvdQJw74iy4cPH7P7Qd/V+m3b42kOF99EcyHPKcC2fX0OoTmv7ok0F7zcRnOV/lsG3O7pNKHnPo++fsvQ3HLnNzQXylwA7DbJ93hOO/aHRlm2Es1tm/5MEyJOoJlVLJrDzCP99mvb7nP1N/e9gvwBNLeRupLmIqWFwD+0+/qQnn57tWNuT3Me7E00h80/R89V4YxytX7bvl1b7/Xt/r+CJmBt17P8OJpgejvNOZNHApsMsM8G+QwMerX+c2kuULqqreN3NOfLPrjvPX63/R1cDRzYrvf3K+FH29dt2xo0IXXk/qNXAz8A/mWCunZsx38hzef5L+32jwDW7utbwH+OM8aOfe270VyodStwQ/v8eX2fkbfSfDvbbTR3ljifZmZ73rD/XvDhY7xHqgY5xUWSpleSQ4CnVdVDhl2LtCTaG+efBjy9qkY7d1fSKDznVJIkSZ1hOJUkSVJneFhfkiRJneHMqSRJkjrDcCpJkqTO8D6ns8jaa69d8+fPH3YZkiRJE1q8ePE1VbVOf7vhdBaZP38+ixYtGnYZkiRJE0rym9HaPawvSZKkzjCcSpIkqTM8rD+L/Pz317LNOw4bdhmSJGmGWvyxPYddgjOnkiRJ6g7DqSRJkjrDcCpJkqTOMJxKkiSpMwynkiRJ6gzDqSRJkjrDcCpJkqTOMJxKkiSpMwynkiRJ6gzDqSRJkjrDcCpJkqTOMJxKkiSpMwynkiRJ6owZHU6TPCTJcUl+keRXST6dZPlp2O5N7c/5SS4ao88WSU5Ncllb238kWeL9neSKJGsv6fqSJEkzwYwNp0kC/B9wbFVtDDwKWAU4YCmMvez9XH8l4FvAf1XVo4DHANsCb72/tUmSJM1mMzacAjsDt1XVVwCq6i7gbcBrkqyc5CdJthjpnOT0JNskeWCSg5Ock+SnSXZpl++V5MgkxwMnJ1klySlJzk1y4Ui/Ab0MOLOqTm5ruwXYB3hHu639kry9p7aLksxvnx+bZHGSi5PsfT/2jyRJ0oxzv2YIh2wLYHFvQ1XdkOS3wCOBrwMvAT6Q5EHAg6tqcZIPAadW1WuSrA6cneT77RDbAVtW1XXt7Omu7ZhrA2cl+VZV1RLW9qskK7XbHM9r2u2vBJyT5OiqunaAbUqSJM14M3nmNMBoQXGk/ZvAi9u2lwBHts+fAbw7yXnA6cCKwIbtsu9V1XU943woyQXA94ENgPWWQm0TeUuS84GzgIcCG4+7oWTvJIuSLLrzlhsHLE+SJKmbZvLM6cXAi3obkqxGE+h+VVW3JLk2yZbA7sDrRroBL6qqS/vWfTxwc0/Ty4F1gG2q6o4kV9AE2UFr275v/IcD11TVX5Lcyb3/Y7Bi22dH4GnAdm39p0+0zao6CDgI4IHrbzTIrK4kSVJnzeSZ01OAlZPsCZBkGeDjwCHtOZ7QHNp/JzCvqi5s204C3txeUEWSfxhj/HnA1W0w3Ql42CRq+yrw5CRPa7exEvAZ4APt8iuAx7bLHgts1LPN69tguinwhElsU5IkacabseG0PfdzV+DFSX4BXAbcBry3p9tRwB40h/hH7A8sB1zQ3gZq/zE28VVgQZJFNLOol0yitluBfwT2TXIZcA3NBVJfbbscDazZnlrwhrZ2gBOBZdtTCfanObQvSZI0Z2Sw63t0fyR5AfAJYKeq+s1UbeeB629Um77yP6ZqeEmSNMst/tie07atJIurakF/+4ydOZ1JqurYqnr4VAZTSZKk2cBwKkmSpM4wnEqSJKkzDKeSJEnqDMOpJEmSOsNwKkmSpM4wnEqSJKkzDKeSJEnqDMOpJEmSOsNwKkmSpM4wnEqSJKkzDKeSJEnqjGWHXYCWns0eshaLPrbnsMuQJElaYs6cSpIkqTMMp5IkSeoMw6kkSZI6w3AqSZKkzjCcSpIkqTMMp5IkSeoMw6kkSZI6w3AqSZKkzvAm/LPI3666mN9+8DHDLkOSpFlvw/dfOOwSZi1nTiVJktQZhlNJkiR1huFUkiRJnWE4lSRJUmcYTiVJktQZhlNJkiR1huFUkiRJnWE4lSRJUmcYTiVJktQZhlNJkiR1huFUkiRJnWE4lSRJUmd0MpwmWSvJee3jj0n+0PN6+b6+/5Jk5QHGPD3JgqmreulJsk6SnyT5aZKnJHnjsGuSJEmaDp0Mp1V1bVVtXVVbA18EPjnyuqr+1tf9X4AJw2kXJFl2wK5PBS6pqn8AfgcYTiVJ0pzQyXA6miRPbWcSL0xycJIVkrwFeDBwWpLT2n5fSLIoycVJ/mOAcf8ryc+SXJDkv9u2jZL8OMk5SfZPclPbvmOSE3rWPTDJXu3z97f9L0pyUJK07acn+VCShcBbk2yTZGGSxUlOSvKgvnq2Bj4KPCfJecBHgEe0s8Yfu7/7UZIkqcsGnckbthWBQ4CnVtVlSQ4D3lBVn0ryr8BOVXVN23ffqrouyTLAKUm2rKoLRhs0yZrArsCmVVVJVm8XfRr4QlUdluRNA9Z4YFV9sB33f4HnAce3y1avqh2SLAcsBHapqj8n2R04AHjNyCBVdV6S9wMLqmqfJPOBLdpZZEmSpFltpsycLgNcXlWXta8PBbYfo+9LkpwL/BTYAth8nHFvAG4DvpzkhcAtbfuTgK+1z/93wBp3as8TvRDYud32iG+0PzcBHg18r50VfR/wkAHHH1WSvduZ4kXX3XzX/RlKkiRp6GbKzOnNg3RKshHwduBxVXV9kkNoZl1HVVV3JtmW5hzPPYB9aIIlQI2yyp3cO9Cv2G53ReDzNLOdv0uyX992R+oPcHFVbTfI+xlEVR0EHASw5QYrjVazJEnSjDFTZk5XBOYneWT7+pU0h8cBbgRWbZ+vRhME/5pkPeDZ4w2aZBVgXlV9h+bCqq3bRWfShFWAl/es8htg8/Z813k0oXakPoBr2jF3G2OTlwLrJNmu3f5ySbYYo++I3vcnSZI0q82UmdPbgFcDR7ZXvJ9DcxU/NLOG301yVVXtlOSnwMXAr2lC5nhWBY5rZz4DvK1tfytwRJK3AkePdG5nRb8JXAD8gubUAarqL0m+BFwIXNHWdx9V9bckuwGfacPtssCn2npHVVXXJjkzyUXAd6vqHRO8J0mSpBkrVR4JnkiSm6pqlWHXMZEtN1ipTnjdIyfuKEmS7pcN33/hsEuY8ZIsrqr73IN+phzWlyRJ0hxgOB3ATJg1lSRJmg0Mp5IkSeoMw6kkSZI6w3AqSZKkzjCcSpIkqTMMp5IkSeoMw6kkSZI6w3AqSZKkzjCcSpIkqTMMp5IkSeoMw6kkSZI6w3AqSZKkzlh22AVo6Vn+QVuw4fsXDbsMSZKkJebMqSRJkjrDcCpJkqTOMJxKkiSpMwynkiRJ6gzDqSRJkjrDcCpJkqTOMJxKkiSpM7zP6SxyydWX8KTPPmnYZUiSNOuc+eYzh13CnOHMqSRJkjrDcCpJkqTOMJxKkiSpMwynkiRJ6gzDqSRJkjrDcCpJkqTOMJxKkiSpMwynkiRJ6gzDqSRJkjrDcCpJkqTOMJxKkiSpMwynkiRJ6gzDqSRJkjpj1ofTJHclOa/n8e4J+r93KWwzSd6X5BdJLkuyMMmW92O8vZIceH/rkiRJ6rplh13ANLi1qraeRP/3Ah+azAaSLFNVd/U0vQl4IrBVVd2S5BnA8Uk2r6qbJzO2JEnSXDLrZ05Hk2RekkuTbNK+/lqSf07yX8BK7QzrV9tlr0hydtv2P0mWadtvSvLBJD8BtuvbxLuAN1fVLQBVdTJwBvDykXV7atktySHt8+cn+UmSnyb5fpL1pnRHSJIkdcxcCKcjYXPksXtV/RXYBzgkyR7AGlX1pap6N+1Ma1W9PMlmwO7Ak9rZ17toAybwQOCiqnp8Vf1wZGNJVgMeWFW/6qtjEbD5BLX+EHhCVf0D8HXgnffvrUuSJM0sc/awflV9L8mLgc8BW42x7lOBbYBzkgCsBFzdLrsLOHoSdWSAPg8BvpHkQcDywOUTDprsDewNsPway0+iHEmSpO6ZCzOno0ryAGAz4FZgzbG6AYe2M6lbV9UmVbVfu+y2vvNMAaiqG4Cbkzy8b9FjaWZPAaqnfcWe558FDqyqxwCv61s2qqo6qKoWVNWC5VZZbqLukiRJnTZnwynwNuDnwEuBg5OMJLs7ep6fAuyWZF2AJGsmedgAY38M+EySldr1ngZsARzVLv9Tks3agLxrz3rzgD+0z1+1hO9LkiRpxpoLh/VXSnJez+sTgYOBfwK2raobk5wBvA/4AHAQcEGSc9vzTt8HnNwGyTtorsT/zQTb/CywejvOcjSH6B9dVbe1y98NnAD8DrgIWKVt3w84MskfgLOAjZb4XUuSJM1AqaqJe2mJJVkFOAY4p6ru9z1Ux7PKhqvUVu8Y6/RZSZK0pM5885nDLmHWSbK4qhb0t8+FmdOhqqqbgKcPuw5JkqSZYC6fcypJkqSOMZxKkiSpMwynkiRJ6gzDqSRJkjrDcCpJkqTOMJxKkiSpMwynkiRJ6gzDqSRJkjrDcCpJkqTOMJxKkiSpMwynkiRJ6oxlh12Alp5N192UM9985rDLkCRJWmLOnEqSJKkzDKeSJEnqDMOpJEmSOsNwKkmSpM4wnEqSJKkzDKeSJEnqDMOpJEmSOsNwKkmSpM7wJvyzyI2XXsrC7XcYdhmSJM0YO5yxcNglqI8zp5IkSeoMw6kkSZI6w3AqSZKkzjCcSpIkqTMMp5IkSeoMw6kkSZI6w3AqSZKkzjCcSpIkqTMMp5IkSeoMw6kkSZI6w3AqSZKkzjCcSpIkqTNmZThNsl6SI5L8OsniJD9OsuuA6940Stvrk+w5yRqWTXJNkg9PZj1JkqS5bNaF0yQBjgXOqKqHV9U2wB7AQ0bpu+wgY1bVF6vqsEmW8gzgUuAlbU2j1brMJMeUJEma1WZdOAV2Bv5WVV8caaiq31TVZwGS7JXkyCTHAycPMmCS/ZK8PclmSc7uaZ+f5IIxVnsp8Gngt8ATeta5Isn7k/wQeHGSZ7Qzu+e2da3S9nt/knOSXJTkoLECriRJ0mwyG8PpFsC5E/TZDnhVVe08mYGr6ufA8kke3jbtDnyzv1+SlYCnAicAX6MJqr1uq6onA98H3gc8raoeCywC/rXtc2BVPa6qHg2sBDxvMrVKkiTNRLMxnN5Lks8lOT/JOT3N36uq65ZwyG8CL2mf7w58Y5Q+zwNOq6pbgKOBXfsO4Y+s8wRgc+DMJOcBrwIe1i7bKclPklxIMxu8xWjFJNk7yaIki/56xx1L+JYkSZK6YaBzLmeYi4EXjbyoqjclWZtmVnLEzfdj/G8ARyb5v2b4+sUofV4KPCnJFe3rtYCdaGZKe7cfmqB8r5nVJCsCnwcWVNXvkuwHrDhaMVV1EHAQwCarrlpL+qYkSZK6YDbOnJ4KrJjkDT1tKy+twavqV8BdwL8zyqxpktWAJwMbVtX8qpoPvIn7HtoHOIsmxD6yXXflJI/iniB6TXsO6m5Lq35JkqQum3Uzp1VVSV4AfDLJO4E/08xUvmvAIVZO8vue158Ypc83gI8BG42y7IXAqVV1e0/bccBHk6zQV+ufk+wFfK1n2fuq6rIkXwIuBK4Aek9JkCRJmrVS5ZHg2WKTVVetg/7hscMuQ5KkGWOHMxYOu4Q5K8niqlrQ3z4bD+tLkiRphjKcSpIkqTMMp5IkSeoMw6kkSZI6w3AqSZKkzjCcSpIkqTMMp5IkSeoMw6kkSZI6w3AqSZKkzjCcSpIkqTMMp5IkSeoMw6kkSZI6w3AqSZKkzlh22AVo6Vl1k03Y4YyFwy5DkiRpiTlzKkmSpM4wnEqSJKkzDKeSJEnqDMOpJEmSOsNwKkmSpM4wnEqSJKkzDKeSJEnqDO9zOotc/fu/cuC/HT/sMiRJ6qx9Pv78YZegCThzKkmSpM4wnEqSJKkzDKeSJEnqDMOpJEmSOsNwKkmSpM4wnEqSJKkzDKeSJEnqDMOpJEmSOmNSN+FPsiWwPbAW8D9V9cckjwT+VFU3TkWBkiRJmjsGCqdJVgAOB14IBCjgeOCPwEeBy4B3T1GNkiRJmiMGPax/APA04JXAejQBdcR3gWcu5bokSZI0Bw16WP+lwPuq6ogky/QtuxyYv1SrkiRJ0pw06MzpWsDPxxljhaVTjiRJkuayQcPp5cB2YyzbFrh06ZQzmCQ39Tx/TpJfJNkwyeuT7Nm275XkwROMs1eSA6eoxicnOTvJJUkuTfKm+zneTRP3kiRJmtkGPax/GPDeJFcA/9e2VZKdgLcB+y390iaW5KnAZ4FnVNVvgS/2LN4LuAi4cgh1rQ8cAbygqs5NsjZwUpIrq+qY6a5HkiRpphh05vSjwLeB/wWua9t+CHwfOLGqPjsFtY0ryVOALwHPrapftW37JXl7kt2ABcBXk5yXZKUkj0vyoyTntzOaq7ZDPTjJie3s60d7xn9Gkh8nOTfJkUlWaduvSPIfbfuFSTYdpbw3AYdU1bkAVXUN8E7gHe0Yh7Q1jmzrpvbnKklO6Rl7l6W82yRJkjptoHBaVXdV1R7ADsDHgS8DnwF2rqqXT2F9Y1kBOI5mZvKS/oVVdRSwCHh5VW0N3AV8A3hrVW1Fc+eBW9vuWwO7A48Bdk/y0Ham833A06rqse1Y/9qziWva9i8Abx+lvi2AxX1ti4DNJ3hftwG7tmPvBHw8SSZYR5IkadaY1E34q+oHwA+mqJbJuAP4EfBa4K0D9N8EuKqqzgGoqhsA2tx3SlX9tX39M+BhwOo0QfLMts/ywI97xhs5tWExzb1f+43cC3ayAnwoyfbA3cAGNLfu+uOYKyR7A3sDrLHqOkuwSUmSpO6YqV9fejfwEuBxSd47QP/xwuLtPc/vognsAb5XVVu3j82r6rWjrDPSv9/FNKcV9NqGZvYU4E7afd/OjC7ftr8cWAfYpp3x/ROw4nhvrKoOqqoFVbVglZXnjddVkiSp88YMp0nuTnLXgI87p7NogKq6BXge8PIkrx2ly43AyHmll9CcW/o4gCSrJhlv1vgs4EntV7OSZOUkj5pEeZ8D9kqydbv+WjRfZLB/u/wKmrAKsAuwXPt8HnB1Vd3RXmz2sElsU5IkacYbL6B9kCU7ND1tquq6JM8CzkhyTd/iQ4AvJrmV5jZYuwOfTbISzfmmTxtn3D8n2Qv4WvvVrdCcg3rZgHVdleQVwEFJ5tF8ScFeVbWw7fIl4LgkZwOnADe37V8Fjk+yCDiPJlRLkiTNGanqdP6cFdp7nL4e2L6qrp+q7Wy4/sb1zpd/YqqGlyRpxtvn488fdglqJVlcVf2nQS7ZOadJvPJmEqrqc1X1mKkMppIkSbPBwOE0yQ5JFraHyf+Y5NYkp7dXlkuSJEn320DhNMmLgVOBdYGPAW8B/pvmNken9t5QXpIkSVpSg97n9IM03xD1gqq6e6QxyQeAb9FchX7U0i9PkiRJc8mgh/U3Ar7QG0wB2tefp7kaXZIkSbpfBg2nv6C5Ofxo1gF+uXTKkSRJ0lw2aDjdF/iPkZvYj0jyeGA/4D1LuS5JkiTNQWOec5rkjL6mFYGzkvyO5ms11wMeClwNvAM4YaqKlCRJ0tww3gVRd3Pvb4i6hHt/Y9Hl7UOSJElaKsYMp1W14zTWIUmSJC3ZN0RJkiRJU2HQ+5wCkGQNYGOa80/vpar6z1GVJEmSJmWgcJpkReBg4CVAxui2zNIqSktm3YfMY5+PP3/YZUiSJC2xQQ/r/zuwI/AqmnC6D/BPwA+BXwHPm4riJEmSNLcMGk5fRPMVpl9vX/+kqr5SVTsA5wPPmoriJEmSNLcMGk43BC6uqruAO4AH9iw7GNh9aRcmSZKkuWfQcHotsEr7/HfAVj3L1gZWWppFSZIkaW4a9Gr9s4B/AL4LHA3sn2RV4E7g32jOPZUkSZLul0HD6UdoDu0D/CfwSJpzUJehCa5vWPqlSZIkaa4ZKJxW1SJgUfv8RuBFSVYAVqiqG6awPkmSJM0hk7oJf6+quh24fSnWIkmSpDluzHCaZE/g21V1bft8XFV12FKtTJN21eW/4oBX7DbsMiRJGti+hx817BLUMePNnB4CPIHmSv1DJhinAMOpJEmS7pfxwulGwFU9zyVJkqQpNWY4rarfACRZDtgauKCqLp+muiRJkjQHTXgT/qq6A/gmMH/Kq5EkSdKcNug3RP0aWHcqC5EkSZIGDacfBfZNss5UFiNJkqS5bdD7nO4MrAlcnuQsmgulqmd5VdWrlnZxkiRJmlsGDadPBu4A/gw8on30qvusIUmSJE3SoF9f6q2kJEmSNOUGPedUkiRJmnKDHtb/uyTrAiv2t1fVb5dKRZIkSZqzBgqnSR4A/CfwOmD1Mbots5RqkiRJ0hw16GH9fwHeBHwcCPAhmrB6OfAr4J+norjxJFkvyRFJfp1kcZIfJ9l1uusYT5JPJ/lDG+4lSZI0gUFD06uBDwIfaV8fU1UfADYD/gBsOAW1jSlJgGOBM6rq4VW1DbAH8JBJjDGlM71tIN0V+B2w/Rh9Jn1ahSRJ0mw2aDh9OLCoqu4C7gRWgr9/temngNdMSXVj2xn4W1V9caShqn5TVZ8FSDI/yQ+SnNs+nti275jktCRHABe2bce2M68XJ9l7ZLwkr01yWZLTk3wpyYFt+zpJjk5yTvt40hg17gRcBHwBeGnPuPslOSjJycBhY42XZNskP0ry0/bnJktx/0mSJHXSoDN3f+Wei6CuBDYBzuwZY82lXNdEtgDOHWf51cDTq+q2JBsDXwMWtMu2BR5dVZe3r19TVdclWQk4J8nRwArAvwOPBW4ETgXOb/t/GvhkVf0wyYbASTQzyP1e2m73OOBDSZZrwzzANsCTq+rWNiiPNt4lwPZVdWeSp9GcSvGiwXeRJEnSzDNoOP0psDlNcDoJ+I8kt9LMoh7A+EFxyiX5HM0XBfytqh4HLAccmGRr4C7gUT3dz+4JpgBv6TlX9aHAxsD6wMKquq4d/8ieMZ4GbN6cWQDAaklWraobe+pZHngO8LaqujHJT4BnAN9uu3yrqm4dbzxgHnBoG66rfU+jvfe9gb0B5q280vg7SpIkqePGDKdJDgYOqaozaA7dP7xd9AGaGcWvtq9/A+wzhTWO5mJ6ZhGr6k1J1gYWtU1vA/4EbEVz6sJtPevePPIkyY404XC7qrolyek0M8RhbA9o+986Tp9n0YTLC9vQuTJwC/eE05t7+o46XpLPAqdV1a5J5gOnj7ahqjoIOAhgg7XW8Ju6JEnSjDbeOae7A6cluZxmVvIUgKr6I82h8UcBWwOPqqoLprjOfqcCKyZ5Q0/byj3P5wFXVdXdwCsZ+zZX84Dr22C6KfCEtv1sYIcka7QXLfUeTj+ZnjDezs72eynwT1U1v6rmAxsBz0iy8ih9xxpvHs3FZgB7jVG/JEnSrDJeOF0P+CfgCuB9wKVJfpjkn4HVquqXVXVBz3mU06aqCngBTYC8PMnZwKHAu9ounwdeleQsmhB986gDwYnAskkuAPYHzmrH/wPNOZ4/Ab4P/IzmvFuAtwALklyQ5GfA63sHbAPoM7lnlpSquhn4IfD8UWoYa7yPAh9OcibeQ1aSJM0RaXLeBJ2Sh9LMQL4C2JTmMPlxwGHASe0M5aySZJWquqmdOT0GOLiqjhl2XePZYK016o3Pfuqwy5AkaWD7Hn7UsEvQkCRZXFUL+tsHupVUVf2uqj5UVZvTHPo+GHgqcALwhyT/vVSr7Yb9kpxHczuoy2nuqypJkqQpNOlvLqqqs6tqH2AD4JPAujQXIM0qVfX2qtq6qjatqrfUIFPMkiRJul8m/Q1FSR4J7ElziP9hNPcBPXIp1yVJkqQ5aKBwmmRNmqv396S5Ur9oLhTal+arTG8bZ3VJkiRpIOPd53Q54Hk0gfTZwPI0V62/Bzi8qq6clgolSZI0Z4w3c/pHYHXgOuBLwKFVtWic/pIkSdL9Ml44/QHNvUNPGMa9TCVJkjT3jBlOq+oF01iHJEmSNPlbSUmSJElTxXAqSZKkzjCcSpIkqTMMp5IkSeqMSX9DlLrrQRs9gn0PP2rYZUiSJC0xZ04lSZLUGYZTSZIkdYbhVJIkSZ1hOJUkSVJnGE4lSZLUGYZTSZIkdYbhVJIkSZ1hOJUkSVJneBP+WeS2q27k5wecOuwyJEkayGb77jzsEtRBzpxKkiSpMwynkiRJ6gzDqSRJkjrDcCpJkqTOMJxKkiSpMwynkiRJ6gzDqSRJkjrDcCpJkqTOMJxKkiSpMwynkiRJ6gzDqSRJkjrDcCpJkqTOMJxKkiSpM2Z0OE2yXpIjkvw6yeIkP06y67DrGpFk2yRnJLk0ySVJvpxk5WHXJUmS1FUzNpwmCXAscEZVPbyqtgH2AB4yiTGWmaLySLIecCTwrqraBNgMOBFYdcD1l52q2iRJkrpqxoZTYGfgb1X1xZGGqvpNVX0WIMn8JD9Icm77eGLbvmOS05IcAVzYth3bzrxenGTvkfGSvDbJZUlOT/KlJAe27eskOTrJOe3jSaPU9ybg0Kr6cVtbVdVRVfWndkb1R0l+2v7cpB13ryRHJjkeODnJg9qZ1/OSXJTkKVOyJyVJkjpiJs/ObQGcO87yq4GnV9VtSTYGvgYsaJdtCzy6qi5vX7+mqq5LshJwTpKjgRWAfwceC9wInAqc3/b/NPDJqvphkg2Bk2hmRns9Gjh0jNouAbavqjuTPA34EPCidtl2wJZtPf8GnFRVB7SzvJ4SIEmSZrWZHE7vJcnngCfTzKY+DlgOODDJ1sBdwKN6up/dE0wB3tJzrupDgY2B9YGFVXVdO/6RPWM8Ddi8ObMAgNWSrFpVNw5Y7jzg0DY0V1vriO+NbBM4Bzg4yXLAsVV13ijve29gb4AHzVt3wM1LkiR100w+rH8xzawmAFX1JuCpwDpt09uAPwFb0cyYLt+z7s0jT5LsSBM2t6uqrYCfAisCYWwPaPtv3T42GCWYXgxsM8b6+wOnVdWjgee327tPbVV1BrA98Afgf5Ps2T9QVR1UVQuqasGaD1x9nJIlSZK6byaH01OBFZO8oaet97D3POCqqrobeCUw1sVP84Drq+qWJJsCT2jbzwZ2SLJGe3HSi3rWORnYZ+RFOzvb70DgVUke39PvFUnWb7f5h7Z5r7HeYJKHAVdX1ZeA/0dPGJckSZqNZmw4raoCXkATIC9PcjbNOZ7vart8niYcnkVzOP7mUQdqrqBfNskFNDOaZ7Xj/4HmXNCfAN8Hfgb8tV3nLcCCJBck+Rnw+lHq+xPN3QP+u72V1M+BpwA3AB8FPpzkTMYOzQA7Aucl+SlNOP70uDtFkiRphkuT8TSaJKtU1U3tzOkxwMFVdcyw6xrLozfYpI584xeGXYYkSQPZbN+dh12ChijJ4qpa0N8+Y2dOp8l+Sc4DLgIup7mvqiRJkqbIrLlafypU1duHXYMkSdJc4sypJEmSOsNwKkmSpM4wnEqSJKkzDKeSJEnqDMOpJEmSOsNwKkmSpM4wnEqSJKkzDKeSJEnqDMOpJEmSOsNwKkmSpM7w60tnkRUftCqb7bvzsMuQJElaYs6cSpIkqTMMp5IkSeoMw6kkSZI6w3AqSZKkzjCcSpIkqTMMp5IkSeoMw6kkSZI6w3AqSZKkzvAm/LPIlVdeyX777TfsMiRJs5T/xmg6OHMqSZKkzjCcSpIkqTMMp5IkSeoMw6kkSZI6w3AqSZKkzjCcSpIkqTMMp5IkSeoMw6kkSZI6w3AqSZKkzjCcSpIkqTMMp5IkSeoMw6kkSZI6Y86G0yQHJ7k6yUUD9N0xyRPHWLZXkj8nOa99HNa2H5JktwHG3iTJ6e26P09yUM82/9oz7vcn+x4lSZJmmmWHXcAQHQIcCBw2QN8dgZuAH42x/BtVtc8gG02yTFXd1dP0GeCTVXVcu/wxPct+UFXPG2RcSZKk2WDOzpxW1RnAdf3tSd6S5GdJLkjy9STzgdcDb2tnMJ8y2W0luSLJ+5P8EHhx3+IHAb/vqevCyY4vSZI0W8zlmdOxvBvYqKpuT7J6Vf0lyReBm6rqv8dYZ/ckT26ff7qqvjJKn9uq6smjtH8SODXJj4CTga9U1V/aZU9Jcl77/MiqOmCJ3pEkSdIMYTi9rwuAryY5Fjh2wHUGOaz/jdEaq+orSU4CngXsArwuyVbt4gkP6yfZG9gbYN68eQOWK0mS1E1z9rD+OJ4LfA7YBlicZGkF+JvHWlBVV1bVwVW1C3An8OhBB62qg6pqQVUtWHnllZdGnZIkSUNjOO2R5AHAQ6vqNOCdwOrAKsCNwKpTtM1nJVmufb4+sBbwh6nYliRJUtfN2XCa5GvAj4FNkvw+yWuBZYDDk1wI/JTmKvq/AMcDuy7pBVETeAZwUZLzgZOAd1TVH5fyNiRJkmaEVNWwa9BS8uAHP7j23nvvYZchSZql9ttvv2GXoFkkyeKqWtDfPmdnTiVJktQ9hlNJkiR1huFUkiRJnWE4lSRJUmcYTiVJktQZhlNJkiR1huFUkiRJnWE4lSRJUmcYTiVJktQZhlNJkiR1huFUkiRJnWE4lSRJUmekqoZdg5aSBQsW1KJFi4ZdhiRJ0oSSLK6qBf3tzpxKkiSpMwynkiRJ6gzDqSRJkjrDcCpJkqTOMJxKkiSpMwynkiRJ6gzDqSRJkjrDcCpJkqTOWHbYBWjpuf76n/PNI7cddhmSpFniJS8+e9glaA5y5lSSJEmdYTiVJElSZxhOJUmS1BmGU0mSJHWG4VSSJEmdYTiVJElSZxhOJUmS1BmGU0mSJHWG4VSSJEmdYTiVJElSZxhOJUmS1BmGU0mSJHWG4VSSJEmdMSfCaZK7kpyX5Pwk5yZ54lIYc+skzxln+ZOTnJ3kkiSXJnnT/dzeTfdnfUmSpJlg2WEXME1uraqtAZI8E/gwsMP9HHNrYAHwnf4FSdYHjgBeUFXnJlkbOCnJlVV1zP3criRJ0qw1J2ZO+6wGXA+Q5EFJzmhnVS9K8pS2/aYkH0myOMn3k2yb5PQkv07yj0mWBz4I7N6uu3vfNt4EHFJV5wJU1TXAO4F3tOMfkmS3kc4js6JJVklySju7e2GSXaZ4X0iSJHXKXJk5XSnJecCKwIOAndv2lwEnVdUBSZYBVm7bHwicXlXvSnIM8J/A04HNgUOr6ltJ3g8sqKp9RtneFsChfW2L2vXHcxuwa1Xd0M62npXkW1VVk3q3kiRJM9RcCae9h/W3Aw5L8mjgHODgJMsBx1bVeW3/vwEnts8vBG6vqjuSXAjMH2B7AZYkUAb4UJLtgbuBDYD1gD+OuUKyN7A3wNprL78Em5QkSeqOOXdYv6p+DKwNrFNVZwDbA38A/jfJnm23O3pmK+8Gbm/XvZvBAv3FNOej9tqGZvYU4E7afZ8kwEiqfDmwDrBNG6b/RDPbO977OaiqFlTVgtVWmyv/15AkSbPVnAunSTYFlgGuTfIw4Oqq+hLw/4DHTmKoG4FVx1j2OWCvJFu321wLOADYv11+BU1YBdgFWK59Pq+t544kOwEPm0Q9kiRJM95cmWobOecUmkPnr6qqu5LsCLwjyR3ATcCeo68+qtOAd7fjfriqvjGyoKquSvIK4KAk82hOBdirqha2Xb4EHJfkbOAU4Oa2/avA8UkWAecBl0zyfUqSJM1o8Vqbqdfe4/T1wPZVdf1UbecRj3hgffi/tpiq4SVJc8xLXnz2sEvQLJZkcVX1nwY59w7rD0NVfa6qHjOVwVSSJGk2MJxKkiSpMwynkiRJ6gzDqSRJkjrDcCpJkqTOMJxKkiSpMwynkiRJ6gzDqSRJkjrDcCpJkqTOMJxKkiSpMwynkiRJ6gzDqSRJkjpj2WEXoKVnjTU24yUvPnvYZUiSJC0xZ04lSZLUGYZTSZIkdYbhVJIkSZ1hOJUkSVJnGE4lSZLUGYZTSZIkdYbhVJIkSZ1hOJUkSVJneBP+WeRn19/AVkedNOwyJEkDOH+3Zw67BKmTnDmVJElSZxhOJUmS1BmGU0mSJHWG4VSSJEmdYTiVJElSZxhOJUmS1BmGU0mSJHWG4VSSJEmdYTiVJElSZxhOJUmS1BmGU0mSJHWG4VSSJEmdMW3hNI0fJnl2T9tLkpy4FLdxRZILk1yQZGGShy2tsQfY9o5JTuh5vVySxT2vd01SSTYdZ4zTkywYpX2vJAcu/aolSZK6ZdrCaVUV8HrgE0lWTPJA4ADgTUsyXpJlxli0U1VtCZwOvG9Jxl5Kngz8qOf1S4EfAnsMpxxJkqTum9bD+lV1EXA88C7gA8DhwL5Jzkny0yS7ACSZn+QHSc5tH09s23dMclqSI4ALJ9jcj4EN2vXWSXJ0u51zkjypbd8vyaFJTm5nXV+Y5KPt7OuJSZZr+z21re/CJAcnWaFtf1aSS5L8EHhh3/afBXy37bcK8CTgtfSE0yQrJfl6O9P7DWClnmWvTnJZkoXtupIkSbPeMM45/Q/gZcCzgRWBU6vqccBOwMfaGdWrgadX1WOB3YHP9Ky/LbBvVW0+wXaeBRzbPv808Ml2Oy8CvtzT7xHAc4FdaMLyaVX1GOBW4LlJVgQOAXZv25cF3tC2fwl4PvAUYP2+7e9EM3sL8ALgxKq6DLguyWPb9jcAt7QzvQcA2wAkeVC7n54EPB2Y6L1KkiTNCstO9war6uZ2lvAm4CXA85O8vV28IrAhcCVwYJKtgbuAR/UMcXZVXT7OJk5Lsh5NwB05rP80YPMkI31WS7Jq+/y7VXVHkguBZYCRc2AvBOYDmwCXt8ES4FCaUxFOb9t/AZDkcGDv9vmDgeuq6pZ2nZcCn2qff719fS6wPW3wrqoLklzQ9nk8cHpV/bkd7xt9++Dvkuw9st3l1l53nN0iSZLUfdMeTlt3t48AL6qqS3sXJtkP+BOwFc3s7m09i2+eYOyd2j6HAB8E/rUdY7uqurVvOwC3A1TV3UnuaM+NHalx2bbGsdQY7c8GTmq3sRawM/DoJEUTgCvJOycYY6z2e3eqOgg4CGDlRzxqoHUkSZK6ati3kjoJeHPalJjkH9r2ecBVVXU38EqaQDewNoT+C7BnkjWBk4F9Rpa3M7KDugSYn+SR7etXAgvb9o2SPKJtf2nPOn8/3xTYDTisqh5WVfOr6qHA5TQXTJ0BvLyt6dHAlu06PwF2TLJWe97riydRryRJ0ow17HC6P7AccEGSi9rXAJ8HXpXkLJrD2RPNlt5HVV0FfI3mEPxbgAXthUc/o7lrwKDj3Aa8GjiyPfR/N/DFtn1v4NvtBVG/gb/fRWDjqrqkHeKlwDF9wx5Nc97tF4BV2sP57wTO7ql9P5qLur5PcwqAJEnSrJd7jmJraUjyZOAVVTVwAF5aVn7Eo2rjj3x2ujcrSVoC5+/2zGGXIA1VksVVdZ/7uw/rnNNZq6p+SHM/U0mSJE3SsA/rS5IkSX9nOJUkSVJnGE4lSZLUGYZTSZIkdYbhVJIkSZ1hOJUkSVJnGE4lSZLUGYZTSZIkdYbhVJIkSZ1hOJUkSVJnGE4lSZLUGcsOuwAtPZuvsRqLdnvmsMuQJElaYs6cSpIkqTMMp5IkSeoMw6kkSZI6w3AqSZKkzkhVDbsGLSVJbgQuHXYdHbA2cM2wi+gI90XD/dBwP9zDfdFwP9zDfdGYzv3wsKpap7/Rq/Vnl0urasGwixi2JIvcDw33RcP90HA/3MN90XA/3MN90ejCfvCwviRJkjrDcCpJkqTOMJzOLgcNu4COcD/cw33RcD803A/3cF803A/3cF80hr4fvCBKkiRJneHMqSRJkjrDcDrDJHlWkkuT/DLJu0dZniSfaZdfkOSxw6hzOgywLzZN8uMktyd5+zBqnA4D7IeXt5+FC5L8KMlWw6hzOgywL3Zp98N5SRYlefIw6pxqE+2Hnn6PS3JXkt2ms77pMsDnYcckf20/D+clef8w6pwOg3wm2v1xXpKLkyyc7hqnwwCfiXf0fB4uav98rDmMWqfaAPtiXpLjk5zffiZePW3FVZWPGfIAlgF+BTwcWB44H9i8r89zgO8CAZ4A/GTYdQ9xX6wLPA44AHj7sGse4n54IrBG+/zZc/wzsQr3nM60JXDJsOsexn7o6Xcq8B1gt2HXPaTPw47ACcOutSP7YnXgZ8CG7et1h133MPZDX//nA6cOu+4hfibeC3ykfb4OcB2w/HTU58zpzLIt8Muq+nVV/Q34OrBLX59dgMOqcRawepIHTXeh02DCfVFVV1fVOcAdwyhwmgyyH35UVde3L88CHjLNNU6XQfbFTdX+TQs8EJiNJ90P8vcEwJuBo4Grp7O4aTTofpgLBtkXLwP+r6p+C83fn9Nc43SY7GfipcDXpqWy6TfIvihg1SSh+Y/9dcCd01Gc4XRm2QD4Xc/r37dtk+0zG8yV9zmRye6H19LMrM9GA+2LJLsmuQT4NvCaaaptOk24H5JsAOwKfHEa65pug/7Z2K49bPndJFtMT2nTbpB98ShgjSSnJ1mcZM9pq276DPz3ZZKVgWfR/AduNhpkXxwIbAZcCVwIvLWq7p6O4vyGqJklo7T1z/wM0mc2mCvvcyID74ckO9GE01l5niUD7ouqOgY4Jsn2wP7A06a6sGk2yH74FPCuqrqrmRSZlQbZD+fSfH3iTUmeAxwLbDzVhQ3BIPtiWWAb4KnASsCPk5xVVZdNdXHTaDL/bjwfOLOqrpvCeoZpkH3xTOA8YGfgEcD3kvygqm6Y4tqcOZ1hfg88tOf1Q2j+RzPZPrPBXHmfExloPyTZEvgysEtVXTtNtU23SX0mquoM4BFJ1p7qwqbZIPthAfD1JFcAuwGfT/KCaalu+ky4H6rqhqq6qX3+HWC5Wfh5gMH/7Tixqm6uqmuAM4DZdvHkZP6O2IPZe0gfBtsXr6Y51aOq6pfA5cCm01Gc4XRmOQfYOMlGSZan+cPzrb4+3wL2bK/afwLw16q6aroLnQaD7Iu5YML9kGRD4P+AV86yWZB+g+yLR7bnT9HeyWJ5YLaF9Qn3Q1VtVFXzq2o+cBTwxqo6dtornVqDfB7W7/k8bEvzb+Js+zzAYH9fHgc8Jcmy7SHtxwM/n+Y6p9pA/24kmQfsQLNPZqtB9sVvaWbSSbIesAnw6+kozsP6M0hV3ZlkH+AkmivtDq6qi5O8vl3+RZorb58D/BK4heZ/PrPOIPsiyfrAImA14O4k/0JzNeKUH5KYLgN+Jt4PrEUzOwZwZ1UtGFbNU2XAffEimv+83QHcCuzec4HUrDDgfpj1BtwPuwFvSHInzedhj9n2eYDB9kVV/TzJicAFwN3Al6vqouFVvfRN4s/GrsDJVXXzkEqdcgPui/2BQ5JcSHMawLvaWfUp5zdESZIkqTM8rC9JkqTOMJxKkiSpMwynkiRJ6gzDqSRJkjrDcCpJkqTOMJxK0hAl2S7JN5NcmeRvSa5N8r0kr0qyzLDrA0hyRZJDlmC9FyT511Had0xSSXZcCuVJmmUMp5I0JO29d88E1gTeRfNVqq8BLgO+ADxvaMUtHS8A7hNOab42dLv2pyTdizfhl6QhSLI98AngwKp6S9/i45J8Anjg/dzGClV1+yjty9F8GcNQbnTdfhHGWcPYtqTuc+ZUkobj3cB1wDtHW1hVv6qqC6D5as0k309yU5Kbk5zSft3m3yU5JMnv29MEfpTkVuCjSea3h9DfmOSjSa4EbgdWb9d7YZKzktyS5C9Jjmy/8nZMSdZJ8j9JLmvX+12SI5Js0FsP8Cpgg3b7leSKdtl9Duu3X7n8tiSXtqc3XJXkwCSr9W27kvxnkrckuTzJjUkWJtlikJ0uqfsMp5I0zdpzSXek+YrE2ybouyWwEFgD2AvYk+YreRcm2aqv+zzg68DXgGcDR/Qs2xd4FLA3zdcz3tZ+VeHRwM9ovsrzdcCj27FXHaesNYHbgPcAzwLeAWwMnJlkxbbP/jRfp/xnmkP427XbHcsBNDPJ3wOeD3y0fb/fTtL/b9UrgOcCb6X5iuYNaWabPRoozQL+QZak6bc2sBLwmwH6vp9mpvOpVfUXgCTfA64APgC8sKfvKsArquq4kYYk89unfwJ2HTmUn2QV4CPAV6rqNT39f0JzzutrgU+NVlBVXUoTDEfWWYbm3Nnf0oTiY6rqV0n+DPytqsY9hJ9kTZpzUw+tqn3a5pPa9f+X5tzbb/WscgfwvKq6o10f4EhgW+BH421LUvc5cypJ3bY9cMJIMIW/n7P5LWCHvr53AieMMc6xfeeYbkczA/vVJMuOPIDfA5e02x1TkjckOT/JTe12f9su2mSwt3UvTwBWAA7va/96O3b/+/zeSDBtXdj+HPd0BEkzgzOnkjT9rgVuBR42QN81gatGaf8jzaH+XldX1V1jjNM/xrrtz++P0f/6sQpK8mbgMzSH4d/R9n0AzUVOK4613jjWHK3GqrozybU9y0dc1/d65KKvJdm2pI4xnErSNGtD1+nA08e6or7HdcD6o7Svz31D2nhX3/cvu7b9uRdw8Sj9bxxnrD2AU6rq30Yakmw0Tv+JjLyP9XtraWdy1+qpVdIcYDiVpOH4L+B04GNA/62kRsLeqjQXQz03yapVdWO7bFWai4ZOvx/b/xFNAH1kVR06yXVXBm7oa3v1KP1upzm3diJntX33AE7pad+d5t+phZOsT9IMZjiVpCGoqjPab0/6RJLNgENozttcA3gq8E/Ay2iuen8ecEqSj9DMgL6LJiB+8H5s/4Yk7wA+l2Qd4LvAX4ENaM7xPL2qjhhj9ROBdyV5L3A2sDPN1f79fgasmeQNwCLgtqq6sL9TVV3X3tf1PUluprnKfzPgP4EfAt9e0vcpaeYxnErSkFTVp5KcDbwN+G+aq/hvpAlyrwOOr6q72/uBHgAcCoRmpnGHqjr/fm7/f5L8jua80ZcBywF/AM4Azhtn1Q/S3Cf1bTTneS4Engn8uq/fl2kudvpQ2/83wPwxxtyX5rZTrwfeSHMo/zDgPVV192Tel6SZLUP6ghBJkiTpPryVlCRJkjrDcCpJkqTOMJxKkiSpMwynkiRJ6gzDqSRJkjrDcCpJkqTOMJxKkiSpMwynkiRJ6gzDqSRJkjrj/wPz+CKueRz5cQAAAABJRU5ErkJggg=="/>
          <p:cNvSpPr>
            <a:spLocks noChangeAspect="1" noChangeArrowheads="1"/>
          </p:cNvSpPr>
          <p:nvPr/>
        </p:nvSpPr>
        <p:spPr bwMode="auto">
          <a:xfrm>
            <a:off x="0" y="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descr="data:image/png;base64,iVBORw0KGgoAAAANSUhEUgAAAqcAAAH3CAYAAACGg/ZuAAAAOXRFWHRTb2Z0d2FyZQBNYXRwbG90bGliIHZlcnNpb24zLjMuNCwgaHR0cHM6Ly9tYXRwbG90bGliLm9yZy8QVMy6AAAACXBIWXMAAAsTAAALEwEAmpwYAABA4UlEQVR4nO3dd5hkZZ238fsrGYEhg6I4qEhSYGVEMZDMaRFFwYSou5hQ110zrrKy6KprxrDoi8AiBmABQQWUMCiKMINEBQxgAkWCkpHwe/84p6UoOlQP012nu+/PddXVVc95znN+dbpm5jvPCZWqQpIkSeqCBwy7AEmSJGmE4VSSJEmdYTiVJElSZxhOJUmS1BmGU0mSJHWG4VSSJEmdYTiVtFQlqQEeV0xDHR9KcnKSa9tt7jVGvwckeU+SK5LcluT8JC+a6vomI8npSU5fgvX2at/7IyfoN3+8fTRMSd6b5LdJ7kxy3jRsb4n29VRJsmP7u9lx2LVI02XZYRcgadbZru/1McD5wH49bbdPQx1vBs4DTgD2HKff/sDbgX2BxcAewJFJnldV35nqIgf0xmEXMAxJtgUOAD4GHAvcONSChuNcmj9TPxt2IdJ0MZxKWqqq6qze10luB67pb58G86rq7nbWcNRwmmRdmmD6X1X1323zae06/wUMNZwmWaGqbq+quRpMNmt/frGqfj3USqZZkmWAVNUNwHT/2ZGGysP6kqZdkm2TfD/JTUluTnJKO0vW2+eQJL9P8sQk57SH3K9I8uZBtlFVdw/Q7ZnA8sDhfe2HA49JstE47+E7SRaP0v6g9hD0v7Sv10nyP0kuS3JLkt8lOSLJBn3r7dcevn10kpOS3AR8s112r0PNSVZM8skkF7X78I9Jjk+y6RjlPjjJsW3fa5N8LslKE+2cJDu0v5sb29/TSUke3dfnmUl+lOSv7fiXJnn/AGOP+xlo3+8h7ctftftmv3HGe1mSn7bj/TXJhUle17P8cUmOaj9Tt7Z1fmjA/bB2ki8k+UOS25NckmTvAdYbOST/ovbzfH2SG5J8NclafX0ryQFJ3p3kcuBvNJ/BUQ/rJ9k1yZnt+70hydlJ/rFn+bJpTle5pK35yiQfT7LiRHVLw2Y4lTStkmwJLATWAPaimdVcDViYZKu+7qsB3wAOBV4AnA58Jkvv3MgtaE4x+GVf+8Xtz83HWfcw4LFJ+vu8rP35tfbnmsBtwHuAZwHvADYGzhwjKBxHs3/+EfjkGNteAVgV+E/gucAbgBWBs5KsP0r/w2ne4wvbMf8Z+MI4740kzwVOAW4CXtG+r1WBHyR5aNvn4cC3gMuB3duaPwE8cIKxB/kMvBH4cPv8hTSHtr88xnhPbt/jQprPyYuBLwGr93TbkOY0j9fT/B4+DbwG+MoEta4GnEmzn/drfx4PfGHQ/ygBnwIKeCnN6SP/CBw1Sr+92vHf3v68coya3gz8H3A18Cqa93sMML+n2+HA+4Aj2rE+DLwW+OqANUvDU1U+fPjwMWUP4Arg8J7XRwF/AVbvaVsNuA74v562Q2j+Qd+jb7zvAb+hOeQ5yPYf2Y6z1yjLDgL+OM46rxxn3JWAvwIf7ms/D/jOOOstAzy0HX/Xnvb92ra3jrLO6cDpE4y5Ms05mW/rad+rHfOLff33Be4CHtW+nt+/j2jC7Cl9660GXAN8qn29W7veapP8TAz6Gfindvz5E4z3duC6SWw/NKe1vQK4G1hrrH0N/DvNfy427hvjS+2+WHac7ezY1n9iX/vL2/an9rQVTRhdaYwxduzZTzf27qdRtvuUdp09x9ju1pP5ffnwMd0PZ04lTbftgROq6i8jDdWcV/ctYIe+vncBR/e1fZ1mFmwD7r/Q/GM9Wvu4qupWmtpeniQASR4DbEUzq3rPYMkb0twF4CbgTuC37aJNRhn6mIEKT16S5CdJ/tKOeTOwyhhjfrPv9ddpjpxtO0pfkmwMPAL4ant4eNkkywK3AD+m+R1CE8TvAL6eZLc05/AOYjKfgUGcA6yR5PAkz0uy+ijvabUkH0nyK5rZ8juA/6X5XW88ztjPAn4CXN63L04C1mL82fUR/fv/SJpQ3H/x4Int52o8T6T5PR80Qc1/A47uq/nkdvn2Y68qDZ/hVNJ0WxO4apT2P9Ic5u11fVXd0df2p/bn0gin19GEmv4wukbP8vEcRjMLumP7+pU0s1rHjXRoD8F+Hvg+zeHpbYEntItHO6w/2r65lyTPpznd4ec0h9sfDzwO+PMYY/5pjNdj7cORkPn/aEJc7+N5NKGMqvolzXm7D6AJen9sA/NEAXMyn4EJVdVCmkPbD6UJ939uz2fdsqfbV2gO6X8GeDrN/npTu2y88zDXpQlz/fvhyHb5WmOs1+te+7+q/gZcz333/4S/+57t/X6cPuvSnEt9E/eu+eq+MaRO8mp9SdPtOmC08yLX575hcI0ky/UF1PXan39YCrVcTHP+5iO493mnI7NhE10lv5BmFvQVSRbSnFN4VN/s1x40h8f/baQh41xoxegzuf32AH5ZVXv1jLkcTegbzXrccx7tyGsYex9e2/58D02o7ve3vxdbdRrNHQ5WAJ4EfBD4dpL5VXXNGONP5jMwkKo6CjgqySo0/1n4CHBikofQBLVdgP2q6tMj67Qz3RO5libUvXWM5ZcOMMZ6vS+SLE8Twvv3/yC/+5F9ugFw0Rh9rqU5FeEpYywf9VxWqSucOZU03RYCz02y6khD+/z57bJeywD9N8TfgyYQLo1weiJN0Hp5X/srgIuq6vLxVq6qornAZDfgOcBD6DukT3MuaP/s76uXtOCeMe/sa3slzf4azUv6Xu9Bc1j57DH6X0pzrvAWVbVolMcF/StUc8urU4GP0lwQNV4An8xnYFKq6qaqOgH4H+BBNLOEK9Dsm/7fw14DDHkisCnw2zH2xSD3Xu3f/y+m+ff3xwOs2+9HNDOi490t4ESa2eB5Y9RsOFWnOXMqabrtT3No+JQkH6GZLXoXTeD6YF/fG4GPJlkb+AXNzOTTaC7cGXeWqT20vA73zNAtaM/5HJllo6quTvJJ4D1JbqS54fnuwM40M22DOIxmhvGLwO+4b7g6EXhXkvfShMGdacLs/XEi8IK29hOAbYC30FxkNJrnJPkYzTmH2wIfAA6rqstG61xVleRNwHHtLN83aWbs1qM55/G3VfWJJK+nOeT9HZr3vjbNvriSsWf1YHKfgQkl+WBb22ntth9Csz/Oq6o/t33OAv4tyVXte3kNg50a8kmaz8QP2v19KU343hR4SlUN8jnZIslXaM71fRTNFwssrKpTBn+Xjaq6Mcl7gM8mOZrmP0c3AlsDt1XVZ6vq9CRfo5lJ/gTN5+5umgvfngO8a6zfvdQJw74iy4cPH7P7Qd/V+m3b42kOF99EcyHPKcC2fX0OoTmv7ok0F7zcRnOV/lsG3O7pNKHnPo++fsvQ3HLnNzQXylwA7DbJ93hOO/aHRlm2Es1tm/5MEyJOoJlVLJrDzCP99mvb7nP1N/e9gvwBNLeRupLmIqWFwD+0+/qQnn57tWNuT3Me7E00h80/R89V4YxytX7bvl1b7/Xt/r+CJmBt17P8OJpgejvNOZNHApsMsM8G+QwMerX+c2kuULqqreN3NOfLPrjvPX63/R1cDRzYrvf3K+FH29dt2xo0IXXk/qNXAz8A/mWCunZsx38hzef5L+32jwDW7utbwH+OM8aOfe270VyodStwQ/v8eX2fkbfSfDvbbTR3ljifZmZ73rD/XvDhY7xHqgY5xUWSpleSQ4CnVdVDhl2LtCTaG+efBjy9qkY7d1fSKDznVJIkSZ1hOJUkSVJneFhfkiRJneHMqSRJkjrDcCpJkqTO8D6ns8jaa69d8+fPH3YZkiRJE1q8ePE1VbVOf7vhdBaZP38+ixYtGnYZkiRJE0rym9HaPawvSZKkzjCcSpIkqTM8rD+L/Pz317LNOw4bdhmSJGmGWvyxPYddgjOnkiRJ6g7DqSRJkjrDcCpJkqTOMJxKkiSpMwynkiRJ6gzDqSRJkjrDcCpJkqTOMJxKkiSpMwynkiRJ6gzDqSRJkjrDcCpJkqTOMJxKkiSpMwynkiRJ6owZHU6TPCTJcUl+keRXST6dZPlp2O5N7c/5SS4ao88WSU5Ncllb238kWeL9neSKJGsv6fqSJEkzwYwNp0kC/B9wbFVtDDwKWAU4YCmMvez9XH8l4FvAf1XVo4DHANsCb72/tUmSJM1mMzacAjsDt1XVVwCq6i7gbcBrkqyc5CdJthjpnOT0JNskeWCSg5Ock+SnSXZpl++V5MgkxwMnJ1klySlJzk1y4Ui/Ab0MOLOqTm5ruwXYB3hHu639kry9p7aLksxvnx+bZHGSi5PsfT/2jyRJ0oxzv2YIh2wLYHFvQ1XdkOS3wCOBrwMvAT6Q5EHAg6tqcZIPAadW1WuSrA6cneT77RDbAVtW1XXt7Omu7ZhrA2cl+VZV1RLW9qskK7XbHM9r2u2vBJyT5OiqunaAbUqSJM14M3nmNMBoQXGk/ZvAi9u2lwBHts+fAbw7yXnA6cCKwIbtsu9V1XU943woyQXA94ENgPWWQm0TeUuS84GzgIcCG4+7oWTvJIuSLLrzlhsHLE+SJKmbZvLM6cXAi3obkqxGE+h+VVW3JLk2yZbA7sDrRroBL6qqS/vWfTxwc0/Ty4F1gG2q6o4kV9AE2UFr275v/IcD11TVX5Lcyb3/Y7Bi22dH4GnAdm39p0+0zao6CDgI4IHrbzTIrK4kSVJnzeSZ01OAlZPsCZBkGeDjwCHtOZ7QHNp/JzCvqi5s204C3txeUEWSfxhj/HnA1W0w3Ql42CRq+yrw5CRPa7exEvAZ4APt8iuAx7bLHgts1LPN69tguinwhElsU5IkacabseG0PfdzV+DFSX4BXAbcBry3p9tRwB40h/hH7A8sB1zQ3gZq/zE28VVgQZJFNLOol0yitluBfwT2TXIZcA3NBVJfbbscDazZnlrwhrZ2gBOBZdtTCfanObQvSZI0Z2Sw63t0fyR5AfAJYKeq+s1UbeeB629Um77yP6ZqeEmSNMst/tie07atJIurakF/+4ydOZ1JqurYqnr4VAZTSZKk2cBwKkmSpM4wnEqSJKkzDKeSJEnqDMOpJEmSOsNwKkmSpM4wnEqSJKkzDKeSJEnqDMOpJEmSOsNwKkmSpM4wnEqSJKkzDKeSJEnqjGWHXYCWns0eshaLPrbnsMuQJElaYs6cSpIkqTMMp5IkSeoMw6kkSZI6w3AqSZKkzjCcSpIkqTMMp5IkSeoMw6kkSZI6w3AqSZKkzvAm/LPI3666mN9+8DHDLkOSpFlvw/dfOOwSZi1nTiVJktQZhlNJkiR1huFUkiRJnWE4lSRJUmcYTiVJktQZhlNJkiR1huFUkiRJnWE4lSRJUmcYTiVJktQZhlNJkiR1huFUkiRJnWE4lSRJUmd0MpwmWSvJee3jj0n+0PN6+b6+/5Jk5QHGPD3JgqmreulJsk6SnyT5aZKnJHnjsGuSJEmaDp0Mp1V1bVVtXVVbA18EPjnyuqr+1tf9X4AJw2kXJFl2wK5PBS6pqn8AfgcYTiVJ0pzQyXA6miRPbWcSL0xycJIVkrwFeDBwWpLT2n5fSLIoycVJ/mOAcf8ryc+SXJDkv9u2jZL8OMk5SfZPclPbvmOSE3rWPTDJXu3z97f9L0pyUJK07acn+VCShcBbk2yTZGGSxUlOSvKgvnq2Bj4KPCfJecBHgEe0s8Yfu7/7UZIkqcsGnckbthWBQ4CnVtVlSQ4D3lBVn0ryr8BOVXVN23ffqrouyTLAKUm2rKoLRhs0yZrArsCmVVVJVm8XfRr4QlUdluRNA9Z4YFV9sB33f4HnAce3y1avqh2SLAcsBHapqj8n2R04AHjNyCBVdV6S9wMLqmqfJPOBLdpZZEmSpFltpsycLgNcXlWXta8PBbYfo+9LkpwL/BTYAth8nHFvAG4DvpzkhcAtbfuTgK+1z/93wBp3as8TvRDYud32iG+0PzcBHg18r50VfR/wkAHHH1WSvduZ4kXX3XzX/RlKkiRp6GbKzOnNg3RKshHwduBxVXV9kkNoZl1HVVV3JtmW5hzPPYB9aIIlQI2yyp3cO9Cv2G53ReDzNLOdv0uyX992R+oPcHFVbTfI+xlEVR0EHASw5QYrjVazJEnSjDFTZk5XBOYneWT7+pU0h8cBbgRWbZ+vRhME/5pkPeDZ4w2aZBVgXlV9h+bCqq3bRWfShFWAl/es8htg8/Z813k0oXakPoBr2jF3G2OTlwLrJNmu3f5ySbYYo++I3vcnSZI0q82UmdPbgFcDR7ZXvJ9DcxU/NLOG301yVVXtlOSnwMXAr2lC5nhWBY5rZz4DvK1tfytwRJK3AkePdG5nRb8JXAD8gubUAarqL0m+BFwIXNHWdx9V9bckuwGfacPtssCn2npHVVXXJjkzyUXAd6vqHRO8J0mSpBkrVR4JnkiSm6pqlWHXMZEtN1ipTnjdIyfuKEmS7pcN33/hsEuY8ZIsrqr73IN+phzWlyRJ0hxgOB3ATJg1lSRJmg0Mp5IkSeoMw6kkSZI6w3AqSZKkzjCcSpIkqTMMp5IkSeoMw6kkSZI6w3AqSZKkzjCcSpIkqTMMp5IkSeoMw6kkSZI6w3AqSZKkzlh22AVo6Vn+QVuw4fsXDbsMSZKkJebMqSRJkjrDcCpJkqTOMJxKkiSpMwynkiRJ6gzDqSRJkjrDcCpJkqTOMJxKkiSpM7zP6SxyydWX8KTPPmnYZUiSNOuc+eYzh13CnOHMqSRJkjrDcCpJkqTOMJxKkiSpMwynkiRJ6gzDqSRJkjrDcCpJkqTOMJxKkiSpMwynkiRJ6gzDqSRJkjrDcCpJkqTOMJxKkiSpMwynkiRJ6gzDqSRJkjpj1ofTJHclOa/n8e4J+r93KWwzSd6X5BdJLkuyMMmW92O8vZIceH/rkiRJ6rplh13ANLi1qraeRP/3Ah+azAaSLFNVd/U0vQl4IrBVVd2S5BnA8Uk2r6qbJzO2JEnSXDLrZ05Hk2RekkuTbNK+/lqSf07yX8BK7QzrV9tlr0hydtv2P0mWadtvSvLBJD8BtuvbxLuAN1fVLQBVdTJwBvDykXV7atktySHt8+cn+UmSnyb5fpL1pnRHSJIkdcxcCKcjYXPksXtV/RXYBzgkyR7AGlX1pap6N+1Ma1W9PMlmwO7Ak9rZ17toAybwQOCiqnp8Vf1wZGNJVgMeWFW/6qtjEbD5BLX+EHhCVf0D8HXgnffvrUuSJM0sc/awflV9L8mLgc8BW42x7lOBbYBzkgCsBFzdLrsLOHoSdWSAPg8BvpHkQcDywOUTDprsDewNsPway0+iHEmSpO6ZCzOno0ryAGAz4FZgzbG6AYe2M6lbV9UmVbVfu+y2vvNMAaiqG4Cbkzy8b9FjaWZPAaqnfcWe558FDqyqxwCv61s2qqo6qKoWVNWC5VZZbqLukiRJnTZnwynwNuDnwEuBg5OMJLs7ep6fAuyWZF2AJGsmedgAY38M+EySldr1ngZsARzVLv9Tks3agLxrz3rzgD+0z1+1hO9LkiRpxpoLh/VXSnJez+sTgYOBfwK2raobk5wBvA/4AHAQcEGSc9vzTt8HnNwGyTtorsT/zQTb/CywejvOcjSH6B9dVbe1y98NnAD8DrgIWKVt3w84MskfgLOAjZb4XUuSJM1AqaqJe2mJJVkFOAY4p6ru9z1Ux7PKhqvUVu8Y6/RZSZK0pM5885nDLmHWSbK4qhb0t8+FmdOhqqqbgKcPuw5JkqSZYC6fcypJkqSOMZxKkiSpMwynkiRJ6gzDqSRJkjrDcCpJkqTOMJxKkiSpMwynkiRJ6gzDqSRJkjrDcCpJkqTOMJxKkiSpMwynkiRJ6oxlh12Alp5N192UM9985rDLkCRJWmLOnEqSJKkzDKeSJEnqDMOpJEmSOsNwKkmSpM4wnEqSJKkzDKeSJEnqDMOpJEmSOsNwKkmSpM7wJvyzyI2XXsrC7XcYdhmSJM0YO5yxcNglqI8zp5IkSeoMw6kkSZI6w3AqSZKkzjCcSpIkqTMMp5IkSeoMw6kkSZI6w3AqSZKkzjCcSpIkqTMMp5IkSeoMw6kkSZI6w3AqSZKkzjCcSpIkqTNmZThNsl6SI5L8OsniJD9OsuuA6940Stvrk+w5yRqWTXJNkg9PZj1JkqS5bNaF0yQBjgXOqKqHV9U2wB7AQ0bpu+wgY1bVF6vqsEmW8gzgUuAlbU2j1brMJMeUJEma1WZdOAV2Bv5WVV8caaiq31TVZwGS7JXkyCTHAycPMmCS/ZK8PclmSc7uaZ+f5IIxVnsp8Gngt8ATeta5Isn7k/wQeHGSZ7Qzu+e2da3S9nt/knOSXJTkoLECriRJ0mwyG8PpFsC5E/TZDnhVVe08mYGr6ufA8kke3jbtDnyzv1+SlYCnAicAX6MJqr1uq6onA98H3gc8raoeCywC/rXtc2BVPa6qHg2sBDxvMrVKkiTNRLMxnN5Lks8lOT/JOT3N36uq65ZwyG8CL2mf7w58Y5Q+zwNOq6pbgKOBXfsO4Y+s8wRgc+DMJOcBrwIe1i7bKclPklxIMxu8xWjFJNk7yaIki/56xx1L+JYkSZK6YaBzLmeYi4EXjbyoqjclWZtmVnLEzfdj/G8ARyb5v2b4+sUofV4KPCnJFe3rtYCdaGZKe7cfmqB8r5nVJCsCnwcWVNXvkuwHrDhaMVV1EHAQwCarrlpL+qYkSZK6YDbOnJ4KrJjkDT1tKy+twavqV8BdwL8zyqxpktWAJwMbVtX8qpoPvIn7HtoHOIsmxD6yXXflJI/iniB6TXsO6m5Lq35JkqQum3Uzp1VVSV4AfDLJO4E/08xUvmvAIVZO8vue158Ypc83gI8BG42y7IXAqVV1e0/bccBHk6zQV+ufk+wFfK1n2fuq6rIkXwIuBK4Aek9JkCRJmrVS5ZHg2WKTVVetg/7hscMuQ5KkGWOHMxYOu4Q5K8niqlrQ3z4bD+tLkiRphjKcSpIkqTMMp5IkSeoMw6kkSZI6w3AqSZKkzjCcSpIkqTMMp5IkSeoMw6kkSZI6w3AqSZKkzjCcSpIkqTMMp5IkSeoMw6kkSZI6w3AqSZKkzlh22AVo6Vl1k03Y4YyFwy5DkiRpiTlzKkmSpM4wnEqSJKkzDKeSJEnqDMOpJEmSOsNwKkmSpM4wnEqSJKkzDKeSJEnqDO9zOotc/fu/cuC/HT/sMiRJ6qx9Pv78YZegCThzKkmSpM4wnEqSJKkzDKeSJEnqDMOpJEmSOsNwKkmSpM4wnEqSJKkzDKeSJEnqDMOpJEmSOmNSN+FPsiWwPbAW8D9V9cckjwT+VFU3TkWBkiRJmjsGCqdJVgAOB14IBCjgeOCPwEeBy4B3T1GNkiRJmiMGPax/APA04JXAejQBdcR3gWcu5bokSZI0Bw16WP+lwPuq6ogky/QtuxyYv1SrkiRJ0pw06MzpWsDPxxljhaVTjiRJkuayQcPp5cB2YyzbFrh06ZQzmCQ39Tx/TpJfJNkwyeuT7Nm275XkwROMs1eSA6eoxicnOTvJJUkuTfKm+zneTRP3kiRJmtkGPax/GPDeJFcA/9e2VZKdgLcB+y390iaW5KnAZ4FnVNVvgS/2LN4LuAi4cgh1rQ8cAbygqs5NsjZwUpIrq+qY6a5HkiRpphh05vSjwLeB/wWua9t+CHwfOLGqPjsFtY0ryVOALwHPrapftW37JXl7kt2ABcBXk5yXZKUkj0vyoyTntzOaq7ZDPTjJie3s60d7xn9Gkh8nOTfJkUlWaduvSPIfbfuFSTYdpbw3AYdU1bkAVXUN8E7gHe0Yh7Q1jmzrpvbnKklO6Rl7l6W82yRJkjptoHBaVXdV1R7ADsDHgS8DnwF2rqqXT2F9Y1kBOI5mZvKS/oVVdRSwCHh5VW0N3AV8A3hrVW1Fc+eBW9vuWwO7A48Bdk/y0Ham833A06rqse1Y/9qziWva9i8Abx+lvi2AxX1ti4DNJ3hftwG7tmPvBHw8SSZYR5IkadaY1E34q+oHwA+mqJbJuAP4EfBa4K0D9N8EuKqqzgGoqhsA2tx3SlX9tX39M+BhwOo0QfLMts/ywI97xhs5tWExzb1f+43cC3ayAnwoyfbA3cAGNLfu+uOYKyR7A3sDrLHqOkuwSUmSpO6YqV9fejfwEuBxSd47QP/xwuLtPc/vognsAb5XVVu3j82r6rWjrDPSv9/FNKcV9NqGZvYU4E7afd/OjC7ftr8cWAfYpp3x/ROw4nhvrKoOqqoFVbVglZXnjddVkiSp88YMp0nuTnLXgI87p7NogKq6BXge8PIkrx2ly43AyHmll9CcW/o4gCSrJhlv1vgs4EntV7OSZOUkj5pEeZ8D9kqydbv+WjRfZLB/u/wKmrAKsAuwXPt8HnB1Vd3RXmz2sElsU5IkacYbL6B9kCU7ND1tquq6JM8CzkhyTd/iQ4AvJrmV5jZYuwOfTbISzfmmTxtn3D8n2Qv4WvvVrdCcg3rZgHVdleQVwEFJ5tF8ScFeVbWw7fIl4LgkZwOnADe37V8Fjk+yCDiPJlRLkiTNGanqdP6cFdp7nL4e2L6qrp+q7Wy4/sb1zpd/YqqGlyRpxtvn488fdglqJVlcVf2nQS7ZOadJvPJmEqrqc1X1mKkMppIkSbPBwOE0yQ5JFraHyf+Y5NYkp7dXlkuSJEn320DhNMmLgVOBdYGPAW8B/pvmNken9t5QXpIkSVpSg97n9IM03xD1gqq6e6QxyQeAb9FchX7U0i9PkiRJc8mgh/U3Ar7QG0wB2tefp7kaXZIkSbpfBg2nv6C5Ofxo1gF+uXTKkSRJ0lw2aDjdF/iPkZvYj0jyeGA/4D1LuS5JkiTNQWOec5rkjL6mFYGzkvyO5ms11wMeClwNvAM4YaqKlCRJ0tww3gVRd3Pvb4i6hHt/Y9Hl7UOSJElaKsYMp1W14zTWIUmSJC3ZN0RJkiRJU2HQ+5wCkGQNYGOa80/vpar6z1GVJEmSJmWgcJpkReBg4CVAxui2zNIqSktm3YfMY5+PP3/YZUiSJC2xQQ/r/zuwI/AqmnC6D/BPwA+BXwHPm4riJEmSNLcMGk5fRPMVpl9vX/+kqr5SVTsA5wPPmoriJEmSNLcMGk43BC6uqruAO4AH9iw7GNh9aRcmSZKkuWfQcHotsEr7/HfAVj3L1gZWWppFSZIkaW4a9Gr9s4B/AL4LHA3sn2RV4E7g32jOPZUkSZLul0HD6UdoDu0D/CfwSJpzUJehCa5vWPqlSZIkaa4ZKJxW1SJgUfv8RuBFSVYAVqiqG6awPkmSJM0hk7oJf6+quh24fSnWIkmSpDluzHCaZE/g21V1bft8XFV12FKtTJN21eW/4oBX7DbsMiRJGti+hx817BLUMePNnB4CPIHmSv1DJhinAMOpJEmS7pfxwulGwFU9zyVJkqQpNWY4rarfACRZDtgauKCqLp+muiRJkjQHTXgT/qq6A/gmMH/Kq5EkSdKcNug3RP0aWHcqC5EkSZIGDacfBfZNss5UFiNJkqS5bdD7nO4MrAlcnuQsmgulqmd5VdWrlnZxkiRJmlsGDadPBu4A/gw8on30qvusIUmSJE3SoF9f6q2kJEmSNOUGPedUkiRJmnKDHtb/uyTrAiv2t1fVb5dKRZIkSZqzBgqnSR4A/CfwOmD1Mbots5RqkiRJ0hw16GH9fwHeBHwcCPAhmrB6OfAr4J+norjxJFkvyRFJfp1kcZIfJ9l1uusYT5JPJ/lDG+4lSZI0gUFD06uBDwIfaV8fU1UfADYD/gBsOAW1jSlJgGOBM6rq4VW1DbAH8JBJjDGlM71tIN0V+B2w/Rh9Jn1ahSRJ0mw2aDh9OLCoqu4C7gRWgr9/temngNdMSXVj2xn4W1V9caShqn5TVZ8FSDI/yQ+SnNs+nti275jktCRHABe2bce2M68XJ9l7ZLwkr01yWZLTk3wpyYFt+zpJjk5yTvt40hg17gRcBHwBeGnPuPslOSjJycBhY42XZNskP0ry0/bnJktx/0mSJHXSoDN3f+Wei6CuBDYBzuwZY82lXNdEtgDOHWf51cDTq+q2JBsDXwMWtMu2BR5dVZe3r19TVdclWQk4J8nRwArAvwOPBW4ETgXOb/t/GvhkVf0wyYbASTQzyP1e2m73OOBDSZZrwzzANsCTq+rWNiiPNt4lwPZVdWeSp9GcSvGiwXeRJEnSzDNoOP0psDlNcDoJ+I8kt9LMoh7A+EFxyiX5HM0XBfytqh4HLAccmGRr4C7gUT3dz+4JpgBv6TlX9aHAxsD6wMKquq4d/8ieMZ4GbN6cWQDAaklWraobe+pZHngO8LaqujHJT4BnAN9uu3yrqm4dbzxgHnBoG66rfU+jvfe9gb0B5q280vg7SpIkqePGDKdJDgYOqaozaA7dP7xd9AGaGcWvtq9/A+wzhTWO5mJ6ZhGr6k1J1gYWtU1vA/4EbEVz6sJtPevePPIkyY404XC7qrolyek0M8RhbA9o+986Tp9n0YTLC9vQuTJwC/eE05t7+o46XpLPAqdV1a5J5gOnj7ahqjoIOAhgg7XW8Ju6JEnSjDbeOae7A6cluZxmVvIUgKr6I82h8UcBWwOPqqoLprjOfqcCKyZ5Q0/byj3P5wFXVdXdwCsZ+zZX84Dr22C6KfCEtv1sYIcka7QXLfUeTj+ZnjDezs72eynwT1U1v6rmAxsBz0iy8ih9xxpvHs3FZgB7jVG/JEnSrDJeOF0P+CfgCuB9wKVJfpjkn4HVquqXVXVBz3mU06aqCngBTYC8PMnZwKHAu9ounwdeleQsmhB986gDwYnAskkuAPYHzmrH/wPNOZ4/Ab4P/IzmvFuAtwALklyQ5GfA63sHbAPoM7lnlpSquhn4IfD8UWoYa7yPAh9OcibeQ1aSJM0RaXLeBJ2Sh9LMQL4C2JTmMPlxwGHASe0M5aySZJWquqmdOT0GOLiqjhl2XePZYK016o3Pfuqwy5AkaWD7Hn7UsEvQkCRZXFUL+tsHupVUVf2uqj5UVZvTHPo+GHgqcALwhyT/vVSr7Yb9kpxHczuoy2nuqypJkqQpNOlvLqqqs6tqH2AD4JPAujQXIM0qVfX2qtq6qjatqrfUIFPMkiRJul8m/Q1FSR4J7ElziP9hNPcBPXIp1yVJkqQ5aKBwmmRNmqv396S5Ur9oLhTal+arTG8bZ3VJkiRpIOPd53Q54Hk0gfTZwPI0V62/Bzi8qq6clgolSZI0Z4w3c/pHYHXgOuBLwKFVtWic/pIkSdL9Ml44/QHNvUNPGMa9TCVJkjT3jBlOq+oF01iHJEmSNPlbSUmSJElTxXAqSZKkzjCcSpIkqTMMp5IkSeqMSX9DlLrrQRs9gn0PP2rYZUiSJC0xZ04lSZLUGYZTSZIkdYbhVJIkSZ1hOJUkSVJnGE4lSZLUGYZTSZIkdYbhVJIkSZ1hOJUkSVJneBP+WeS2q27k5wecOuwyJEkayGb77jzsEtRBzpxKkiSpMwynkiRJ6gzDqSRJkjrDcCpJkqTOMJxKkiSpMwynkiRJ6gzDqSRJkjrDcCpJkqTOMJxKkiSpMwynkiRJ6gzDqSRJkjrDcCpJkqTOMJxKkiSpM2Z0OE2yXpIjkvw6yeIkP06y67DrGpFk2yRnJLk0ySVJvpxk5WHXJUmS1FUzNpwmCXAscEZVPbyqtgH2AB4yiTGWmaLySLIecCTwrqraBNgMOBFYdcD1l52q2iRJkrpqxoZTYGfgb1X1xZGGqvpNVX0WIMn8JD9Icm77eGLbvmOS05IcAVzYth3bzrxenGTvkfGSvDbJZUlOT/KlJAe27eskOTrJOe3jSaPU9ybg0Kr6cVtbVdVRVfWndkb1R0l+2v7cpB13ryRHJjkeODnJg9qZ1/OSXJTkKVOyJyVJkjpiJs/ObQGcO87yq4GnV9VtSTYGvgYsaJdtCzy6qi5vX7+mqq5LshJwTpKjgRWAfwceC9wInAqc3/b/NPDJqvphkg2Bk2hmRns9Gjh0jNouAbavqjuTPA34EPCidtl2wJZtPf8GnFRVB7SzvJ4SIEmSZrWZHE7vJcnngCfTzKY+DlgOODDJ1sBdwKN6up/dE0wB3tJzrupDgY2B9YGFVXVdO/6RPWM8Ddi8ObMAgNWSrFpVNw5Y7jzg0DY0V1vriO+NbBM4Bzg4yXLAsVV13ijve29gb4AHzVt3wM1LkiR100w+rH8xzawmAFX1JuCpwDpt09uAPwFb0cyYLt+z7s0jT5LsSBM2t6uqrYCfAisCYWwPaPtv3T42GCWYXgxsM8b6+wOnVdWjgee327tPbVV1BrA98Afgf5Ps2T9QVR1UVQuqasGaD1x9nJIlSZK6byaH01OBFZO8oaet97D3POCqqrobeCUw1sVP84Drq+qWJJsCT2jbzwZ2SLJGe3HSi3rWORnYZ+RFOzvb70DgVUke39PvFUnWb7f5h7Z5r7HeYJKHAVdX1ZeA/0dPGJckSZqNZmw4raoCXkATIC9PcjbNOZ7vart8niYcnkVzOP7mUQdqrqBfNskFNDOaZ7Xj/4HmXNCfAN8Hfgb8tV3nLcCCJBck+Rnw+lHq+xPN3QP+u72V1M+BpwA3AB8FPpzkTMYOzQA7Aucl+SlNOP70uDtFkiRphkuT8TSaJKtU1U3tzOkxwMFVdcyw6xrLozfYpI584xeGXYYkSQPZbN+dh12ChijJ4qpa0N8+Y2dOp8l+Sc4DLgIup7mvqiRJkqbIrLlafypU1duHXYMkSdJc4sypJEmSOsNwKkmSpM4wnEqSJKkzDKeSJEnqDMOpJEmSOsNwKkmSpM4wnEqSJKkzDKeSJEnqDMOpJEmSOsNwKkmSpM7w60tnkRUftCqb7bvzsMuQJElaYs6cSpIkqTMMp5IkSeoMw6kkSZI6w3AqSZKkzjCcSpIkqTMMp5IkSeoMw6kkSZI6w3AqSZKkzvAm/LPIlVdeyX777TfsMiRJs5T/xmg6OHMqSZKkzjCcSpIkqTMMp5IkSeoMw6kkSZI6w3AqSZKkzjCcSpIkqTMMp5IkSeoMw6kkSZI6w3AqSZKkzjCcSpIkqTMMp5IkSeoMw6kkSZI6Y86G0yQHJ7k6yUUD9N0xyRPHWLZXkj8nOa99HNa2H5JktwHG3iTJ6e26P09yUM82/9oz7vcn+x4lSZJmmmWHXcAQHQIcCBw2QN8dgZuAH42x/BtVtc8gG02yTFXd1dP0GeCTVXVcu/wxPct+UFXPG2RcSZKk2WDOzpxW1RnAdf3tSd6S5GdJLkjy9STzgdcDb2tnMJ8y2W0luSLJ+5P8EHhx3+IHAb/vqevCyY4vSZI0W8zlmdOxvBvYqKpuT7J6Vf0lyReBm6rqv8dYZ/ckT26ff7qqvjJKn9uq6smjtH8SODXJj4CTga9U1V/aZU9Jcl77/MiqOmCJ3pEkSdIMYTi9rwuAryY5Fjh2wHUGOaz/jdEaq+orSU4CngXsArwuyVbt4gkP6yfZG9gbYN68eQOWK0mS1E1z9rD+OJ4LfA7YBlicZGkF+JvHWlBVV1bVwVW1C3An8OhBB62qg6pqQVUtWHnllZdGnZIkSUNjOO2R5AHAQ6vqNOCdwOrAKsCNwKpTtM1nJVmufb4+sBbwh6nYliRJUtfN2XCa5GvAj4FNkvw+yWuBZYDDk1wI/JTmKvq/AMcDuy7pBVETeAZwUZLzgZOAd1TVH5fyNiRJkmaEVNWwa9BS8uAHP7j23nvvYZchSZql9ttvv2GXoFkkyeKqWtDfPmdnTiVJktQ9hlNJkiR1huFUkiRJnWE4lSRJUmcYTiVJktQZhlNJkiR1huFUkiRJnWE4lSRJUmcYTiVJktQZhlNJkiR1huFUkiRJnWE4lSRJUmekqoZdg5aSBQsW1KJFi4ZdhiRJ0oSSLK6qBf3tzpxKkiSpMwynkiRJ6gzDqSRJkjrDcCpJkqTOMJxKkiSpMwynkiRJ6gzDqSRJkjrDcCpJkqTOWHbYBWjpuf76n/PNI7cddhmSpFniJS8+e9glaA5y5lSSJEmdYTiVJElSZxhOJUmS1BmGU0mSJHWG4VSSJEmdYTiVJElSZxhOJUmS1BmGU0mSJHWG4VSSJEmdYTiVJElSZxhOJUmS1BmGU0mSJHWG4VSSJEmdMSfCaZK7kpyX5Pwk5yZ54lIYc+skzxln+ZOTnJ3kkiSXJnnT/dzeTfdnfUmSpJlg2WEXME1uraqtAZI8E/gwsMP9HHNrYAHwnf4FSdYHjgBeUFXnJlkbOCnJlVV1zP3criRJ0qw1J2ZO+6wGXA+Q5EFJzmhnVS9K8pS2/aYkH0myOMn3k2yb5PQkv07yj0mWBz4I7N6uu3vfNt4EHFJV5wJU1TXAO4F3tOMfkmS3kc4js6JJVklySju7e2GSXaZ4X0iSJHXKXJk5XSnJecCKwIOAndv2lwEnVdUBSZYBVm7bHwicXlXvSnIM8J/A04HNgUOr6ltJ3g8sqKp9RtneFsChfW2L2vXHcxuwa1Xd0M62npXkW1VVk3q3kiRJM9RcCae9h/W3Aw5L8mjgHODgJMsBx1bVeW3/vwEnts8vBG6vqjuSXAjMH2B7AZYkUAb4UJLtgbuBDYD1gD+OuUKyN7A3wNprL78Em5QkSeqOOXdYv6p+DKwNrFNVZwDbA38A/jfJnm23O3pmK+8Gbm/XvZvBAv3FNOej9tqGZvYU4E7afZ8kwEiqfDmwDrBNG6b/RDPbO977OaiqFlTVgtVWmyv/15AkSbPVnAunSTYFlgGuTfIw4Oqq+hLw/4DHTmKoG4FVx1j2OWCvJFu321wLOADYv11+BU1YBdgFWK59Pq+t544kOwEPm0Q9kiRJM95cmWobOecUmkPnr6qqu5LsCLwjyR3ATcCeo68+qtOAd7fjfriqvjGyoKquSvIK4KAk82hOBdirqha2Xb4EHJfkbOAU4Oa2/avA8UkWAecBl0zyfUqSJM1o8Vqbqdfe4/T1wPZVdf1UbecRj3hgffi/tpiq4SVJc8xLXnz2sEvQLJZkcVX1nwY59w7rD0NVfa6qHjOVwVSSJGk2MJxKkiSpMwynkiRJ6gzDqSRJkjrDcCpJkqTOMJxKkiSpMwynkiRJ6gzDqSRJkjrDcCpJkqTOMJxKkiSpMwynkiRJ6gzDqSRJkjpj2WEXoKVnjTU24yUvPnvYZUiSJC0xZ04lSZLUGYZTSZIkdYbhVJIkSZ1hOJUkSVJnGE4lSZLUGYZTSZIkdYbhVJIkSZ1hOJUkSVJneBP+WeRn19/AVkedNOwyJEkDOH+3Zw67BKmTnDmVJElSZxhOJUmS1BmGU0mSJHWG4VSSJEmdYTiVJElSZxhOJUmS1BmGU0mSJHWG4VSSJEmdYTiVJElSZxhOJUmS1BmGU0mSJHWG4VSSJEmdMW3hNI0fJnl2T9tLkpy4FLdxRZILk1yQZGGShy2tsQfY9o5JTuh5vVySxT2vd01SSTYdZ4zTkywYpX2vJAcu/aolSZK6ZdrCaVUV8HrgE0lWTPJA4ADgTUsyXpJlxli0U1VtCZwOvG9Jxl5Kngz8qOf1S4EfAnsMpxxJkqTum9bD+lV1EXA88C7gA8DhwL5Jzkny0yS7ACSZn+QHSc5tH09s23dMclqSI4ALJ9jcj4EN2vXWSXJ0u51zkjypbd8vyaFJTm5nXV+Y5KPt7OuJSZZr+z21re/CJAcnWaFtf1aSS5L8EHhh3/afBXy37bcK8CTgtfSE0yQrJfl6O9P7DWClnmWvTnJZkoXtupIkSbPeMM45/Q/gZcCzgRWBU6vqccBOwMfaGdWrgadX1WOB3YHP9Ky/LbBvVW0+wXaeBRzbPv808Ml2Oy8CvtzT7xHAc4FdaMLyaVX1GOBW4LlJVgQOAXZv25cF3tC2fwl4PvAUYP2+7e9EM3sL8ALgxKq6DLguyWPb9jcAt7QzvQcA2wAkeVC7n54EPB2Y6L1KkiTNCstO9war6uZ2lvAm4CXA85O8vV28IrAhcCVwYJKtgbuAR/UMcXZVXT7OJk5Lsh5NwB05rP80YPMkI31WS7Jq+/y7VXVHkguBZYCRc2AvBOYDmwCXt8ES4FCaUxFOb9t/AZDkcGDv9vmDgeuq6pZ2nZcCn2qff719fS6wPW3wrqoLklzQ9nk8cHpV/bkd7xt9++Dvkuw9st3l1l53nN0iSZLUfdMeTlt3t48AL6qqS3sXJtkP+BOwFc3s7m09i2+eYOyd2j6HAB8E/rUdY7uqurVvOwC3A1TV3UnuaM+NHalx2bbGsdQY7c8GTmq3sRawM/DoJEUTgCvJOycYY6z2e3eqOgg4CGDlRzxqoHUkSZK6ati3kjoJeHPalJjkH9r2ecBVVXU38EqaQDewNoT+C7BnkjWBk4F9Rpa3M7KDugSYn+SR7etXAgvb9o2SPKJtf2nPOn8/3xTYDTisqh5WVfOr6qHA5TQXTJ0BvLyt6dHAlu06PwF2TLJWe97riydRryRJ0ow17HC6P7AccEGSi9rXAJ8HXpXkLJrD2RPNlt5HVV0FfI3mEPxbgAXthUc/o7lrwKDj3Aa8GjiyPfR/N/DFtn1v4NvtBVG/gb/fRWDjqrqkHeKlwDF9wx5Nc97tF4BV2sP57wTO7ql9P5qLur5PcwqAJEnSrJd7jmJraUjyZOAVVTVwAF5aVn7Eo2rjj3x2ujcrSVoC5+/2zGGXIA1VksVVdZ/7uw/rnNNZq6p+SHM/U0mSJE3SsA/rS5IkSX9nOJUkSVJnGE4lSZLUGYZTSZIkdYbhVJIkSZ1hOJUkSVJnGE4lSZLUGYZTSZIkdYbhVJIkSZ1hOJUkSVJnGE4lSZLUGcsOuwAtPZuvsRqLdnvmsMuQJElaYs6cSpIkqTMMp5IkSeoMw6kkSZI6w3AqSZKkzkhVDbsGLSVJbgQuHXYdHbA2cM2wi+gI90XD/dBwP9zDfdFwP9zDfdGYzv3wsKpap7/Rq/Vnl0urasGwixi2JIvcDw33RcP90HA/3MN90XA/3MN90ejCfvCwviRJkjrDcCpJkqTOMJzOLgcNu4COcD/cw33RcD803A/3cF803A/3cF80hr4fvCBKkiRJneHMqSRJkjrDcDrDJHlWkkuT/DLJu0dZniSfaZdfkOSxw6hzOgywLzZN8uMktyd5+zBqnA4D7IeXt5+FC5L8KMlWw6hzOgywL3Zp98N5SRYlefIw6pxqE+2Hnn6PS3JXkt2ms77pMsDnYcckf20/D+clef8w6pwOg3wm2v1xXpKLkyyc7hqnwwCfiXf0fB4uav98rDmMWqfaAPtiXpLjk5zffiZePW3FVZWPGfIAlgF+BTwcWB44H9i8r89zgO8CAZ4A/GTYdQ9xX6wLPA44AHj7sGse4n54IrBG+/zZc/wzsQr3nM60JXDJsOsexn7o6Xcq8B1gt2HXPaTPw47ACcOutSP7YnXgZ8CG7et1h133MPZDX//nA6cOu+4hfibeC3ykfb4OcB2w/HTU58zpzLIt8Muq+nVV/Q34OrBLX59dgMOqcRawepIHTXeh02DCfVFVV1fVOcAdwyhwmgyyH35UVde3L88CHjLNNU6XQfbFTdX+TQs8EJiNJ90P8vcEwJuBo4Grp7O4aTTofpgLBtkXLwP+r6p+C83fn9Nc43SY7GfipcDXpqWy6TfIvihg1SSh+Y/9dcCd01Gc4XRm2QD4Xc/r37dtk+0zG8yV9zmRye6H19LMrM9GA+2LJLsmuQT4NvCaaaptOk24H5JsAOwKfHEa65pug/7Z2K49bPndJFtMT2nTbpB98ShgjSSnJ1mcZM9pq276DPz3ZZKVgWfR/AduNhpkXxwIbAZcCVwIvLWq7p6O4vyGqJklo7T1z/wM0mc2mCvvcyID74ckO9GE01l5niUD7ouqOgY4Jsn2wP7A06a6sGk2yH74FPCuqrqrmRSZlQbZD+fSfH3iTUmeAxwLbDzVhQ3BIPtiWWAb4KnASsCPk5xVVZdNdXHTaDL/bjwfOLOqrpvCeoZpkH3xTOA8YGfgEcD3kvygqm6Y4tqcOZ1hfg88tOf1Q2j+RzPZPrPBXHmfExloPyTZEvgysEtVXTtNtU23SX0mquoM4BFJ1p7qwqbZIPthAfD1JFcAuwGfT/KCaalu+ky4H6rqhqq6qX3+HWC5Wfh5gMH/7Tixqm6uqmuAM4DZdvHkZP6O2IPZe0gfBtsXr6Y51aOq6pfA5cCm01Gc4XRmOQfYOMlGSZan+cPzrb4+3wL2bK/afwLw16q6aroLnQaD7Iu5YML9kGRD4P+AV86yWZB+g+yLR7bnT9HeyWJ5YLaF9Qn3Q1VtVFXzq2o+cBTwxqo6dtornVqDfB7W7/k8bEvzb+Js+zzAYH9fHgc8Jcmy7SHtxwM/n+Y6p9pA/24kmQfsQLNPZqtB9sVvaWbSSbIesAnw6+kozsP6M0hV3ZlkH+AkmivtDq6qi5O8vl3+RZorb58D/BK4heZ/PrPOIPsiyfrAImA14O4k/0JzNeKUH5KYLgN+Jt4PrEUzOwZwZ1UtGFbNU2XAffEimv+83QHcCuzec4HUrDDgfpj1BtwPuwFvSHInzedhj9n2eYDB9kVV/TzJicAFwN3Al6vqouFVvfRN4s/GrsDJVXXzkEqdcgPui/2BQ5JcSHMawLvaWfUp5zdESZIkqTM8rC9JkqTOMJxKkiSpMwynkiRJ6gzDqSRJkjrDcCpJkqTOMJxK0hAl2S7JN5NcmeRvSa5N8r0kr0qyzLDrA0hyRZJDlmC9FyT511Had0xSSXZcCuVJmmUMp5I0JO29d88E1gTeRfNVqq8BLgO+ADxvaMUtHS8A7hNOab42dLv2pyTdizfhl6QhSLI98AngwKp6S9/i45J8Anjg/dzGClV1+yjty9F8GcNQbnTdfhHGWcPYtqTuc+ZUkobj3cB1wDtHW1hVv6qqC6D5as0k309yU5Kbk5zSft3m3yU5JMnv29MEfpTkVuCjSea3h9DfmOSjSa4EbgdWb9d7YZKzktyS5C9Jjmy/8nZMSdZJ8j9JLmvX+12SI5Js0FsP8Cpgg3b7leSKdtl9Duu3X7n8tiSXtqc3XJXkwCSr9W27kvxnkrckuTzJjUkWJtlikJ0uqfsMp5I0zdpzSXek+YrE2ybouyWwEFgD2AvYk+YreRcm2aqv+zzg68DXgGcDR/Qs2xd4FLA3zdcz3tZ+VeHRwM9ovsrzdcCj27FXHaesNYHbgPcAzwLeAWwMnJlkxbbP/jRfp/xnmkP427XbHcsBNDPJ3wOeD3y0fb/fTtL/b9UrgOcCb6X5iuYNaWabPRoozQL+QZak6bc2sBLwmwH6vp9mpvOpVfUXgCTfA64APgC8sKfvKsArquq4kYYk89unfwJ2HTmUn2QV4CPAV6rqNT39f0JzzutrgU+NVlBVXUoTDEfWWYbm3Nnf0oTiY6rqV0n+DPytqsY9hJ9kTZpzUw+tqn3a5pPa9f+X5tzbb/WscgfwvKq6o10f4EhgW+BH421LUvc5cypJ3bY9cMJIMIW/n7P5LWCHvr53AieMMc6xfeeYbkczA/vVJMuOPIDfA5e02x1TkjckOT/JTe12f9su2mSwt3UvTwBWAA7va/96O3b/+/zeSDBtXdj+HPd0BEkzgzOnkjT9rgVuBR42QN81gatGaf8jzaH+XldX1V1jjNM/xrrtz++P0f/6sQpK8mbgMzSH4d/R9n0AzUVOK4613jjWHK3GqrozybU9y0dc1/d65KKvJdm2pI4xnErSNGtD1+nA08e6or7HdcD6o7Svz31D2nhX3/cvu7b9uRdw8Sj9bxxnrD2AU6rq30Yakmw0Tv+JjLyP9XtraWdy1+qpVdIcYDiVpOH4L+B04GNA/62kRsLeqjQXQz03yapVdWO7bFWai4ZOvx/b/xFNAH1kVR06yXVXBm7oa3v1KP1upzm3diJntX33AE7pad+d5t+phZOsT9IMZjiVpCGoqjPab0/6RJLNgENozttcA3gq8E/Ay2iuen8ecEqSj9DMgL6LJiB+8H5s/4Yk7wA+l2Qd4LvAX4ENaM7xPL2qjhhj9ROBdyV5L3A2sDPN1f79fgasmeQNwCLgtqq6sL9TVV3X3tf1PUluprnKfzPgP4EfAt9e0vcpaeYxnErSkFTVp5KcDbwN+G+aq/hvpAlyrwOOr6q72/uBHgAcCoRmpnGHqjr/fm7/f5L8jua80ZcBywF/AM4Azhtn1Q/S3Cf1bTTneS4Engn8uq/fl2kudvpQ2/83wPwxxtyX5rZTrwfeSHMo/zDgPVV192Tel6SZLUP6ghBJkiTpPryVlCRJkjrDcCpJkqTOMJxKkiSpMwynkiRJ6gzDqSRJkjrDcCpJkqTOMJxKkiSpMwynkiRJ6gzDqSRJkjrj/wPz+CKueRz5cQAAAABJRU5ErkJggg=="/>
          <p:cNvSpPr>
            <a:spLocks noChangeAspect="1" noChangeArrowheads="1"/>
          </p:cNvSpPr>
          <p:nvPr/>
        </p:nvSpPr>
        <p:spPr bwMode="auto">
          <a:xfrm flipH="1" flipV="1">
            <a:off x="457200" y="457200"/>
            <a:ext cx="3371088" cy="337108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1678178"/>
            <a:ext cx="5804870" cy="4300220"/>
          </a:xfrm>
          <a:prstGeom prst="rect">
            <a:avLst/>
          </a:prstGeom>
        </p:spPr>
      </p:pic>
    </p:spTree>
    <p:extLst>
      <p:ext uri="{BB962C8B-B14F-4D97-AF65-F5344CB8AC3E}">
        <p14:creationId xmlns:p14="http://schemas.microsoft.com/office/powerpoint/2010/main" val="181889177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Exploratory</a:t>
            </a:r>
            <a:r>
              <a:rPr lang="zh-CN" altLang="en-US" dirty="0"/>
              <a:t> </a:t>
            </a:r>
            <a:r>
              <a:rPr lang="en-US" altLang="zh-CN" dirty="0"/>
              <a:t>Data</a:t>
            </a:r>
            <a:r>
              <a:rPr lang="zh-CN" altLang="en-US" dirty="0"/>
              <a:t> </a:t>
            </a:r>
            <a:r>
              <a:rPr lang="en-US" altLang="zh-CN" dirty="0"/>
              <a:t>Analysis</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55679" y="1862777"/>
            <a:ext cx="4673600" cy="3378200"/>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3179" y="1862777"/>
            <a:ext cx="4762500" cy="3556000"/>
          </a:xfrm>
          <a:prstGeom prst="rect">
            <a:avLst/>
          </a:prstGeom>
        </p:spPr>
      </p:pic>
    </p:spTree>
    <p:extLst>
      <p:ext uri="{BB962C8B-B14F-4D97-AF65-F5344CB8AC3E}">
        <p14:creationId xmlns:p14="http://schemas.microsoft.com/office/powerpoint/2010/main" val="92158497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87" y="767689"/>
            <a:ext cx="8596668" cy="1320800"/>
          </a:xfrm>
        </p:spPr>
        <p:txBody>
          <a:bodyPr/>
          <a:lstStyle/>
          <a:p>
            <a:r>
              <a:rPr lang="en-US" altLang="zh-CN" dirty="0"/>
              <a:t>Exploratory</a:t>
            </a:r>
            <a:r>
              <a:rPr lang="zh-CN" altLang="en-US" dirty="0"/>
              <a:t> </a:t>
            </a:r>
            <a:r>
              <a:rPr lang="en-US" altLang="zh-CN" dirty="0"/>
              <a:t>Data</a:t>
            </a:r>
            <a:r>
              <a:rPr lang="zh-CN" altLang="en-US" dirty="0"/>
              <a:t> </a:t>
            </a:r>
            <a:r>
              <a:rPr lang="en-US" altLang="zh-CN" dirty="0"/>
              <a:t>Analysis</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4384" y="2088489"/>
            <a:ext cx="4733065" cy="3735446"/>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45627" y="3476215"/>
            <a:ext cx="4049638" cy="3196069"/>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83584" y="368136"/>
            <a:ext cx="3981109" cy="2936784"/>
          </a:xfrm>
          <a:prstGeom prst="rect">
            <a:avLst/>
          </a:prstGeom>
        </p:spPr>
      </p:pic>
    </p:spTree>
    <p:extLst>
      <p:ext uri="{BB962C8B-B14F-4D97-AF65-F5344CB8AC3E}">
        <p14:creationId xmlns:p14="http://schemas.microsoft.com/office/powerpoint/2010/main" val="142667988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4831" y="882731"/>
            <a:ext cx="8596668" cy="1320800"/>
          </a:xfrm>
        </p:spPr>
        <p:txBody>
          <a:bodyPr/>
          <a:lstStyle/>
          <a:p>
            <a:r>
              <a:rPr lang="en-US" altLang="zh-CN" dirty="0" smtClean="0"/>
              <a:t>Variable</a:t>
            </a:r>
            <a:r>
              <a:rPr lang="zh-CN" altLang="en-US" dirty="0" smtClean="0"/>
              <a:t> </a:t>
            </a:r>
            <a:r>
              <a:rPr lang="en-US" altLang="zh-CN" dirty="0" smtClean="0"/>
              <a:t>Selection</a:t>
            </a:r>
            <a:endParaRPr lang="en-US" dirty="0"/>
          </a:p>
        </p:txBody>
      </p:sp>
      <p:sp>
        <p:nvSpPr>
          <p:cNvPr id="3" name="Content Placeholder 2"/>
          <p:cNvSpPr>
            <a:spLocks noGrp="1"/>
          </p:cNvSpPr>
          <p:nvPr>
            <p:ph idx="1"/>
          </p:nvPr>
        </p:nvSpPr>
        <p:spPr>
          <a:xfrm>
            <a:off x="534831" y="2243114"/>
            <a:ext cx="3975318" cy="843148"/>
          </a:xfrm>
        </p:spPr>
        <p:txBody>
          <a:bodyPr>
            <a:noAutofit/>
          </a:bodyPr>
          <a:lstStyle/>
          <a:p>
            <a:r>
              <a:rPr lang="en-US" altLang="zh-CN" sz="2400" dirty="0"/>
              <a:t>Select variables whose correlation with Sale Price is </a:t>
            </a:r>
            <a:r>
              <a:rPr lang="en-US" altLang="zh-CN" sz="2400" dirty="0" smtClean="0"/>
              <a:t>positive</a:t>
            </a:r>
          </a:p>
          <a:p>
            <a:endParaRPr lang="en-US" altLang="zh-CN" sz="2400" dirty="0" smtClean="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17027" y="0"/>
            <a:ext cx="4936726" cy="6858000"/>
          </a:xfrm>
          <a:prstGeom prst="rect">
            <a:avLst/>
          </a:prstGeom>
        </p:spPr>
      </p:pic>
    </p:spTree>
    <p:extLst>
      <p:ext uri="{BB962C8B-B14F-4D97-AF65-F5344CB8AC3E}">
        <p14:creationId xmlns:p14="http://schemas.microsoft.com/office/powerpoint/2010/main" val="1568738721"/>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77</TotalTime>
  <Words>550</Words>
  <Application>Microsoft Macintosh PowerPoint</Application>
  <PresentationFormat>Widescreen</PresentationFormat>
  <Paragraphs>83</Paragraphs>
  <Slides>12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Calibri</vt:lpstr>
      <vt:lpstr>Trebuchet MS</vt:lpstr>
      <vt:lpstr>Wingdings 3</vt:lpstr>
      <vt:lpstr>华文新魏</vt:lpstr>
      <vt:lpstr>方正姚体</vt:lpstr>
      <vt:lpstr>Arial</vt:lpstr>
      <vt:lpstr>Facet</vt:lpstr>
      <vt:lpstr>Ames Housing Project</vt:lpstr>
      <vt:lpstr>Problem statement</vt:lpstr>
      <vt:lpstr>Dataset</vt:lpstr>
      <vt:lpstr>Data Cleaning</vt:lpstr>
      <vt:lpstr>Exploratory Data Analysis</vt:lpstr>
      <vt:lpstr>Exploratory Data Analysis</vt:lpstr>
      <vt:lpstr>Exploratory Data Analysis</vt:lpstr>
      <vt:lpstr>Exploratory Data Analysis</vt:lpstr>
      <vt:lpstr>Variable Selection</vt:lpstr>
      <vt:lpstr>Modeling</vt:lpstr>
      <vt:lpstr>Residual Plot</vt:lpstr>
      <vt:lpstr>Conclusions</vt:lpstr>
    </vt:vector>
  </TitlesOfParts>
  <Company/>
  <LinksUpToDate>false</LinksUpToDate>
  <SharedDoc>false</SharedDoc>
  <HyperlinksChanged>false</HyperlinksChanged>
  <AppVersion>15.0028</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Ames Housing Project</dc:title>
  <dc:creator>Microsoft Office User</dc:creator>
  <cp:lastModifiedBy>Microsoft Office User</cp:lastModifiedBy>
  <cp:revision>11</cp:revision>
  <dcterms:created xsi:type="dcterms:W3CDTF">2021-11-05T11:39:06Z</dcterms:created>
  <dcterms:modified xsi:type="dcterms:W3CDTF">2021-11-05T12:56:37Z</dcterms:modified>
</cp:coreProperties>
</file>