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73" r:id="rId7"/>
    <p:sldId id="277" r:id="rId8"/>
    <p:sldId id="272" r:id="rId9"/>
    <p:sldId id="267" r:id="rId10"/>
    <p:sldId id="278" r:id="rId11"/>
    <p:sldId id="279" r:id="rId12"/>
    <p:sldId id="268" r:id="rId13"/>
    <p:sldId id="281" r:id="rId14"/>
    <p:sldId id="280" r:id="rId15"/>
    <p:sldId id="275" r:id="rId16"/>
    <p:sldId id="266" r:id="rId17"/>
    <p:sldId id="26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85" autoAdjust="0"/>
  </p:normalViewPr>
  <p:slideViewPr>
    <p:cSldViewPr snapToGrid="0">
      <p:cViewPr varScale="1">
        <p:scale>
          <a:sx n="78" d="100"/>
          <a:sy n="78" d="100"/>
        </p:scale>
        <p:origin x="102" y="540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0F4AF-5745-416D-BB31-6F6FC5BE8B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82958DC-6743-4DD3-9836-8659C0C78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Concurrency (of course)</a:t>
          </a:r>
        </a:p>
      </dgm:t>
    </dgm:pt>
    <dgm:pt modelId="{CF5625C5-8D39-4138-8772-FF9F9AD7D0CF}" type="parTrans" cxnId="{D25C8421-0645-4423-8C06-8284D41BD5D8}">
      <dgm:prSet/>
      <dgm:spPr/>
      <dgm:t>
        <a:bodyPr/>
        <a:lstStyle/>
        <a:p>
          <a:endParaRPr lang="en-US"/>
        </a:p>
      </dgm:t>
    </dgm:pt>
    <dgm:pt modelId="{327BE012-9A42-41A8-8BB6-EABA6CC43428}" type="sibTrans" cxnId="{D25C8421-0645-4423-8C06-8284D41BD5D8}">
      <dgm:prSet/>
      <dgm:spPr/>
      <dgm:t>
        <a:bodyPr/>
        <a:lstStyle/>
        <a:p>
          <a:endParaRPr lang="en-US"/>
        </a:p>
      </dgm:t>
    </dgm:pt>
    <dgm:pt modelId="{473F2C23-0003-4684-9694-F2688A3CB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Functions as first-class types</a:t>
          </a:r>
        </a:p>
      </dgm:t>
    </dgm:pt>
    <dgm:pt modelId="{1DA85C18-E700-46A0-919D-589C9ADAEFD6}" type="parTrans" cxnId="{533A52BA-7DF1-4D96-B81D-4FF3FE77A9B7}">
      <dgm:prSet/>
      <dgm:spPr/>
      <dgm:t>
        <a:bodyPr/>
        <a:lstStyle/>
        <a:p>
          <a:endParaRPr lang="en-US"/>
        </a:p>
      </dgm:t>
    </dgm:pt>
    <dgm:pt modelId="{C7B6985C-0FDE-4D09-A1D3-9FE44BF93691}" type="sibTrans" cxnId="{533A52BA-7DF1-4D96-B81D-4FF3FE77A9B7}">
      <dgm:prSet/>
      <dgm:spPr/>
      <dgm:t>
        <a:bodyPr/>
        <a:lstStyle/>
        <a:p>
          <a:endParaRPr lang="en-US"/>
        </a:p>
      </dgm:t>
    </dgm:pt>
    <dgm:pt modelId="{449FEF9E-2AA4-4D50-AEAE-B8BECEA31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Memory Management/Garbage Collection</a:t>
          </a:r>
        </a:p>
      </dgm:t>
    </dgm:pt>
    <dgm:pt modelId="{A42EA533-9DD3-4290-AA96-EE23787DDE67}" type="sibTrans" cxnId="{57F8EBAA-9831-4743-B2AC-036783955D0F}">
      <dgm:prSet/>
      <dgm:spPr/>
      <dgm:t>
        <a:bodyPr/>
        <a:lstStyle/>
        <a:p>
          <a:endParaRPr lang="en-US"/>
        </a:p>
      </dgm:t>
    </dgm:pt>
    <dgm:pt modelId="{277FEB48-A2F3-42DB-8D58-613A235CC0D5}" type="parTrans" cxnId="{57F8EBAA-9831-4743-B2AC-036783955D0F}">
      <dgm:prSet/>
      <dgm:spPr/>
      <dgm:t>
        <a:bodyPr/>
        <a:lstStyle/>
        <a:p>
          <a:endParaRPr lang="en-US"/>
        </a:p>
      </dgm:t>
    </dgm:pt>
    <dgm:pt modelId="{BC61046B-8025-40BB-8E10-F6E0A2151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Generics for reusability across types</a:t>
          </a:r>
        </a:p>
      </dgm:t>
    </dgm:pt>
    <dgm:pt modelId="{2FBB4982-3692-421F-AFC4-F5C5AA19B590}" type="parTrans" cxnId="{4CC060D4-EAF3-43FA-95BF-2E7DE59C408E}">
      <dgm:prSet/>
      <dgm:spPr/>
      <dgm:t>
        <a:bodyPr/>
        <a:lstStyle/>
        <a:p>
          <a:endParaRPr lang="en-US"/>
        </a:p>
      </dgm:t>
    </dgm:pt>
    <dgm:pt modelId="{E11C1786-FBBB-4B8A-BE98-27EF166CC22E}" type="sibTrans" cxnId="{4CC060D4-EAF3-43FA-95BF-2E7DE59C408E}">
      <dgm:prSet/>
      <dgm:spPr/>
      <dgm:t>
        <a:bodyPr/>
        <a:lstStyle/>
        <a:p>
          <a:endParaRPr lang="en-US"/>
        </a:p>
      </dgm:t>
    </dgm:pt>
    <dgm:pt modelId="{A4CE0967-9A21-4D99-9F11-8E4E7CC789E3}" type="pres">
      <dgm:prSet presAssocID="{7BE0F4AF-5745-416D-BB31-6F6FC5BE8B6D}" presName="root" presStyleCnt="0">
        <dgm:presLayoutVars>
          <dgm:dir/>
          <dgm:resizeHandles val="exact"/>
        </dgm:presLayoutVars>
      </dgm:prSet>
      <dgm:spPr/>
    </dgm:pt>
    <dgm:pt modelId="{0ED3116C-4C84-4C68-A1ED-8E27E4ECB318}" type="pres">
      <dgm:prSet presAssocID="{A82958DC-6743-4DD3-9836-8659C0C782D4}" presName="compNode" presStyleCnt="0"/>
      <dgm:spPr/>
    </dgm:pt>
    <dgm:pt modelId="{D34A6751-FC6E-443D-9894-E07C74936FE4}" type="pres">
      <dgm:prSet presAssocID="{A82958DC-6743-4DD3-9836-8659C0C782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ggler with solid fill"/>
        </a:ext>
      </dgm:extLst>
    </dgm:pt>
    <dgm:pt modelId="{F83678D2-859E-4EC8-87D4-660E643058BC}" type="pres">
      <dgm:prSet presAssocID="{A82958DC-6743-4DD3-9836-8659C0C782D4}" presName="spaceRect" presStyleCnt="0"/>
      <dgm:spPr/>
    </dgm:pt>
    <dgm:pt modelId="{9041D049-B90F-4451-981B-A4BDA41166CA}" type="pres">
      <dgm:prSet presAssocID="{A82958DC-6743-4DD3-9836-8659C0C782D4}" presName="textRect" presStyleLbl="revTx" presStyleIdx="0" presStyleCnt="4">
        <dgm:presLayoutVars>
          <dgm:chMax val="1"/>
          <dgm:chPref val="1"/>
        </dgm:presLayoutVars>
      </dgm:prSet>
      <dgm:spPr/>
    </dgm:pt>
    <dgm:pt modelId="{F2989517-ACAC-4C31-A1BC-27FEECD4827E}" type="pres">
      <dgm:prSet presAssocID="{327BE012-9A42-41A8-8BB6-EABA6CC43428}" presName="sibTrans" presStyleCnt="0"/>
      <dgm:spPr/>
    </dgm:pt>
    <dgm:pt modelId="{3B4C7A24-F224-4E14-B85C-C9F4C7EFED7E}" type="pres">
      <dgm:prSet presAssocID="{449FEF9E-2AA4-4D50-AEAE-B8BECEA31512}" presName="compNode" presStyleCnt="0"/>
      <dgm:spPr/>
    </dgm:pt>
    <dgm:pt modelId="{75C03CEC-E897-42CB-B71C-5A5ED2B5A2E1}" type="pres">
      <dgm:prSet presAssocID="{449FEF9E-2AA4-4D50-AEAE-B8BECEA315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2C43DC56-FEEA-4E87-9A78-FA88B46BAA26}" type="pres">
      <dgm:prSet presAssocID="{449FEF9E-2AA4-4D50-AEAE-B8BECEA31512}" presName="spaceRect" presStyleCnt="0"/>
      <dgm:spPr/>
    </dgm:pt>
    <dgm:pt modelId="{8F8C8E6F-FD2A-40DD-AAF7-E7BB8CE48D22}" type="pres">
      <dgm:prSet presAssocID="{449FEF9E-2AA4-4D50-AEAE-B8BECEA31512}" presName="textRect" presStyleLbl="revTx" presStyleIdx="1" presStyleCnt="4">
        <dgm:presLayoutVars>
          <dgm:chMax val="1"/>
          <dgm:chPref val="1"/>
        </dgm:presLayoutVars>
      </dgm:prSet>
      <dgm:spPr/>
    </dgm:pt>
    <dgm:pt modelId="{ADD3345B-1039-446A-9141-1D3DB707D9CC}" type="pres">
      <dgm:prSet presAssocID="{A42EA533-9DD3-4290-AA96-EE23787DDE67}" presName="sibTrans" presStyleCnt="0"/>
      <dgm:spPr/>
    </dgm:pt>
    <dgm:pt modelId="{A2530263-9AD1-4441-AA8F-D516FC88C7D4}" type="pres">
      <dgm:prSet presAssocID="{473F2C23-0003-4684-9694-F2688A3CB958}" presName="compNode" presStyleCnt="0"/>
      <dgm:spPr/>
    </dgm:pt>
    <dgm:pt modelId="{44314D50-E1C4-4795-BA6C-96ACC7E9C1EB}" type="pres">
      <dgm:prSet presAssocID="{473F2C23-0003-4684-9694-F2688A3CB9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ic Wand Auto outline"/>
        </a:ext>
      </dgm:extLst>
    </dgm:pt>
    <dgm:pt modelId="{46397796-6161-4F45-B110-03EE77AE3A94}" type="pres">
      <dgm:prSet presAssocID="{473F2C23-0003-4684-9694-F2688A3CB958}" presName="spaceRect" presStyleCnt="0"/>
      <dgm:spPr/>
    </dgm:pt>
    <dgm:pt modelId="{5DD3A51A-A37F-41C7-9059-42CD9A531E8B}" type="pres">
      <dgm:prSet presAssocID="{473F2C23-0003-4684-9694-F2688A3CB958}" presName="textRect" presStyleLbl="revTx" presStyleIdx="2" presStyleCnt="4">
        <dgm:presLayoutVars>
          <dgm:chMax val="1"/>
          <dgm:chPref val="1"/>
        </dgm:presLayoutVars>
      </dgm:prSet>
      <dgm:spPr/>
    </dgm:pt>
    <dgm:pt modelId="{DBD9B7EE-A9D1-47D0-AA23-467CD761F418}" type="pres">
      <dgm:prSet presAssocID="{C7B6985C-0FDE-4D09-A1D3-9FE44BF93691}" presName="sibTrans" presStyleCnt="0"/>
      <dgm:spPr/>
    </dgm:pt>
    <dgm:pt modelId="{153486F1-0E0F-462B-BB6D-E4BD6F19B79E}" type="pres">
      <dgm:prSet presAssocID="{BC61046B-8025-40BB-8E10-F6E0A2151E9E}" presName="compNode" presStyleCnt="0"/>
      <dgm:spPr/>
    </dgm:pt>
    <dgm:pt modelId="{E60A63E9-1F39-48E5-9E45-3EE3832688C9}" type="pres">
      <dgm:prSet presAssocID="{BC61046B-8025-40BB-8E10-F6E0A2151E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 with solid fill"/>
        </a:ext>
      </dgm:extLst>
    </dgm:pt>
    <dgm:pt modelId="{6E5743F6-09D5-4A44-8F13-60D48DCC0FB6}" type="pres">
      <dgm:prSet presAssocID="{BC61046B-8025-40BB-8E10-F6E0A2151E9E}" presName="spaceRect" presStyleCnt="0"/>
      <dgm:spPr/>
    </dgm:pt>
    <dgm:pt modelId="{A6015EB4-D690-4434-827C-E2464323FD72}" type="pres">
      <dgm:prSet presAssocID="{BC61046B-8025-40BB-8E10-F6E0A2151E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3E1E1F-BF23-4BEA-9CB0-40D72DFD553F}" type="presOf" srcId="{473F2C23-0003-4684-9694-F2688A3CB958}" destId="{5DD3A51A-A37F-41C7-9059-42CD9A531E8B}" srcOrd="0" destOrd="0" presId="urn:microsoft.com/office/officeart/2018/2/layout/IconLabelList"/>
    <dgm:cxn modelId="{D25C8421-0645-4423-8C06-8284D41BD5D8}" srcId="{7BE0F4AF-5745-416D-BB31-6F6FC5BE8B6D}" destId="{A82958DC-6743-4DD3-9836-8659C0C782D4}" srcOrd="0" destOrd="0" parTransId="{CF5625C5-8D39-4138-8772-FF9F9AD7D0CF}" sibTransId="{327BE012-9A42-41A8-8BB6-EABA6CC43428}"/>
    <dgm:cxn modelId="{52315624-20EB-484B-ABAF-1C5C304C5AE5}" type="presOf" srcId="{BC61046B-8025-40BB-8E10-F6E0A2151E9E}" destId="{A6015EB4-D690-4434-827C-E2464323FD72}" srcOrd="0" destOrd="0" presId="urn:microsoft.com/office/officeart/2018/2/layout/IconLabelList"/>
    <dgm:cxn modelId="{C1CB014D-504C-4E0F-AF2D-59C36AE07B49}" type="presOf" srcId="{7BE0F4AF-5745-416D-BB31-6F6FC5BE8B6D}" destId="{A4CE0967-9A21-4D99-9F11-8E4E7CC789E3}" srcOrd="0" destOrd="0" presId="urn:microsoft.com/office/officeart/2018/2/layout/IconLabelList"/>
    <dgm:cxn modelId="{54031F76-FC1D-4749-BCD8-C3DD2C83FF67}" type="presOf" srcId="{A82958DC-6743-4DD3-9836-8659C0C782D4}" destId="{9041D049-B90F-4451-981B-A4BDA41166CA}" srcOrd="0" destOrd="0" presId="urn:microsoft.com/office/officeart/2018/2/layout/IconLabelList"/>
    <dgm:cxn modelId="{B0AC438B-E606-481A-A674-A79AEB309B0F}" type="presOf" srcId="{449FEF9E-2AA4-4D50-AEAE-B8BECEA31512}" destId="{8F8C8E6F-FD2A-40DD-AAF7-E7BB8CE48D22}" srcOrd="0" destOrd="0" presId="urn:microsoft.com/office/officeart/2018/2/layout/IconLabelList"/>
    <dgm:cxn modelId="{57F8EBAA-9831-4743-B2AC-036783955D0F}" srcId="{7BE0F4AF-5745-416D-BB31-6F6FC5BE8B6D}" destId="{449FEF9E-2AA4-4D50-AEAE-B8BECEA31512}" srcOrd="1" destOrd="0" parTransId="{277FEB48-A2F3-42DB-8D58-613A235CC0D5}" sibTransId="{A42EA533-9DD3-4290-AA96-EE23787DDE67}"/>
    <dgm:cxn modelId="{533A52BA-7DF1-4D96-B81D-4FF3FE77A9B7}" srcId="{7BE0F4AF-5745-416D-BB31-6F6FC5BE8B6D}" destId="{473F2C23-0003-4684-9694-F2688A3CB958}" srcOrd="2" destOrd="0" parTransId="{1DA85C18-E700-46A0-919D-589C9ADAEFD6}" sibTransId="{C7B6985C-0FDE-4D09-A1D3-9FE44BF93691}"/>
    <dgm:cxn modelId="{4CC060D4-EAF3-43FA-95BF-2E7DE59C408E}" srcId="{7BE0F4AF-5745-416D-BB31-6F6FC5BE8B6D}" destId="{BC61046B-8025-40BB-8E10-F6E0A2151E9E}" srcOrd="3" destOrd="0" parTransId="{2FBB4982-3692-421F-AFC4-F5C5AA19B590}" sibTransId="{E11C1786-FBBB-4B8A-BE98-27EF166CC22E}"/>
    <dgm:cxn modelId="{9597A9E8-9AD9-4EB2-9B7A-8B0ADCB81CF0}" type="presParOf" srcId="{A4CE0967-9A21-4D99-9F11-8E4E7CC789E3}" destId="{0ED3116C-4C84-4C68-A1ED-8E27E4ECB318}" srcOrd="0" destOrd="0" presId="urn:microsoft.com/office/officeart/2018/2/layout/IconLabelList"/>
    <dgm:cxn modelId="{4D5F7749-1E98-42AF-8D5B-125897056250}" type="presParOf" srcId="{0ED3116C-4C84-4C68-A1ED-8E27E4ECB318}" destId="{D34A6751-FC6E-443D-9894-E07C74936FE4}" srcOrd="0" destOrd="0" presId="urn:microsoft.com/office/officeart/2018/2/layout/IconLabelList"/>
    <dgm:cxn modelId="{FB3DB6FD-EAAE-425C-88BD-00494B9C3E89}" type="presParOf" srcId="{0ED3116C-4C84-4C68-A1ED-8E27E4ECB318}" destId="{F83678D2-859E-4EC8-87D4-660E643058BC}" srcOrd="1" destOrd="0" presId="urn:microsoft.com/office/officeart/2018/2/layout/IconLabelList"/>
    <dgm:cxn modelId="{5E7D27C3-9D39-4AA1-AE3A-6B6AB4770FCE}" type="presParOf" srcId="{0ED3116C-4C84-4C68-A1ED-8E27E4ECB318}" destId="{9041D049-B90F-4451-981B-A4BDA41166CA}" srcOrd="2" destOrd="0" presId="urn:microsoft.com/office/officeart/2018/2/layout/IconLabelList"/>
    <dgm:cxn modelId="{2C4115A0-60F8-414B-8A3B-0DA342E1AB55}" type="presParOf" srcId="{A4CE0967-9A21-4D99-9F11-8E4E7CC789E3}" destId="{F2989517-ACAC-4C31-A1BC-27FEECD4827E}" srcOrd="1" destOrd="0" presId="urn:microsoft.com/office/officeart/2018/2/layout/IconLabelList"/>
    <dgm:cxn modelId="{31F7353C-E721-469F-9C6D-E5D5F1CB7B57}" type="presParOf" srcId="{A4CE0967-9A21-4D99-9F11-8E4E7CC789E3}" destId="{3B4C7A24-F224-4E14-B85C-C9F4C7EFED7E}" srcOrd="2" destOrd="0" presId="urn:microsoft.com/office/officeart/2018/2/layout/IconLabelList"/>
    <dgm:cxn modelId="{79E2C29F-868B-433D-99F3-E4A0927D0240}" type="presParOf" srcId="{3B4C7A24-F224-4E14-B85C-C9F4C7EFED7E}" destId="{75C03CEC-E897-42CB-B71C-5A5ED2B5A2E1}" srcOrd="0" destOrd="0" presId="urn:microsoft.com/office/officeart/2018/2/layout/IconLabelList"/>
    <dgm:cxn modelId="{9BCB7F2E-CF25-4F04-BC31-83E015AE44BE}" type="presParOf" srcId="{3B4C7A24-F224-4E14-B85C-C9F4C7EFED7E}" destId="{2C43DC56-FEEA-4E87-9A78-FA88B46BAA26}" srcOrd="1" destOrd="0" presId="urn:microsoft.com/office/officeart/2018/2/layout/IconLabelList"/>
    <dgm:cxn modelId="{016B5734-8E4B-4048-84D4-798B3632529B}" type="presParOf" srcId="{3B4C7A24-F224-4E14-B85C-C9F4C7EFED7E}" destId="{8F8C8E6F-FD2A-40DD-AAF7-E7BB8CE48D22}" srcOrd="2" destOrd="0" presId="urn:microsoft.com/office/officeart/2018/2/layout/IconLabelList"/>
    <dgm:cxn modelId="{907D2A53-D0A3-4650-B54D-B2903F7E7A58}" type="presParOf" srcId="{A4CE0967-9A21-4D99-9F11-8E4E7CC789E3}" destId="{ADD3345B-1039-446A-9141-1D3DB707D9CC}" srcOrd="3" destOrd="0" presId="urn:microsoft.com/office/officeart/2018/2/layout/IconLabelList"/>
    <dgm:cxn modelId="{90EE678D-CC06-4463-8D6E-1049A2BFBAE4}" type="presParOf" srcId="{A4CE0967-9A21-4D99-9F11-8E4E7CC789E3}" destId="{A2530263-9AD1-4441-AA8F-D516FC88C7D4}" srcOrd="4" destOrd="0" presId="urn:microsoft.com/office/officeart/2018/2/layout/IconLabelList"/>
    <dgm:cxn modelId="{AEC008FF-3970-4EC6-91C1-8FEB5966EF9F}" type="presParOf" srcId="{A2530263-9AD1-4441-AA8F-D516FC88C7D4}" destId="{44314D50-E1C4-4795-BA6C-96ACC7E9C1EB}" srcOrd="0" destOrd="0" presId="urn:microsoft.com/office/officeart/2018/2/layout/IconLabelList"/>
    <dgm:cxn modelId="{77207648-8B16-4142-89AF-E568B53A7D92}" type="presParOf" srcId="{A2530263-9AD1-4441-AA8F-D516FC88C7D4}" destId="{46397796-6161-4F45-B110-03EE77AE3A94}" srcOrd="1" destOrd="0" presId="urn:microsoft.com/office/officeart/2018/2/layout/IconLabelList"/>
    <dgm:cxn modelId="{D0166F91-7A77-479F-876C-2BC4AE338C38}" type="presParOf" srcId="{A2530263-9AD1-4441-AA8F-D516FC88C7D4}" destId="{5DD3A51A-A37F-41C7-9059-42CD9A531E8B}" srcOrd="2" destOrd="0" presId="urn:microsoft.com/office/officeart/2018/2/layout/IconLabelList"/>
    <dgm:cxn modelId="{118BF160-3053-4D1A-A7F6-F88200F6A7A7}" type="presParOf" srcId="{A4CE0967-9A21-4D99-9F11-8E4E7CC789E3}" destId="{DBD9B7EE-A9D1-47D0-AA23-467CD761F418}" srcOrd="5" destOrd="0" presId="urn:microsoft.com/office/officeart/2018/2/layout/IconLabelList"/>
    <dgm:cxn modelId="{D9E3044F-7193-4A7A-8856-C798A7B0DDC4}" type="presParOf" srcId="{A4CE0967-9A21-4D99-9F11-8E4E7CC789E3}" destId="{153486F1-0E0F-462B-BB6D-E4BD6F19B79E}" srcOrd="6" destOrd="0" presId="urn:microsoft.com/office/officeart/2018/2/layout/IconLabelList"/>
    <dgm:cxn modelId="{FF7F5E58-8531-4C28-AAA8-EC2B2C75B93D}" type="presParOf" srcId="{153486F1-0E0F-462B-BB6D-E4BD6F19B79E}" destId="{E60A63E9-1F39-48E5-9E45-3EE3832688C9}" srcOrd="0" destOrd="0" presId="urn:microsoft.com/office/officeart/2018/2/layout/IconLabelList"/>
    <dgm:cxn modelId="{678B706E-2F08-42EF-89E4-EA9C63C0D1E3}" type="presParOf" srcId="{153486F1-0E0F-462B-BB6D-E4BD6F19B79E}" destId="{6E5743F6-09D5-4A44-8F13-60D48DCC0FB6}" srcOrd="1" destOrd="0" presId="urn:microsoft.com/office/officeart/2018/2/layout/IconLabelList"/>
    <dgm:cxn modelId="{F67186DF-58AA-4A49-9394-8640D2CDC430}" type="presParOf" srcId="{153486F1-0E0F-462B-BB6D-E4BD6F19B79E}" destId="{A6015EB4-D690-4434-827C-E2464323FD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8DCB4C-E4F4-4FB2-AE63-35A37AE759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8DCB0-865D-4CB8-8C7D-4696C3B2B891}" type="pres">
      <dgm:prSet presAssocID="{5A8DCB4C-E4F4-4FB2-AE63-35A37AE7599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7D97D5E-C227-4836-A6D8-FFEFCF9004F3}" type="presOf" srcId="{5A8DCB4C-E4F4-4FB2-AE63-35A37AE75995}" destId="{EF38DCB0-865D-4CB8-8C7D-4696C3B2B8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30D81A-3E96-4A04-81F7-C957D13BFA1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2AB79FB-9BF9-4F5F-B05D-3AAE9C4DEA15}">
      <dgm:prSet/>
      <dgm:spPr/>
      <dgm:t>
        <a:bodyPr/>
        <a:lstStyle/>
        <a:p>
          <a:r>
            <a:rPr lang="en-US"/>
            <a:t>Insufficient genetic diversity</a:t>
          </a:r>
        </a:p>
      </dgm:t>
    </dgm:pt>
    <dgm:pt modelId="{CBF1277C-5234-4FC2-AA2D-B335F8521E82}" type="parTrans" cxnId="{9EBB5BCF-684C-463C-85BD-DC2ECE7E5F9F}">
      <dgm:prSet/>
      <dgm:spPr/>
      <dgm:t>
        <a:bodyPr/>
        <a:lstStyle/>
        <a:p>
          <a:endParaRPr lang="en-US"/>
        </a:p>
      </dgm:t>
    </dgm:pt>
    <dgm:pt modelId="{8A66C6B2-82FF-451C-8A66-2640C6758F42}" type="sibTrans" cxnId="{9EBB5BCF-684C-463C-85BD-DC2ECE7E5F9F}">
      <dgm:prSet/>
      <dgm:spPr/>
      <dgm:t>
        <a:bodyPr/>
        <a:lstStyle/>
        <a:p>
          <a:endParaRPr lang="en-US"/>
        </a:p>
      </dgm:t>
    </dgm:pt>
    <dgm:pt modelId="{98852221-D8CA-491D-B0A0-1C0A5817CCD3}">
      <dgm:prSet/>
      <dgm:spPr/>
      <dgm:t>
        <a:bodyPr/>
        <a:lstStyle/>
        <a:p>
          <a:r>
            <a:rPr lang="en-US"/>
            <a:t>Overly specific fitness</a:t>
          </a:r>
        </a:p>
      </dgm:t>
    </dgm:pt>
    <dgm:pt modelId="{F244F998-2D22-4A59-AAA9-463B75F5993D}" type="parTrans" cxnId="{E2CBE7AF-7564-4878-99D3-799BD8DB2B97}">
      <dgm:prSet/>
      <dgm:spPr/>
      <dgm:t>
        <a:bodyPr/>
        <a:lstStyle/>
        <a:p>
          <a:endParaRPr lang="en-US"/>
        </a:p>
      </dgm:t>
    </dgm:pt>
    <dgm:pt modelId="{08EA1DD1-C2BB-4432-9AD8-AF3F5825BB95}" type="sibTrans" cxnId="{E2CBE7AF-7564-4878-99D3-799BD8DB2B97}">
      <dgm:prSet/>
      <dgm:spPr/>
      <dgm:t>
        <a:bodyPr/>
        <a:lstStyle/>
        <a:p>
          <a:endParaRPr lang="en-US"/>
        </a:p>
      </dgm:t>
    </dgm:pt>
    <dgm:pt modelId="{206917A3-4084-447A-9B66-1BE634C9AA78}">
      <dgm:prSet/>
      <dgm:spPr/>
      <dgm:t>
        <a:bodyPr/>
        <a:lstStyle/>
        <a:p>
          <a:r>
            <a:rPr lang="en-US"/>
            <a:t>Inefficient for simple problems</a:t>
          </a:r>
        </a:p>
      </dgm:t>
    </dgm:pt>
    <dgm:pt modelId="{B73F4962-C62E-4256-961C-125CA965D8D6}" type="parTrans" cxnId="{9741DD93-908E-4CDD-811F-3689A606E872}">
      <dgm:prSet/>
      <dgm:spPr/>
      <dgm:t>
        <a:bodyPr/>
        <a:lstStyle/>
        <a:p>
          <a:endParaRPr lang="en-US"/>
        </a:p>
      </dgm:t>
    </dgm:pt>
    <dgm:pt modelId="{6936489E-3056-4408-802B-8B64D2331B68}" type="sibTrans" cxnId="{9741DD93-908E-4CDD-811F-3689A606E872}">
      <dgm:prSet/>
      <dgm:spPr/>
      <dgm:t>
        <a:bodyPr/>
        <a:lstStyle/>
        <a:p>
          <a:endParaRPr lang="en-US"/>
        </a:p>
      </dgm:t>
    </dgm:pt>
    <dgm:pt modelId="{1072EEA6-99B6-46CE-8AAC-9533347F8185}" type="pres">
      <dgm:prSet presAssocID="{A530D81A-3E96-4A04-81F7-C957D13BFA10}" presName="linear" presStyleCnt="0">
        <dgm:presLayoutVars>
          <dgm:animLvl val="lvl"/>
          <dgm:resizeHandles val="exact"/>
        </dgm:presLayoutVars>
      </dgm:prSet>
      <dgm:spPr/>
    </dgm:pt>
    <dgm:pt modelId="{0CF0B9FB-4633-4721-874C-E6444CF86EBE}" type="pres">
      <dgm:prSet presAssocID="{42AB79FB-9BF9-4F5F-B05D-3AAE9C4DEA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BAFF8C-B652-4B6F-8934-7886520B2F43}" type="pres">
      <dgm:prSet presAssocID="{8A66C6B2-82FF-451C-8A66-2640C6758F42}" presName="spacer" presStyleCnt="0"/>
      <dgm:spPr/>
    </dgm:pt>
    <dgm:pt modelId="{C1638391-B8F9-4627-818B-7E0085040402}" type="pres">
      <dgm:prSet presAssocID="{98852221-D8CA-491D-B0A0-1C0A5817CC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113DBC-82A7-41CB-BA27-0984DC8E29C9}" type="pres">
      <dgm:prSet presAssocID="{08EA1DD1-C2BB-4432-9AD8-AF3F5825BB95}" presName="spacer" presStyleCnt="0"/>
      <dgm:spPr/>
    </dgm:pt>
    <dgm:pt modelId="{45539A63-D975-4ABC-B76C-CD3EBB3227FB}" type="pres">
      <dgm:prSet presAssocID="{206917A3-4084-447A-9B66-1BE634C9AA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DF6193-6047-4D1C-B900-98297A7B644F}" type="presOf" srcId="{A530D81A-3E96-4A04-81F7-C957D13BFA10}" destId="{1072EEA6-99B6-46CE-8AAC-9533347F8185}" srcOrd="0" destOrd="0" presId="urn:microsoft.com/office/officeart/2005/8/layout/vList2"/>
    <dgm:cxn modelId="{9741DD93-908E-4CDD-811F-3689A606E872}" srcId="{A530D81A-3E96-4A04-81F7-C957D13BFA10}" destId="{206917A3-4084-447A-9B66-1BE634C9AA78}" srcOrd="2" destOrd="0" parTransId="{B73F4962-C62E-4256-961C-125CA965D8D6}" sibTransId="{6936489E-3056-4408-802B-8B64D2331B68}"/>
    <dgm:cxn modelId="{C42154A8-05F0-47C6-B8DE-83A3704EC467}" type="presOf" srcId="{98852221-D8CA-491D-B0A0-1C0A5817CCD3}" destId="{C1638391-B8F9-4627-818B-7E0085040402}" srcOrd="0" destOrd="0" presId="urn:microsoft.com/office/officeart/2005/8/layout/vList2"/>
    <dgm:cxn modelId="{E2CBE7AF-7564-4878-99D3-799BD8DB2B97}" srcId="{A530D81A-3E96-4A04-81F7-C957D13BFA10}" destId="{98852221-D8CA-491D-B0A0-1C0A5817CCD3}" srcOrd="1" destOrd="0" parTransId="{F244F998-2D22-4A59-AAA9-463B75F5993D}" sibTransId="{08EA1DD1-C2BB-4432-9AD8-AF3F5825BB95}"/>
    <dgm:cxn modelId="{42851BB6-04C4-453C-A924-ADF1CA767595}" type="presOf" srcId="{42AB79FB-9BF9-4F5F-B05D-3AAE9C4DEA15}" destId="{0CF0B9FB-4633-4721-874C-E6444CF86EBE}" srcOrd="0" destOrd="0" presId="urn:microsoft.com/office/officeart/2005/8/layout/vList2"/>
    <dgm:cxn modelId="{9EBB5BCF-684C-463C-85BD-DC2ECE7E5F9F}" srcId="{A530D81A-3E96-4A04-81F7-C957D13BFA10}" destId="{42AB79FB-9BF9-4F5F-B05D-3AAE9C4DEA15}" srcOrd="0" destOrd="0" parTransId="{CBF1277C-5234-4FC2-AA2D-B335F8521E82}" sibTransId="{8A66C6B2-82FF-451C-8A66-2640C6758F42}"/>
    <dgm:cxn modelId="{940C99F8-6229-4EE1-8176-689B4A03FFF2}" type="presOf" srcId="{206917A3-4084-447A-9B66-1BE634C9AA78}" destId="{45539A63-D975-4ABC-B76C-CD3EBB3227FB}" srcOrd="0" destOrd="0" presId="urn:microsoft.com/office/officeart/2005/8/layout/vList2"/>
    <dgm:cxn modelId="{85741A1E-3864-429B-BFE3-A67289FED6FF}" type="presParOf" srcId="{1072EEA6-99B6-46CE-8AAC-9533347F8185}" destId="{0CF0B9FB-4633-4721-874C-E6444CF86EBE}" srcOrd="0" destOrd="0" presId="urn:microsoft.com/office/officeart/2005/8/layout/vList2"/>
    <dgm:cxn modelId="{5F90269A-226E-4F52-94A9-9D2148A5668F}" type="presParOf" srcId="{1072EEA6-99B6-46CE-8AAC-9533347F8185}" destId="{A8BAFF8C-B652-4B6F-8934-7886520B2F43}" srcOrd="1" destOrd="0" presId="urn:microsoft.com/office/officeart/2005/8/layout/vList2"/>
    <dgm:cxn modelId="{5F263C42-A58B-4032-923F-BC9E29A571B8}" type="presParOf" srcId="{1072EEA6-99B6-46CE-8AAC-9533347F8185}" destId="{C1638391-B8F9-4627-818B-7E0085040402}" srcOrd="2" destOrd="0" presId="urn:microsoft.com/office/officeart/2005/8/layout/vList2"/>
    <dgm:cxn modelId="{7BB3D842-7A24-4AD4-B31F-B5B4400CDDF8}" type="presParOf" srcId="{1072EEA6-99B6-46CE-8AAC-9533347F8185}" destId="{4E113DBC-82A7-41CB-BA27-0984DC8E29C9}" srcOrd="3" destOrd="0" presId="urn:microsoft.com/office/officeart/2005/8/layout/vList2"/>
    <dgm:cxn modelId="{BD0100A7-A064-456A-9588-0409827CA4C2}" type="presParOf" srcId="{1072EEA6-99B6-46CE-8AAC-9533347F8185}" destId="{45539A63-D975-4ABC-B76C-CD3EBB3227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30D81A-3E96-4A04-81F7-C957D13BFA1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AB79FB-9BF9-4F5F-B05D-3AAE9C4DEA15}">
      <dgm:prSet/>
      <dgm:spPr/>
      <dgm:t>
        <a:bodyPr/>
        <a:lstStyle/>
        <a:p>
          <a:r>
            <a:rPr lang="en-US" dirty="0"/>
            <a:t>Genetic algorithms mimic the biological process of natural selection to solve problems.</a:t>
          </a:r>
        </a:p>
      </dgm:t>
    </dgm:pt>
    <dgm:pt modelId="{CBF1277C-5234-4FC2-AA2D-B335F8521E82}" type="parTrans" cxnId="{9EBB5BCF-684C-463C-85BD-DC2ECE7E5F9F}">
      <dgm:prSet/>
      <dgm:spPr/>
      <dgm:t>
        <a:bodyPr/>
        <a:lstStyle/>
        <a:p>
          <a:endParaRPr lang="en-US"/>
        </a:p>
      </dgm:t>
    </dgm:pt>
    <dgm:pt modelId="{8A66C6B2-82FF-451C-8A66-2640C6758F42}" type="sibTrans" cxnId="{9EBB5BCF-684C-463C-85BD-DC2ECE7E5F9F}">
      <dgm:prSet/>
      <dgm:spPr/>
      <dgm:t>
        <a:bodyPr/>
        <a:lstStyle/>
        <a:p>
          <a:endParaRPr lang="en-US"/>
        </a:p>
      </dgm:t>
    </dgm:pt>
    <dgm:pt modelId="{98852221-D8CA-491D-B0A0-1C0A5817CCD3}">
      <dgm:prSet/>
      <dgm:spPr/>
      <dgm:t>
        <a:bodyPr/>
        <a:lstStyle/>
        <a:p>
          <a:r>
            <a:rPr lang="en-US" dirty="0"/>
            <a:t>Go’s is a very good language for implementation of genetic algorithms due to its memory efficiency, concurrency model and developer productivity</a:t>
          </a:r>
        </a:p>
      </dgm:t>
    </dgm:pt>
    <dgm:pt modelId="{F244F998-2D22-4A59-AAA9-463B75F5993D}" type="parTrans" cxnId="{E2CBE7AF-7564-4878-99D3-799BD8DB2B97}">
      <dgm:prSet/>
      <dgm:spPr/>
      <dgm:t>
        <a:bodyPr/>
        <a:lstStyle/>
        <a:p>
          <a:endParaRPr lang="en-US"/>
        </a:p>
      </dgm:t>
    </dgm:pt>
    <dgm:pt modelId="{08EA1DD1-C2BB-4432-9AD8-AF3F5825BB95}" type="sibTrans" cxnId="{E2CBE7AF-7564-4878-99D3-799BD8DB2B97}">
      <dgm:prSet/>
      <dgm:spPr/>
      <dgm:t>
        <a:bodyPr/>
        <a:lstStyle/>
        <a:p>
          <a:endParaRPr lang="en-US"/>
        </a:p>
      </dgm:t>
    </dgm:pt>
    <dgm:pt modelId="{1072EEA6-99B6-46CE-8AAC-9533347F8185}" type="pres">
      <dgm:prSet presAssocID="{A530D81A-3E96-4A04-81F7-C957D13BFA10}" presName="linear" presStyleCnt="0">
        <dgm:presLayoutVars>
          <dgm:animLvl val="lvl"/>
          <dgm:resizeHandles val="exact"/>
        </dgm:presLayoutVars>
      </dgm:prSet>
      <dgm:spPr/>
    </dgm:pt>
    <dgm:pt modelId="{0CF0B9FB-4633-4721-874C-E6444CF86EBE}" type="pres">
      <dgm:prSet presAssocID="{42AB79FB-9BF9-4F5F-B05D-3AAE9C4DEA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BAFF8C-B652-4B6F-8934-7886520B2F43}" type="pres">
      <dgm:prSet presAssocID="{8A66C6B2-82FF-451C-8A66-2640C6758F42}" presName="spacer" presStyleCnt="0"/>
      <dgm:spPr/>
    </dgm:pt>
    <dgm:pt modelId="{C1638391-B8F9-4627-818B-7E0085040402}" type="pres">
      <dgm:prSet presAssocID="{98852221-D8CA-491D-B0A0-1C0A5817CC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DF6193-6047-4D1C-B900-98297A7B644F}" type="presOf" srcId="{A530D81A-3E96-4A04-81F7-C957D13BFA10}" destId="{1072EEA6-99B6-46CE-8AAC-9533347F8185}" srcOrd="0" destOrd="0" presId="urn:microsoft.com/office/officeart/2005/8/layout/vList2"/>
    <dgm:cxn modelId="{C42154A8-05F0-47C6-B8DE-83A3704EC467}" type="presOf" srcId="{98852221-D8CA-491D-B0A0-1C0A5817CCD3}" destId="{C1638391-B8F9-4627-818B-7E0085040402}" srcOrd="0" destOrd="0" presId="urn:microsoft.com/office/officeart/2005/8/layout/vList2"/>
    <dgm:cxn modelId="{E2CBE7AF-7564-4878-99D3-799BD8DB2B97}" srcId="{A530D81A-3E96-4A04-81F7-C957D13BFA10}" destId="{98852221-D8CA-491D-B0A0-1C0A5817CCD3}" srcOrd="1" destOrd="0" parTransId="{F244F998-2D22-4A59-AAA9-463B75F5993D}" sibTransId="{08EA1DD1-C2BB-4432-9AD8-AF3F5825BB95}"/>
    <dgm:cxn modelId="{42851BB6-04C4-453C-A924-ADF1CA767595}" type="presOf" srcId="{42AB79FB-9BF9-4F5F-B05D-3AAE9C4DEA15}" destId="{0CF0B9FB-4633-4721-874C-E6444CF86EBE}" srcOrd="0" destOrd="0" presId="urn:microsoft.com/office/officeart/2005/8/layout/vList2"/>
    <dgm:cxn modelId="{9EBB5BCF-684C-463C-85BD-DC2ECE7E5F9F}" srcId="{A530D81A-3E96-4A04-81F7-C957D13BFA10}" destId="{42AB79FB-9BF9-4F5F-B05D-3AAE9C4DEA15}" srcOrd="0" destOrd="0" parTransId="{CBF1277C-5234-4FC2-AA2D-B335F8521E82}" sibTransId="{8A66C6B2-82FF-451C-8A66-2640C6758F42}"/>
    <dgm:cxn modelId="{85741A1E-3864-429B-BFE3-A67289FED6FF}" type="presParOf" srcId="{1072EEA6-99B6-46CE-8AAC-9533347F8185}" destId="{0CF0B9FB-4633-4721-874C-E6444CF86EBE}" srcOrd="0" destOrd="0" presId="urn:microsoft.com/office/officeart/2005/8/layout/vList2"/>
    <dgm:cxn modelId="{5F90269A-226E-4F52-94A9-9D2148A5668F}" type="presParOf" srcId="{1072EEA6-99B6-46CE-8AAC-9533347F8185}" destId="{A8BAFF8C-B652-4B6F-8934-7886520B2F43}" srcOrd="1" destOrd="0" presId="urn:microsoft.com/office/officeart/2005/8/layout/vList2"/>
    <dgm:cxn modelId="{5F263C42-A58B-4032-923F-BC9E29A571B8}" type="presParOf" srcId="{1072EEA6-99B6-46CE-8AAC-9533347F8185}" destId="{C1638391-B8F9-4627-818B-7E00850404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A6751-FC6E-443D-9894-E07C74936FE4}">
      <dsp:nvSpPr>
        <dsp:cNvPr id="0" name=""/>
        <dsp:cNvSpPr/>
      </dsp:nvSpPr>
      <dsp:spPr>
        <a:xfrm>
          <a:off x="438288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1D049-B90F-4451-981B-A4BDA41166CA}">
      <dsp:nvSpPr>
        <dsp:cNvPr id="0" name=""/>
        <dsp:cNvSpPr/>
      </dsp:nvSpPr>
      <dsp:spPr>
        <a:xfrm>
          <a:off x="2746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Concurrency (of course)</a:t>
          </a:r>
        </a:p>
      </dsp:txBody>
      <dsp:txXfrm>
        <a:off x="2746" y="2030974"/>
        <a:ext cx="1583789" cy="633515"/>
      </dsp:txXfrm>
    </dsp:sp>
    <dsp:sp modelId="{75C03CEC-E897-42CB-B71C-5A5ED2B5A2E1}">
      <dsp:nvSpPr>
        <dsp:cNvPr id="0" name=""/>
        <dsp:cNvSpPr/>
      </dsp:nvSpPr>
      <dsp:spPr>
        <a:xfrm>
          <a:off x="2299240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8E6F-FD2A-40DD-AAF7-E7BB8CE48D22}">
      <dsp:nvSpPr>
        <dsp:cNvPr id="0" name=""/>
        <dsp:cNvSpPr/>
      </dsp:nvSpPr>
      <dsp:spPr>
        <a:xfrm>
          <a:off x="1863698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Memory Management/Garbage Collection</a:t>
          </a:r>
        </a:p>
      </dsp:txBody>
      <dsp:txXfrm>
        <a:off x="1863698" y="2030974"/>
        <a:ext cx="1583789" cy="633515"/>
      </dsp:txXfrm>
    </dsp:sp>
    <dsp:sp modelId="{44314D50-E1C4-4795-BA6C-96ACC7E9C1EB}">
      <dsp:nvSpPr>
        <dsp:cNvPr id="0" name=""/>
        <dsp:cNvSpPr/>
      </dsp:nvSpPr>
      <dsp:spPr>
        <a:xfrm>
          <a:off x="4160192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3A51A-A37F-41C7-9059-42CD9A531E8B}">
      <dsp:nvSpPr>
        <dsp:cNvPr id="0" name=""/>
        <dsp:cNvSpPr/>
      </dsp:nvSpPr>
      <dsp:spPr>
        <a:xfrm>
          <a:off x="3724650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Functions as first-class types</a:t>
          </a:r>
        </a:p>
      </dsp:txBody>
      <dsp:txXfrm>
        <a:off x="3724650" y="2030974"/>
        <a:ext cx="1583789" cy="633515"/>
      </dsp:txXfrm>
    </dsp:sp>
    <dsp:sp modelId="{E60A63E9-1F39-48E5-9E45-3EE3832688C9}">
      <dsp:nvSpPr>
        <dsp:cNvPr id="0" name=""/>
        <dsp:cNvSpPr/>
      </dsp:nvSpPr>
      <dsp:spPr>
        <a:xfrm>
          <a:off x="6021144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15EB4-D690-4434-827C-E2464323FD72}">
      <dsp:nvSpPr>
        <dsp:cNvPr id="0" name=""/>
        <dsp:cNvSpPr/>
      </dsp:nvSpPr>
      <dsp:spPr>
        <a:xfrm>
          <a:off x="5585602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Generics for reusability across types</a:t>
          </a:r>
        </a:p>
      </dsp:txBody>
      <dsp:txXfrm>
        <a:off x="5585602" y="2030974"/>
        <a:ext cx="1583789" cy="63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0B9FB-4633-4721-874C-E6444CF86EBE}">
      <dsp:nvSpPr>
        <dsp:cNvPr id="0" name=""/>
        <dsp:cNvSpPr/>
      </dsp:nvSpPr>
      <dsp:spPr>
        <a:xfrm>
          <a:off x="0" y="54655"/>
          <a:ext cx="5641974" cy="1523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Insufficient genetic diversity</a:t>
          </a:r>
        </a:p>
      </dsp:txBody>
      <dsp:txXfrm>
        <a:off x="74363" y="129018"/>
        <a:ext cx="5493248" cy="1374614"/>
      </dsp:txXfrm>
    </dsp:sp>
    <dsp:sp modelId="{C1638391-B8F9-4627-818B-7E0085040402}">
      <dsp:nvSpPr>
        <dsp:cNvPr id="0" name=""/>
        <dsp:cNvSpPr/>
      </dsp:nvSpPr>
      <dsp:spPr>
        <a:xfrm>
          <a:off x="0" y="1698955"/>
          <a:ext cx="5641974" cy="1523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Overly specific fitness</a:t>
          </a:r>
        </a:p>
      </dsp:txBody>
      <dsp:txXfrm>
        <a:off x="74363" y="1773318"/>
        <a:ext cx="5493248" cy="1374614"/>
      </dsp:txXfrm>
    </dsp:sp>
    <dsp:sp modelId="{45539A63-D975-4ABC-B76C-CD3EBB3227FB}">
      <dsp:nvSpPr>
        <dsp:cNvPr id="0" name=""/>
        <dsp:cNvSpPr/>
      </dsp:nvSpPr>
      <dsp:spPr>
        <a:xfrm>
          <a:off x="0" y="3343255"/>
          <a:ext cx="5641974" cy="15233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Inefficient for simple problems</a:t>
          </a:r>
        </a:p>
      </dsp:txBody>
      <dsp:txXfrm>
        <a:off x="74363" y="3417618"/>
        <a:ext cx="5493248" cy="13746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0B9FB-4633-4721-874C-E6444CF86EBE}">
      <dsp:nvSpPr>
        <dsp:cNvPr id="0" name=""/>
        <dsp:cNvSpPr/>
      </dsp:nvSpPr>
      <dsp:spPr>
        <a:xfrm>
          <a:off x="0" y="59143"/>
          <a:ext cx="5641974" cy="2358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Genetic algorithms mimic the biological process of natural selection to solve problems.</a:t>
          </a:r>
        </a:p>
      </dsp:txBody>
      <dsp:txXfrm>
        <a:off x="115122" y="174265"/>
        <a:ext cx="5411730" cy="2128037"/>
      </dsp:txXfrm>
    </dsp:sp>
    <dsp:sp modelId="{C1638391-B8F9-4627-818B-7E0085040402}">
      <dsp:nvSpPr>
        <dsp:cNvPr id="0" name=""/>
        <dsp:cNvSpPr/>
      </dsp:nvSpPr>
      <dsp:spPr>
        <a:xfrm>
          <a:off x="0" y="2503825"/>
          <a:ext cx="5641974" cy="2358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Go’s is a very good language for implementation of genetic algorithms due to its memory efficiency, concurrency model and developer productivity</a:t>
          </a:r>
        </a:p>
      </dsp:txBody>
      <dsp:txXfrm>
        <a:off x="115122" y="2618947"/>
        <a:ext cx="5411730" cy="212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08C24-5568-4299-810C-3B3B08435EC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C7DAF-91C9-460C-9C3C-A76C07AC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 Octillion Possible Combinations</a:t>
            </a:r>
          </a:p>
          <a:p>
            <a:r>
              <a:rPr lang="en-US" dirty="0"/>
              <a:t>1 Octillion is 1 followed by 27 zeros</a:t>
            </a:r>
          </a:p>
          <a:p>
            <a:r>
              <a:rPr lang="en-US" dirty="0"/>
              <a:t>The Age of the universe is 436 quadrillion seconds</a:t>
            </a:r>
          </a:p>
          <a:p>
            <a:r>
              <a:rPr lang="en-US" dirty="0"/>
              <a:t>1 Quadrillion is 1 followed by 15 zeros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28A28C-4C6A-46EA-90C0-4EE0B89CC5C7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5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7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0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28A28C-4C6A-46EA-90C0-4EE0B89CC5C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seylmanus/gophercon-ga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aseymanus" TargetMode="External"/><Relationship Id="rId2" Type="http://schemas.openxmlformats.org/officeDocument/2006/relationships/hyperlink" Target="https://github.com/caseylman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linkedin.com/in/casey-manus-aa04b8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lecular DNA structure">
            <a:extLst>
              <a:ext uri="{FF2B5EF4-FFF2-40B4-BE49-F238E27FC236}">
                <a16:creationId xmlns:a16="http://schemas.microsoft.com/office/drawing/2014/main" id="{8682FE69-295F-BDE6-6C7D-BF81B58A9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7" b="1553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1234-5067-BD5E-F2F7-E5D76AFA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3900" dirty="0">
                <a:solidFill>
                  <a:srgbClr val="FFFFFF"/>
                </a:solidFill>
              </a:rPr>
              <a:t>Introduction to Genetic Algorithms in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55D63-FA1A-8E04-6BA1-5AB09B54C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Gophercon 2023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226F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36909-DCE3-02A6-0D02-7C137A49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231472"/>
            <a:ext cx="9720073" cy="2077887"/>
          </a:xfrm>
        </p:spPr>
        <p:txBody>
          <a:bodyPr/>
          <a:lstStyle/>
          <a:p>
            <a:r>
              <a:rPr lang="en-US" dirty="0"/>
              <a:t>After starting with a random population, the best members of the population get selected to crossover into the next.  Each new population is referred to as the “next generation”.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8248F-B0C3-960C-9E9E-40CA698D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69" y="837813"/>
            <a:ext cx="8220002" cy="31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1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759-5168-9EA6-791A-7AF69B53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Over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5FF0D-A638-3F59-01EC-452C5F6B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67651"/>
            <a:ext cx="9868104" cy="3262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1AF6A-1BCB-6C4E-CA83-1CFBB6AA6EA7}"/>
              </a:ext>
            </a:extLst>
          </p:cNvPr>
          <p:cNvSpPr txBox="1"/>
          <p:nvPr/>
        </p:nvSpPr>
        <p:spPr>
          <a:xfrm>
            <a:off x="1024128" y="1886673"/>
            <a:ext cx="9352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Over is the act of taking 2 parents and combining then mutating them to produce new candidate offspring for the next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6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759-5168-9EA6-791A-7AF69B53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Point Cross 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C9020-9FDE-15B2-57A3-BB8774E8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6" y="4070267"/>
            <a:ext cx="6230102" cy="255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0C865-17BC-265F-E16C-3717E970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82" y="1614298"/>
            <a:ext cx="8191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759-5168-9EA6-791A-7AF69B53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Cross Over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61008-4736-9CCB-5353-23027AC9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1" y="3845389"/>
            <a:ext cx="6477000" cy="283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12913-A3F7-E5D9-A25C-0D913F7A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593386"/>
            <a:ext cx="7743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31D23-46F2-0489-4FE8-F0B16D936B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6B0FA6-A8EF-68DA-91F4-320222FAC3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8" y="3027405"/>
            <a:ext cx="10206683" cy="2916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4FE7E-1B13-4E06-6CDB-4EFCD3688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9105" y="653178"/>
            <a:ext cx="6248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5F36-4841-2380-E253-4B3D358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20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42045-195D-0FFB-D7D6-7EF6FECF4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630" y="2666821"/>
            <a:ext cx="5666792" cy="3173983"/>
          </a:xfrm>
          <a:prstGeom prst="rect">
            <a:avLst/>
          </a:prstGeom>
        </p:spPr>
      </p:pic>
      <p:sp>
        <p:nvSpPr>
          <p:cNvPr id="39" name="Rectangle 26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2FA5-13DB-39F1-3DC6-A46D9F9B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Hello Gophercon!</a:t>
            </a:r>
          </a:p>
        </p:txBody>
      </p:sp>
    </p:spTree>
    <p:extLst>
      <p:ext uri="{BB962C8B-B14F-4D97-AF65-F5344CB8AC3E}">
        <p14:creationId xmlns:p14="http://schemas.microsoft.com/office/powerpoint/2010/main" val="2750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CE25-6EF3-F80C-9702-83B70BA0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Pitfalls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1C2204A-3063-CFF0-121D-7ED1107F1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67502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007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40F9-0D52-C509-BB9A-E2D9462E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US" dirty="0"/>
              <a:t>What can you do?</a:t>
            </a:r>
          </a:p>
        </p:txBody>
      </p:sp>
      <p:pic>
        <p:nvPicPr>
          <p:cNvPr id="5" name="Picture 4" descr="A leaf with black spots on it&#10;&#10;Description automatically generated">
            <a:extLst>
              <a:ext uri="{FF2B5EF4-FFF2-40B4-BE49-F238E27FC236}">
                <a16:creationId xmlns:a16="http://schemas.microsoft.com/office/drawing/2014/main" id="{A18CDCE3-9094-C9FE-F93B-8BD356745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21977" b="-4"/>
          <a:stretch/>
        </p:blipFill>
        <p:spPr>
          <a:xfrm>
            <a:off x="484635" y="484632"/>
            <a:ext cx="3248521" cy="35119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F78CF7-743D-4F97-AEAF-6D872AEF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1082693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DCBFCC-8C5F-4A93-997F-0A2BB3F0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rone flying over a field of corn&#10;&#10;Description automatically generated">
            <a:extLst>
              <a:ext uri="{FF2B5EF4-FFF2-40B4-BE49-F238E27FC236}">
                <a16:creationId xmlns:a16="http://schemas.microsoft.com/office/drawing/2014/main" id="{B2988E76-D335-BD15-9F76-57E763DEC7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 r="3" b="1091"/>
          <a:stretch/>
        </p:blipFill>
        <p:spPr>
          <a:xfrm>
            <a:off x="484633" y="4150596"/>
            <a:ext cx="4495802" cy="22318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88DB-066C-72FA-12E2-EB7A722B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286000"/>
            <a:ext cx="5740739" cy="4023360"/>
          </a:xfrm>
        </p:spPr>
        <p:txBody>
          <a:bodyPr>
            <a:normAutofit/>
          </a:bodyPr>
          <a:lstStyle/>
          <a:p>
            <a:r>
              <a:rPr lang="en-US" sz="1700" dirty="0"/>
              <a:t>Genetic algorithms are excellent tools for optimization of data as inputs to other processes</a:t>
            </a:r>
          </a:p>
          <a:p>
            <a:r>
              <a:rPr lang="en-US" sz="1700" dirty="0"/>
              <a:t>In Agriculture</a:t>
            </a:r>
          </a:p>
          <a:p>
            <a:pPr lvl="1"/>
            <a:r>
              <a:rPr lang="en-US" sz="1700" dirty="0"/>
              <a:t>Optimize flight paths for spot spray</a:t>
            </a:r>
          </a:p>
          <a:p>
            <a:pPr lvl="1"/>
            <a:r>
              <a:rPr lang="en-US" sz="1700" dirty="0"/>
              <a:t>Rainfall Prediction</a:t>
            </a:r>
          </a:p>
          <a:p>
            <a:r>
              <a:rPr lang="en-US" sz="1700" dirty="0"/>
              <a:t>Other</a:t>
            </a:r>
          </a:p>
          <a:p>
            <a:pPr lvl="1"/>
            <a:r>
              <a:rPr lang="en-US" sz="1700" dirty="0"/>
              <a:t>Training Neural Networks</a:t>
            </a:r>
          </a:p>
          <a:p>
            <a:pPr lvl="1"/>
            <a:r>
              <a:rPr lang="en-US" sz="1700" dirty="0"/>
              <a:t>Genetic Programs</a:t>
            </a:r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6928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CE25-6EF3-F80C-9702-83B70BA0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review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1C2204A-3063-CFF0-121D-7ED1107F1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52261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Github Link">
            <a:hlinkClick r:id="rId8"/>
            <a:extLst>
              <a:ext uri="{FF2B5EF4-FFF2-40B4-BE49-F238E27FC236}">
                <a16:creationId xmlns:a16="http://schemas.microsoft.com/office/drawing/2014/main" id="{591E6816-3944-B09F-226F-04978BA1DA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59" y="6040979"/>
            <a:ext cx="777812" cy="5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95697-D343-AA38-CACE-30631C9DDE0B}"/>
              </a:ext>
            </a:extLst>
          </p:cNvPr>
          <p:cNvSpPr txBox="1"/>
          <p:nvPr/>
        </p:nvSpPr>
        <p:spPr>
          <a:xfrm>
            <a:off x="6590170" y="6040980"/>
            <a:ext cx="4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https://github.com/caseylmanus/gophercon-ga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542C-7592-B493-8FF1-CFD5F1B9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5D67-5DDF-AF12-F93A-DC0664E1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Principal Data Engineer, Crop Science @ Bayer</a:t>
            </a:r>
          </a:p>
          <a:p>
            <a:pPr>
              <a:lnSpc>
                <a:spcPct val="110000"/>
              </a:lnSpc>
            </a:pPr>
            <a:r>
              <a:rPr lang="en-US" sz="1700"/>
              <a:t>Software engineer for 25+ years</a:t>
            </a:r>
          </a:p>
          <a:p>
            <a:pPr>
              <a:lnSpc>
                <a:spcPct val="110000"/>
              </a:lnSpc>
            </a:pPr>
            <a:r>
              <a:rPr lang="en-US" sz="1700"/>
              <a:t>Miami, Florida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Socials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Github – </a:t>
            </a:r>
            <a:r>
              <a:rPr lang="en-US" sz="1700">
                <a:hlinkClick r:id="rId2"/>
              </a:rPr>
              <a:t>https://github.com/caseylmanus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Twitter/X – </a:t>
            </a:r>
            <a:r>
              <a:rPr lang="en-US" sz="1700">
                <a:hlinkClick r:id="rId3"/>
              </a:rPr>
              <a:t>https://twitter.com/caseymanus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LinkedIn -  </a:t>
            </a:r>
            <a:r>
              <a:rPr lang="en-US" sz="1700">
                <a:hlinkClick r:id="rId4"/>
              </a:rPr>
              <a:t>https://www.linkedin.com/in/casey-manus-aa04b81/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EC997577-2611-FD5C-74A3-6363CD266C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5" r="9584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09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A2397-FDD6-3765-5C6D-950F5BB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are genetic algorithms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6AE5-E820-6637-FE36-50DACE06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genetic algorithm (GA) is an algorithm used to find approximate solutions to difficult-to-solve problems through the application of the principles of evolutionary biology to computer science.</a:t>
            </a:r>
          </a:p>
          <a:p>
            <a:r>
              <a:rPr lang="en-US" dirty="0">
                <a:solidFill>
                  <a:srgbClr val="FFFFFF"/>
                </a:solidFill>
              </a:rPr>
              <a:t>Genetic algorithms try to mimic the biological process of natural selection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FC702B-1D97-DCE2-96DA-9DE72F8A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3" r="32799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E2B1E-AE06-D33E-D888-850CF901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makes Go good for genetic algorithms?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B3C12-D4CA-CCD7-D875-BB79A51B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63" y="4553084"/>
            <a:ext cx="1240258" cy="168597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846361-53FF-3D27-2449-88F27594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989084"/>
              </p:ext>
            </p:extLst>
          </p:nvPr>
        </p:nvGraphicFramePr>
        <p:xfrm>
          <a:off x="4699818" y="640080"/>
          <a:ext cx="7172138" cy="374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05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B5B693-C595-4524-A03C-B775B6BE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DC1275-C4A6-8999-DCC1-5A26F06D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738757"/>
            <a:ext cx="3081019" cy="37345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1CBF94-6002-4EC8-9498-6AC47E68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B5F36-4841-2380-E253-4B3D358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2FA5-13DB-39F1-3DC6-A46D9F9B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773068"/>
            <a:ext cx="2695575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Can 1 million monkeys write Shakespeare?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A7DF2-B382-4775-B387-03B45F29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86330-0765-DAB1-431B-D62D8F70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429000"/>
            <a:ext cx="9720073" cy="2880360"/>
          </a:xfrm>
        </p:spPr>
        <p:txBody>
          <a:bodyPr/>
          <a:lstStyle/>
          <a:p>
            <a:r>
              <a:rPr lang="en-US" dirty="0"/>
              <a:t>A genome defines the dataset that describes your problem.  Genomes can be made of up individual genes that are uniform in structure, each one indicating a data point or behavior of the genome.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B0BE7-BD8B-3E9C-7733-842B8168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86" y="854011"/>
            <a:ext cx="8116353" cy="20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</a:t>
            </a:r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2260884-BE0F-13A4-C5A5-00C340FD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15" y="585216"/>
            <a:ext cx="7675757" cy="25887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86330-0765-DAB1-431B-D62D8F70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429000"/>
            <a:ext cx="9720073" cy="2880360"/>
          </a:xfrm>
        </p:spPr>
        <p:txBody>
          <a:bodyPr/>
          <a:lstStyle/>
          <a:p>
            <a:r>
              <a:rPr lang="en-US" dirty="0"/>
              <a:t>A fitness function will give a “Grade” to a genome and determine it’s fitness for continued </a:t>
            </a:r>
            <a:r>
              <a:rPr lang="en-US" dirty="0" err="1"/>
              <a:t>evoluation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721D2-D73A-4332-F3A7-822356E5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002692"/>
            <a:ext cx="9720073" cy="3306668"/>
          </a:xfrm>
        </p:spPr>
        <p:txBody>
          <a:bodyPr/>
          <a:lstStyle/>
          <a:p>
            <a:r>
              <a:rPr lang="en-US" dirty="0"/>
              <a:t>A population is a set of genomes</a:t>
            </a:r>
          </a:p>
          <a:p>
            <a:r>
              <a:rPr lang="en-US" dirty="0"/>
              <a:t>Genetic algorithms begin with a random population. Sometimes you might start with multiple random populations, resulting in different “species” in competition for the best attributes.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7B23-A973-69C1-5CA0-E46D9C47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932307"/>
            <a:ext cx="6748463" cy="1851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1D5BF-CFCA-87A8-3474-C0C74525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467225"/>
            <a:ext cx="65627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6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36909-DCE3-02A6-0D02-7C137A49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867664"/>
            <a:ext cx="9720073" cy="2441695"/>
          </a:xfrm>
        </p:spPr>
        <p:txBody>
          <a:bodyPr/>
          <a:lstStyle/>
          <a:p>
            <a:r>
              <a:rPr lang="en-US" dirty="0"/>
              <a:t>Selection is the process of choosing members of a population to “cross over” to the next generation.  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Roulette Wheel (random)</a:t>
            </a:r>
          </a:p>
          <a:p>
            <a:pPr lvl="1"/>
            <a:r>
              <a:rPr lang="en-US" dirty="0"/>
              <a:t>Weighted Roulette Wheel</a:t>
            </a:r>
          </a:p>
          <a:p>
            <a:pPr lvl="1"/>
            <a:r>
              <a:rPr lang="en-US" dirty="0"/>
              <a:t>Fittest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315C3-DD53-F57E-4459-685B896B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72" y="1070419"/>
            <a:ext cx="8092326" cy="26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5254</TotalTime>
  <Words>470</Words>
  <Application>Microsoft Office PowerPoint</Application>
  <PresentationFormat>Widescreen</PresentationFormat>
  <Paragraphs>67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 3</vt:lpstr>
      <vt:lpstr>Integral</vt:lpstr>
      <vt:lpstr>Introduction to Genetic Algorithms in Go</vt:lpstr>
      <vt:lpstr>Who am I?</vt:lpstr>
      <vt:lpstr>What are genetic algorithms</vt:lpstr>
      <vt:lpstr>What makes Go good for genetic algorithms?</vt:lpstr>
      <vt:lpstr>Problem</vt:lpstr>
      <vt:lpstr>Genome</vt:lpstr>
      <vt:lpstr>Fitness</vt:lpstr>
      <vt:lpstr>Population</vt:lpstr>
      <vt:lpstr>Selection</vt:lpstr>
      <vt:lpstr>Evolution</vt:lpstr>
      <vt:lpstr>Cross Over</vt:lpstr>
      <vt:lpstr>Single Point Cross Over</vt:lpstr>
      <vt:lpstr>Uniform Cross Over</vt:lpstr>
      <vt:lpstr>Mutation</vt:lpstr>
      <vt:lpstr>Demo</vt:lpstr>
      <vt:lpstr>Pitfalls</vt:lpstr>
      <vt:lpstr>What can you do?</vt:lpstr>
      <vt:lpstr>In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Genetic Algorithms in Go</dc:title>
  <dc:creator>Casey Manus</dc:creator>
  <cp:lastModifiedBy>Casey Manus</cp:lastModifiedBy>
  <cp:revision>31</cp:revision>
  <dcterms:created xsi:type="dcterms:W3CDTF">2023-08-23T00:06:22Z</dcterms:created>
  <dcterms:modified xsi:type="dcterms:W3CDTF">2023-09-21T17:38:46Z</dcterms:modified>
</cp:coreProperties>
</file>