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65" r:id="rId5"/>
  </p:sldMasterIdLst>
  <p:notesMasterIdLst>
    <p:notesMasterId r:id="rId24"/>
  </p:notesMasterIdLst>
  <p:handoutMasterIdLst>
    <p:handoutMasterId r:id="rId25"/>
  </p:handoutMasterIdLst>
  <p:sldIdLst>
    <p:sldId id="1336" r:id="rId6"/>
    <p:sldId id="1337" r:id="rId7"/>
    <p:sldId id="1338" r:id="rId8"/>
    <p:sldId id="1339" r:id="rId9"/>
    <p:sldId id="1341" r:id="rId10"/>
    <p:sldId id="1343" r:id="rId11"/>
    <p:sldId id="1345" r:id="rId12"/>
    <p:sldId id="1342" r:id="rId13"/>
    <p:sldId id="1354" r:id="rId14"/>
    <p:sldId id="1346" r:id="rId15"/>
    <p:sldId id="1347" r:id="rId16"/>
    <p:sldId id="1353" r:id="rId17"/>
    <p:sldId id="1348" r:id="rId18"/>
    <p:sldId id="1349" r:id="rId19"/>
    <p:sldId id="1350" r:id="rId20"/>
    <p:sldId id="1351" r:id="rId21"/>
    <p:sldId id="1352" r:id="rId22"/>
    <p:sldId id="1326" r:id="rId23"/>
  </p:sldIdLst>
  <p:sldSz cx="9326563"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ker and Microsoft" id="{615300C0-2FBA-4438-8CF5-FCC45C5BAC60}">
          <p14:sldIdLst>
            <p14:sldId id="1336"/>
            <p14:sldId id="1337"/>
            <p14:sldId id="1338"/>
            <p14:sldId id="1339"/>
            <p14:sldId id="1341"/>
            <p14:sldId id="1343"/>
            <p14:sldId id="1345"/>
            <p14:sldId id="1342"/>
            <p14:sldId id="1354"/>
            <p14:sldId id="1346"/>
            <p14:sldId id="1347"/>
            <p14:sldId id="1353"/>
            <p14:sldId id="1348"/>
            <p14:sldId id="1349"/>
            <p14:sldId id="1350"/>
            <p14:sldId id="1351"/>
            <p14:sldId id="1352"/>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2050"/>
    <a:srgbClr val="000000"/>
    <a:srgbClr val="FFFFFF"/>
    <a:srgbClr val="004B1C"/>
    <a:srgbClr val="004B50"/>
    <a:srgbClr val="D83B01"/>
    <a:srgbClr val="737373"/>
    <a:srgbClr val="5C2D91"/>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204" autoAdjust="0"/>
  </p:normalViewPr>
  <p:slideViewPr>
    <p:cSldViewPr>
      <p:cViewPr varScale="1">
        <p:scale>
          <a:sx n="79" d="100"/>
          <a:sy n="79" d="100"/>
        </p:scale>
        <p:origin x="612"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10/21/2015 10:50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10/21/2015 10:50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define virtualization</a:t>
            </a:r>
          </a:p>
          <a:p>
            <a:r>
              <a:rPr lang="en-US" dirty="0" smtClean="0"/>
              <a:t>Virtualizatio</a:t>
            </a:r>
            <a:r>
              <a:rPr lang="en-US" baseline="0" dirty="0" smtClean="0"/>
              <a:t>n is nothing new</a:t>
            </a:r>
          </a:p>
          <a:p>
            <a:r>
              <a:rPr lang="en-US" baseline="0" dirty="0" smtClean="0"/>
              <a:t>Virtual machines/virtual </a:t>
            </a:r>
            <a:r>
              <a:rPr lang="en-US" baseline="0" dirty="0" smtClean="0"/>
              <a:t>memory</a:t>
            </a:r>
            <a:endParaRPr lang="en-US" baseline="0" dirty="0" smtClean="0"/>
          </a:p>
          <a:p>
            <a:r>
              <a:rPr lang="en-US" baseline="0" dirty="0" smtClean="0"/>
              <a:t>Virtualization is the foundation of the </a:t>
            </a:r>
            <a:r>
              <a:rPr lang="en-US" baseline="0" dirty="0" smtClean="0"/>
              <a:t>cloud</a:t>
            </a:r>
          </a:p>
          <a:p>
            <a:r>
              <a:rPr lang="en-US" baseline="0" dirty="0" smtClean="0"/>
              <a:t>Virtualization granularity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526528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Applications </a:t>
            </a:r>
            <a:r>
              <a:rPr lang="en-US" dirty="0" smtClean="0"/>
              <a:t>that consist of Windows and Linux based components that you can run anywhere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25725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Docker</a:t>
            </a:r>
            <a:r>
              <a:rPr lang="en-US" b="1" baseline="0" dirty="0" smtClean="0"/>
              <a:t> VM Extension for Linux</a:t>
            </a:r>
          </a:p>
          <a:p>
            <a:pPr marL="171450" indent="-171450">
              <a:buFont typeface="Arial" panose="020B0604020202020204" pitchFamily="34" charset="0"/>
              <a:buChar char="•"/>
            </a:pPr>
            <a:r>
              <a:rPr lang="en-US" b="0" baseline="0" dirty="0" smtClean="0"/>
              <a:t>An extension to the Linux Agent that installs and configures the Docker Engine and can launch containers via Docker Compose.</a:t>
            </a:r>
          </a:p>
          <a:p>
            <a:endParaRPr lang="en-US" b="0" baseline="0" dirty="0" smtClean="0"/>
          </a:p>
          <a:p>
            <a:r>
              <a:rPr lang="en-US" b="1" baseline="0" dirty="0" smtClean="0"/>
              <a:t>Azure Container Service</a:t>
            </a:r>
          </a:p>
          <a:p>
            <a:pPr marL="171450" indent="-171450">
              <a:buFont typeface="Arial" panose="020B0604020202020204" pitchFamily="34" charset="0"/>
              <a:buChar char="•"/>
            </a:pPr>
            <a:r>
              <a:rPr lang="en-US" b="0" baseline="0" dirty="0" smtClean="0"/>
              <a:t>Simplifies the creation and configuration of a cluster</a:t>
            </a:r>
          </a:p>
          <a:p>
            <a:pPr marL="171450" indent="-171450">
              <a:buFont typeface="Arial" panose="020B0604020202020204" pitchFamily="34" charset="0"/>
              <a:buChar char="•"/>
            </a:pPr>
            <a:r>
              <a:rPr lang="en-US" b="0" baseline="0" dirty="0" smtClean="0"/>
              <a:t>Supports Docker and Docker Swarm by default</a:t>
            </a:r>
          </a:p>
          <a:p>
            <a:pPr marL="171450" indent="-171450">
              <a:buFont typeface="Arial" panose="020B0604020202020204" pitchFamily="34" charset="0"/>
              <a:buChar char="•"/>
            </a:pPr>
            <a:r>
              <a:rPr lang="en-US" b="0" baseline="0" dirty="0" smtClean="0"/>
              <a:t>Pluggable architecture allows you to plug in Marathon, </a:t>
            </a:r>
            <a:r>
              <a:rPr lang="en-US" b="0" baseline="0" dirty="0" err="1" smtClean="0"/>
              <a:t>Chronos</a:t>
            </a:r>
            <a:r>
              <a:rPr lang="en-US" b="0" baseline="0" dirty="0" smtClean="0"/>
              <a:t> and Apache </a:t>
            </a:r>
            <a:r>
              <a:rPr lang="en-US" b="0" baseline="0" dirty="0" err="1" smtClean="0"/>
              <a:t>Mesos</a:t>
            </a:r>
            <a:endParaRPr lang="en-US" b="0" baseline="0" dirty="0" smtClean="0"/>
          </a:p>
          <a:p>
            <a:pPr marL="171450" indent="-171450">
              <a:buFont typeface="Arial" panose="020B0604020202020204" pitchFamily="34" charset="0"/>
              <a:buChar char="•"/>
            </a:pPr>
            <a:r>
              <a:rPr lang="en-US" b="0" baseline="0" dirty="0" smtClean="0"/>
              <a:t>Provisions hosts and containers</a:t>
            </a:r>
          </a:p>
          <a:p>
            <a:pPr marL="171450" indent="-171450">
              <a:buFont typeface="Arial" panose="020B0604020202020204" pitchFamily="34" charset="0"/>
              <a:buChar char="•"/>
            </a:pPr>
            <a:r>
              <a:rPr lang="en-US" b="0" baseline="0" dirty="0" smtClean="0"/>
              <a:t>Driven by ARM templates</a:t>
            </a:r>
          </a:p>
          <a:p>
            <a:endParaRPr lang="en-US" b="0" baseline="0" dirty="0" smtClean="0"/>
          </a:p>
          <a:p>
            <a:r>
              <a:rPr lang="en-US" b="1" baseline="0" dirty="0" smtClean="0"/>
              <a:t>Azure Marketplace Integration</a:t>
            </a:r>
          </a:p>
          <a:p>
            <a:pPr marL="171450" indent="-171450">
              <a:buFont typeface="Arial" panose="020B0604020202020204" pitchFamily="34" charset="0"/>
              <a:buChar char="•"/>
            </a:pPr>
            <a:r>
              <a:rPr lang="en-US" b="0" baseline="0" dirty="0" smtClean="0"/>
              <a:t>Setup hosts + containers though the Azure Marketplace</a:t>
            </a:r>
          </a:p>
          <a:p>
            <a:pPr marL="171450" indent="-171450">
              <a:buFont typeface="Arial" panose="020B0604020202020204" pitchFamily="34" charset="0"/>
              <a:buChar char="•"/>
            </a:pPr>
            <a:r>
              <a:rPr lang="en-US" b="0" baseline="0" dirty="0" smtClean="0"/>
              <a:t>Curated Official Repositories from Docker Hub</a:t>
            </a:r>
          </a:p>
          <a:p>
            <a:endParaRPr lang="en-US" b="1" baseline="0" dirty="0" smtClean="0"/>
          </a:p>
          <a:p>
            <a:r>
              <a:rPr lang="en-US" b="1" baseline="0" dirty="0" smtClean="0"/>
              <a:t>Docker Compose</a:t>
            </a:r>
          </a:p>
          <a:p>
            <a:pPr marL="171450" indent="-171450">
              <a:buFont typeface="Arial" panose="020B0604020202020204" pitchFamily="34" charset="0"/>
              <a:buChar char="•"/>
            </a:pPr>
            <a:r>
              <a:rPr lang="en-US" b="0" baseline="0" dirty="0" smtClean="0"/>
              <a:t>Working on ability to pass YAML directly to Azure to automatically spin up hosts/containers</a:t>
            </a:r>
          </a:p>
          <a:p>
            <a:endParaRPr lang="en-US" b="1" baseline="0" dirty="0" smtClean="0"/>
          </a:p>
          <a:p>
            <a:r>
              <a:rPr lang="en-US" b="1" baseline="0" dirty="0" smtClean="0"/>
              <a:t>Docker Machine</a:t>
            </a:r>
          </a:p>
          <a:p>
            <a:pPr marL="171450" indent="-171450">
              <a:buFont typeface="Arial" panose="020B0604020202020204" pitchFamily="34" charset="0"/>
              <a:buChar char="•"/>
            </a:pPr>
            <a:r>
              <a:rPr lang="en-US" b="0" baseline="0" dirty="0" smtClean="0"/>
              <a:t>Spin up Docker hosts and Engines on a number of platforms with one command</a:t>
            </a:r>
          </a:p>
          <a:p>
            <a:pPr marL="171450" indent="-171450">
              <a:buFont typeface="Arial" panose="020B0604020202020204" pitchFamily="34" charset="0"/>
              <a:buChar char="•"/>
            </a:pPr>
            <a:r>
              <a:rPr lang="en-US" b="0" baseline="0" dirty="0" smtClean="0"/>
              <a:t>Azure was one of the first platforms to be supported</a:t>
            </a:r>
          </a:p>
          <a:p>
            <a:endParaRPr lang="en-US" b="0" baseline="0" dirty="0" smtClean="0"/>
          </a:p>
          <a:p>
            <a:r>
              <a:rPr lang="en-US" b="1" baseline="0" dirty="0" smtClean="0"/>
              <a:t>Docker Swarm</a:t>
            </a:r>
          </a:p>
          <a:p>
            <a:endParaRPr lang="en-US" b="1" baseline="0" dirty="0" smtClean="0"/>
          </a:p>
          <a:p>
            <a:endParaRPr lang="en-US" b="0"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12:53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6310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Planned to release in early 2016</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36523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is always packaged as a standard Windows container</a:t>
            </a:r>
          </a:p>
          <a:p>
            <a:r>
              <a:rPr lang="en-US" dirty="0" smtClean="0"/>
              <a:t>At deployment time user</a:t>
            </a:r>
            <a:r>
              <a:rPr lang="en-US" baseline="0" dirty="0" smtClean="0"/>
              <a:t> is prompted to select container type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141741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10/21/2015 10:50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Containers</a:t>
            </a:r>
            <a:r>
              <a:rPr lang="en-US" baseline="0" dirty="0" smtClean="0"/>
              <a:t> bundle all of the components of an application – binaries, tools, dependencies, libraries, etc. – into one portable package. </a:t>
            </a:r>
          </a:p>
          <a:p>
            <a:endParaRPr lang="en-US" baseline="0" dirty="0" smtClean="0"/>
          </a:p>
          <a:p>
            <a:r>
              <a:rPr lang="en-US" baseline="0" dirty="0" smtClean="0"/>
              <a:t>Container technology is nothing new (FreeBSD Jails, Solaris Zones) but Docker has created a common toolset, packaging model and deployment mechanism that has made containers wildly popular.</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92760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7377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baseline="0" dirty="0" smtClean="0"/>
          </a:p>
          <a:p>
            <a:pPr marL="0" indent="0">
              <a:buFont typeface="Arial" panose="020B0604020202020204" pitchFamily="34" charset="0"/>
              <a:buNone/>
            </a:pPr>
            <a:endParaRPr lang="en-US" b="1"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26277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796875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825908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Docker Engine</a:t>
            </a:r>
          </a:p>
          <a:p>
            <a:endParaRPr lang="en-US" b="1" dirty="0" smtClean="0"/>
          </a:p>
          <a:p>
            <a:pPr marL="171450" indent="-171450">
              <a:buFont typeface="Arial" panose="020B0604020202020204" pitchFamily="34" charset="0"/>
              <a:buChar char="•"/>
            </a:pPr>
            <a:r>
              <a:rPr lang="en-US" b="0" dirty="0" smtClean="0"/>
              <a:t>Lightweight</a:t>
            </a:r>
            <a:r>
              <a:rPr lang="en-US" b="0" baseline="0" dirty="0" smtClean="0"/>
              <a:t> runtime that builds and runs Docker containers</a:t>
            </a:r>
          </a:p>
          <a:p>
            <a:pPr marL="171450" indent="-171450">
              <a:buFont typeface="Arial" panose="020B0604020202020204" pitchFamily="34" charset="0"/>
              <a:buChar char="•"/>
            </a:pPr>
            <a:r>
              <a:rPr lang="en-US" b="0" baseline="0" dirty="0" smtClean="0"/>
              <a:t>Infrastructure and platform agnostic</a:t>
            </a:r>
          </a:p>
          <a:p>
            <a:pPr marL="171450" indent="-171450">
              <a:buFont typeface="Arial" panose="020B0604020202020204" pitchFamily="34" charset="0"/>
              <a:buChar char="•"/>
            </a:pPr>
            <a:r>
              <a:rPr lang="en-US" b="0" dirty="0" smtClean="0"/>
              <a:t>Communicates</a:t>
            </a:r>
            <a:r>
              <a:rPr lang="en-US" b="0" baseline="0" dirty="0" smtClean="0"/>
              <a:t> with Docker Client</a:t>
            </a:r>
          </a:p>
          <a:p>
            <a:endParaRPr lang="en-US" b="0" baseline="0" dirty="0" smtClean="0"/>
          </a:p>
          <a:p>
            <a:r>
              <a:rPr lang="en-US" b="1" baseline="0" dirty="0" smtClean="0"/>
              <a:t>Docker Client</a:t>
            </a:r>
          </a:p>
          <a:p>
            <a:endParaRPr lang="en-US" b="1" baseline="0" dirty="0" smtClean="0"/>
          </a:p>
          <a:p>
            <a:pPr marL="171450" indent="-171450">
              <a:buFont typeface="Arial" panose="020B0604020202020204" pitchFamily="34" charset="0"/>
              <a:buChar char="•"/>
            </a:pPr>
            <a:r>
              <a:rPr lang="en-US" b="0" baseline="0" dirty="0" smtClean="0"/>
              <a:t>CLI used to manage Docker</a:t>
            </a:r>
          </a:p>
          <a:p>
            <a:pPr marL="171450" indent="-171450">
              <a:buFont typeface="Arial" panose="020B0604020202020204" pitchFamily="34" charset="0"/>
              <a:buChar char="•"/>
            </a:pPr>
            <a:r>
              <a:rPr lang="en-US" b="0" baseline="0" dirty="0" smtClean="0"/>
              <a:t>Available on both Linux and Windows</a:t>
            </a:r>
          </a:p>
          <a:p>
            <a:endParaRPr lang="en-US" b="0" baseline="0" dirty="0" smtClean="0"/>
          </a:p>
          <a:p>
            <a:r>
              <a:rPr lang="en-US" b="1" baseline="0" dirty="0" smtClean="0"/>
              <a:t>Docker Hub</a:t>
            </a:r>
            <a:r>
              <a:rPr lang="en-US" b="0" baseline="0" dirty="0" smtClean="0"/>
              <a:t> </a:t>
            </a:r>
          </a:p>
          <a:p>
            <a:endParaRPr lang="en-US" b="0" baseline="0" dirty="0" smtClean="0"/>
          </a:p>
          <a:p>
            <a:pPr marL="171450" indent="-171450">
              <a:buFont typeface="Arial" panose="020B0604020202020204" pitchFamily="34" charset="0"/>
              <a:buChar char="•"/>
            </a:pPr>
            <a:r>
              <a:rPr lang="en-US" b="0" baseline="0" dirty="0" smtClean="0"/>
              <a:t>Hosts over 100K free applications, public and repositories</a:t>
            </a:r>
          </a:p>
          <a:p>
            <a:pPr marL="171450" indent="-171450">
              <a:buFont typeface="Arial" panose="020B0604020202020204" pitchFamily="34" charset="0"/>
              <a:buChar char="•"/>
            </a:pPr>
            <a:r>
              <a:rPr lang="en-US" b="0" baseline="0" dirty="0" smtClean="0"/>
              <a:t>Cloud-hosted </a:t>
            </a:r>
            <a:r>
              <a:rPr lang="en-US" b="0" baseline="0" dirty="0" smtClean="0"/>
              <a:t>service that supports public and private repositories for Docker images</a:t>
            </a:r>
          </a:p>
          <a:p>
            <a:pPr marL="171450" indent="-171450">
              <a:buFont typeface="Arial" panose="020B0604020202020204" pitchFamily="34" charset="0"/>
              <a:buChar char="•"/>
            </a:pPr>
            <a:r>
              <a:rPr lang="en-US" b="0" baseline="0" dirty="0" smtClean="0"/>
              <a:t>Supports automated </a:t>
            </a:r>
            <a:r>
              <a:rPr lang="en-US" b="0" baseline="0" dirty="0" err="1" smtClean="0"/>
              <a:t>Dockerfile</a:t>
            </a:r>
            <a:r>
              <a:rPr lang="en-US" b="0" baseline="0" dirty="0" smtClean="0"/>
              <a:t> builds from </a:t>
            </a:r>
            <a:r>
              <a:rPr lang="en-US" b="0" baseline="0" dirty="0" err="1" smtClean="0"/>
              <a:t>Github</a:t>
            </a:r>
            <a:r>
              <a:rPr lang="en-US" b="0" baseline="0" dirty="0" smtClean="0"/>
              <a:t> and </a:t>
            </a:r>
            <a:r>
              <a:rPr lang="en-US" b="0" baseline="0" dirty="0" err="1" smtClean="0"/>
              <a:t>Bitbucket</a:t>
            </a:r>
            <a:r>
              <a:rPr lang="en-US" b="0" baseline="0" dirty="0" smtClean="0"/>
              <a:t>, users and organization management, </a:t>
            </a:r>
            <a:r>
              <a:rPr lang="en-US" b="0" baseline="0" dirty="0" smtClean="0"/>
              <a:t>and </a:t>
            </a:r>
            <a:r>
              <a:rPr lang="en-US" b="0" baseline="0" dirty="0" err="1" smtClean="0"/>
              <a:t>webhooks</a:t>
            </a:r>
            <a:endParaRPr lang="en-US" b="0" baseline="0" dirty="0" smtClean="0"/>
          </a:p>
          <a:p>
            <a:pPr marL="171450" indent="-171450">
              <a:buFont typeface="Arial" panose="020B0604020202020204" pitchFamily="34" charset="0"/>
              <a:buChar char="•"/>
            </a:pPr>
            <a:r>
              <a:rPr lang="en-US" b="0" baseline="0" dirty="0" smtClean="0"/>
              <a:t>Official repositories are a curated set of Docker images that are digitally signed and maintained</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Docker Trusted Registry</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r>
              <a:rPr lang="en-US" b="0" baseline="0" dirty="0" smtClean="0"/>
              <a:t>Store and manage Docker images on-premises</a:t>
            </a:r>
          </a:p>
          <a:p>
            <a:pPr marL="171450" indent="-171450">
              <a:buFont typeface="Arial" panose="020B0604020202020204" pitchFamily="34" charset="0"/>
              <a:buChar char="•"/>
            </a:pPr>
            <a:r>
              <a:rPr lang="en-US" b="0" baseline="0" dirty="0" smtClean="0"/>
              <a:t>Configurable storage back-end and identity/RBAC (AD/LDAP)</a:t>
            </a:r>
          </a:p>
          <a:p>
            <a:pPr marL="0" indent="0">
              <a:buFont typeface="Arial" panose="020B0604020202020204" pitchFamily="34" charset="0"/>
              <a:buNone/>
            </a:pPr>
            <a:endParaRPr lang="en-US" b="0" baseline="0" dirty="0" smtClean="0"/>
          </a:p>
          <a:p>
            <a:pPr marL="0" indent="0">
              <a:buFont typeface="Arial" panose="020B0604020202020204" pitchFamily="34" charset="0"/>
              <a:buNone/>
            </a:pPr>
            <a:r>
              <a:rPr lang="en-US" b="1" baseline="0" dirty="0" smtClean="0"/>
              <a:t>Docker Machine</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r>
              <a:rPr lang="en-US" b="0" baseline="0" dirty="0" smtClean="0"/>
              <a:t>Automatically sets up Docker on your local computer, cloud provider or data center</a:t>
            </a:r>
          </a:p>
          <a:p>
            <a:pPr marL="171450" indent="-171450">
              <a:buFont typeface="Arial" panose="020B0604020202020204" pitchFamily="34" charset="0"/>
              <a:buChar char="•"/>
            </a:pPr>
            <a:r>
              <a:rPr lang="en-US" b="0" baseline="0" dirty="0" smtClean="0"/>
              <a:t>Automatically provisions host, installs Docker Engine and configures Docker Client connection</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1" baseline="0" dirty="0" smtClean="0"/>
              <a:t>Docker Swarm</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r>
              <a:rPr lang="en-US" b="0" baseline="0" dirty="0" smtClean="0"/>
              <a:t>Native clustering to turn a group of Docker engines into a single, virtual Docker engine</a:t>
            </a:r>
          </a:p>
          <a:p>
            <a:pPr marL="171450" indent="-171450">
              <a:buFont typeface="Arial" panose="020B0604020202020204" pitchFamily="34" charset="0"/>
              <a:buChar char="•"/>
            </a:pPr>
            <a:r>
              <a:rPr lang="en-US" b="0" baseline="0" dirty="0" smtClean="0"/>
              <a:t>Basic scheduling + pluggable schedulers (</a:t>
            </a:r>
            <a:r>
              <a:rPr lang="en-US" b="0" baseline="0" dirty="0" err="1" smtClean="0"/>
              <a:t>Mesos</a:t>
            </a:r>
            <a:r>
              <a:rPr lang="en-US" b="0" baseline="0" dirty="0" smtClean="0"/>
              <a:t>, etc.)</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r>
              <a:rPr lang="en-US" b="1" baseline="0" dirty="0" smtClean="0"/>
              <a:t>Docker Compose</a:t>
            </a:r>
          </a:p>
          <a:p>
            <a:pPr marL="0" indent="0">
              <a:buFont typeface="Arial" panose="020B0604020202020204" pitchFamily="34" charset="0"/>
              <a:buNone/>
            </a:pPr>
            <a:endParaRPr lang="en-US" b="1" baseline="0" dirty="0" smtClean="0"/>
          </a:p>
          <a:p>
            <a:pPr marL="171450" indent="-171450">
              <a:buFont typeface="Arial" panose="020B0604020202020204" pitchFamily="34" charset="0"/>
              <a:buChar char="•"/>
            </a:pPr>
            <a:r>
              <a:rPr lang="en-US" b="0" baseline="0" dirty="0" err="1" smtClean="0"/>
              <a:t>Microservices</a:t>
            </a:r>
            <a:endParaRPr lang="en-US" b="0" baseline="0" dirty="0" smtClean="0"/>
          </a:p>
          <a:p>
            <a:pPr marL="171450" indent="-171450">
              <a:buFont typeface="Arial" panose="020B0604020202020204" pitchFamily="34" charset="0"/>
              <a:buChar char="•"/>
            </a:pPr>
            <a:r>
              <a:rPr lang="en-US" b="0" baseline="0" dirty="0" smtClean="0"/>
              <a:t>Define multi-container application as a YML file and spin application up using a single command</a:t>
            </a:r>
          </a:p>
          <a:p>
            <a:pPr marL="171450" indent="-171450">
              <a:buFont typeface="Arial" panose="020B0604020202020204" pitchFamily="34" charset="0"/>
              <a:buChar char="•"/>
            </a:pPr>
            <a:endParaRPr lang="en-US" b="0" baseline="0" dirty="0" smtClean="0"/>
          </a:p>
          <a:p>
            <a:pPr marL="0" indent="0">
              <a:buFont typeface="Arial" panose="020B0604020202020204" pitchFamily="34" charset="0"/>
              <a:buNone/>
            </a:pPr>
            <a:endParaRPr lang="en-US" b="0" baseline="0" dirty="0" smtClean="0"/>
          </a:p>
          <a:p>
            <a:pPr marL="0" indent="0">
              <a:buFont typeface="Arial" panose="020B0604020202020204" pitchFamily="34" charset="0"/>
              <a:buNone/>
            </a:pPr>
            <a:endParaRPr lang="en-US" b="0"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12:54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04284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baseline="0" dirty="0" smtClean="0"/>
              <a:t>Microsoft has been working closely with Docker for over a year now making important open source contributions.</a:t>
            </a:r>
          </a:p>
          <a:p>
            <a:endParaRPr lang="en-US" b="1" baseline="0" dirty="0" smtClean="0"/>
          </a:p>
          <a:p>
            <a:r>
              <a:rPr lang="en-US" b="1" baseline="0" dirty="0" smtClean="0"/>
              <a:t>Much larger story: Microsoft and Linux</a:t>
            </a:r>
            <a:endParaRPr lang="en-US" b="0" baseline="0" dirty="0" smtClean="0"/>
          </a:p>
          <a:p>
            <a:endParaRPr lang="en-US" b="1" baseline="0" dirty="0" smtClean="0"/>
          </a:p>
          <a:p>
            <a:pPr marL="171450" indent="-171450">
              <a:buFont typeface="Arial" panose="020B0604020202020204" pitchFamily="34" charset="0"/>
              <a:buChar char="•"/>
            </a:pPr>
            <a:r>
              <a:rPr lang="en-US" b="0" baseline="0" dirty="0" smtClean="0"/>
              <a:t>20% of VMs running in Azure are Linux</a:t>
            </a:r>
          </a:p>
          <a:p>
            <a:pPr marL="171450" indent="-171450">
              <a:buFont typeface="Arial" panose="020B0604020202020204" pitchFamily="34" charset="0"/>
              <a:buChar char="•"/>
            </a:pPr>
            <a:r>
              <a:rPr lang="en-US" b="0" baseline="0" dirty="0" smtClean="0"/>
              <a:t>You can now deploy ASP.NET 5 applications to Linux</a:t>
            </a:r>
          </a:p>
          <a:p>
            <a:pPr marL="171450" indent="-171450">
              <a:buFont typeface="Arial" panose="020B0604020202020204" pitchFamily="34" charset="0"/>
              <a:buChar char="•"/>
            </a:pPr>
            <a:r>
              <a:rPr lang="en-US" b="0" baseline="0" dirty="0" smtClean="0"/>
              <a:t>Create applications that have components hosted on Linux and Windows</a:t>
            </a:r>
          </a:p>
          <a:p>
            <a:pPr marL="0" indent="0">
              <a:buFont typeface="Wingdings" panose="05000000000000000000" pitchFamily="2" charset="2"/>
              <a:buNone/>
            </a:pPr>
            <a:endParaRPr lang="en-US" b="0" baseline="0" dirty="0" smtClean="0"/>
          </a:p>
          <a:p>
            <a:pPr marL="171450" indent="-171450">
              <a:buFont typeface="Wingdings" panose="05000000000000000000" pitchFamily="2" charset="2"/>
              <a:buChar char="Ø"/>
            </a:pPr>
            <a:endParaRPr lang="en-US" b="0" baseline="0" dirty="0" smtClean="0"/>
          </a:p>
          <a:p>
            <a:pPr marL="0" indent="0">
              <a:buFont typeface="Wingdings" panose="05000000000000000000" pitchFamily="2" charset="2"/>
              <a:buNone/>
            </a:pPr>
            <a:endParaRPr lang="en-US" b="0" baseline="0" dirty="0" smtClean="0"/>
          </a:p>
          <a:p>
            <a:pPr marL="171450" indent="-171450">
              <a:buFont typeface="Wingdings" panose="05000000000000000000" pitchFamily="2" charset="2"/>
              <a:buChar char="Ø"/>
            </a:pPr>
            <a:endParaRPr lang="en-US" b="0" baseline="0" dirty="0" smtClean="0"/>
          </a:p>
          <a:p>
            <a:pPr marL="0" indent="0">
              <a:buFont typeface="Wingdings" panose="05000000000000000000" pitchFamily="2" charset="2"/>
              <a:buNone/>
            </a:pPr>
            <a:endParaRPr lang="en-US" b="0" baseline="0"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10:50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4920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10/21/2015 12:55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89324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4611" t="1853" r="13409"/>
          <a:stretch/>
        </p:blipFill>
        <p:spPr>
          <a:xfrm flipH="1">
            <a:off x="0" y="2"/>
            <a:ext cx="9326880" cy="6994521"/>
          </a:xfrm>
          <a:prstGeom prst="rect">
            <a:avLst/>
          </a:prstGeom>
        </p:spPr>
      </p:pic>
      <p:sp>
        <p:nvSpPr>
          <p:cNvPr id="2" name="Rectangle 1"/>
          <p:cNvSpPr/>
          <p:nvPr userDrawn="1"/>
        </p:nvSpPr>
        <p:spPr bwMode="auto">
          <a:xfrm>
            <a:off x="274638" y="2125677"/>
            <a:ext cx="5486400" cy="3566160"/>
          </a:xfrm>
          <a:prstGeom prst="rect">
            <a:avLst/>
          </a:prstGeom>
          <a:solidFill>
            <a:srgbClr val="0078D7">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r>
              <a:rPr lang="en-US" sz="18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74638" y="2125677"/>
            <a:ext cx="5486400" cy="1828800"/>
          </a:xfrm>
          <a:noFill/>
        </p:spPr>
        <p:txBody>
          <a:bodyPr lIns="146304" tIns="91440" rIns="146304" bIns="91440" anchor="t" anchorCtr="0"/>
          <a:lstStyle>
            <a:lvl1pPr>
              <a:defRPr sz="4800" spc="-75" baseline="0">
                <a:gradFill>
                  <a:gsLst>
                    <a:gs pos="76768">
                      <a:srgbClr val="FFFFFF"/>
                    </a:gs>
                    <a:gs pos="53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4638" y="3954457"/>
            <a:ext cx="5486400" cy="1737360"/>
          </a:xfrm>
        </p:spPr>
        <p:txBody>
          <a:bodyPr tIns="109728" bIns="109728">
            <a:noAutofit/>
          </a:bodyPr>
          <a:lstStyle>
            <a:lvl1pPr marL="0" indent="0">
              <a:spcBef>
                <a:spcPts val="0"/>
              </a:spcBef>
              <a:buNone/>
              <a:defRPr sz="2800">
                <a:gradFill>
                  <a:gsLst>
                    <a:gs pos="76768">
                      <a:srgbClr val="FFFFFF"/>
                    </a:gs>
                    <a:gs pos="53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152" y="6240429"/>
            <a:ext cx="1276687" cy="274320"/>
          </a:xfrm>
          <a:prstGeom prst="rect">
            <a:avLst/>
          </a:prstGeom>
        </p:spPr>
      </p:pic>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87" cy="27432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a:t>
            </a:r>
            <a:r>
              <a:rPr lang="en-US" sz="525" dirty="0" smtClean="0">
                <a:gradFill>
                  <a:gsLst>
                    <a:gs pos="0">
                      <a:schemeClr val="tx1"/>
                    </a:gs>
                    <a:gs pos="100000">
                      <a:schemeClr val="tx1"/>
                    </a:gs>
                  </a:gsLst>
                  <a:lin ang="5400000" scaled="0"/>
                </a:gradFill>
                <a:cs typeface="Segoe UI" pitchFamily="34" charset="0"/>
              </a:rPr>
              <a:t>2014 </a:t>
            </a:r>
            <a:r>
              <a:rPr lang="en-US" sz="525"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4611" t="1853" r="13409"/>
          <a:stretch/>
        </p:blipFill>
        <p:spPr>
          <a:xfrm flipH="1">
            <a:off x="0" y="2"/>
            <a:ext cx="9326880" cy="699452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9152" y="6240429"/>
            <a:ext cx="1276687" cy="274320"/>
          </a:xfrm>
          <a:prstGeom prst="rect">
            <a:avLst/>
          </a:prstGeom>
        </p:spPr>
      </p:pic>
      <p:sp>
        <p:nvSpPr>
          <p:cNvPr id="2" name="Rectangle 1"/>
          <p:cNvSpPr/>
          <p:nvPr userDrawn="1"/>
        </p:nvSpPr>
        <p:spPr bwMode="auto">
          <a:xfrm>
            <a:off x="274638" y="2125677"/>
            <a:ext cx="5486400" cy="3566160"/>
          </a:xfrm>
          <a:prstGeom prst="rect">
            <a:avLst/>
          </a:prstGeom>
          <a:solidFill>
            <a:srgbClr val="0078D7">
              <a:alpha val="9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r>
              <a:rPr lang="en-US" sz="1800" dirty="0" smtClean="0">
                <a:gradFill>
                  <a:gsLst>
                    <a:gs pos="0">
                      <a:srgbClr val="FFFFFF"/>
                    </a:gs>
                    <a:gs pos="100000">
                      <a:srgbClr val="FFFFFF"/>
                    </a:gs>
                  </a:gsLst>
                  <a:lin ang="5400000" scaled="0"/>
                </a:gradFill>
                <a:ea typeface="Segoe UI" pitchFamily="34" charset="0"/>
                <a:cs typeface="Segoe UI" pitchFamily="34" charset="0"/>
              </a:rPr>
              <a:t>    </a:t>
            </a:r>
          </a:p>
        </p:txBody>
      </p:sp>
      <p:sp>
        <p:nvSpPr>
          <p:cNvPr id="9" name="Title 1"/>
          <p:cNvSpPr>
            <a:spLocks noGrp="1"/>
          </p:cNvSpPr>
          <p:nvPr>
            <p:ph type="title" hasCustomPrompt="1"/>
          </p:nvPr>
        </p:nvSpPr>
        <p:spPr bwMode="auto">
          <a:xfrm>
            <a:off x="274638" y="2125677"/>
            <a:ext cx="5486400" cy="1828800"/>
          </a:xfrm>
          <a:noFill/>
        </p:spPr>
        <p:txBody>
          <a:bodyPr lIns="146304" tIns="91440" rIns="146304" bIns="91440" anchor="t" anchorCtr="0"/>
          <a:lstStyle>
            <a:lvl1pPr>
              <a:defRPr sz="4800" spc="-75" baseline="0">
                <a:gradFill>
                  <a:gsLst>
                    <a:gs pos="76768">
                      <a:srgbClr val="FFFFFF"/>
                    </a:gs>
                    <a:gs pos="53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4638" y="3954457"/>
            <a:ext cx="5486400" cy="1737360"/>
          </a:xfrm>
        </p:spPr>
        <p:txBody>
          <a:bodyPr tIns="109728" bIns="109728">
            <a:noAutofit/>
          </a:bodyPr>
          <a:lstStyle>
            <a:lvl1pPr marL="0" indent="0">
              <a:spcBef>
                <a:spcPts val="0"/>
              </a:spcBef>
              <a:buNone/>
              <a:defRPr sz="2800">
                <a:gradFill>
                  <a:gsLst>
                    <a:gs pos="76768">
                      <a:srgbClr val="FFFFFF"/>
                    </a:gs>
                    <a:gs pos="53000">
                      <a:srgbClr val="FFFFFF"/>
                    </a:gs>
                  </a:gsLst>
                  <a:lin ang="5400000" scaled="0"/>
                </a:gradFill>
              </a:defRPr>
            </a:lvl1pPr>
          </a:lstStyle>
          <a:p>
            <a:pPr lvl="0"/>
            <a:r>
              <a:rPr lang="en-US" dirty="0" smtClean="0"/>
              <a:t>Speaker Name</a:t>
            </a:r>
          </a:p>
        </p:txBody>
      </p:sp>
    </p:spTree>
    <p:extLst>
      <p:ext uri="{BB962C8B-B14F-4D97-AF65-F5344CB8AC3E}">
        <p14:creationId xmlns:p14="http://schemas.microsoft.com/office/powerpoint/2010/main" val="151670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3954457"/>
            <a:ext cx="6400800" cy="1830388"/>
          </a:xfrm>
          <a:noFill/>
        </p:spPr>
        <p:txBody>
          <a:bodyPr lIns="146304" tIns="109728" rIns="146304" bIns="109728">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8" y="2117165"/>
            <a:ext cx="7315200" cy="1837298"/>
          </a:xfrm>
          <a:noFill/>
        </p:spPr>
        <p:txBody>
          <a:bodyPr lIns="146304" tIns="91440" rIns="146304" bIns="91440" anchor="t" anchorCtr="0"/>
          <a:lstStyle>
            <a:lvl1pPr>
              <a:defRPr sz="4800" spc="-75" baseline="0">
                <a:gradFill>
                  <a:gsLst>
                    <a:gs pos="74747">
                      <a:schemeClr val="tx1"/>
                    </a:gs>
                    <a:gs pos="56000">
                      <a:schemeClr val="tx1"/>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1" y="6240429"/>
            <a:ext cx="1280590" cy="274320"/>
          </a:xfrm>
          <a:prstGeom prst="rect">
            <a:avLst/>
          </a:prstGeom>
        </p:spPr>
      </p:pic>
    </p:spTree>
    <p:extLst>
      <p:ext uri="{BB962C8B-B14F-4D97-AF65-F5344CB8AC3E}">
        <p14:creationId xmlns:p14="http://schemas.microsoft.com/office/powerpoint/2010/main" val="1252111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81335754"/>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256608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8481976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514"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1"/>
              </a:buClr>
              <a:buFont typeface="Arial" pitchFamily="34" charset="0"/>
              <a:buChar char="•"/>
              <a:defRPr sz="3200"/>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3712589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217291"/>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1209973"/>
            <a:ext cx="7315202" cy="2751698"/>
          </a:xfrm>
          <a:noFill/>
        </p:spPr>
        <p:txBody>
          <a:bodyPr tIns="91440" bIns="91440" anchor="t" anchorCtr="0"/>
          <a:lstStyle>
            <a:lvl1pPr>
              <a:defRPr sz="6000" spc="-75"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9" y="3954466"/>
            <a:ext cx="7315200" cy="1829593"/>
          </a:xfrm>
          <a:noFill/>
        </p:spPr>
        <p:txBody>
          <a:bodyPr lIns="182880" tIns="146304" rIns="182880" bIns="146304">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972908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09973"/>
            <a:ext cx="7315201" cy="2751698"/>
          </a:xfrm>
          <a:noFill/>
        </p:spPr>
        <p:txBody>
          <a:bodyPr tIns="91440" bIns="91440" anchor="t" anchorCtr="0"/>
          <a:lstStyle>
            <a:lvl1pPr>
              <a:defRPr lang="en-US" sz="6000" b="0" kern="1200" cap="none" spc="-75"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1625629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50528679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68201"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614307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989431"/>
            <a:ext cx="8777288" cy="1015663"/>
          </a:xfrm>
          <a:noFill/>
        </p:spPr>
        <p:txBody>
          <a:bodyPr wrap="square" tIns="91440" bIns="91440" anchor="t" anchorCtr="0">
            <a:spAutoFit/>
          </a:bodyPr>
          <a:lstStyle>
            <a:lvl1pPr>
              <a:defRPr sz="6000" spc="-75"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49643459"/>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7" y="1241429"/>
            <a:ext cx="4206240" cy="1555554"/>
          </a:xfrm>
        </p:spPr>
        <p:txBody>
          <a:bodyPr wrap="square">
            <a:spAutoFit/>
          </a:bodyPr>
          <a:lstStyle>
            <a:lvl1pPr>
              <a:defRPr sz="4949"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4" name="Picture Placeholder 3"/>
          <p:cNvSpPr>
            <a:spLocks noGrp="1"/>
          </p:cNvSpPr>
          <p:nvPr>
            <p:ph type="pic" sz="quarter" idx="10" hasCustomPrompt="1"/>
          </p:nvPr>
        </p:nvSpPr>
        <p:spPr>
          <a:xfrm>
            <a:off x="4664075" y="0"/>
            <a:ext cx="4662488" cy="6994525"/>
          </a:xfrm>
          <a:blipFill>
            <a:blip r:embed="rId2"/>
            <a:stretch>
              <a:fillRect/>
            </a:stretch>
          </a:blipFill>
        </p:spPr>
        <p:txBody>
          <a:bodyPr lIns="0" tIns="0" rIns="0" bIns="0" anchor="ctr">
            <a:noAutofit/>
          </a:bodyPr>
          <a:lstStyle>
            <a:lvl1pPr marL="0" indent="0" algn="ctr">
              <a:lnSpc>
                <a:spcPct val="150000"/>
              </a:lnSpc>
              <a:spcBef>
                <a:spcPts val="0"/>
              </a:spcBef>
              <a:buNone/>
              <a:defRPr sz="2800" baseline="0">
                <a:solidFill>
                  <a:srgbClr val="FFFFFF"/>
                </a:solidFill>
              </a:defRPr>
            </a:lvl1pPr>
          </a:lstStyle>
          <a:p>
            <a:r>
              <a:rPr lang="en-US" dirty="0" smtClean="0"/>
              <a:t>Click on icon below</a:t>
            </a:r>
            <a:br>
              <a:rPr lang="en-US" dirty="0" smtClean="0"/>
            </a:br>
            <a:r>
              <a:rPr lang="en-US" dirty="0" smtClean="0"/>
              <a:t>to insert a new photo</a:t>
            </a:r>
            <a:endParaRPr lang="en-US" dirty="0"/>
          </a:p>
        </p:txBody>
      </p:sp>
    </p:spTree>
    <p:extLst>
      <p:ext uri="{BB962C8B-B14F-4D97-AF65-F5344CB8AC3E}">
        <p14:creationId xmlns:p14="http://schemas.microsoft.com/office/powerpoint/2010/main" val="54473798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937"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649815"/>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938993"/>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15217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8777288" cy="1969770"/>
          </a:xfrm>
        </p:spPr>
        <p:txBody>
          <a:bodyPr lIns="164592" rIns="164592"/>
          <a:lstStyle>
            <a:lvl1pPr marL="0" indent="0">
              <a:buNone/>
              <a:defRPr>
                <a:gradFill>
                  <a:gsLst>
                    <a:gs pos="1250">
                      <a:schemeClr val="tx1"/>
                    </a:gs>
                    <a:gs pos="99000">
                      <a:schemeClr val="tx1"/>
                    </a:gs>
                  </a:gsLst>
                  <a:lin ang="5400000" scaled="0"/>
                </a:gradFill>
              </a:defRPr>
            </a:lvl1pPr>
            <a:lvl2pPr marL="0" indent="0">
              <a:buFontTx/>
              <a:buNone/>
              <a:defRPr sz="2000"/>
            </a:lvl2pPr>
            <a:lvl3pPr marL="171427" indent="0">
              <a:buNone/>
              <a:defRPr/>
            </a:lvl3pPr>
            <a:lvl4pPr marL="342854" indent="0">
              <a:buNone/>
              <a:defRPr/>
            </a:lvl4pPr>
            <a:lvl5pPr marL="514281" indent="0">
              <a:buNone/>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86871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2" y="1212849"/>
            <a:ext cx="9326563"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76" tIns="34976" rIns="34976" bIns="34976" numCol="1" spcCol="0" rtlCol="0" fromWordArt="0" anchor="ctr" anchorCtr="0" forceAA="0" compatLnSpc="1">
            <a:prstTxWarp prst="textNoShape">
              <a:avLst/>
            </a:prstTxWarp>
            <a:noAutofit/>
          </a:bodyPr>
          <a:lstStyle/>
          <a:p>
            <a:pPr algn="ctr" defTabSz="699261" fontAlgn="base">
              <a:spcBef>
                <a:spcPct val="0"/>
              </a:spcBef>
              <a:spcAft>
                <a:spcPct val="0"/>
              </a:spcAft>
            </a:pPr>
            <a:endParaRPr lang="en-US" sz="13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60"/>
            <a:ext cx="8777287" cy="2037481"/>
          </a:xfrm>
        </p:spPr>
        <p:txBody>
          <a:bodyPr/>
          <a:lstStyle>
            <a:lvl1pPr marL="0" indent="0">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98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383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1084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8814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828739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88702" y="6321406"/>
            <a:ext cx="8777288" cy="37625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699124" eaLnBrk="0" hangingPunct="0"/>
            <a:r>
              <a:rPr lang="en-US" sz="525" dirty="0">
                <a:gradFill>
                  <a:gsLst>
                    <a:gs pos="0">
                      <a:schemeClr val="tx1"/>
                    </a:gs>
                    <a:gs pos="100000">
                      <a:schemeClr val="tx1"/>
                    </a:gs>
                  </a:gsLst>
                  <a:lin ang="5400000" scaled="0"/>
                </a:gradFill>
                <a:cs typeface="Segoe UI" pitchFamily="34" charset="0"/>
              </a:rPr>
              <a:t>© </a:t>
            </a:r>
            <a:r>
              <a:rPr lang="en-US" sz="525" dirty="0" smtClean="0">
                <a:gradFill>
                  <a:gsLst>
                    <a:gs pos="0">
                      <a:schemeClr val="tx1"/>
                    </a:gs>
                    <a:gs pos="100000">
                      <a:schemeClr val="tx1"/>
                    </a:gs>
                  </a:gsLst>
                  <a:lin ang="5400000" scaled="0"/>
                </a:gradFill>
                <a:cs typeface="Segoe UI" pitchFamily="34" charset="0"/>
              </a:rPr>
              <a:t>2014 </a:t>
            </a:r>
            <a:r>
              <a:rPr lang="en-US" sz="525" dirty="0">
                <a:gradFill>
                  <a:gsLst>
                    <a:gs pos="0">
                      <a:schemeClr val="tx1"/>
                    </a:gs>
                    <a:gs pos="100000">
                      <a:schemeClr val="tx1"/>
                    </a:gs>
                  </a:gsLst>
                  <a:lin ang="5400000" scaled="0"/>
                </a:gradFill>
                <a:cs typeface="Segoe UI" pitchFamily="34" charset="0"/>
              </a:rPr>
              <a:t>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2" y="3145040"/>
            <a:ext cx="3288502" cy="704444"/>
          </a:xfrm>
          <a:prstGeom prst="rect">
            <a:avLst/>
          </a:prstGeom>
        </p:spPr>
      </p:pic>
    </p:spTree>
    <p:extLst>
      <p:ext uri="{BB962C8B-B14F-4D97-AF65-F5344CB8AC3E}">
        <p14:creationId xmlns:p14="http://schemas.microsoft.com/office/powerpoint/2010/main" val="883248865"/>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8777288" cy="2443746"/>
          </a:xfrm>
          <a:prstGeom prst="rect">
            <a:avLst/>
          </a:prstGeom>
        </p:spPr>
        <p:txBody>
          <a:bodyPr/>
          <a:lstStyle>
            <a:lvl1pPr marL="217856" indent="-217856">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68" indent="-210713">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24" indent="-217856">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51" indent="-171427">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78" indent="-171427">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9326564"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458308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gradFill>
                  <a:gsLst>
                    <a:gs pos="1250">
                      <a:schemeClr val="tx2"/>
                    </a:gs>
                    <a:gs pos="99000">
                      <a:schemeClr val="tx2"/>
                    </a:gs>
                  </a:gsLst>
                  <a:lin ang="5400000" scaled="0"/>
                </a:gra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99419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037481"/>
          </a:xfrm>
        </p:spPr>
        <p:txBody>
          <a:bodyPr wrap="square">
            <a:spAutoFit/>
          </a:bodyPr>
          <a:lstStyle>
            <a:lvl1pPr>
              <a:defRPr sz="3600"/>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2849"/>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8"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0" indent="0">
              <a:spcBef>
                <a:spcPts val="918"/>
              </a:spcBef>
              <a:buClr>
                <a:schemeClr val="tx1"/>
              </a:buClr>
              <a:buFont typeface="Wingdings" pitchFamily="2" charset="2"/>
              <a:buNone/>
              <a:defRPr sz="3200"/>
            </a:lvl1pPr>
            <a:lvl2pPr marL="0" indent="0">
              <a:buNone/>
              <a:defRPr sz="2000"/>
            </a:lvl2pPr>
            <a:lvl3pPr marL="173808" indent="0">
              <a:buNone/>
              <a:tabLst/>
              <a:defRPr sz="2000"/>
            </a:lvl3pPr>
            <a:lvl4pPr marL="345235" indent="0">
              <a:buNone/>
              <a:defRPr/>
            </a:lvl4pPr>
            <a:lvl5pPr marL="514281" indent="0">
              <a:buNone/>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209"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846113" y="1211287"/>
            <a:ext cx="4206240" cy="2357568"/>
          </a:xfrm>
        </p:spPr>
        <p:txBody>
          <a:bodyPr wrap="square">
            <a:spAutoFit/>
          </a:bodyPr>
          <a:lstStyle>
            <a:lvl1pPr marL="215475" indent="-215475">
              <a:spcBef>
                <a:spcPts val="918"/>
              </a:spcBef>
              <a:buClr>
                <a:schemeClr val="tx2"/>
              </a:buClr>
              <a:buFont typeface="Arial" pitchFamily="34" charset="0"/>
              <a:buChar char="•"/>
              <a:defRPr sz="3200">
                <a:gradFill>
                  <a:gsLst>
                    <a:gs pos="1250">
                      <a:schemeClr val="tx2"/>
                    </a:gs>
                    <a:gs pos="99000">
                      <a:schemeClr val="tx2"/>
                    </a:gs>
                  </a:gsLst>
                  <a:lin ang="5400000" scaled="0"/>
                </a:gradFill>
              </a:defRPr>
            </a:lvl1pPr>
            <a:lvl2pPr marL="398321" indent="-174873">
              <a:defRPr sz="2000"/>
            </a:lvl2pPr>
            <a:lvl3pPr marL="524619" indent="-126297">
              <a:tabLst/>
              <a:defRPr sz="2000"/>
            </a:lvl3pPr>
            <a:lvl4pPr marL="660630" indent="-136012">
              <a:defRPr/>
            </a:lvl4pPr>
            <a:lvl5pPr marL="786928" indent="-126297">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theme" Target="../theme/theme2.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5"/>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290" r:id="rId23"/>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49" userDrawn="1">
          <p15:clr>
            <a:srgbClr val="5ACBF0"/>
          </p15:clr>
        </p15:guide>
        <p15:guide id="4" pos="1325" userDrawn="1">
          <p15:clr>
            <a:srgbClr val="5ACBF0"/>
          </p15:clr>
        </p15:guide>
        <p15:guide id="5" pos="1901" userDrawn="1">
          <p15:clr>
            <a:srgbClr val="5ACBF0"/>
          </p15:clr>
        </p15:guide>
        <p15:guide id="6" pos="2477" userDrawn="1">
          <p15:clr>
            <a:srgbClr val="5ACBF0"/>
          </p15:clr>
        </p15:guide>
        <p15:guide id="8" pos="3053" userDrawn="1">
          <p15:clr>
            <a:srgbClr val="5ACBF0"/>
          </p15:clr>
        </p15:guide>
        <p15:guide id="9" pos="3629" userDrawn="1">
          <p15:clr>
            <a:srgbClr val="5ACBF0"/>
          </p15:clr>
        </p15:guide>
        <p15:guide id="11" pos="4205" userDrawn="1">
          <p15:clr>
            <a:srgbClr val="5ACBF0"/>
          </p15:clr>
        </p15:guide>
        <p15:guide id="12" pos="4781" userDrawn="1">
          <p15:clr>
            <a:srgbClr val="5ACBF0"/>
          </p15:clr>
        </p15:guide>
        <p15:guide id="14" pos="5357" userDrawn="1">
          <p15:clr>
            <a:srgbClr val="5ACBF0"/>
          </p15:clr>
        </p15:guide>
        <p15:guide id="15" pos="5702" userDrawn="1">
          <p15:clr>
            <a:srgbClr val="5ACBF0"/>
          </p15:clr>
        </p15:guide>
        <p15:guide id="16" pos="288" userDrawn="1">
          <p15:clr>
            <a:srgbClr val="C35EA4"/>
          </p15:clr>
        </p15:guide>
        <p15:guide id="17" pos="5587"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7"/>
            <a:ext cx="87772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4"/>
            <a:ext cx="8777288" cy="2037481"/>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6"/>
          <p:cNvPicPr>
            <a:picLocks noChangeAspect="1"/>
          </p:cNvPicPr>
          <p:nvPr userDrawn="1"/>
        </p:nvPicPr>
        <p:blipFill>
          <a:blip r:embed="rId22"/>
          <a:stretch>
            <a:fillRect/>
          </a:stretch>
        </p:blipFill>
        <p:spPr>
          <a:xfrm rot="5400000">
            <a:off x="6170207" y="3162308"/>
            <a:ext cx="6995160" cy="670543"/>
          </a:xfrm>
          <a:prstGeom prst="rect">
            <a:avLst/>
          </a:prstGeom>
        </p:spPr>
      </p:pic>
    </p:spTree>
    <p:extLst>
      <p:ext uri="{BB962C8B-B14F-4D97-AF65-F5344CB8AC3E}">
        <p14:creationId xmlns:p14="http://schemas.microsoft.com/office/powerpoint/2010/main" val="1972537229"/>
      </p:ext>
    </p:extLst>
  </p:cSld>
  <p:clrMap bg1="dk1" tx1="lt1" bg2="dk2" tx2="lt2" accent1="accent1" accent2="accent2" accent3="accent3" accent4="accent4" accent5="accent5" accent6="accent6" hlink="hlink" folHlink="folHlink"/>
  <p:sldLayoutIdLst>
    <p:sldLayoutId id="2147484291" r:id="rId1"/>
    <p:sldLayoutId id="2147484267" r:id="rId2"/>
    <p:sldLayoutId id="2147484269" r:id="rId3"/>
    <p:sldLayoutId id="2147484271" r:id="rId4"/>
    <p:sldLayoutId id="2147484273" r:id="rId5"/>
    <p:sldLayoutId id="2147484275" r:id="rId6"/>
    <p:sldLayoutId id="2147484276" r:id="rId7"/>
    <p:sldLayoutId id="2147484277" r:id="rId8"/>
    <p:sldLayoutId id="2147484278" r:id="rId9"/>
    <p:sldLayoutId id="2147484279" r:id="rId10"/>
    <p:sldLayoutId id="2147484280" r:id="rId11"/>
    <p:sldLayoutId id="2147484281" r:id="rId12"/>
    <p:sldLayoutId id="2147484282" r:id="rId13"/>
    <p:sldLayoutId id="2147484283" r:id="rId14"/>
    <p:sldLayoutId id="2147484284" r:id="rId15"/>
    <p:sldLayoutId id="2147484285" r:id="rId16"/>
    <p:sldLayoutId id="2147484286" r:id="rId17"/>
    <p:sldLayoutId id="2147484287" r:id="rId18"/>
    <p:sldLayoutId id="2147484288" r:id="rId19"/>
    <p:sldLayoutId id="2147484289" r:id="rId20"/>
  </p:sldLayoutIdLst>
  <p:transition>
    <p:fade/>
  </p:transition>
  <p:timing>
    <p:tnLst>
      <p:par>
        <p:cTn id="1" dur="indefinite" restart="never" nodeType="tmRoot"/>
      </p:par>
    </p:tnLst>
  </p:timing>
  <p:txStyles>
    <p:titleStyle>
      <a:lvl1pPr algn="l" defTabSz="699463"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63" rtl="0" eaLnBrk="1" latinLnBrk="0" hangingPunct="1">
        <a:defRPr sz="1350" kern="1200">
          <a:solidFill>
            <a:schemeClr val="tx1"/>
          </a:solidFill>
          <a:latin typeface="+mn-lt"/>
          <a:ea typeface="+mn-ea"/>
          <a:cs typeface="+mn-cs"/>
        </a:defRPr>
      </a:lvl1pPr>
      <a:lvl2pPr marL="349732" algn="l" defTabSz="699463" rtl="0" eaLnBrk="1" latinLnBrk="0" hangingPunct="1">
        <a:defRPr sz="1350" kern="1200">
          <a:solidFill>
            <a:schemeClr val="tx1"/>
          </a:solidFill>
          <a:latin typeface="+mn-lt"/>
          <a:ea typeface="+mn-ea"/>
          <a:cs typeface="+mn-cs"/>
        </a:defRPr>
      </a:lvl2pPr>
      <a:lvl3pPr marL="699463" algn="l" defTabSz="699463" rtl="0" eaLnBrk="1" latinLnBrk="0" hangingPunct="1">
        <a:defRPr sz="1350" kern="1200">
          <a:solidFill>
            <a:schemeClr val="tx1"/>
          </a:solidFill>
          <a:latin typeface="+mn-lt"/>
          <a:ea typeface="+mn-ea"/>
          <a:cs typeface="+mn-cs"/>
        </a:defRPr>
      </a:lvl3pPr>
      <a:lvl4pPr marL="1049195" algn="l" defTabSz="699463" rtl="0" eaLnBrk="1" latinLnBrk="0" hangingPunct="1">
        <a:defRPr sz="1350" kern="1200">
          <a:solidFill>
            <a:schemeClr val="tx1"/>
          </a:solidFill>
          <a:latin typeface="+mn-lt"/>
          <a:ea typeface="+mn-ea"/>
          <a:cs typeface="+mn-cs"/>
        </a:defRPr>
      </a:lvl4pPr>
      <a:lvl5pPr marL="1398926" algn="l" defTabSz="699463" rtl="0" eaLnBrk="1" latinLnBrk="0" hangingPunct="1">
        <a:defRPr sz="1350" kern="1200">
          <a:solidFill>
            <a:schemeClr val="tx1"/>
          </a:solidFill>
          <a:latin typeface="+mn-lt"/>
          <a:ea typeface="+mn-ea"/>
          <a:cs typeface="+mn-cs"/>
        </a:defRPr>
      </a:lvl5pPr>
      <a:lvl6pPr marL="1748659" algn="l" defTabSz="699463" rtl="0" eaLnBrk="1" latinLnBrk="0" hangingPunct="1">
        <a:defRPr sz="1350" kern="1200">
          <a:solidFill>
            <a:schemeClr val="tx1"/>
          </a:solidFill>
          <a:latin typeface="+mn-lt"/>
          <a:ea typeface="+mn-ea"/>
          <a:cs typeface="+mn-cs"/>
        </a:defRPr>
      </a:lvl6pPr>
      <a:lvl7pPr marL="2098390" algn="l" defTabSz="699463" rtl="0" eaLnBrk="1" latinLnBrk="0" hangingPunct="1">
        <a:defRPr sz="1350" kern="1200">
          <a:solidFill>
            <a:schemeClr val="tx1"/>
          </a:solidFill>
          <a:latin typeface="+mn-lt"/>
          <a:ea typeface="+mn-ea"/>
          <a:cs typeface="+mn-cs"/>
        </a:defRPr>
      </a:lvl7pPr>
      <a:lvl8pPr marL="2448121" algn="l" defTabSz="699463" rtl="0" eaLnBrk="1" latinLnBrk="0" hangingPunct="1">
        <a:defRPr sz="1350" kern="1200">
          <a:solidFill>
            <a:schemeClr val="tx1"/>
          </a:solidFill>
          <a:latin typeface="+mn-lt"/>
          <a:ea typeface="+mn-ea"/>
          <a:cs typeface="+mn-cs"/>
        </a:defRPr>
      </a:lvl8pPr>
      <a:lvl9pPr marL="2797854" algn="l" defTabSz="69946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userDrawn="1">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702">
          <p15:clr>
            <a:srgbClr val="5ACBF0"/>
          </p15:clr>
        </p15:guide>
        <p15:guide id="13" pos="288">
          <p15:clr>
            <a:srgbClr val="C35EA4"/>
          </p15:clr>
        </p15:guide>
        <p15:guide id="14" pos="5587">
          <p15:clr>
            <a:srgbClr val="C35EA4"/>
          </p15:clr>
        </p15:guide>
        <p15:guide id="15" orient="horz" pos="763">
          <p15:clr>
            <a:srgbClr val="5ACBF0"/>
          </p15:clr>
        </p15:guide>
        <p15:guide id="16" orient="horz" pos="1339">
          <p15:clr>
            <a:srgbClr val="5ACBF0"/>
          </p15:clr>
        </p15:guide>
        <p15:guide id="17" orient="horz" pos="1915">
          <p15:clr>
            <a:srgbClr val="5ACBF0"/>
          </p15:clr>
        </p15:guide>
        <p15:guide id="18" orient="horz" pos="2491">
          <p15:clr>
            <a:srgbClr val="5ACBF0"/>
          </p15:clr>
        </p15:guide>
        <p15:guide id="19" orient="horz" pos="3067">
          <p15:clr>
            <a:srgbClr val="5ACBF0"/>
          </p15:clr>
        </p15:guide>
        <p15:guide id="20" orient="horz" pos="3643">
          <p15:clr>
            <a:srgbClr val="5ACBF0"/>
          </p15:clr>
        </p15:guide>
        <p15:guide id="21" orient="horz" pos="4219">
          <p15:clr>
            <a:srgbClr val="5ACBF0"/>
          </p15:clr>
        </p15:guide>
        <p15:guide id="22" orient="horz" pos="302">
          <p15:clr>
            <a:srgbClr val="C35EA4"/>
          </p15:clr>
        </p15:guide>
        <p15:guide id="23"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and Microsoft</a:t>
            </a:r>
            <a:endParaRPr lang="en-US" dirty="0"/>
          </a:p>
        </p:txBody>
      </p:sp>
      <p:sp>
        <p:nvSpPr>
          <p:cNvPr id="3" name="Text Placeholder 2"/>
          <p:cNvSpPr>
            <a:spLocks noGrp="1"/>
          </p:cNvSpPr>
          <p:nvPr>
            <p:ph type="body" sz="quarter" idx="14"/>
          </p:nvPr>
        </p:nvSpPr>
        <p:spPr/>
        <p:txBody>
          <a:bodyPr/>
          <a:lstStyle/>
          <a:p>
            <a:r>
              <a:rPr lang="en-US" dirty="0" smtClean="0"/>
              <a:t>Casey Watson</a:t>
            </a:r>
          </a:p>
          <a:p>
            <a:r>
              <a:rPr lang="en-US" dirty="0" smtClean="0"/>
              <a:t>Technical Evangelist</a:t>
            </a:r>
          </a:p>
          <a:p>
            <a:r>
              <a:rPr lang="en-US" dirty="0" smtClean="0"/>
              <a:t>cawatson@microsoft.com</a:t>
            </a:r>
          </a:p>
          <a:p>
            <a:r>
              <a:rPr lang="en-US" dirty="0" smtClean="0"/>
              <a:t>@_</a:t>
            </a:r>
            <a:r>
              <a:rPr lang="en-US" dirty="0" err="1" smtClean="0"/>
              <a:t>caseywatson</a:t>
            </a:r>
            <a:endParaRPr lang="en-US" dirty="0"/>
          </a:p>
        </p:txBody>
      </p:sp>
    </p:spTree>
    <p:extLst>
      <p:ext uri="{BB962C8B-B14F-4D97-AF65-F5344CB8AC3E}">
        <p14:creationId xmlns:p14="http://schemas.microsoft.com/office/powerpoint/2010/main" val="129495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Docker and Microsoft</a:t>
            </a:r>
            <a:endParaRPr lang="en-US" dirty="0"/>
          </a:p>
        </p:txBody>
      </p:sp>
    </p:spTree>
    <p:extLst>
      <p:ext uri="{BB962C8B-B14F-4D97-AF65-F5344CB8AC3E}">
        <p14:creationId xmlns:p14="http://schemas.microsoft.com/office/powerpoint/2010/main" val="212992237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243681" y="5326062"/>
            <a:ext cx="4419600" cy="800100"/>
          </a:xfrm>
        </p:spPr>
        <p:txBody>
          <a:bodyPr/>
          <a:lstStyle/>
          <a:p>
            <a:pPr marL="0" indent="0">
              <a:buNone/>
            </a:pPr>
            <a:r>
              <a:rPr lang="en-US" sz="2000" dirty="0" smtClean="0"/>
              <a:t>Arnaud </a:t>
            </a:r>
            <a:r>
              <a:rPr lang="en-US" sz="2000" dirty="0" err="1" smtClean="0"/>
              <a:t>Porterie</a:t>
            </a:r>
            <a:endParaRPr lang="en-US" sz="2000" dirty="0" smtClean="0"/>
          </a:p>
          <a:p>
            <a:pPr marL="0" indent="0">
              <a:buNone/>
            </a:pPr>
            <a:r>
              <a:rPr lang="en-US" sz="2000" dirty="0" smtClean="0"/>
              <a:t>Docker Senior Engineering Manager</a:t>
            </a:r>
            <a:endParaRPr lang="en-US" sz="2000" dirty="0"/>
          </a:p>
        </p:txBody>
      </p:sp>
      <p:sp>
        <p:nvSpPr>
          <p:cNvPr id="3" name="Title 2"/>
          <p:cNvSpPr>
            <a:spLocks noGrp="1"/>
          </p:cNvSpPr>
          <p:nvPr>
            <p:ph type="title" idx="4294967295"/>
          </p:nvPr>
        </p:nvSpPr>
        <p:spPr>
          <a:xfrm>
            <a:off x="243681" y="830262"/>
            <a:ext cx="8778875" cy="4114800"/>
          </a:xfrm>
        </p:spPr>
        <p:txBody>
          <a:bodyPr>
            <a:noAutofit/>
          </a:bodyPr>
          <a:lstStyle/>
          <a:p>
            <a:r>
              <a:rPr lang="en-US" sz="3600" dirty="0"/>
              <a:t>Since the work started in November 2014, it has been and still remains quite unbelievable for us to interact with Microsoft on an Open Source project. And even if we confess a bit of skepticism in the early days, we have to admit now how impressed (and really, slightly overwhelmed) we have been by the pace of the Microsoft contributors…</a:t>
            </a:r>
          </a:p>
        </p:txBody>
      </p:sp>
    </p:spTree>
    <p:extLst>
      <p:ext uri="{BB962C8B-B14F-4D97-AF65-F5344CB8AC3E}">
        <p14:creationId xmlns:p14="http://schemas.microsoft.com/office/powerpoint/2010/main" val="11121124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acom.azurecomcdn.net/80C57D/blogmedia/blogmedia/2014/10/15/DockerAndAzureEcosystem_thumb.png"/>
          <p:cNvPicPr>
            <a:picLocks noChangeAspect="1" noChangeArrowheads="1"/>
          </p:cNvPicPr>
          <p:nvPr/>
        </p:nvPicPr>
        <p:blipFill rotWithShape="1">
          <a:blip r:embed="rId3">
            <a:extLst>
              <a:ext uri="{28A0092B-C50C-407E-A947-70E740481C1C}">
                <a14:useLocalDpi xmlns:a14="http://schemas.microsoft.com/office/drawing/2010/main" val="0"/>
              </a:ext>
            </a:extLst>
          </a:blip>
          <a:srcRect t="-2244" r="1486" b="2244"/>
          <a:stretch/>
        </p:blipFill>
        <p:spPr bwMode="auto">
          <a:xfrm>
            <a:off x="167481" y="1439862"/>
            <a:ext cx="8869680" cy="4401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3857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Docker and Microsoft Azure</a:t>
            </a:r>
            <a:endParaRPr lang="en-US" dirty="0"/>
          </a:p>
        </p:txBody>
      </p:sp>
      <p:sp>
        <p:nvSpPr>
          <p:cNvPr id="4" name="Text Placeholder 3"/>
          <p:cNvSpPr>
            <a:spLocks noGrp="1"/>
          </p:cNvSpPr>
          <p:nvPr>
            <p:ph type="body" sz="quarter" idx="10"/>
          </p:nvPr>
        </p:nvSpPr>
        <p:spPr>
          <a:xfrm>
            <a:off x="274638" y="1212849"/>
            <a:ext cx="4206240" cy="5309146"/>
          </a:xfrm>
        </p:spPr>
        <p:txBody>
          <a:bodyPr/>
          <a:lstStyle/>
          <a:p>
            <a:r>
              <a:rPr lang="en-US" dirty="0" smtClean="0"/>
              <a:t>Docker VM Extension for Linux</a:t>
            </a:r>
          </a:p>
          <a:p>
            <a:r>
              <a:rPr lang="en-US" dirty="0" smtClean="0"/>
              <a:t>Azure Container Service</a:t>
            </a:r>
          </a:p>
          <a:p>
            <a:r>
              <a:rPr lang="en-US" dirty="0" smtClean="0"/>
              <a:t>Azure Marketplace Integration</a:t>
            </a:r>
          </a:p>
          <a:p>
            <a:r>
              <a:rPr lang="en-US" dirty="0" smtClean="0"/>
              <a:t>Docker Compose</a:t>
            </a:r>
          </a:p>
          <a:p>
            <a:r>
              <a:rPr lang="en-US" dirty="0" smtClean="0"/>
              <a:t>Docker Machine</a:t>
            </a:r>
          </a:p>
          <a:p>
            <a:r>
              <a:rPr lang="en-US" dirty="0" smtClean="0"/>
              <a:t>Docker Swarm</a:t>
            </a:r>
          </a:p>
          <a:p>
            <a:endParaRPr lang="en-US" dirty="0"/>
          </a:p>
        </p:txBody>
      </p:sp>
      <p:pic>
        <p:nvPicPr>
          <p:cNvPr id="2050" name="Picture 2" descr="https://microsoft.sharepoint.com/teams/BrandCentral/BundleImages/184Azure_logo_allcolors/Preview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399" y="4564062"/>
            <a:ext cx="4495800" cy="1039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ocker logo horizontal spac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213" y="1287462"/>
            <a:ext cx="2647049" cy="23637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49181" y="3421062"/>
            <a:ext cx="1066800" cy="1625060"/>
          </a:xfrm>
          <a:prstGeom prst="rect">
            <a:avLst/>
          </a:prstGeom>
          <a:noFill/>
        </p:spPr>
        <p:txBody>
          <a:bodyPr wrap="square" lIns="182880" tIns="146304" rIns="182880" bIns="146304" rtlCol="0">
            <a:spAutoFit/>
          </a:bodyPr>
          <a:lstStyle/>
          <a:p>
            <a:pPr>
              <a:lnSpc>
                <a:spcPct val="90000"/>
              </a:lnSpc>
              <a:spcAft>
                <a:spcPts val="600"/>
              </a:spcAft>
            </a:pPr>
            <a:r>
              <a:rPr lang="en-US" sz="9600" dirty="0" smtClean="0">
                <a:solidFill>
                  <a:schemeClr val="accent2"/>
                </a:solidFill>
              </a:rPr>
              <a:t>+</a:t>
            </a:r>
          </a:p>
        </p:txBody>
      </p:sp>
    </p:spTree>
    <p:extLst>
      <p:ext uri="{BB962C8B-B14F-4D97-AF65-F5344CB8AC3E}">
        <p14:creationId xmlns:p14="http://schemas.microsoft.com/office/powerpoint/2010/main" val="4114963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and Windows</a:t>
            </a:r>
            <a:endParaRPr lang="en-US" dirty="0"/>
          </a:p>
        </p:txBody>
      </p:sp>
      <p:sp>
        <p:nvSpPr>
          <p:cNvPr id="3" name="Text Placeholder 2"/>
          <p:cNvSpPr>
            <a:spLocks noGrp="1"/>
          </p:cNvSpPr>
          <p:nvPr>
            <p:ph type="body" sz="quarter" idx="10"/>
          </p:nvPr>
        </p:nvSpPr>
        <p:spPr>
          <a:xfrm>
            <a:off x="274638" y="1212849"/>
            <a:ext cx="4206240" cy="4404283"/>
          </a:xfrm>
        </p:spPr>
        <p:txBody>
          <a:bodyPr/>
          <a:lstStyle/>
          <a:p>
            <a:r>
              <a:rPr lang="en-US" dirty="0" smtClean="0"/>
              <a:t>Windows Container Service on Windows Server 2016 TP3</a:t>
            </a:r>
          </a:p>
          <a:p>
            <a:r>
              <a:rPr lang="en-US" dirty="0" smtClean="0"/>
              <a:t>Kernel-level changes made to support containers</a:t>
            </a:r>
            <a:endParaRPr lang="en-US" dirty="0"/>
          </a:p>
          <a:p>
            <a:r>
              <a:rPr lang="en-US" dirty="0" smtClean="0"/>
              <a:t>Linux and Windows containers are </a:t>
            </a:r>
            <a:r>
              <a:rPr lang="en-US" b="1" dirty="0" smtClean="0"/>
              <a:t>not </a:t>
            </a:r>
            <a:r>
              <a:rPr lang="en-US" dirty="0" smtClean="0"/>
              <a:t>interchangeable</a:t>
            </a:r>
          </a:p>
        </p:txBody>
      </p:sp>
      <p:pic>
        <p:nvPicPr>
          <p:cNvPr id="3074" name="Picture 2" descr="https://microsoft.sharepoint.com/teams/BrandCentral/BundleImages/4299WinSvr_logos_AllColors/Preview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6180" y="4423873"/>
            <a:ext cx="4672802" cy="11932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Docker logo horizontal spac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213" y="1287462"/>
            <a:ext cx="2647049" cy="236378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149181" y="3421062"/>
            <a:ext cx="1066800" cy="1625060"/>
          </a:xfrm>
          <a:prstGeom prst="rect">
            <a:avLst/>
          </a:prstGeom>
          <a:noFill/>
        </p:spPr>
        <p:txBody>
          <a:bodyPr wrap="square" lIns="182880" tIns="146304" rIns="182880" bIns="146304" rtlCol="0">
            <a:spAutoFit/>
          </a:bodyPr>
          <a:lstStyle/>
          <a:p>
            <a:pPr>
              <a:lnSpc>
                <a:spcPct val="90000"/>
              </a:lnSpc>
              <a:spcAft>
                <a:spcPts val="600"/>
              </a:spcAft>
            </a:pPr>
            <a:r>
              <a:rPr lang="en-US" sz="9600" dirty="0" smtClean="0">
                <a:solidFill>
                  <a:schemeClr val="accent2"/>
                </a:solidFill>
              </a:rPr>
              <a:t>+</a:t>
            </a:r>
          </a:p>
        </p:txBody>
      </p:sp>
    </p:spTree>
    <p:extLst>
      <p:ext uri="{BB962C8B-B14F-4D97-AF65-F5344CB8AC3E}">
        <p14:creationId xmlns:p14="http://schemas.microsoft.com/office/powerpoint/2010/main" val="283315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container types</a:t>
            </a:r>
            <a:endParaRPr lang="en-US" dirty="0"/>
          </a:p>
        </p:txBody>
      </p:sp>
      <p:sp>
        <p:nvSpPr>
          <p:cNvPr id="3" name="Text Placeholder 2"/>
          <p:cNvSpPr>
            <a:spLocks noGrp="1"/>
          </p:cNvSpPr>
          <p:nvPr>
            <p:ph type="body" sz="quarter" idx="10"/>
          </p:nvPr>
        </p:nvSpPr>
        <p:spPr>
          <a:xfrm>
            <a:off x="274638" y="1212849"/>
            <a:ext cx="4206240" cy="3804118"/>
          </a:xfrm>
        </p:spPr>
        <p:txBody>
          <a:bodyPr/>
          <a:lstStyle/>
          <a:p>
            <a:r>
              <a:rPr lang="en-US" dirty="0" smtClean="0">
                <a:solidFill>
                  <a:schemeClr val="accent3"/>
                </a:solidFill>
              </a:rPr>
              <a:t>Windows container</a:t>
            </a:r>
            <a:endParaRPr lang="en-US" dirty="0" smtClean="0"/>
          </a:p>
          <a:p>
            <a:r>
              <a:rPr lang="en-US" sz="2800" dirty="0" smtClean="0">
                <a:solidFill>
                  <a:schemeClr val="tx1"/>
                </a:solidFill>
              </a:rPr>
              <a:t>Runs in dedicated user mode</a:t>
            </a:r>
          </a:p>
          <a:p>
            <a:r>
              <a:rPr lang="en-US" sz="2800" dirty="0" smtClean="0">
                <a:solidFill>
                  <a:schemeClr val="tx1"/>
                </a:solidFill>
              </a:rPr>
              <a:t>Shares a common kernel</a:t>
            </a:r>
          </a:p>
          <a:p>
            <a:r>
              <a:rPr lang="en-US" sz="2800" dirty="0" smtClean="0">
                <a:solidFill>
                  <a:schemeClr val="tx1"/>
                </a:solidFill>
              </a:rPr>
              <a:t>Optimized for compute density</a:t>
            </a:r>
          </a:p>
          <a:p>
            <a:r>
              <a:rPr lang="en-US" sz="2800" dirty="0" smtClean="0">
                <a:solidFill>
                  <a:schemeClr val="tx1"/>
                </a:solidFill>
              </a:rPr>
              <a:t>Ideal for single-tenant environments</a:t>
            </a:r>
            <a:endParaRPr lang="en-US" sz="2800" dirty="0">
              <a:solidFill>
                <a:schemeClr val="tx1"/>
              </a:solidFill>
            </a:endParaRPr>
          </a:p>
        </p:txBody>
      </p:sp>
      <p:sp>
        <p:nvSpPr>
          <p:cNvPr id="4" name="Text Placeholder 3"/>
          <p:cNvSpPr>
            <a:spLocks noGrp="1"/>
          </p:cNvSpPr>
          <p:nvPr>
            <p:ph type="body" sz="quarter" idx="11"/>
          </p:nvPr>
        </p:nvSpPr>
        <p:spPr>
          <a:xfrm>
            <a:off x="4846113" y="1211287"/>
            <a:ext cx="4206240" cy="3919535"/>
          </a:xfrm>
        </p:spPr>
        <p:txBody>
          <a:bodyPr/>
          <a:lstStyle/>
          <a:p>
            <a:r>
              <a:rPr lang="en-US" dirty="0" smtClean="0">
                <a:solidFill>
                  <a:schemeClr val="accent3"/>
                </a:solidFill>
              </a:rPr>
              <a:t>Hyper-V containers</a:t>
            </a:r>
            <a:endParaRPr lang="en-US" dirty="0" smtClean="0"/>
          </a:p>
          <a:p>
            <a:r>
              <a:rPr lang="en-US" sz="2800" dirty="0" smtClean="0">
                <a:solidFill>
                  <a:schemeClr val="tx1"/>
                </a:solidFill>
              </a:rPr>
              <a:t>Runs in a dedicated Hyper-V VM</a:t>
            </a:r>
          </a:p>
          <a:p>
            <a:r>
              <a:rPr lang="en-US" sz="2800" dirty="0" smtClean="0">
                <a:solidFill>
                  <a:schemeClr val="tx1"/>
                </a:solidFill>
              </a:rPr>
              <a:t>Kernel isolation</a:t>
            </a:r>
          </a:p>
          <a:p>
            <a:r>
              <a:rPr lang="en-US" sz="2800" dirty="0" smtClean="0">
                <a:solidFill>
                  <a:schemeClr val="tx1"/>
                </a:solidFill>
              </a:rPr>
              <a:t>Optimized for isolation</a:t>
            </a:r>
          </a:p>
          <a:p>
            <a:r>
              <a:rPr lang="en-US" sz="2800" dirty="0" smtClean="0">
                <a:solidFill>
                  <a:schemeClr val="tx1"/>
                </a:solidFill>
              </a:rPr>
              <a:t>Ideal for multi-tenant environments</a:t>
            </a:r>
          </a:p>
          <a:p>
            <a:r>
              <a:rPr lang="en-US" sz="2800" dirty="0" smtClean="0">
                <a:solidFill>
                  <a:schemeClr val="tx1">
                    <a:lumMod val="40000"/>
                    <a:lumOff val="60000"/>
                  </a:schemeClr>
                </a:solidFill>
              </a:rPr>
              <a:t>Not yet available</a:t>
            </a:r>
            <a:endParaRPr lang="en-US" sz="2800" dirty="0">
              <a:solidFill>
                <a:schemeClr val="tx1">
                  <a:lumMod val="40000"/>
                  <a:lumOff val="60000"/>
                </a:schemeClr>
              </a:solidFill>
            </a:endParaRPr>
          </a:p>
        </p:txBody>
      </p:sp>
    </p:spTree>
    <p:extLst>
      <p:ext uri="{BB962C8B-B14F-4D97-AF65-F5344CB8AC3E}">
        <p14:creationId xmlns:p14="http://schemas.microsoft.com/office/powerpoint/2010/main" val="245490595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sz="quarter" idx="12"/>
          </p:nvPr>
        </p:nvSpPr>
        <p:spPr>
          <a:xfrm>
            <a:off x="274639" y="3954466"/>
            <a:ext cx="8427242" cy="1829593"/>
          </a:xfrm>
        </p:spPr>
        <p:txBody>
          <a:bodyPr/>
          <a:lstStyle/>
          <a:p>
            <a:pPr>
              <a:spcAft>
                <a:spcPts val="1200"/>
              </a:spcAft>
            </a:pPr>
            <a:r>
              <a:rPr lang="en-US" dirty="0" smtClean="0"/>
              <a:t>Working with Containers in Windows Server 2016 TP3</a:t>
            </a:r>
          </a:p>
          <a:p>
            <a:pPr>
              <a:spcAft>
                <a:spcPts val="1200"/>
              </a:spcAft>
            </a:pPr>
            <a:r>
              <a:rPr lang="en-US" dirty="0" smtClean="0"/>
              <a:t>Deploying applications to Docker Containers with Visual Studio 2015</a:t>
            </a:r>
          </a:p>
        </p:txBody>
      </p:sp>
    </p:spTree>
    <p:extLst>
      <p:ext uri="{BB962C8B-B14F-4D97-AF65-F5344CB8AC3E}">
        <p14:creationId xmlns:p14="http://schemas.microsoft.com/office/powerpoint/2010/main" val="1810275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Tree>
    <p:extLst>
      <p:ext uri="{BB962C8B-B14F-4D97-AF65-F5344CB8AC3E}">
        <p14:creationId xmlns:p14="http://schemas.microsoft.com/office/powerpoint/2010/main" val="372396333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319881" y="830262"/>
            <a:ext cx="5486400" cy="1737360"/>
          </a:xfrm>
          <a:prstGeom prst="rect">
            <a:avLst/>
          </a:prstGeom>
        </p:spPr>
        <p:txBody>
          <a:bodyPr/>
          <a:lstStyle>
            <a:lvl1pPr marL="257141" marR="0" indent="-257141" algn="l" defTabSz="699463"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63" marR="0" indent="-204788" algn="l" defTabSz="6994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38"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513"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400" marR="0" indent="-169863" algn="l" defTabSz="6994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523"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256"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87"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720" indent="-174866" algn="l" defTabSz="699463"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smtClean="0"/>
              <a:t>Casey Watson</a:t>
            </a:r>
          </a:p>
          <a:p>
            <a:pPr marL="0" indent="0">
              <a:buNone/>
            </a:pPr>
            <a:r>
              <a:rPr lang="en-US" sz="2400" dirty="0" smtClean="0"/>
              <a:t>Technical Evangelist</a:t>
            </a:r>
          </a:p>
          <a:p>
            <a:pPr marL="0" indent="0">
              <a:buNone/>
            </a:pPr>
            <a:r>
              <a:rPr lang="en-US" sz="2400" dirty="0" smtClean="0"/>
              <a:t>cawatson@microsoft.com</a:t>
            </a:r>
          </a:p>
          <a:p>
            <a:pPr marL="0" indent="0">
              <a:buNone/>
            </a:pPr>
            <a:r>
              <a:rPr lang="en-US" sz="2400" dirty="0" smtClean="0"/>
              <a:t>@_</a:t>
            </a:r>
            <a:r>
              <a:rPr lang="en-US" sz="2400" dirty="0" err="1" smtClean="0"/>
              <a:t>caseywatson</a:t>
            </a:r>
            <a:endParaRPr lang="en-US" sz="2400" dirty="0"/>
          </a:p>
        </p:txBody>
      </p:sp>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Virtualization</a:t>
            </a:r>
            <a:endParaRPr lang="en-US" dirty="0"/>
          </a:p>
        </p:txBody>
      </p:sp>
    </p:spTree>
    <p:extLst>
      <p:ext uri="{BB962C8B-B14F-4D97-AF65-F5344CB8AC3E}">
        <p14:creationId xmlns:p14="http://schemas.microsoft.com/office/powerpoint/2010/main" val="3328619879"/>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US" dirty="0"/>
          </a:p>
        </p:txBody>
      </p:sp>
    </p:spTree>
    <p:extLst>
      <p:ext uri="{BB962C8B-B14F-4D97-AF65-F5344CB8AC3E}">
        <p14:creationId xmlns:p14="http://schemas.microsoft.com/office/powerpoint/2010/main" val="286073732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is this any different than virtual machines?</a:t>
            </a:r>
            <a:endParaRPr lang="en-US" dirty="0"/>
          </a:p>
        </p:txBody>
      </p:sp>
      <p:sp>
        <p:nvSpPr>
          <p:cNvPr id="4" name="Text Placeholder 3"/>
          <p:cNvSpPr>
            <a:spLocks noGrp="1"/>
          </p:cNvSpPr>
          <p:nvPr>
            <p:ph type="body" sz="quarter" idx="10"/>
          </p:nvPr>
        </p:nvSpPr>
        <p:spPr>
          <a:xfrm>
            <a:off x="274638" y="1820862"/>
            <a:ext cx="4206240" cy="627864"/>
          </a:xfrm>
        </p:spPr>
        <p:txBody>
          <a:bodyPr/>
          <a:lstStyle/>
          <a:p>
            <a:r>
              <a:rPr lang="en-US" dirty="0" smtClean="0"/>
              <a:t>Virtual machines</a:t>
            </a:r>
            <a:endParaRPr lang="en-US" dirty="0"/>
          </a:p>
        </p:txBody>
      </p:sp>
      <p:sp>
        <p:nvSpPr>
          <p:cNvPr id="5" name="Text Placeholder 4"/>
          <p:cNvSpPr>
            <a:spLocks noGrp="1"/>
          </p:cNvSpPr>
          <p:nvPr>
            <p:ph type="body" sz="quarter" idx="11"/>
          </p:nvPr>
        </p:nvSpPr>
        <p:spPr>
          <a:xfrm>
            <a:off x="4845685" y="1820862"/>
            <a:ext cx="4206240" cy="627864"/>
          </a:xfrm>
        </p:spPr>
        <p:txBody>
          <a:bodyPr/>
          <a:lstStyle/>
          <a:p>
            <a:r>
              <a:rPr lang="en-US" dirty="0" smtClean="0"/>
              <a:t>Containers</a:t>
            </a:r>
            <a:endParaRPr lang="en-US" dirty="0"/>
          </a:p>
        </p:txBody>
      </p:sp>
      <p:pic>
        <p:nvPicPr>
          <p:cNvPr id="6" name="Picture 5"/>
          <p:cNvPicPr>
            <a:picLocks noChangeAspect="1"/>
          </p:cNvPicPr>
          <p:nvPr/>
        </p:nvPicPr>
        <p:blipFill>
          <a:blip r:embed="rId3"/>
          <a:stretch>
            <a:fillRect/>
          </a:stretch>
        </p:blipFill>
        <p:spPr>
          <a:xfrm>
            <a:off x="274638" y="2445868"/>
            <a:ext cx="3905250" cy="4324350"/>
          </a:xfrm>
          <a:prstGeom prst="rect">
            <a:avLst/>
          </a:prstGeom>
        </p:spPr>
      </p:pic>
      <p:pic>
        <p:nvPicPr>
          <p:cNvPr id="7" name="Picture 6"/>
          <p:cNvPicPr>
            <a:picLocks noChangeAspect="1"/>
          </p:cNvPicPr>
          <p:nvPr/>
        </p:nvPicPr>
        <p:blipFill>
          <a:blip r:embed="rId4"/>
          <a:stretch>
            <a:fillRect/>
          </a:stretch>
        </p:blipFill>
        <p:spPr>
          <a:xfrm>
            <a:off x="4845685" y="2448090"/>
            <a:ext cx="3933825" cy="2790825"/>
          </a:xfrm>
          <a:prstGeom prst="rect">
            <a:avLst/>
          </a:prstGeom>
        </p:spPr>
      </p:pic>
    </p:spTree>
    <p:extLst>
      <p:ext uri="{BB962C8B-B14F-4D97-AF65-F5344CB8AC3E}">
        <p14:creationId xmlns:p14="http://schemas.microsoft.com/office/powerpoint/2010/main" val="4193513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 calcmode="lin" valueType="num">
                                      <p:cBhvr additive="base">
                                        <p:cTn id="1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8777288" cy="2511457"/>
          </a:xfrm>
        </p:spPr>
        <p:txBody>
          <a:bodyPr/>
          <a:lstStyle/>
          <a:p>
            <a:r>
              <a:rPr lang="en-US" dirty="0" smtClean="0"/>
              <a:t>Agility</a:t>
            </a:r>
          </a:p>
          <a:p>
            <a:r>
              <a:rPr lang="en-US" dirty="0" smtClean="0"/>
              <a:t>Isolation</a:t>
            </a:r>
          </a:p>
          <a:p>
            <a:r>
              <a:rPr lang="en-US" dirty="0" smtClean="0"/>
              <a:t>Compute density</a:t>
            </a:r>
          </a:p>
          <a:p>
            <a:r>
              <a:rPr lang="en-US" dirty="0" smtClean="0"/>
              <a:t>Developer productivity</a:t>
            </a:r>
            <a:endParaRPr lang="en-US" dirty="0"/>
          </a:p>
        </p:txBody>
      </p:sp>
      <p:sp>
        <p:nvSpPr>
          <p:cNvPr id="3" name="Title 2"/>
          <p:cNvSpPr>
            <a:spLocks noGrp="1"/>
          </p:cNvSpPr>
          <p:nvPr>
            <p:ph type="title"/>
          </p:nvPr>
        </p:nvSpPr>
        <p:spPr/>
        <p:txBody>
          <a:bodyPr/>
          <a:lstStyle/>
          <a:p>
            <a:r>
              <a:rPr lang="en-US" dirty="0" smtClean="0"/>
              <a:t>Why use containers?</a:t>
            </a:r>
            <a:endParaRPr lang="en-US" dirty="0"/>
          </a:p>
        </p:txBody>
      </p:sp>
    </p:spTree>
    <p:extLst>
      <p:ext uri="{BB962C8B-B14F-4D97-AF65-F5344CB8AC3E}">
        <p14:creationId xmlns:p14="http://schemas.microsoft.com/office/powerpoint/2010/main" val="37236898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Orchestration</a:t>
            </a:r>
            <a:endParaRPr lang="en-US" dirty="0"/>
          </a:p>
        </p:txBody>
      </p:sp>
      <p:pic>
        <p:nvPicPr>
          <p:cNvPr id="4" name="Picture 4" descr="https://i2.wp.com/blog.docker.com/media/docker-whales-transpar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1439862"/>
            <a:ext cx="2930347" cy="24399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raw.githubusercontent.com/ServiceStack/Assets/master/img/livedemos/techstacks/apache-meso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081" y="4564061"/>
            <a:ext cx="3049410" cy="9393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ysdig.com/wp-content/uploads/2015/07/Kubernet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281" y="1516853"/>
            <a:ext cx="2667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gabrtv.github.io/deis-dockercon-2014/img/Deis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081" y="4681321"/>
            <a:ext cx="2391945"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35550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Docker</a:t>
            </a:r>
            <a:endParaRPr lang="en-US" dirty="0"/>
          </a:p>
        </p:txBody>
      </p:sp>
    </p:spTree>
    <p:extLst>
      <p:ext uri="{BB962C8B-B14F-4D97-AF65-F5344CB8AC3E}">
        <p14:creationId xmlns:p14="http://schemas.microsoft.com/office/powerpoint/2010/main" val="358776977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Docker</a:t>
            </a:r>
            <a:endParaRPr lang="en-US" dirty="0"/>
          </a:p>
        </p:txBody>
      </p:sp>
      <p:sp>
        <p:nvSpPr>
          <p:cNvPr id="5" name="Text Placeholder 4"/>
          <p:cNvSpPr>
            <a:spLocks noGrp="1"/>
          </p:cNvSpPr>
          <p:nvPr>
            <p:ph type="body" sz="quarter" idx="10"/>
          </p:nvPr>
        </p:nvSpPr>
        <p:spPr>
          <a:xfrm>
            <a:off x="274638" y="1212849"/>
            <a:ext cx="4206240" cy="6080126"/>
          </a:xfrm>
        </p:spPr>
        <p:txBody>
          <a:bodyPr/>
          <a:lstStyle/>
          <a:p>
            <a:r>
              <a:rPr lang="en-US" dirty="0" smtClean="0"/>
              <a:t>Launched in 2013</a:t>
            </a:r>
          </a:p>
          <a:p>
            <a:r>
              <a:rPr lang="en-US" dirty="0" smtClean="0"/>
              <a:t>Common toolset, packaging model and deployment mechanism</a:t>
            </a:r>
          </a:p>
          <a:p>
            <a:r>
              <a:rPr lang="en-US" dirty="0" smtClean="0"/>
              <a:t>Started the Open Container Initiative</a:t>
            </a:r>
          </a:p>
          <a:p>
            <a:r>
              <a:rPr lang="en-US" dirty="0" smtClean="0"/>
              <a:t>Can run on any Linux platform and…</a:t>
            </a:r>
          </a:p>
          <a:p>
            <a:r>
              <a:rPr lang="en-US" b="1" dirty="0" smtClean="0"/>
              <a:t>Now on Windows Server 2016!</a:t>
            </a:r>
          </a:p>
          <a:p>
            <a:endParaRPr lang="en-US" dirty="0"/>
          </a:p>
        </p:txBody>
      </p:sp>
      <p:pic>
        <p:nvPicPr>
          <p:cNvPr id="1026" name="Picture 2" descr="Docker logo horizontal spa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877" y="1212849"/>
            <a:ext cx="2647049" cy="236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81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p:cTn id="2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toolset</a:t>
            </a:r>
            <a:endParaRPr lang="en-US" dirty="0"/>
          </a:p>
        </p:txBody>
      </p:sp>
      <p:sp>
        <p:nvSpPr>
          <p:cNvPr id="3" name="Text Placeholder 2"/>
          <p:cNvSpPr>
            <a:spLocks noGrp="1"/>
          </p:cNvSpPr>
          <p:nvPr>
            <p:ph type="body" sz="quarter" idx="10"/>
          </p:nvPr>
        </p:nvSpPr>
        <p:spPr>
          <a:xfrm>
            <a:off x="274637" y="1212849"/>
            <a:ext cx="8777287" cy="4422749"/>
          </a:xfrm>
        </p:spPr>
        <p:txBody>
          <a:bodyPr/>
          <a:lstStyle/>
          <a:p>
            <a:r>
              <a:rPr lang="en-US" dirty="0" smtClean="0"/>
              <a:t>Docker Engine</a:t>
            </a:r>
          </a:p>
          <a:p>
            <a:r>
              <a:rPr lang="en-US" dirty="0" smtClean="0"/>
              <a:t>Docker Client</a:t>
            </a:r>
          </a:p>
          <a:p>
            <a:r>
              <a:rPr lang="en-US" dirty="0" smtClean="0"/>
              <a:t>Docker Hub</a:t>
            </a:r>
          </a:p>
          <a:p>
            <a:r>
              <a:rPr lang="en-US" dirty="0" smtClean="0"/>
              <a:t>Docker Trusted Registry</a:t>
            </a:r>
          </a:p>
          <a:p>
            <a:r>
              <a:rPr lang="en-US" dirty="0" smtClean="0"/>
              <a:t>Docker Machine</a:t>
            </a:r>
          </a:p>
          <a:p>
            <a:r>
              <a:rPr lang="en-US" dirty="0" smtClean="0"/>
              <a:t>Docker Swarm</a:t>
            </a:r>
          </a:p>
          <a:p>
            <a:r>
              <a:rPr lang="en-US" dirty="0" smtClean="0"/>
              <a:t>Docker Compose</a:t>
            </a:r>
            <a:endParaRPr lang="en-US" dirty="0"/>
          </a:p>
        </p:txBody>
      </p:sp>
      <p:pic>
        <p:nvPicPr>
          <p:cNvPr id="2052" name="Picture 4" descr="https://i2.wp.com/blog.docker.com/media/docker-whales-transpar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881" y="1212849"/>
            <a:ext cx="4026608" cy="3352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93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DARK_BLUE_1" id="{4340B33B-9792-48D5-B436-28C9B9EEEC94}" vid="{7A72C76F-7CFF-4704-BE00-EC5392EF68B9}"/>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DARK_BLUE_1" id="{4340B33B-9792-48D5-B436-28C9B9EEEC94}" vid="{193B2952-2892-4458-8124-8C4FE23657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1" ma:contentTypeDescription="Create a new document." ma:contentTypeScope="" ma:versionID="39dd6e28de13981fc99600d481b1de5c">
  <xsd:schema xmlns:xsd="http://www.w3.org/2001/XMLSchema" xmlns:xs="http://www.w3.org/2001/XMLSchema" xmlns:p="http://schemas.microsoft.com/office/2006/metadata/properties" xmlns:ns3="630a2e83-186a-4a0f-ab27-bee8a8096abc" targetNamespace="http://schemas.microsoft.com/office/2006/metadata/properties" ma:root="true" ma:fieldsID="e5a18a002045f9f0e2a3c9cc06ab2675" ns3:_="">
    <xsd:import namespace="630a2e83-186a-4a0f-ab27-bee8a8096abc"/>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42678F0-6EA3-4F58-92F2-E73D80B53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terms/"/>
    <ds:schemaRef ds:uri="http://schemas.openxmlformats.org/package/2006/metadata/core-properties"/>
    <ds:schemaRef ds:uri="630a2e83-186a-4a0f-ab27-bee8a8096abc"/>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Brand_template_4-3_Business_DARK_BLUE_1</Template>
  <TotalTime>3338</TotalTime>
  <Words>1168</Words>
  <Application>Microsoft Office PowerPoint</Application>
  <PresentationFormat>Custom</PresentationFormat>
  <Paragraphs>192</Paragraphs>
  <Slides>18</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Consolas</vt:lpstr>
      <vt:lpstr>Segoe UI</vt:lpstr>
      <vt:lpstr>Segoe UI Light</vt:lpstr>
      <vt:lpstr>Wingdings</vt:lpstr>
      <vt:lpstr>WHITE TEMPLATE</vt:lpstr>
      <vt:lpstr>COLOR TEMPLATE</vt:lpstr>
      <vt:lpstr>Docker and Microsoft</vt:lpstr>
      <vt:lpstr>Virtualization</vt:lpstr>
      <vt:lpstr>Containers</vt:lpstr>
      <vt:lpstr>How is this any different than virtual machines?</vt:lpstr>
      <vt:lpstr>Why use containers?</vt:lpstr>
      <vt:lpstr>Orchestration</vt:lpstr>
      <vt:lpstr>Docker</vt:lpstr>
      <vt:lpstr>Docker</vt:lpstr>
      <vt:lpstr>Docker toolset</vt:lpstr>
      <vt:lpstr>Docker and Microsoft</vt:lpstr>
      <vt:lpstr>Since the work started in November 2014, it has been and still remains quite unbelievable for us to interact with Microsoft on an Open Source project. And even if we confess a bit of skepticism in the early days, we have to admit now how impressed (and really, slightly overwhelmed) we have been by the pace of the Microsoft contributors…</vt:lpstr>
      <vt:lpstr>PowerPoint Presentation</vt:lpstr>
      <vt:lpstr>Docker and Microsoft Azure</vt:lpstr>
      <vt:lpstr>Docker and Windows</vt:lpstr>
      <vt:lpstr>Windows container types</vt:lpstr>
      <vt:lpstr>Demo</vt:lpstr>
      <vt:lpstr>Q&amp;A</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and Microsoft</dc:title>
  <dc:subject>&lt;Speech title here&gt;</dc:subject>
  <dc:creator>Casey Watson</dc:creator>
  <cp:keywords>MSVID, Brand Guidelines, Branding, Visual Identity, grid</cp:keywords>
  <dc:description>Template: Maryfj_x000d_
Formatting: _x000d_
Audience Type:</dc:description>
  <cp:lastModifiedBy>Casey Watson</cp:lastModifiedBy>
  <cp:revision>29</cp:revision>
  <dcterms:created xsi:type="dcterms:W3CDTF">2015-10-17T21:34:41Z</dcterms:created>
  <dcterms:modified xsi:type="dcterms:W3CDTF">2015-10-22T14:52:55Z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