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1.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2.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Lst>
  <p:notesMasterIdLst>
    <p:notesMasterId r:id="rId56"/>
  </p:notesMasterIdLst>
  <p:handoutMasterIdLst>
    <p:handoutMasterId r:id="rId57"/>
  </p:handout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314" r:id="rId20"/>
    <p:sldId id="270" r:id="rId21"/>
    <p:sldId id="326" r:id="rId22"/>
    <p:sldId id="304" r:id="rId23"/>
    <p:sldId id="298" r:id="rId24"/>
    <p:sldId id="305" r:id="rId25"/>
    <p:sldId id="306" r:id="rId26"/>
    <p:sldId id="299" r:id="rId27"/>
    <p:sldId id="300" r:id="rId28"/>
    <p:sldId id="301" r:id="rId29"/>
    <p:sldId id="271" r:id="rId30"/>
    <p:sldId id="315" r:id="rId31"/>
    <p:sldId id="274" r:id="rId32"/>
    <p:sldId id="275" r:id="rId33"/>
    <p:sldId id="276" r:id="rId34"/>
    <p:sldId id="317" r:id="rId35"/>
    <p:sldId id="320" r:id="rId36"/>
    <p:sldId id="319" r:id="rId37"/>
    <p:sldId id="280" r:id="rId38"/>
    <p:sldId id="311" r:id="rId39"/>
    <p:sldId id="281" r:id="rId40"/>
    <p:sldId id="283" r:id="rId41"/>
    <p:sldId id="282" r:id="rId42"/>
    <p:sldId id="284" r:id="rId43"/>
    <p:sldId id="312" r:id="rId44"/>
    <p:sldId id="313" r:id="rId45"/>
    <p:sldId id="321" r:id="rId46"/>
    <p:sldId id="325" r:id="rId47"/>
    <p:sldId id="322" r:id="rId48"/>
    <p:sldId id="323" r:id="rId49"/>
    <p:sldId id="324" r:id="rId50"/>
    <p:sldId id="289" r:id="rId51"/>
    <p:sldId id="291" r:id="rId52"/>
    <p:sldId id="292" r:id="rId53"/>
    <p:sldId id="293" r:id="rId54"/>
    <p:sldId id="310" r:id="rId5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7373"/>
    <a:srgbClr val="FFFFFF"/>
    <a:srgbClr val="002050"/>
    <a:srgbClr val="767676"/>
    <a:srgbClr val="0078D7"/>
    <a:srgbClr val="00188F"/>
    <a:srgbClr val="107C10"/>
    <a:srgbClr val="008272"/>
    <a:srgbClr val="B4009E"/>
    <a:srgbClr val="00BC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42" autoAdjust="0"/>
    <p:restoredTop sz="73040" autoAdjust="0"/>
  </p:normalViewPr>
  <p:slideViewPr>
    <p:cSldViewPr>
      <p:cViewPr varScale="1">
        <p:scale>
          <a:sx n="65" d="100"/>
          <a:sy n="65" d="100"/>
        </p:scale>
        <p:origin x="663" y="45"/>
      </p:cViewPr>
      <p:guideLst/>
    </p:cSldViewPr>
  </p:slideViewPr>
  <p:outlineViewPr>
    <p:cViewPr>
      <p:scale>
        <a:sx n="33" d="100"/>
        <a:sy n="33" d="100"/>
      </p:scale>
      <p:origin x="0" y="-163"/>
    </p:cViewPr>
  </p:outlineViewPr>
  <p:notesTextViewPr>
    <p:cViewPr>
      <p:scale>
        <a:sx n="100" d="100"/>
        <a:sy n="100" d="100"/>
      </p:scale>
      <p:origin x="0" y="0"/>
    </p:cViewPr>
  </p:notesTextViewPr>
  <p:sorterViewPr>
    <p:cViewPr varScale="1">
      <p:scale>
        <a:sx n="1" d="1"/>
        <a:sy n="1" d="1"/>
      </p:scale>
      <p:origin x="0" y="-1356"/>
    </p:cViewPr>
  </p:sorterViewPr>
  <p:notesViewPr>
    <p:cSldViewPr showGuides="1">
      <p:cViewPr varScale="1">
        <p:scale>
          <a:sx n="76" d="100"/>
          <a:sy n="76" d="100"/>
        </p:scale>
        <p:origin x="400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handoutMaster" Target="handoutMasters/handoutMaster1.xml"/><Relationship Id="rId61"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6A1327-0AC3-41A2-84AC-3AFF5758661B}" type="datetime8">
              <a:rPr lang="en-US" smtClean="0">
                <a:latin typeface="Segoe UI" pitchFamily="34" charset="0"/>
              </a:rPr>
              <a:t>2/20/2018 8:44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5A9E72A3-73C3-4EC0-976B-555052BC0BC2}" type="datetime8">
              <a:rPr lang="en-US" smtClean="0"/>
              <a:t>2/20/2018 8:44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2/20/2018 8:44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887513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Martin defines a responsibility as a </a:t>
            </a:r>
            <a:r>
              <a:rPr lang="en-US" sz="900" b="0" i="1" kern="1200" dirty="0">
                <a:solidFill>
                  <a:schemeClr val="tx1"/>
                </a:solidFill>
                <a:effectLst/>
                <a:latin typeface="Segoe UI Light" pitchFamily="34" charset="0"/>
                <a:ea typeface="+mn-ea"/>
                <a:cs typeface="+mn-cs"/>
              </a:rPr>
              <a:t>reason to change</a:t>
            </a:r>
            <a:r>
              <a:rPr lang="en-US" sz="900" b="0" i="0" kern="1200" dirty="0">
                <a:solidFill>
                  <a:schemeClr val="tx1"/>
                </a:solidFill>
                <a:effectLst/>
                <a:latin typeface="Segoe UI Light" pitchFamily="34" charset="0"/>
                <a:ea typeface="+mn-ea"/>
                <a:cs typeface="+mn-cs"/>
              </a:rPr>
              <a:t>, and concludes that a class or module should have one, and only one, reason to be changed (i.e. rewritten).</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While the application code itself may adhere to SRP, as a service, our application has many reasons to change. </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2/20/2018 8:44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105765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Review current design.</a:t>
            </a:r>
          </a:p>
          <a:p>
            <a:pPr marL="171450" indent="-171450">
              <a:buFont typeface="Arial" panose="020B0604020202020204" pitchFamily="34" charset="0"/>
              <a:buChar char="•"/>
            </a:pPr>
            <a:r>
              <a:rPr lang="en-US" dirty="0"/>
              <a:t>Mention </a:t>
            </a:r>
            <a:r>
              <a:rPr lang="en-US" b="1" dirty="0"/>
              <a:t>responsibility</a:t>
            </a:r>
            <a:r>
              <a:rPr lang="en-US" b="0" dirty="0"/>
              <a:t> in the context of IT’s responsibility to maintain the VMs that make up the application. While the VMs reside in the cloud, IT is still responsible for configuring, patching and managing the VMs.</a:t>
            </a:r>
          </a:p>
          <a:p>
            <a:pPr marL="171450" indent="-171450">
              <a:buFont typeface="Arial" panose="020B0604020202020204" pitchFamily="34" charset="0"/>
              <a:buChar char="•"/>
            </a:pPr>
            <a:r>
              <a:rPr lang="en-US" b="0" dirty="0"/>
              <a:t>Mention that Azure does provide a SLA for VMs of 99.95% but that does not cover the software that’s running on the VMs.</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0" dirty="0"/>
              <a:t>Difficult to work independently on the application as it continues to grow.</a:t>
            </a:r>
          </a:p>
          <a:p>
            <a:pPr marL="171450" indent="-171450">
              <a:buFont typeface="Arial" panose="020B0604020202020204" pitchFamily="34" charset="0"/>
              <a:buChar char="•"/>
            </a:pPr>
            <a:r>
              <a:rPr lang="en-US" b="0" dirty="0"/>
              <a:t>If any single component of your application fails, the entire application is unavailable.</a:t>
            </a:r>
          </a:p>
          <a:p>
            <a:endParaRPr lang="en-US" b="0" dirty="0"/>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2/20/2018 8:44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40757361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Take a step in the right direction by moving from VMs to PaaS. </a:t>
            </a:r>
          </a:p>
          <a:p>
            <a:pPr marL="171450" indent="-171450">
              <a:buFont typeface="Arial" panose="020B0604020202020204" pitchFamily="34" charset="0"/>
              <a:buChar char="•"/>
            </a:pPr>
            <a:r>
              <a:rPr lang="en-US" dirty="0"/>
              <a:t>While PaaS gives us less control, it also relieves IT’s management burden and gives us a better SLA.</a:t>
            </a:r>
          </a:p>
          <a:p>
            <a:pPr marL="171450" indent="-171450">
              <a:buFont typeface="Arial" panose="020B0604020202020204" pitchFamily="34" charset="0"/>
              <a:buChar char="•"/>
            </a:pPr>
            <a:r>
              <a:rPr lang="en-US" dirty="0"/>
              <a:t>Business logic has been moved from the ASP.NET MVC front-end to the Node.js API back-end.</a:t>
            </a:r>
          </a:p>
          <a:p>
            <a:pPr marL="171450" indent="-171450">
              <a:buFont typeface="Arial" panose="020B0604020202020204" pitchFamily="34" charset="0"/>
              <a:buChar char="•"/>
            </a:pPr>
            <a:r>
              <a:rPr lang="en-US" dirty="0"/>
              <a:t>We can now leverage our Node.js developers to build out our back-end API since both ASP.NET (C#) and Node.js speak REST “as a second language.”</a:t>
            </a:r>
          </a:p>
          <a:p>
            <a:pPr marL="171450" indent="-171450">
              <a:buFont typeface="Arial" panose="020B0604020202020204" pitchFamily="34" charset="0"/>
              <a:buChar char="•"/>
            </a:pPr>
            <a:r>
              <a:rPr lang="en-US" dirty="0"/>
              <a:t>While the architecture is improving, we still don’t have SRP at a service level. The API is responsible for many functions.</a:t>
            </a:r>
          </a:p>
          <a:p>
            <a:pPr marL="171450" indent="-171450">
              <a:buFont typeface="Arial" panose="020B0604020202020204" pitchFamily="34" charset="0"/>
              <a:buChar char="•"/>
            </a:pP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2/20/2018 8:44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302467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Further embracing SRP.</a:t>
            </a:r>
          </a:p>
          <a:p>
            <a:pPr marL="171450" indent="-171450">
              <a:buFont typeface="Arial" panose="020B0604020202020204" pitchFamily="34" charset="0"/>
              <a:buChar char="•"/>
            </a:pPr>
            <a:r>
              <a:rPr lang="en-US" dirty="0"/>
              <a:t>Services can be scaled rapidly and independently of each other.</a:t>
            </a:r>
          </a:p>
          <a:p>
            <a:pPr marL="388712" lvl="1" indent="-171450">
              <a:buFont typeface="Arial" panose="020B0604020202020204" pitchFamily="34" charset="0"/>
              <a:buChar char="•"/>
            </a:pPr>
            <a:r>
              <a:rPr lang="en-US" dirty="0"/>
              <a:t>Finer-grained scalability.</a:t>
            </a:r>
          </a:p>
          <a:p>
            <a:pPr marL="171450" indent="-171450">
              <a:buFont typeface="Arial" panose="020B0604020202020204" pitchFamily="34" charset="0"/>
              <a:buChar char="•"/>
            </a:pPr>
            <a:r>
              <a:rPr lang="en-US" dirty="0"/>
              <a:t>Greater service density drives down costs even further.</a:t>
            </a:r>
          </a:p>
          <a:p>
            <a:pPr marL="171450" indent="-171450">
              <a:buFont typeface="Arial" panose="020B0604020202020204" pitchFamily="34" charset="0"/>
              <a:buChar char="•"/>
            </a:pPr>
            <a:r>
              <a:rPr lang="en-US" dirty="0"/>
              <a:t>Docker provides increased developer productivity.</a:t>
            </a:r>
          </a:p>
          <a:p>
            <a:pPr marL="388712" lvl="1" indent="-171450">
              <a:buFont typeface="Arial" panose="020B0604020202020204" pitchFamily="34" charset="0"/>
              <a:buChar char="•"/>
            </a:pPr>
            <a:r>
              <a:rPr lang="en-US" dirty="0"/>
              <a:t>Gets rid of “it works on my machine.”</a:t>
            </a:r>
          </a:p>
          <a:p>
            <a:pPr marL="171450" indent="-171450">
              <a:buFont typeface="Arial" panose="020B0604020202020204" pitchFamily="34" charset="0"/>
              <a:buChar char="•"/>
            </a:pP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2/20/2018 8:44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5737531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Brings SRP to the next level.</a:t>
            </a:r>
          </a:p>
          <a:p>
            <a:pPr marL="171450" indent="-171450">
              <a:buFont typeface="Arial" panose="020B0604020202020204" pitchFamily="34" charset="0"/>
              <a:buChar char="•"/>
            </a:pPr>
            <a:r>
              <a:rPr lang="en-US" dirty="0"/>
              <a:t>Much more granular and simpler code makes it much easier to maintain and understand.</a:t>
            </a:r>
          </a:p>
          <a:p>
            <a:pPr marL="171450" indent="-171450">
              <a:buFont typeface="Arial" panose="020B0604020202020204" pitchFamily="34" charset="0"/>
              <a:buChar char="•"/>
            </a:pPr>
            <a:r>
              <a:rPr lang="en-US" dirty="0"/>
              <a:t>Implicitly scalable.</a:t>
            </a:r>
          </a:p>
          <a:p>
            <a:pPr marL="171450" indent="-171450">
              <a:buFont typeface="Arial" panose="020B0604020202020204" pitchFamily="34" charset="0"/>
              <a:buChar char="•"/>
            </a:pPr>
            <a:r>
              <a:rPr lang="en-US" dirty="0"/>
              <a:t>Relying on the underlying cloud platform to provide more of the “glue”.</a:t>
            </a:r>
          </a:p>
          <a:p>
            <a:pPr marL="171450" indent="-171450">
              <a:buFont typeface="Arial" panose="020B0604020202020204" pitchFamily="34" charset="0"/>
              <a:buChar char="•"/>
            </a:pPr>
            <a:r>
              <a:rPr lang="en-US" dirty="0"/>
              <a:t>Least control with most automation.</a:t>
            </a:r>
          </a:p>
          <a:p>
            <a:pPr marL="171450" indent="-171450">
              <a:buFont typeface="Arial" panose="020B0604020202020204" pitchFamily="34" charset="0"/>
              <a:buChar char="•"/>
            </a:pPr>
            <a:r>
              <a:rPr lang="en-US" dirty="0"/>
              <a:t>Definitely the cheapest option.</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2/20/2018 8:44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8176535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2/20/2018 8:44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2290900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2/20/2018 8:44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3923883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2/20/2018 8:44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9363440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2/20/2018 8:44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6100674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2/20/2018 8:44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620643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2/20/2018 8:44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8639231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2/20/2018 8:44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462532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2/20/2018 8:44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114268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2/20/2018 8:44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6378997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2/20/2018 8:44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5341459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2/20/2018 8:44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7530243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2/20/2018 8:44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6040056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2/20/2018 8:44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324348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2/20/2018 8:44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6843647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2/20/2018 8:44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4659497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2/20/2018 8:44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4167636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2/20/2018 8:44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5791184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2/20/2018 8:44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0447897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2/20/2018 8:44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18702881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2/20/2018 8:44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40465750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2/20/2018 8:44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26028114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2/20/2018 8:44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7184619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2/20/2018 8:44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13732286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2/20/2018 8:44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12100626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ERP handles shipping, inventory, purchasing and scheduling.</a:t>
            </a:r>
          </a:p>
          <a:p>
            <a:pPr marL="171450" indent="-171450">
              <a:buFont typeface="Arial" panose="020B0604020202020204" pitchFamily="34" charset="0"/>
              <a:buChar char="•"/>
            </a:pPr>
            <a:r>
              <a:rPr lang="en-US" dirty="0"/>
              <a:t>ERP system is what we call a “legacy” application but it works well.</a:t>
            </a:r>
          </a:p>
          <a:p>
            <a:pPr marL="171450" indent="-171450">
              <a:buFont typeface="Arial" panose="020B0604020202020204" pitchFamily="34" charset="0"/>
              <a:buChar char="•"/>
            </a:pPr>
            <a:r>
              <a:rPr lang="en-US" dirty="0"/>
              <a:t>ERP web service started small, but over the years more and more methods have been added to it. This is typical especially under demanding deadlines.</a:t>
            </a:r>
          </a:p>
          <a:p>
            <a:pPr marL="171450" indent="-171450">
              <a:buFont typeface="Arial" panose="020B0604020202020204" pitchFamily="34" charset="0"/>
              <a:buChar char="•"/>
            </a:pPr>
            <a:r>
              <a:rPr lang="en-US" dirty="0"/>
              <a:t>ERP web service does not adhere to Single Responsibility Principle or Interface Segregation Principle but it does adhere to the Open/Closed Principle.</a:t>
            </a:r>
          </a:p>
          <a:p>
            <a:pPr marL="171450" indent="-171450">
              <a:buFont typeface="Arial" panose="020B0604020202020204" pitchFamily="34" charset="0"/>
              <a:buChar char="•"/>
            </a:pPr>
            <a:r>
              <a:rPr lang="en-US" dirty="0"/>
              <a:t>The Inventory API creates an “anti-corruption layer” that insulates our application from the ERP system.</a:t>
            </a:r>
          </a:p>
          <a:p>
            <a:pPr marL="171450" indent="-171450">
              <a:buFont typeface="Arial" panose="020B0604020202020204" pitchFamily="34" charset="0"/>
              <a:buChar char="•"/>
            </a:pPr>
            <a:r>
              <a:rPr lang="en-US" dirty="0"/>
              <a:t>The Inventory API adheres to the Interface Segregation Principle by providing a client-specific interface to the ERP web service. If, in the future, we needed access to Shipping, we would create a Shipping API.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2/20/2018 8:44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18039417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2/20/2018 8:44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29860027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2/20/2018 8:44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3451778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2/20/2018 8:44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2252350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2/20/2018 8:44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7726806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2/20/2018 8:44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39764495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2/20/2018 8:44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36876536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2/20/2018 8:44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5893475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2/20/2018 8:44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42847375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2/20/2018 8:44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12455099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2/20/2018 8:44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26787008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With more smaller, granular components, deployments can quickly become more complex.</a:t>
            </a:r>
          </a:p>
          <a:p>
            <a:pPr marL="171450" indent="-171450">
              <a:buFont typeface="Arial" panose="020B0604020202020204" pitchFamily="34" charset="0"/>
              <a:buChar char="•"/>
            </a:pPr>
            <a:r>
              <a:rPr lang="en-US" dirty="0"/>
              <a:t>It’s important to be able to see the forest for the trees. With traditional applications, the application is either up or down. In this application, we have potentially hundreds of small components that need to be monitored.</a:t>
            </a:r>
          </a:p>
          <a:p>
            <a:pPr marL="171450" indent="-171450">
              <a:buFont typeface="Arial" panose="020B0604020202020204" pitchFamily="34" charset="0"/>
              <a:buChar char="•"/>
            </a:pPr>
            <a:r>
              <a:rPr lang="en-US" dirty="0"/>
              <a:t>You will invariably create new versions of services and update the APIs that they support.</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2/20/2018 8:44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359112584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2/20/2018 8:44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22387031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2/20/2018 8:44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956660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2/20/2018 8:44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2927341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2/20/2018 8:44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3949735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2/20/2018 8:44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443728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2/20/2018 8:44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630462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Take what we know from on-premises and lift and shift to the cloud.</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2/20/2018 8:44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613665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one deployable application to manage</a:t>
            </a:r>
          </a:p>
          <a:p>
            <a:r>
              <a:rPr lang="en-US" dirty="0"/>
              <a:t>Coarsely-grained scalability</a:t>
            </a:r>
          </a:p>
          <a:p>
            <a:endParaRPr lang="en-US" dirty="0"/>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2/20/2018 8:44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9176291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881" y="-1"/>
            <a:ext cx="12435592" cy="6995020"/>
          </a:xfrm>
          <a:prstGeom prst="rect">
            <a:avLst/>
          </a:prstGeom>
        </p:spPr>
      </p:pic>
      <p:sp>
        <p:nvSpPr>
          <p:cNvPr id="2" name="Rectangle 1"/>
          <p:cNvSpPr/>
          <p:nvPr userDrawn="1"/>
        </p:nvSpPr>
        <p:spPr bwMode="auto">
          <a:xfrm>
            <a:off x="274638" y="2119137"/>
            <a:ext cx="6400800" cy="3664099"/>
          </a:xfrm>
          <a:prstGeom prst="rect">
            <a:avLst/>
          </a:prstGeom>
          <a:solidFill>
            <a:srgbClr val="002050">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52"/>
            <a:ext cx="64007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37"/>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7" name="Group 6"/>
          <p:cNvGrpSpPr>
            <a:grpSpLocks noChangeAspect="1"/>
          </p:cNvGrpSpPr>
          <p:nvPr userDrawn="1"/>
        </p:nvGrpSpPr>
        <p:grpSpPr bwMode="gray">
          <a:xfrm>
            <a:off x="457200" y="479425"/>
            <a:ext cx="1681413" cy="360979"/>
            <a:chOff x="457200" y="1643393"/>
            <a:chExt cx="4492753" cy="964540"/>
          </a:xfrm>
        </p:grpSpPr>
        <p:pic>
          <p:nvPicPr>
            <p:cNvPr id="10" name="Picture 9"/>
            <p:cNvPicPr>
              <a:picLocks noChangeAspect="1"/>
            </p:cNvPicPr>
            <p:nvPr/>
          </p:nvPicPr>
          <p:blipFill>
            <a:blip r:embed="rId3"/>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grpSp>
        <p:nvGrpSpPr>
          <p:cNvPr id="8" name="Group 7"/>
          <p:cNvGrpSpPr>
            <a:grpSpLocks noChangeAspect="1"/>
          </p:cNvGrpSpPr>
          <p:nvPr userDrawn="1"/>
        </p:nvGrpSpPr>
        <p:grpSpPr bwMode="gray">
          <a:xfrm>
            <a:off x="472817" y="6154121"/>
            <a:ext cx="1681413" cy="360979"/>
            <a:chOff x="457200" y="1643393"/>
            <a:chExt cx="4492753" cy="964540"/>
          </a:xfrm>
        </p:grpSpPr>
        <p:pic>
          <p:nvPicPr>
            <p:cNvPr id="10" name="Picture 9"/>
            <p:cNvPicPr>
              <a:picLocks noChangeAspect="1"/>
            </p:cNvPicPr>
            <p:nvPr/>
          </p:nvPicPr>
          <p:blipFill>
            <a:blip r:embed="rId2"/>
            <a:stretch>
              <a:fillRect/>
            </a:stretch>
          </p:blipFill>
          <p:spPr bwMode="gray">
            <a:xfrm>
              <a:off x="457200" y="1643393"/>
              <a:ext cx="964540" cy="964540"/>
            </a:xfrm>
            <a:prstGeom prst="rect">
              <a:avLst/>
            </a:prstGeom>
          </p:spPr>
        </p:pic>
        <p:sp>
          <p:nvSpPr>
            <p:cNvPr id="13"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881" y="-1"/>
            <a:ext cx="12435592" cy="6995020"/>
          </a:xfrm>
          <a:prstGeom prst="rect">
            <a:avLst/>
          </a:prstGeom>
        </p:spPr>
      </p:pic>
      <p:grpSp>
        <p:nvGrpSpPr>
          <p:cNvPr id="15" name="Group 14"/>
          <p:cNvGrpSpPr>
            <a:grpSpLocks noChangeAspect="1"/>
          </p:cNvGrpSpPr>
          <p:nvPr userDrawn="1"/>
        </p:nvGrpSpPr>
        <p:grpSpPr bwMode="gray">
          <a:xfrm>
            <a:off x="457200" y="479425"/>
            <a:ext cx="1681413" cy="360979"/>
            <a:chOff x="457200" y="1643393"/>
            <a:chExt cx="4492753" cy="964540"/>
          </a:xfrm>
        </p:grpSpPr>
        <p:pic>
          <p:nvPicPr>
            <p:cNvPr id="16" name="Picture 15"/>
            <p:cNvPicPr>
              <a:picLocks noChangeAspect="1"/>
            </p:cNvPicPr>
            <p:nvPr/>
          </p:nvPicPr>
          <p:blipFill>
            <a:blip r:embed="rId3"/>
            <a:stretch>
              <a:fillRect/>
            </a:stretch>
          </p:blipFill>
          <p:spPr bwMode="gray">
            <a:xfrm>
              <a:off x="457200" y="1643393"/>
              <a:ext cx="964540" cy="964540"/>
            </a:xfrm>
            <a:prstGeom prst="rect">
              <a:avLst/>
            </a:prstGeom>
          </p:spPr>
        </p:pic>
        <p:sp>
          <p:nvSpPr>
            <p:cNvPr id="17"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274638" y="2119137"/>
            <a:ext cx="6400800" cy="3664099"/>
          </a:xfrm>
          <a:prstGeom prst="rect">
            <a:avLst/>
          </a:prstGeom>
          <a:solidFill>
            <a:srgbClr val="002050">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52"/>
            <a:ext cx="6400800"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37"/>
            <a:ext cx="6400800"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a:t>
            </a:r>
            <a:r>
              <a:rPr lang="en-US" sz="700" baseline="0" dirty="0">
                <a:gradFill>
                  <a:gsLst>
                    <a:gs pos="0">
                      <a:schemeClr val="tx1"/>
                    </a:gs>
                    <a:gs pos="100000">
                      <a:schemeClr val="tx1"/>
                    </a:gs>
                  </a:gsLst>
                  <a:lin ang="5400000" scaled="0"/>
                </a:gradFill>
                <a:cs typeface="Segoe UI" pitchFamily="34" charset="0"/>
              </a:rPr>
              <a:t>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8.xml"/><Relationship Id="rId1" Type="http://schemas.openxmlformats.org/officeDocument/2006/relationships/slideLayout" Target="../slideLayouts/slideLayout17.xml"/><Relationship Id="rId4" Type="http://schemas.openxmlformats.org/officeDocument/2006/relationships/image" Target="../media/image15.emf"/></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emf"/><Relationship Id="rId2" Type="http://schemas.openxmlformats.org/officeDocument/2006/relationships/notesSlide" Target="../notesSlides/notesSlide19.xml"/><Relationship Id="rId1" Type="http://schemas.openxmlformats.org/officeDocument/2006/relationships/slideLayout" Target="../slideLayouts/slideLayout1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0.xml"/><Relationship Id="rId1" Type="http://schemas.openxmlformats.org/officeDocument/2006/relationships/slideLayout" Target="../slideLayouts/slideLayout17.xml"/><Relationship Id="rId4" Type="http://schemas.openxmlformats.org/officeDocument/2006/relationships/image" Target="../media/image8.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9.png"/><Relationship Id="rId7"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1.xml"/><Relationship Id="rId6" Type="http://schemas.openxmlformats.org/officeDocument/2006/relationships/image" Target="../media/image20.emf"/><Relationship Id="rId5" Type="http://schemas.openxmlformats.org/officeDocument/2006/relationships/image" Target="../media/image22.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1.xml"/><Relationship Id="rId6" Type="http://schemas.openxmlformats.org/officeDocument/2006/relationships/image" Target="../media/image20.emf"/><Relationship Id="rId5" Type="http://schemas.openxmlformats.org/officeDocument/2006/relationships/image" Target="../media/image16.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11.xml"/><Relationship Id="rId6" Type="http://schemas.openxmlformats.org/officeDocument/2006/relationships/image" Target="../media/image16.png"/><Relationship Id="rId5" Type="http://schemas.openxmlformats.org/officeDocument/2006/relationships/image" Target="../media/image20.emf"/><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3.png"/><Relationship Id="rId7"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25.png"/><Relationship Id="rId10" Type="http://schemas.openxmlformats.org/officeDocument/2006/relationships/image" Target="../media/image20.emf"/><Relationship Id="rId4" Type="http://schemas.openxmlformats.org/officeDocument/2006/relationships/image" Target="../media/image24.png"/><Relationship Id="rId9" Type="http://schemas.openxmlformats.org/officeDocument/2006/relationships/image" Target="../media/image2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8.xml"/><Relationship Id="rId1" Type="http://schemas.openxmlformats.org/officeDocument/2006/relationships/slideLayout" Target="../slideLayouts/slideLayout17.xml"/><Relationship Id="rId4" Type="http://schemas.openxmlformats.org/officeDocument/2006/relationships/image" Target="../media/image7.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4.png"/><Relationship Id="rId7"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11.xml"/><Relationship Id="rId6" Type="http://schemas.openxmlformats.org/officeDocument/2006/relationships/image" Target="../media/image18.png"/><Relationship Id="rId5" Type="http://schemas.openxmlformats.org/officeDocument/2006/relationships/image" Target="../media/image27.png"/><Relationship Id="rId4" Type="http://schemas.openxmlformats.org/officeDocument/2006/relationships/image" Target="../media/image20.emf"/></Relationships>
</file>

<file path=ppt/slides/_rels/slide3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1.xml"/><Relationship Id="rId1" Type="http://schemas.openxmlformats.org/officeDocument/2006/relationships/slideLayout" Target="../slideLayouts/slideLayout11.xml"/><Relationship Id="rId6" Type="http://schemas.openxmlformats.org/officeDocument/2006/relationships/image" Target="../media/image27.png"/><Relationship Id="rId5" Type="http://schemas.openxmlformats.org/officeDocument/2006/relationships/image" Target="../media/image28.jpeg"/><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image" Target="../media/image18.png"/><Relationship Id="rId7"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17.xml"/><Relationship Id="rId6" Type="http://schemas.openxmlformats.org/officeDocument/2006/relationships/image" Target="../media/image21.png"/><Relationship Id="rId5" Type="http://schemas.openxmlformats.org/officeDocument/2006/relationships/image" Target="../media/image20.emf"/><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9.emf"/><Relationship Id="rId7"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1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6.xml"/><Relationship Id="rId1" Type="http://schemas.openxmlformats.org/officeDocument/2006/relationships/tags" Target="../tags/tag1.xml"/></Relationships>
</file>

<file path=ppt/slides/_rels/slide35.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35.xml"/><Relationship Id="rId1" Type="http://schemas.openxmlformats.org/officeDocument/2006/relationships/slideLayout" Target="../slideLayouts/slideLayout17.xml"/><Relationship Id="rId4" Type="http://schemas.openxmlformats.org/officeDocument/2006/relationships/image" Target="../media/image8.e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17.xml"/><Relationship Id="rId6" Type="http://schemas.openxmlformats.org/officeDocument/2006/relationships/image" Target="../media/image20.emf"/><Relationship Id="rId5" Type="http://schemas.openxmlformats.org/officeDocument/2006/relationships/image" Target="../media/image37.png"/><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1.xml"/><Relationship Id="rId1" Type="http://schemas.openxmlformats.org/officeDocument/2006/relationships/tags" Target="../tags/tag2.xml"/><Relationship Id="rId4" Type="http://schemas.openxmlformats.org/officeDocument/2006/relationships/image" Target="../media/image9.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11.xml"/><Relationship Id="rId5" Type="http://schemas.openxmlformats.org/officeDocument/2006/relationships/image" Target="../media/image20.emf"/><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2.xml"/><Relationship Id="rId1" Type="http://schemas.openxmlformats.org/officeDocument/2006/relationships/slideLayout" Target="../slideLayouts/slideLayout11.xml"/><Relationship Id="rId5" Type="http://schemas.openxmlformats.org/officeDocument/2006/relationships/image" Target="../media/image20.emf"/><Relationship Id="rId4" Type="http://schemas.openxmlformats.org/officeDocument/2006/relationships/image" Target="../media/image22.png"/></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11.xml"/><Relationship Id="rId6" Type="http://schemas.openxmlformats.org/officeDocument/2006/relationships/image" Target="../media/image28.jpeg"/><Relationship Id="rId5" Type="http://schemas.openxmlformats.org/officeDocument/2006/relationships/image" Target="../media/image20.emf"/><Relationship Id="rId4" Type="http://schemas.openxmlformats.org/officeDocument/2006/relationships/image" Target="../media/image22.png"/></Relationships>
</file>

<file path=ppt/slides/_rels/slide4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44.xml"/><Relationship Id="rId1" Type="http://schemas.openxmlformats.org/officeDocument/2006/relationships/slideLayout" Target="../slideLayouts/slideLayout11.xml"/><Relationship Id="rId6" Type="http://schemas.openxmlformats.org/officeDocument/2006/relationships/image" Target="../media/image28.jpeg"/><Relationship Id="rId5" Type="http://schemas.openxmlformats.org/officeDocument/2006/relationships/image" Target="../media/image21.png"/><Relationship Id="rId4" Type="http://schemas.openxmlformats.org/officeDocument/2006/relationships/image" Target="../media/image22.png"/></Relationships>
</file>

<file path=ppt/slides/_rels/slide45.xml.rels><?xml version="1.0" encoding="UTF-8" standalone="yes"?>
<Relationships xmlns="http://schemas.openxmlformats.org/package/2006/relationships"><Relationship Id="rId3" Type="http://schemas.openxmlformats.org/officeDocument/2006/relationships/image" Target="../media/image20.emf"/><Relationship Id="rId7" Type="http://schemas.openxmlformats.org/officeDocument/2006/relationships/image" Target="../media/image39.png"/><Relationship Id="rId2" Type="http://schemas.openxmlformats.org/officeDocument/2006/relationships/notesSlide" Target="../notesSlides/notesSlide45.xml"/><Relationship Id="rId1" Type="http://schemas.openxmlformats.org/officeDocument/2006/relationships/slideLayout" Target="../slideLayouts/slideLayout11.xml"/><Relationship Id="rId6" Type="http://schemas.openxmlformats.org/officeDocument/2006/relationships/image" Target="../media/image28.jpeg"/><Relationship Id="rId5" Type="http://schemas.openxmlformats.org/officeDocument/2006/relationships/image" Target="../media/image38.png"/><Relationship Id="rId4" Type="http://schemas.openxmlformats.org/officeDocument/2006/relationships/image" Target="../media/image23.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7.xml"/><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9.emf"/></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17.xml"/><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702" y="2201862"/>
            <a:ext cx="6400736" cy="2216310"/>
          </a:xfrm>
        </p:spPr>
        <p:txBody>
          <a:bodyPr/>
          <a:lstStyle/>
          <a:p>
            <a:r>
              <a:rPr lang="en-US" dirty="0"/>
              <a:t>CLOUD SOLID:</a:t>
            </a:r>
            <a:br>
              <a:rPr lang="en-US" dirty="0"/>
            </a:br>
            <a:r>
              <a:rPr lang="en-US" sz="3200" dirty="0"/>
              <a:t>Building Highly Maintainable Applications in a Cloud-Enabled World</a:t>
            </a:r>
          </a:p>
        </p:txBody>
      </p:sp>
      <p:sp>
        <p:nvSpPr>
          <p:cNvPr id="3" name="Text Placeholder 2"/>
          <p:cNvSpPr>
            <a:spLocks noGrp="1"/>
          </p:cNvSpPr>
          <p:nvPr>
            <p:ph type="body" sz="quarter" idx="14"/>
          </p:nvPr>
        </p:nvSpPr>
        <p:spPr>
          <a:xfrm>
            <a:off x="274702" y="4335462"/>
            <a:ext cx="6402388" cy="1219174"/>
          </a:xfrm>
        </p:spPr>
        <p:txBody>
          <a:bodyPr/>
          <a:lstStyle/>
          <a:p>
            <a:r>
              <a:rPr lang="en-US" sz="2400" dirty="0"/>
              <a:t>Casey Watson</a:t>
            </a:r>
          </a:p>
          <a:p>
            <a:r>
              <a:rPr lang="en-US" sz="2400" dirty="0"/>
              <a:t>Senior Software Engineer | CSE</a:t>
            </a:r>
          </a:p>
          <a:p>
            <a:r>
              <a:rPr lang="en-US" sz="2400" dirty="0"/>
              <a:t>cawatson@microsoft.com | @_</a:t>
            </a:r>
            <a:r>
              <a:rPr lang="en-US" sz="2400" dirty="0" err="1"/>
              <a:t>caseywatson</a:t>
            </a:r>
            <a:endParaRPr lang="en-US" sz="2400" dirty="0"/>
          </a:p>
        </p:txBody>
      </p:sp>
    </p:spTree>
    <p:extLst>
      <p:ext uri="{BB962C8B-B14F-4D97-AF65-F5344CB8AC3E}">
        <p14:creationId xmlns:p14="http://schemas.microsoft.com/office/powerpoint/2010/main" val="4252546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u="sng" dirty="0"/>
              <a:t>S</a:t>
            </a:r>
            <a:r>
              <a:rPr lang="en-US" dirty="0"/>
              <a:t>ingle Responsibility Principle</a:t>
            </a:r>
          </a:p>
        </p:txBody>
      </p:sp>
      <p:sp>
        <p:nvSpPr>
          <p:cNvPr id="4" name="Title 4"/>
          <p:cNvSpPr txBox="1">
            <a:spLocks/>
          </p:cNvSpPr>
          <p:nvPr/>
        </p:nvSpPr>
        <p:spPr>
          <a:xfrm>
            <a:off x="274638" y="3215798"/>
            <a:ext cx="12039599" cy="738664"/>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r>
              <a:rPr lang="en-US" sz="4000" dirty="0"/>
              <a:t>A class should have only one reason to change.</a:t>
            </a:r>
          </a:p>
        </p:txBody>
      </p:sp>
    </p:spTree>
    <p:extLst>
      <p:ext uri="{BB962C8B-B14F-4D97-AF65-F5344CB8AC3E}">
        <p14:creationId xmlns:p14="http://schemas.microsoft.com/office/powerpoint/2010/main" val="345006552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74639" y="295274"/>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a:t>Current Design</a:t>
            </a:r>
          </a:p>
        </p:txBody>
      </p:sp>
      <p:pic>
        <p:nvPicPr>
          <p:cNvPr id="2" name="Picture 1">
            <a:extLst>
              <a:ext uri="{FF2B5EF4-FFF2-40B4-BE49-F238E27FC236}">
                <a16:creationId xmlns:a16="http://schemas.microsoft.com/office/drawing/2014/main" id="{22A7F11D-A0CB-4EA3-A135-0CF0F24368C2}"/>
              </a:ext>
            </a:extLst>
          </p:cNvPr>
          <p:cNvPicPr>
            <a:picLocks noChangeAspect="1"/>
          </p:cNvPicPr>
          <p:nvPr/>
        </p:nvPicPr>
        <p:blipFill>
          <a:blip r:embed="rId3"/>
          <a:stretch>
            <a:fillRect/>
          </a:stretch>
        </p:blipFill>
        <p:spPr>
          <a:xfrm>
            <a:off x="268681" y="1439862"/>
            <a:ext cx="11895522" cy="5099368"/>
          </a:xfrm>
          <a:prstGeom prst="rect">
            <a:avLst/>
          </a:prstGeom>
        </p:spPr>
      </p:pic>
    </p:spTree>
    <p:extLst>
      <p:ext uri="{BB962C8B-B14F-4D97-AF65-F5344CB8AC3E}">
        <p14:creationId xmlns:p14="http://schemas.microsoft.com/office/powerpoint/2010/main" val="243635507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4639" y="295274"/>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a:t>Platform as a Service (PaaS)</a:t>
            </a:r>
          </a:p>
        </p:txBody>
      </p:sp>
      <p:pic>
        <p:nvPicPr>
          <p:cNvPr id="4" name="Picture 3">
            <a:extLst>
              <a:ext uri="{FF2B5EF4-FFF2-40B4-BE49-F238E27FC236}">
                <a16:creationId xmlns:a16="http://schemas.microsoft.com/office/drawing/2014/main" id="{B1D8E5CF-AD94-4549-AF6F-20134E0A25DA}"/>
              </a:ext>
            </a:extLst>
          </p:cNvPr>
          <p:cNvPicPr>
            <a:picLocks noChangeAspect="1"/>
          </p:cNvPicPr>
          <p:nvPr/>
        </p:nvPicPr>
        <p:blipFill>
          <a:blip r:embed="rId3"/>
          <a:stretch>
            <a:fillRect/>
          </a:stretch>
        </p:blipFill>
        <p:spPr>
          <a:xfrm>
            <a:off x="274956" y="1287462"/>
            <a:ext cx="11889247" cy="5292748"/>
          </a:xfrm>
          <a:prstGeom prst="rect">
            <a:avLst/>
          </a:prstGeom>
        </p:spPr>
      </p:pic>
    </p:spTree>
    <p:extLst>
      <p:ext uri="{BB962C8B-B14F-4D97-AF65-F5344CB8AC3E}">
        <p14:creationId xmlns:p14="http://schemas.microsoft.com/office/powerpoint/2010/main" val="266571876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4639" y="295274"/>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a:t>Containers + Microservices</a:t>
            </a:r>
          </a:p>
        </p:txBody>
      </p:sp>
      <p:pic>
        <p:nvPicPr>
          <p:cNvPr id="3" name="Picture 2">
            <a:extLst>
              <a:ext uri="{FF2B5EF4-FFF2-40B4-BE49-F238E27FC236}">
                <a16:creationId xmlns:a16="http://schemas.microsoft.com/office/drawing/2014/main" id="{9A73A0F2-0211-4598-A150-08B12D79BCAE}"/>
              </a:ext>
            </a:extLst>
          </p:cNvPr>
          <p:cNvPicPr>
            <a:picLocks noChangeAspect="1"/>
          </p:cNvPicPr>
          <p:nvPr/>
        </p:nvPicPr>
        <p:blipFill>
          <a:blip r:embed="rId3"/>
          <a:stretch>
            <a:fillRect/>
          </a:stretch>
        </p:blipFill>
        <p:spPr>
          <a:xfrm>
            <a:off x="463955" y="1212849"/>
            <a:ext cx="11508565" cy="5463773"/>
          </a:xfrm>
          <a:prstGeom prst="rect">
            <a:avLst/>
          </a:prstGeom>
        </p:spPr>
      </p:pic>
    </p:spTree>
    <p:extLst>
      <p:ext uri="{BB962C8B-B14F-4D97-AF65-F5344CB8AC3E}">
        <p14:creationId xmlns:p14="http://schemas.microsoft.com/office/powerpoint/2010/main" val="128033914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4639" y="295274"/>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Serverless*</a:t>
            </a:r>
          </a:p>
        </p:txBody>
      </p:sp>
      <p:pic>
        <p:nvPicPr>
          <p:cNvPr id="3" name="Picture 2">
            <a:extLst>
              <a:ext uri="{FF2B5EF4-FFF2-40B4-BE49-F238E27FC236}">
                <a16:creationId xmlns:a16="http://schemas.microsoft.com/office/drawing/2014/main" id="{20C6B1A4-3980-4F16-9CDC-5A3159FB491B}"/>
              </a:ext>
            </a:extLst>
          </p:cNvPr>
          <p:cNvPicPr>
            <a:picLocks noChangeAspect="1"/>
          </p:cNvPicPr>
          <p:nvPr/>
        </p:nvPicPr>
        <p:blipFill>
          <a:blip r:embed="rId3"/>
          <a:stretch>
            <a:fillRect/>
          </a:stretch>
        </p:blipFill>
        <p:spPr>
          <a:xfrm>
            <a:off x="332751" y="1478756"/>
            <a:ext cx="11770973" cy="4037013"/>
          </a:xfrm>
          <a:prstGeom prst="rect">
            <a:avLst/>
          </a:prstGeom>
        </p:spPr>
      </p:pic>
    </p:spTree>
    <p:extLst>
      <p:ext uri="{BB962C8B-B14F-4D97-AF65-F5344CB8AC3E}">
        <p14:creationId xmlns:p14="http://schemas.microsoft.com/office/powerpoint/2010/main" val="65948207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4639" y="295274"/>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Containers + Functions</a:t>
            </a:r>
          </a:p>
        </p:txBody>
      </p:sp>
      <p:pic>
        <p:nvPicPr>
          <p:cNvPr id="5" name="Picture 4">
            <a:extLst>
              <a:ext uri="{FF2B5EF4-FFF2-40B4-BE49-F238E27FC236}">
                <a16:creationId xmlns:a16="http://schemas.microsoft.com/office/drawing/2014/main" id="{B1EFC017-7B5E-496F-A6E0-5267DA4770AA}"/>
              </a:ext>
            </a:extLst>
          </p:cNvPr>
          <p:cNvPicPr>
            <a:picLocks noChangeAspect="1"/>
          </p:cNvPicPr>
          <p:nvPr/>
        </p:nvPicPr>
        <p:blipFill>
          <a:blip r:embed="rId3"/>
          <a:stretch>
            <a:fillRect/>
          </a:stretch>
        </p:blipFill>
        <p:spPr>
          <a:xfrm>
            <a:off x="310587" y="1593849"/>
            <a:ext cx="11815300" cy="4341813"/>
          </a:xfrm>
          <a:prstGeom prst="rect">
            <a:avLst/>
          </a:prstGeom>
        </p:spPr>
      </p:pic>
    </p:spTree>
    <p:extLst>
      <p:ext uri="{BB962C8B-B14F-4D97-AF65-F5344CB8AC3E}">
        <p14:creationId xmlns:p14="http://schemas.microsoft.com/office/powerpoint/2010/main" val="148031402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6" name="Title 4"/>
          <p:cNvSpPr txBox="1">
            <a:spLocks/>
          </p:cNvSpPr>
          <p:nvPr/>
        </p:nvSpPr>
        <p:spPr>
          <a:xfrm>
            <a:off x="274638" y="2125662"/>
            <a:ext cx="11887199" cy="1181862"/>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7200" b="1" i="0" u="sng" strike="noStrike" kern="1200" cap="none" spc="-100" normalizeH="0" baseline="0" noProof="0">
                <a:ln w="3175">
                  <a:noFill/>
                </a:ln>
                <a:gradFill>
                  <a:gsLst>
                    <a:gs pos="100000">
                      <a:srgbClr val="FFFFFF"/>
                    </a:gs>
                    <a:gs pos="0">
                      <a:srgbClr val="FFFFFF"/>
                    </a:gs>
                  </a:gsLst>
                  <a:lin ang="5400000" scaled="0"/>
                </a:gradFill>
                <a:effectLst/>
                <a:uLnTx/>
                <a:uFillTx/>
                <a:latin typeface="Segoe UI Light"/>
                <a:ea typeface="+mn-ea"/>
                <a:cs typeface="Segoe UI" pitchFamily="34" charset="0"/>
              </a:rPr>
              <a:t>S</a:t>
            </a:r>
            <a:r>
              <a:rPr kumimoji="0" lang="en-US" sz="7200" b="0" i="0" u="none" strike="noStrike" kern="1200" cap="none" spc="-100" normalizeH="0" baseline="0" noProof="0">
                <a:ln w="3175">
                  <a:noFill/>
                </a:ln>
                <a:gradFill>
                  <a:gsLst>
                    <a:gs pos="100000">
                      <a:srgbClr val="FFFFFF"/>
                    </a:gs>
                    <a:gs pos="0">
                      <a:srgbClr val="FFFFFF"/>
                    </a:gs>
                  </a:gsLst>
                  <a:lin ang="5400000" scaled="0"/>
                </a:gradFill>
                <a:effectLst/>
                <a:uLnTx/>
                <a:uFillTx/>
                <a:latin typeface="Segoe UI Light"/>
                <a:ea typeface="+mn-ea"/>
                <a:cs typeface="Segoe UI" pitchFamily="34" charset="0"/>
              </a:rPr>
              <a:t>ingle Responsibility Principle</a:t>
            </a:r>
            <a:endParaRPr kumimoji="0" lang="en-US" sz="7200" b="0"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endParaRPr>
          </a:p>
        </p:txBody>
      </p:sp>
      <p:sp>
        <p:nvSpPr>
          <p:cNvPr id="7" name="Title 4"/>
          <p:cNvSpPr txBox="1">
            <a:spLocks/>
          </p:cNvSpPr>
          <p:nvPr/>
        </p:nvSpPr>
        <p:spPr>
          <a:xfrm>
            <a:off x="274638" y="3215798"/>
            <a:ext cx="12039599" cy="738664"/>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rPr>
              <a:t>A class should have only one reason to change.</a:t>
            </a:r>
          </a:p>
        </p:txBody>
      </p:sp>
      <p:sp>
        <p:nvSpPr>
          <p:cNvPr id="8" name="Title 4"/>
          <p:cNvSpPr txBox="1">
            <a:spLocks/>
          </p:cNvSpPr>
          <p:nvPr/>
        </p:nvSpPr>
        <p:spPr>
          <a:xfrm>
            <a:off x="274637" y="3954462"/>
            <a:ext cx="12039599" cy="738664"/>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rPr>
              <a:t>A </a:t>
            </a:r>
            <a:r>
              <a:rPr kumimoji="0" lang="en-US" sz="4000" b="1"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rPr>
              <a:t>service</a:t>
            </a:r>
            <a:r>
              <a:rPr kumimoji="0" lang="en-US" sz="4000" b="0"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rPr>
              <a:t> should have only one reason to change.</a:t>
            </a:r>
          </a:p>
        </p:txBody>
      </p:sp>
    </p:spTree>
    <p:extLst>
      <p:ext uri="{BB962C8B-B14F-4D97-AF65-F5344CB8AC3E}">
        <p14:creationId xmlns:p14="http://schemas.microsoft.com/office/powerpoint/2010/main" val="20941124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7"/>
                                        </p:tgtEl>
                                        <p:attrNameLst>
                                          <p:attrName>style.opacity</p:attrName>
                                        </p:attrNameLst>
                                      </p:cBhvr>
                                      <p:to>
                                        <p:strVal val="0.25"/>
                                      </p:to>
                                    </p:set>
                                    <p:animEffect filter="image" prLst="opacity: 0.25">
                                      <p:cBhvr rctx="IE">
                                        <p:cTn id="7" dur="indefinite"/>
                                        <p:tgtEl>
                                          <p:spTgt spid="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4639" y="295274"/>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Current Architecture</a:t>
            </a:r>
          </a:p>
        </p:txBody>
      </p:sp>
      <p:pic>
        <p:nvPicPr>
          <p:cNvPr id="5" name="Picture 4">
            <a:extLst>
              <a:ext uri="{FF2B5EF4-FFF2-40B4-BE49-F238E27FC236}">
                <a16:creationId xmlns:a16="http://schemas.microsoft.com/office/drawing/2014/main" id="{B1EFC017-7B5E-496F-A6E0-5267DA4770AA}"/>
              </a:ext>
            </a:extLst>
          </p:cNvPr>
          <p:cNvPicPr>
            <a:picLocks noChangeAspect="1"/>
          </p:cNvPicPr>
          <p:nvPr/>
        </p:nvPicPr>
        <p:blipFill>
          <a:blip r:embed="rId3"/>
          <a:stretch>
            <a:fillRect/>
          </a:stretch>
        </p:blipFill>
        <p:spPr>
          <a:xfrm>
            <a:off x="310587" y="1593849"/>
            <a:ext cx="11815300" cy="4341813"/>
          </a:xfrm>
          <a:prstGeom prst="rect">
            <a:avLst/>
          </a:prstGeom>
        </p:spPr>
      </p:pic>
    </p:spTree>
    <p:extLst>
      <p:ext uri="{BB962C8B-B14F-4D97-AF65-F5344CB8AC3E}">
        <p14:creationId xmlns:p14="http://schemas.microsoft.com/office/powerpoint/2010/main" val="22137781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txBox="1">
            <a:spLocks/>
          </p:cNvSpPr>
          <p:nvPr/>
        </p:nvSpPr>
        <p:spPr>
          <a:xfrm>
            <a:off x="3703637" y="4059192"/>
            <a:ext cx="9603566" cy="2078180"/>
          </a:xfrm>
          <a:prstGeom prst="rect">
            <a:avLst/>
          </a:prstGeom>
        </p:spPr>
        <p:txBody>
          <a:bodyPr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400" dirty="0"/>
          </a:p>
          <a:p>
            <a:endParaRPr lang="en-US" dirty="0"/>
          </a:p>
          <a:p>
            <a:pPr marL="571500" indent="-571500"/>
            <a:endParaRPr lang="en-US" dirty="0"/>
          </a:p>
          <a:p>
            <a:endParaRPr lang="en-US" dirty="0"/>
          </a:p>
        </p:txBody>
      </p:sp>
      <p:sp>
        <p:nvSpPr>
          <p:cNvPr id="5" name="Text Placeholder 2"/>
          <p:cNvSpPr txBox="1">
            <a:spLocks/>
          </p:cNvSpPr>
          <p:nvPr/>
        </p:nvSpPr>
        <p:spPr>
          <a:xfrm>
            <a:off x="2683328" y="892629"/>
            <a:ext cx="9583518" cy="2438399"/>
          </a:xfrm>
          <a:prstGeom prst="rect">
            <a:avLst/>
          </a:prstGeom>
        </p:spPr>
        <p:txBody>
          <a:bodyPr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6" name="Text Placeholder 2"/>
          <p:cNvSpPr txBox="1">
            <a:spLocks/>
          </p:cNvSpPr>
          <p:nvPr/>
        </p:nvSpPr>
        <p:spPr>
          <a:xfrm>
            <a:off x="2670582" y="906462"/>
            <a:ext cx="9606081" cy="685800"/>
          </a:xfrm>
          <a:prstGeom prst="rect">
            <a:avLst/>
          </a:prstGeom>
        </p:spPr>
        <p:txBody>
          <a:bodyPr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After a customer places an order, they should receive a confirmation e-mail. </a:t>
            </a:r>
          </a:p>
        </p:txBody>
      </p:sp>
      <p:sp>
        <p:nvSpPr>
          <p:cNvPr id="8" name="Text Placeholder 2"/>
          <p:cNvSpPr txBox="1">
            <a:spLocks/>
          </p:cNvSpPr>
          <p:nvPr/>
        </p:nvSpPr>
        <p:spPr>
          <a:xfrm>
            <a:off x="2667541" y="1925518"/>
            <a:ext cx="9606081" cy="685800"/>
          </a:xfrm>
          <a:prstGeom prst="rect">
            <a:avLst/>
          </a:prstGeom>
        </p:spPr>
        <p:txBody>
          <a:bodyPr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We also need to add integration with Azure SQL Warehouse. The data warehouse should be updated after a new order is placed.</a:t>
            </a:r>
          </a:p>
        </p:txBody>
      </p:sp>
      <p:pic>
        <p:nvPicPr>
          <p:cNvPr id="10" name="Picture 9">
            <a:extLst>
              <a:ext uri="{FF2B5EF4-FFF2-40B4-BE49-F238E27FC236}">
                <a16:creationId xmlns:a16="http://schemas.microsoft.com/office/drawing/2014/main" id="{30FEDC42-B1E3-4E34-8D26-07FD2CC93E3D}"/>
              </a:ext>
            </a:extLst>
          </p:cNvPr>
          <p:cNvPicPr>
            <a:picLocks noChangeAspect="1"/>
          </p:cNvPicPr>
          <p:nvPr/>
        </p:nvPicPr>
        <p:blipFill>
          <a:blip r:embed="rId3"/>
          <a:stretch>
            <a:fillRect/>
          </a:stretch>
        </p:blipFill>
        <p:spPr>
          <a:xfrm>
            <a:off x="350837" y="906462"/>
            <a:ext cx="2057400" cy="2069486"/>
          </a:xfrm>
          <a:prstGeom prst="rect">
            <a:avLst/>
          </a:prstGeom>
        </p:spPr>
      </p:pic>
      <p:pic>
        <p:nvPicPr>
          <p:cNvPr id="13" name="Picture 12">
            <a:extLst>
              <a:ext uri="{FF2B5EF4-FFF2-40B4-BE49-F238E27FC236}">
                <a16:creationId xmlns:a16="http://schemas.microsoft.com/office/drawing/2014/main" id="{3FC6FC7A-6473-488F-9E97-5086A3B2CF93}"/>
              </a:ext>
            </a:extLst>
          </p:cNvPr>
          <p:cNvPicPr>
            <a:picLocks noChangeAspect="1"/>
          </p:cNvPicPr>
          <p:nvPr/>
        </p:nvPicPr>
        <p:blipFill>
          <a:blip r:embed="rId4"/>
          <a:stretch>
            <a:fillRect/>
          </a:stretch>
        </p:blipFill>
        <p:spPr>
          <a:xfrm>
            <a:off x="350837" y="4059192"/>
            <a:ext cx="2057400" cy="2069486"/>
          </a:xfrm>
          <a:prstGeom prst="rect">
            <a:avLst/>
          </a:prstGeom>
        </p:spPr>
      </p:pic>
      <p:sp>
        <p:nvSpPr>
          <p:cNvPr id="14" name="Text Placeholder 2">
            <a:extLst>
              <a:ext uri="{FF2B5EF4-FFF2-40B4-BE49-F238E27FC236}">
                <a16:creationId xmlns:a16="http://schemas.microsoft.com/office/drawing/2014/main" id="{A2F10746-05FA-4817-A655-FAE6D2CA99A7}"/>
              </a:ext>
            </a:extLst>
          </p:cNvPr>
          <p:cNvSpPr txBox="1">
            <a:spLocks/>
          </p:cNvSpPr>
          <p:nvPr/>
        </p:nvSpPr>
        <p:spPr>
          <a:xfrm>
            <a:off x="2668550" y="4020137"/>
            <a:ext cx="9583518" cy="2438399"/>
          </a:xfrm>
          <a:prstGeom prst="rect">
            <a:avLst/>
          </a:prstGeom>
        </p:spPr>
        <p:txBody>
          <a:bodyPr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I’ll start working on these features.</a:t>
            </a:r>
          </a:p>
          <a:p>
            <a:pPr marL="0" indent="0">
              <a:buNone/>
            </a:pPr>
            <a:r>
              <a:rPr lang="en-US" sz="3200" dirty="0"/>
              <a:t>They should be pretty easy.</a:t>
            </a:r>
          </a:p>
          <a:p>
            <a:pPr marL="0" indent="0">
              <a:buNone/>
            </a:pPr>
            <a:endParaRPr lang="en-US" sz="3200" dirty="0"/>
          </a:p>
        </p:txBody>
      </p:sp>
    </p:spTree>
    <p:extLst>
      <p:ext uri="{BB962C8B-B14F-4D97-AF65-F5344CB8AC3E}">
        <p14:creationId xmlns:p14="http://schemas.microsoft.com/office/powerpoint/2010/main" val="15871753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txBox="1">
            <a:spLocks/>
          </p:cNvSpPr>
          <p:nvPr/>
        </p:nvSpPr>
        <p:spPr>
          <a:xfrm>
            <a:off x="274638" y="3121026"/>
            <a:ext cx="11963399" cy="1292662"/>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rPr>
              <a:t>Software entities should be open for extension, but closed for modification.</a:t>
            </a:r>
          </a:p>
        </p:txBody>
      </p:sp>
      <p:sp>
        <p:nvSpPr>
          <p:cNvPr id="40" name="Title 39">
            <a:extLst>
              <a:ext uri="{FF2B5EF4-FFF2-40B4-BE49-F238E27FC236}">
                <a16:creationId xmlns:a16="http://schemas.microsoft.com/office/drawing/2014/main" id="{169C10C3-C723-4E19-A489-08FC78D66D97}"/>
              </a:ext>
            </a:extLst>
          </p:cNvPr>
          <p:cNvSpPr>
            <a:spLocks noGrp="1"/>
          </p:cNvSpPr>
          <p:nvPr>
            <p:ph type="title"/>
          </p:nvPr>
        </p:nvSpPr>
        <p:spPr>
          <a:xfrm>
            <a:off x="274639" y="295274"/>
            <a:ext cx="11889564" cy="917575"/>
          </a:xfrm>
        </p:spPr>
        <p:txBody>
          <a:bodyPr/>
          <a:lstStyle/>
          <a:p>
            <a:r>
              <a:rPr lang="en-US" dirty="0"/>
              <a:t>Extending the </a:t>
            </a:r>
            <a:r>
              <a:rPr lang="en-US" b="1" dirty="0"/>
              <a:t>Place Order</a:t>
            </a:r>
            <a:r>
              <a:rPr lang="en-US" dirty="0"/>
              <a:t> function</a:t>
            </a:r>
          </a:p>
        </p:txBody>
      </p:sp>
      <p:grpSp>
        <p:nvGrpSpPr>
          <p:cNvPr id="63" name="Group 62">
            <a:extLst>
              <a:ext uri="{FF2B5EF4-FFF2-40B4-BE49-F238E27FC236}">
                <a16:creationId xmlns:a16="http://schemas.microsoft.com/office/drawing/2014/main" id="{CBD6D015-0632-49B8-9646-440FFFCD69AA}"/>
              </a:ext>
            </a:extLst>
          </p:cNvPr>
          <p:cNvGrpSpPr/>
          <p:nvPr/>
        </p:nvGrpSpPr>
        <p:grpSpPr>
          <a:xfrm>
            <a:off x="5849731" y="3568499"/>
            <a:ext cx="4537029" cy="994344"/>
            <a:chOff x="5849731" y="3568499"/>
            <a:chExt cx="4537029" cy="994344"/>
          </a:xfrm>
        </p:grpSpPr>
        <p:sp>
          <p:nvSpPr>
            <p:cNvPr id="25" name="Rectangle 24">
              <a:extLst>
                <a:ext uri="{FF2B5EF4-FFF2-40B4-BE49-F238E27FC236}">
                  <a16:creationId xmlns:a16="http://schemas.microsoft.com/office/drawing/2014/main" id="{4AB149D1-CCFD-48F6-8BAF-FEA7B4087F67}"/>
                </a:ext>
              </a:extLst>
            </p:cNvPr>
            <p:cNvSpPr/>
            <p:nvPr/>
          </p:nvSpPr>
          <p:spPr bwMode="auto">
            <a:xfrm>
              <a:off x="6547128" y="3568499"/>
              <a:ext cx="2133600" cy="6949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Send Order Confirmation Email</a:t>
              </a:r>
            </a:p>
          </p:txBody>
        </p:sp>
        <p:cxnSp>
          <p:nvCxnSpPr>
            <p:cNvPr id="5" name="Straight Arrow Connector 4">
              <a:extLst>
                <a:ext uri="{FF2B5EF4-FFF2-40B4-BE49-F238E27FC236}">
                  <a16:creationId xmlns:a16="http://schemas.microsoft.com/office/drawing/2014/main" id="{6577C1F1-8CE2-48B0-BF13-6BEEDB325491}"/>
                </a:ext>
              </a:extLst>
            </p:cNvPr>
            <p:cNvCxnSpPr>
              <a:stCxn id="2" idx="3"/>
              <a:endCxn id="25" idx="1"/>
            </p:cNvCxnSpPr>
            <p:nvPr/>
          </p:nvCxnSpPr>
          <p:spPr>
            <a:xfrm flipV="1">
              <a:off x="5849731" y="3915971"/>
              <a:ext cx="697397" cy="5314"/>
            </a:xfrm>
            <a:prstGeom prst="straightConnector1">
              <a:avLst/>
            </a:prstGeom>
            <a:ln w="38100">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D5133AED-58B7-4FE5-90FF-687C3E76B6A1}"/>
                </a:ext>
              </a:extLst>
            </p:cNvPr>
            <p:cNvPicPr>
              <a:picLocks noChangeAspect="1"/>
            </p:cNvPicPr>
            <p:nvPr/>
          </p:nvPicPr>
          <p:blipFill>
            <a:blip r:embed="rId3"/>
            <a:stretch>
              <a:fillRect/>
            </a:stretch>
          </p:blipFill>
          <p:spPr>
            <a:xfrm>
              <a:off x="9475407" y="3615364"/>
              <a:ext cx="612648" cy="612648"/>
            </a:xfrm>
            <a:prstGeom prst="rect">
              <a:avLst/>
            </a:prstGeom>
          </p:spPr>
        </p:pic>
        <p:sp>
          <p:nvSpPr>
            <p:cNvPr id="33" name="TextBox 32">
              <a:extLst>
                <a:ext uri="{FF2B5EF4-FFF2-40B4-BE49-F238E27FC236}">
                  <a16:creationId xmlns:a16="http://schemas.microsoft.com/office/drawing/2014/main" id="{C4D702F1-5E64-43EC-807F-202440836950}"/>
                </a:ext>
              </a:extLst>
            </p:cNvPr>
            <p:cNvSpPr txBox="1"/>
            <p:nvPr/>
          </p:nvSpPr>
          <p:spPr>
            <a:xfrm>
              <a:off x="9176702" y="4156578"/>
              <a:ext cx="1210058" cy="406265"/>
            </a:xfrm>
            <a:prstGeom prst="rect">
              <a:avLst/>
            </a:prstGeom>
            <a:noFill/>
          </p:spPr>
          <p:txBody>
            <a:bodyPr wrap="square" lIns="0" tIns="91440" rIns="0" bIns="91440"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Email</a:t>
              </a:r>
            </a:p>
          </p:txBody>
        </p:sp>
        <p:cxnSp>
          <p:nvCxnSpPr>
            <p:cNvPr id="18" name="Straight Arrow Connector 17">
              <a:extLst>
                <a:ext uri="{FF2B5EF4-FFF2-40B4-BE49-F238E27FC236}">
                  <a16:creationId xmlns:a16="http://schemas.microsoft.com/office/drawing/2014/main" id="{1A6659A6-B956-4E15-80BE-F2F1A47E8E04}"/>
                </a:ext>
              </a:extLst>
            </p:cNvPr>
            <p:cNvCxnSpPr>
              <a:stCxn id="25" idx="3"/>
            </p:cNvCxnSpPr>
            <p:nvPr/>
          </p:nvCxnSpPr>
          <p:spPr>
            <a:xfrm>
              <a:off x="8680728" y="3915971"/>
              <a:ext cx="794679" cy="0"/>
            </a:xfrm>
            <a:prstGeom prst="straightConnector1">
              <a:avLst/>
            </a:prstGeom>
            <a:ln w="38100">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64" name="Group 63">
            <a:extLst>
              <a:ext uri="{FF2B5EF4-FFF2-40B4-BE49-F238E27FC236}">
                <a16:creationId xmlns:a16="http://schemas.microsoft.com/office/drawing/2014/main" id="{F2A425BB-D6B7-43C8-B595-039EE839E75B}"/>
              </a:ext>
            </a:extLst>
          </p:cNvPr>
          <p:cNvGrpSpPr/>
          <p:nvPr/>
        </p:nvGrpSpPr>
        <p:grpSpPr>
          <a:xfrm>
            <a:off x="4782931" y="2162758"/>
            <a:ext cx="5674694" cy="1411056"/>
            <a:chOff x="4782931" y="2162758"/>
            <a:chExt cx="5674694" cy="1411056"/>
          </a:xfrm>
        </p:grpSpPr>
        <p:sp>
          <p:nvSpPr>
            <p:cNvPr id="27" name="Rectangle 26">
              <a:extLst>
                <a:ext uri="{FF2B5EF4-FFF2-40B4-BE49-F238E27FC236}">
                  <a16:creationId xmlns:a16="http://schemas.microsoft.com/office/drawing/2014/main" id="{F9060394-0887-40E0-BD34-B657C2EF1EC6}"/>
                </a:ext>
              </a:extLst>
            </p:cNvPr>
            <p:cNvSpPr/>
            <p:nvPr/>
          </p:nvSpPr>
          <p:spPr bwMode="auto">
            <a:xfrm>
              <a:off x="6547128" y="2162758"/>
              <a:ext cx="2133600" cy="6949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Update Data Warehouse</a:t>
              </a:r>
            </a:p>
          </p:txBody>
        </p:sp>
        <p:cxnSp>
          <p:nvCxnSpPr>
            <p:cNvPr id="9" name="Connector: Elbow 8">
              <a:extLst>
                <a:ext uri="{FF2B5EF4-FFF2-40B4-BE49-F238E27FC236}">
                  <a16:creationId xmlns:a16="http://schemas.microsoft.com/office/drawing/2014/main" id="{471CA565-EEBF-4AAF-996C-17E0045833C1}"/>
                </a:ext>
              </a:extLst>
            </p:cNvPr>
            <p:cNvCxnSpPr>
              <a:stCxn id="2" idx="0"/>
              <a:endCxn id="27" idx="1"/>
            </p:cNvCxnSpPr>
            <p:nvPr/>
          </p:nvCxnSpPr>
          <p:spPr>
            <a:xfrm rot="5400000" flipH="1" flipV="1">
              <a:off x="5133238" y="2159924"/>
              <a:ext cx="1063583" cy="1764197"/>
            </a:xfrm>
            <a:prstGeom prst="bentConnector2">
              <a:avLst/>
            </a:prstGeom>
            <a:ln w="38100">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07B08DFE-D979-44BE-821B-AEEB37013171}"/>
                </a:ext>
              </a:extLst>
            </p:cNvPr>
            <p:cNvPicPr>
              <a:picLocks noChangeAspect="1"/>
            </p:cNvPicPr>
            <p:nvPr/>
          </p:nvPicPr>
          <p:blipFill>
            <a:blip r:embed="rId4"/>
            <a:stretch>
              <a:fillRect/>
            </a:stretch>
          </p:blipFill>
          <p:spPr>
            <a:xfrm>
              <a:off x="9434259" y="2164253"/>
              <a:ext cx="694944" cy="694944"/>
            </a:xfrm>
            <a:prstGeom prst="rect">
              <a:avLst/>
            </a:prstGeom>
          </p:spPr>
        </p:pic>
        <p:sp>
          <p:nvSpPr>
            <p:cNvPr id="36" name="TextBox 35">
              <a:extLst>
                <a:ext uri="{FF2B5EF4-FFF2-40B4-BE49-F238E27FC236}">
                  <a16:creationId xmlns:a16="http://schemas.microsoft.com/office/drawing/2014/main" id="{596FC4B3-5692-4F5A-9522-9E1A50373DB8}"/>
                </a:ext>
              </a:extLst>
            </p:cNvPr>
            <p:cNvSpPr txBox="1"/>
            <p:nvPr/>
          </p:nvSpPr>
          <p:spPr>
            <a:xfrm>
              <a:off x="9105837" y="2812332"/>
              <a:ext cx="1351788" cy="738664"/>
            </a:xfrm>
            <a:prstGeom prst="rect">
              <a:avLst/>
            </a:prstGeom>
            <a:noFill/>
          </p:spPr>
          <p:txBody>
            <a:bodyPr wrap="square" lIns="0" tIns="146304" rIns="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SQL Data Warehouse</a:t>
              </a:r>
            </a:p>
          </p:txBody>
        </p:sp>
        <p:cxnSp>
          <p:nvCxnSpPr>
            <p:cNvPr id="20" name="Straight Arrow Connector 19">
              <a:extLst>
                <a:ext uri="{FF2B5EF4-FFF2-40B4-BE49-F238E27FC236}">
                  <a16:creationId xmlns:a16="http://schemas.microsoft.com/office/drawing/2014/main" id="{6A1D5749-D3D5-4901-9FD9-17C12AA5142D}"/>
                </a:ext>
              </a:extLst>
            </p:cNvPr>
            <p:cNvCxnSpPr>
              <a:stCxn id="27" idx="3"/>
              <a:endCxn id="35" idx="1"/>
            </p:cNvCxnSpPr>
            <p:nvPr/>
          </p:nvCxnSpPr>
          <p:spPr>
            <a:xfrm>
              <a:off x="8680728" y="2510230"/>
              <a:ext cx="753531" cy="1495"/>
            </a:xfrm>
            <a:prstGeom prst="straightConnector1">
              <a:avLst/>
            </a:prstGeom>
            <a:ln w="38100">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62" name="Group 61">
            <a:extLst>
              <a:ext uri="{FF2B5EF4-FFF2-40B4-BE49-F238E27FC236}">
                <a16:creationId xmlns:a16="http://schemas.microsoft.com/office/drawing/2014/main" id="{06F1D4EB-A194-498A-996B-1C19C5B1F919}"/>
              </a:ext>
            </a:extLst>
          </p:cNvPr>
          <p:cNvGrpSpPr/>
          <p:nvPr/>
        </p:nvGrpSpPr>
        <p:grpSpPr>
          <a:xfrm>
            <a:off x="1978850" y="1319947"/>
            <a:ext cx="7341759" cy="5024123"/>
            <a:chOff x="1978850" y="1319947"/>
            <a:chExt cx="7341759" cy="5024123"/>
          </a:xfrm>
        </p:grpSpPr>
        <p:pic>
          <p:nvPicPr>
            <p:cNvPr id="11" name="Picture 10">
              <a:extLst>
                <a:ext uri="{FF2B5EF4-FFF2-40B4-BE49-F238E27FC236}">
                  <a16:creationId xmlns:a16="http://schemas.microsoft.com/office/drawing/2014/main" id="{199F7379-8330-4173-8FAA-B129E4E2F088}"/>
                </a:ext>
              </a:extLst>
            </p:cNvPr>
            <p:cNvPicPr>
              <a:picLocks noChangeAspect="1"/>
            </p:cNvPicPr>
            <p:nvPr/>
          </p:nvPicPr>
          <p:blipFill>
            <a:blip r:embed="rId5"/>
            <a:stretch>
              <a:fillRect/>
            </a:stretch>
          </p:blipFill>
          <p:spPr>
            <a:xfrm>
              <a:off x="2236407" y="3568499"/>
              <a:ext cx="694944" cy="694944"/>
            </a:xfrm>
            <a:prstGeom prst="rect">
              <a:avLst/>
            </a:prstGeom>
          </p:spPr>
        </p:pic>
        <p:sp>
          <p:nvSpPr>
            <p:cNvPr id="12" name="TextBox 11">
              <a:extLst>
                <a:ext uri="{FF2B5EF4-FFF2-40B4-BE49-F238E27FC236}">
                  <a16:creationId xmlns:a16="http://schemas.microsoft.com/office/drawing/2014/main" id="{69060045-167E-4B15-9825-40D9EE8D3F64}"/>
                </a:ext>
              </a:extLst>
            </p:cNvPr>
            <p:cNvSpPr txBox="1"/>
            <p:nvPr/>
          </p:nvSpPr>
          <p:spPr>
            <a:xfrm>
              <a:off x="1978850" y="4259141"/>
              <a:ext cx="1210058" cy="406265"/>
            </a:xfrm>
            <a:prstGeom prst="rect">
              <a:avLst/>
            </a:prstGeom>
            <a:noFill/>
          </p:spPr>
          <p:txBody>
            <a:bodyPr wrap="square" lIns="0" tIns="91440" rIns="0" bIns="91440"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Web App</a:t>
              </a:r>
            </a:p>
          </p:txBody>
        </p:sp>
        <p:cxnSp>
          <p:nvCxnSpPr>
            <p:cNvPr id="3" name="Straight Arrow Connector 2">
              <a:extLst>
                <a:ext uri="{FF2B5EF4-FFF2-40B4-BE49-F238E27FC236}">
                  <a16:creationId xmlns:a16="http://schemas.microsoft.com/office/drawing/2014/main" id="{1F75355F-3297-4866-BD45-53CDAC3EEE13}"/>
                </a:ext>
              </a:extLst>
            </p:cNvPr>
            <p:cNvCxnSpPr>
              <a:cxnSpLocks/>
              <a:stCxn id="11" idx="3"/>
            </p:cNvCxnSpPr>
            <p:nvPr/>
          </p:nvCxnSpPr>
          <p:spPr>
            <a:xfrm>
              <a:off x="2931351" y="3915971"/>
              <a:ext cx="781813" cy="1832"/>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FDACC77D-C2CF-4321-9820-049650383E83}"/>
                </a:ext>
              </a:extLst>
            </p:cNvPr>
            <p:cNvSpPr/>
            <p:nvPr/>
          </p:nvSpPr>
          <p:spPr bwMode="auto">
            <a:xfrm>
              <a:off x="3716131" y="3573813"/>
              <a:ext cx="2133600" cy="6949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Place Order</a:t>
              </a:r>
            </a:p>
          </p:txBody>
        </p:sp>
        <p:pic>
          <p:nvPicPr>
            <p:cNvPr id="52" name="Picture 51">
              <a:extLst>
                <a:ext uri="{FF2B5EF4-FFF2-40B4-BE49-F238E27FC236}">
                  <a16:creationId xmlns:a16="http://schemas.microsoft.com/office/drawing/2014/main" id="{CEED1AF7-2BC8-4E1E-8262-84324E70F873}"/>
                </a:ext>
              </a:extLst>
            </p:cNvPr>
            <p:cNvPicPr>
              <a:picLocks noChangeAspect="1"/>
            </p:cNvPicPr>
            <p:nvPr/>
          </p:nvPicPr>
          <p:blipFill>
            <a:blip r:embed="rId6"/>
            <a:stretch>
              <a:fillRect/>
            </a:stretch>
          </p:blipFill>
          <p:spPr>
            <a:xfrm>
              <a:off x="4435459" y="5021262"/>
              <a:ext cx="694944" cy="694944"/>
            </a:xfrm>
            <a:prstGeom prst="rect">
              <a:avLst/>
            </a:prstGeom>
          </p:spPr>
        </p:pic>
        <p:cxnSp>
          <p:nvCxnSpPr>
            <p:cNvPr id="55" name="Straight Arrow Connector 54">
              <a:extLst>
                <a:ext uri="{FF2B5EF4-FFF2-40B4-BE49-F238E27FC236}">
                  <a16:creationId xmlns:a16="http://schemas.microsoft.com/office/drawing/2014/main" id="{718AA3E0-F257-43AE-B591-088BD245DF86}"/>
                </a:ext>
              </a:extLst>
            </p:cNvPr>
            <p:cNvCxnSpPr>
              <a:stCxn id="2" idx="2"/>
              <a:endCxn id="52" idx="0"/>
            </p:cNvCxnSpPr>
            <p:nvPr/>
          </p:nvCxnSpPr>
          <p:spPr>
            <a:xfrm>
              <a:off x="4782931" y="4268757"/>
              <a:ext cx="0" cy="752505"/>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42C63E1C-3790-4FA0-9E67-7961B8226D6A}"/>
                </a:ext>
              </a:extLst>
            </p:cNvPr>
            <p:cNvSpPr txBox="1"/>
            <p:nvPr/>
          </p:nvSpPr>
          <p:spPr>
            <a:xfrm>
              <a:off x="4177902" y="5716206"/>
              <a:ext cx="1210058" cy="627864"/>
            </a:xfrm>
            <a:prstGeom prst="rect">
              <a:avLst/>
            </a:prstGeom>
            <a:noFill/>
          </p:spPr>
          <p:txBody>
            <a:bodyPr wrap="square" lIns="0" tIns="91440" rIns="0" bIns="91440"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Azure SQL Database</a:t>
              </a:r>
            </a:p>
          </p:txBody>
        </p:sp>
        <p:sp>
          <p:nvSpPr>
            <p:cNvPr id="59" name="Rectangle 58">
              <a:extLst>
                <a:ext uri="{FF2B5EF4-FFF2-40B4-BE49-F238E27FC236}">
                  <a16:creationId xmlns:a16="http://schemas.microsoft.com/office/drawing/2014/main" id="{173EEA93-41C1-48FA-A1C6-D4EDF57CFF9C}"/>
                </a:ext>
              </a:extLst>
            </p:cNvPr>
            <p:cNvSpPr/>
            <p:nvPr/>
          </p:nvSpPr>
          <p:spPr bwMode="auto">
            <a:xfrm>
              <a:off x="3346728" y="1648230"/>
              <a:ext cx="5638800" cy="2882781"/>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Azure Kubernetes Service</a:t>
              </a:r>
            </a:p>
          </p:txBody>
        </p:sp>
        <p:pic>
          <p:nvPicPr>
            <p:cNvPr id="60" name="Picture 59">
              <a:extLst>
                <a:ext uri="{FF2B5EF4-FFF2-40B4-BE49-F238E27FC236}">
                  <a16:creationId xmlns:a16="http://schemas.microsoft.com/office/drawing/2014/main" id="{56EEE302-ED7D-4645-BBAF-BA7F69B5CAFD}"/>
                </a:ext>
              </a:extLst>
            </p:cNvPr>
            <p:cNvPicPr>
              <a:picLocks noChangeAspect="1"/>
            </p:cNvPicPr>
            <p:nvPr/>
          </p:nvPicPr>
          <p:blipFill>
            <a:blip r:embed="rId7"/>
            <a:stretch>
              <a:fillRect/>
            </a:stretch>
          </p:blipFill>
          <p:spPr>
            <a:xfrm>
              <a:off x="8650446" y="1319947"/>
              <a:ext cx="670163" cy="651240"/>
            </a:xfrm>
            <a:prstGeom prst="rect">
              <a:avLst/>
            </a:prstGeom>
          </p:spPr>
        </p:pic>
      </p:grpSp>
    </p:spTree>
    <p:extLst>
      <p:ext uri="{BB962C8B-B14F-4D97-AF65-F5344CB8AC3E}">
        <p14:creationId xmlns:p14="http://schemas.microsoft.com/office/powerpoint/2010/main" val="1327248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left)">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wipe(left)">
                                      <p:cBhvr>
                                        <p:cTn id="12"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
          <p:cNvSpPr txBox="1">
            <a:spLocks/>
          </p:cNvSpPr>
          <p:nvPr/>
        </p:nvSpPr>
        <p:spPr>
          <a:xfrm>
            <a:off x="2484437" y="2278062"/>
            <a:ext cx="9677400" cy="738664"/>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100" normalizeH="0" baseline="0" noProof="0" dirty="0">
                <a:ln w="3175">
                  <a:noFill/>
                </a:ln>
                <a:gradFill>
                  <a:gsLst>
                    <a:gs pos="100000">
                      <a:srgbClr val="FFFFFF"/>
                    </a:gs>
                    <a:gs pos="0">
                      <a:srgbClr val="FFFFFF"/>
                    </a:gs>
                  </a:gsLst>
                  <a:lin ang="5400000" scaled="0"/>
                </a:gradFill>
                <a:effectLst/>
                <a:uLnTx/>
                <a:uFillTx/>
                <a:ea typeface="+mn-ea"/>
                <a:cs typeface="Segoe UI" pitchFamily="34" charset="0"/>
              </a:rPr>
              <a:t>This is Robert “Uncle Bob” Martin.</a:t>
            </a:r>
          </a:p>
        </p:txBody>
      </p:sp>
      <p:grpSp>
        <p:nvGrpSpPr>
          <p:cNvPr id="34" name="Group 33"/>
          <p:cNvGrpSpPr/>
          <p:nvPr/>
        </p:nvGrpSpPr>
        <p:grpSpPr>
          <a:xfrm>
            <a:off x="278755" y="2278062"/>
            <a:ext cx="2141720" cy="2057400"/>
            <a:chOff x="274637" y="2481093"/>
            <a:chExt cx="2057400" cy="2057400"/>
          </a:xfrm>
        </p:grpSpPr>
        <p:grpSp>
          <p:nvGrpSpPr>
            <p:cNvPr id="35" name="Group 4"/>
            <p:cNvGrpSpPr>
              <a:grpSpLocks noChangeAspect="1"/>
            </p:cNvGrpSpPr>
            <p:nvPr/>
          </p:nvGrpSpPr>
          <p:grpSpPr bwMode="auto">
            <a:xfrm>
              <a:off x="274637" y="2481093"/>
              <a:ext cx="2057400" cy="2057400"/>
              <a:chOff x="2341" y="775"/>
              <a:chExt cx="666" cy="673"/>
            </a:xfrm>
          </p:grpSpPr>
          <p:sp>
            <p:nvSpPr>
              <p:cNvPr id="37" name="AutoShape 3"/>
              <p:cNvSpPr>
                <a:spLocks noChangeAspect="1" noChangeArrowheads="1" noTextEdit="1"/>
              </p:cNvSpPr>
              <p:nvPr/>
            </p:nvSpPr>
            <p:spPr bwMode="auto">
              <a:xfrm>
                <a:off x="2342" y="775"/>
                <a:ext cx="665"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38" name="Oval 5"/>
              <p:cNvSpPr>
                <a:spLocks noChangeArrowheads="1"/>
              </p:cNvSpPr>
              <p:nvPr/>
            </p:nvSpPr>
            <p:spPr bwMode="auto">
              <a:xfrm>
                <a:off x="2341" y="776"/>
                <a:ext cx="665" cy="672"/>
              </a:xfrm>
              <a:prstGeom prst="ellipse">
                <a:avLst/>
              </a:pr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39" name="Freeform 6"/>
              <p:cNvSpPr>
                <a:spLocks/>
              </p:cNvSpPr>
              <p:nvPr/>
            </p:nvSpPr>
            <p:spPr bwMode="auto">
              <a:xfrm>
                <a:off x="2556" y="987"/>
                <a:ext cx="216" cy="64"/>
              </a:xfrm>
              <a:custGeom>
                <a:avLst/>
                <a:gdLst>
                  <a:gd name="T0" fmla="*/ 0 w 231"/>
                  <a:gd name="T1" fmla="*/ 51 h 68"/>
                  <a:gd name="T2" fmla="*/ 11 w 231"/>
                  <a:gd name="T3" fmla="*/ 68 h 68"/>
                  <a:gd name="T4" fmla="*/ 219 w 231"/>
                  <a:gd name="T5" fmla="*/ 68 h 68"/>
                  <a:gd name="T6" fmla="*/ 231 w 231"/>
                  <a:gd name="T7" fmla="*/ 51 h 68"/>
                  <a:gd name="T8" fmla="*/ 231 w 231"/>
                  <a:gd name="T9" fmla="*/ 16 h 68"/>
                  <a:gd name="T10" fmla="*/ 219 w 231"/>
                  <a:gd name="T11" fmla="*/ 0 h 68"/>
                  <a:gd name="T12" fmla="*/ 11 w 231"/>
                  <a:gd name="T13" fmla="*/ 0 h 68"/>
                  <a:gd name="T14" fmla="*/ 0 w 231"/>
                  <a:gd name="T15" fmla="*/ 16 h 68"/>
                  <a:gd name="T16" fmla="*/ 0 w 231"/>
                  <a:gd name="T17" fmla="*/ 5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68">
                    <a:moveTo>
                      <a:pt x="0" y="51"/>
                    </a:moveTo>
                    <a:cubicBezTo>
                      <a:pt x="0" y="60"/>
                      <a:pt x="5" y="68"/>
                      <a:pt x="11" y="68"/>
                    </a:cubicBezTo>
                    <a:cubicBezTo>
                      <a:pt x="219" y="68"/>
                      <a:pt x="219" y="68"/>
                      <a:pt x="219" y="68"/>
                    </a:cubicBezTo>
                    <a:cubicBezTo>
                      <a:pt x="226" y="68"/>
                      <a:pt x="231" y="60"/>
                      <a:pt x="231" y="51"/>
                    </a:cubicBezTo>
                    <a:cubicBezTo>
                      <a:pt x="231" y="16"/>
                      <a:pt x="231" y="16"/>
                      <a:pt x="231" y="16"/>
                    </a:cubicBezTo>
                    <a:cubicBezTo>
                      <a:pt x="231" y="7"/>
                      <a:pt x="226" y="0"/>
                      <a:pt x="219" y="0"/>
                    </a:cubicBezTo>
                    <a:cubicBezTo>
                      <a:pt x="11" y="0"/>
                      <a:pt x="11" y="0"/>
                      <a:pt x="11" y="0"/>
                    </a:cubicBezTo>
                    <a:cubicBezTo>
                      <a:pt x="5" y="0"/>
                      <a:pt x="0" y="7"/>
                      <a:pt x="0" y="16"/>
                    </a:cubicBezTo>
                    <a:lnTo>
                      <a:pt x="0" y="51"/>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40" name="Freeform 7"/>
              <p:cNvSpPr>
                <a:spLocks/>
              </p:cNvSpPr>
              <p:nvPr/>
            </p:nvSpPr>
            <p:spPr bwMode="auto">
              <a:xfrm>
                <a:off x="2565" y="886"/>
                <a:ext cx="193" cy="262"/>
              </a:xfrm>
              <a:custGeom>
                <a:avLst/>
                <a:gdLst>
                  <a:gd name="T0" fmla="*/ 3 w 207"/>
                  <a:gd name="T1" fmla="*/ 129 h 278"/>
                  <a:gd name="T2" fmla="*/ 3 w 207"/>
                  <a:gd name="T3" fmla="*/ 214 h 278"/>
                  <a:gd name="T4" fmla="*/ 25 w 207"/>
                  <a:gd name="T5" fmla="*/ 247 h 278"/>
                  <a:gd name="T6" fmla="*/ 161 w 207"/>
                  <a:gd name="T7" fmla="*/ 259 h 278"/>
                  <a:gd name="T8" fmla="*/ 195 w 207"/>
                  <a:gd name="T9" fmla="*/ 243 h 278"/>
                  <a:gd name="T10" fmla="*/ 207 w 207"/>
                  <a:gd name="T11" fmla="*/ 207 h 278"/>
                  <a:gd name="T12" fmla="*/ 207 w 207"/>
                  <a:gd name="T13" fmla="*/ 69 h 278"/>
                  <a:gd name="T14" fmla="*/ 171 w 207"/>
                  <a:gd name="T15" fmla="*/ 9 h 278"/>
                  <a:gd name="T16" fmla="*/ 45 w 207"/>
                  <a:gd name="T17" fmla="*/ 0 h 278"/>
                  <a:gd name="T18" fmla="*/ 25 w 207"/>
                  <a:gd name="T19" fmla="*/ 52 h 278"/>
                  <a:gd name="T20" fmla="*/ 10 w 207"/>
                  <a:gd name="T21" fmla="*/ 102 h 278"/>
                  <a:gd name="T22" fmla="*/ 3 w 207"/>
                  <a:gd name="T23" fmla="*/ 12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278">
                    <a:moveTo>
                      <a:pt x="3" y="129"/>
                    </a:moveTo>
                    <a:cubicBezTo>
                      <a:pt x="3" y="214"/>
                      <a:pt x="3" y="214"/>
                      <a:pt x="3" y="214"/>
                    </a:cubicBezTo>
                    <a:cubicBezTo>
                      <a:pt x="3" y="214"/>
                      <a:pt x="0" y="238"/>
                      <a:pt x="25" y="247"/>
                    </a:cubicBezTo>
                    <a:cubicBezTo>
                      <a:pt x="25" y="247"/>
                      <a:pt x="93" y="278"/>
                      <a:pt x="161" y="259"/>
                    </a:cubicBezTo>
                    <a:cubicBezTo>
                      <a:pt x="195" y="243"/>
                      <a:pt x="195" y="243"/>
                      <a:pt x="195" y="243"/>
                    </a:cubicBezTo>
                    <a:cubicBezTo>
                      <a:pt x="195" y="243"/>
                      <a:pt x="207" y="240"/>
                      <a:pt x="207" y="207"/>
                    </a:cubicBezTo>
                    <a:cubicBezTo>
                      <a:pt x="207" y="69"/>
                      <a:pt x="207" y="69"/>
                      <a:pt x="207" y="69"/>
                    </a:cubicBezTo>
                    <a:cubicBezTo>
                      <a:pt x="207" y="69"/>
                      <a:pt x="176" y="10"/>
                      <a:pt x="171" y="9"/>
                    </a:cubicBezTo>
                    <a:cubicBezTo>
                      <a:pt x="166" y="8"/>
                      <a:pt x="45" y="0"/>
                      <a:pt x="45" y="0"/>
                    </a:cubicBezTo>
                    <a:cubicBezTo>
                      <a:pt x="25" y="52"/>
                      <a:pt x="25" y="52"/>
                      <a:pt x="25" y="52"/>
                    </a:cubicBezTo>
                    <a:cubicBezTo>
                      <a:pt x="10" y="102"/>
                      <a:pt x="10" y="102"/>
                      <a:pt x="10" y="102"/>
                    </a:cubicBezTo>
                    <a:lnTo>
                      <a:pt x="3" y="129"/>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Semilight"/>
                </a:endParaRPr>
              </a:p>
            </p:txBody>
          </p:sp>
          <p:sp>
            <p:nvSpPr>
              <p:cNvPr id="41" name="Freeform 8"/>
              <p:cNvSpPr>
                <a:spLocks/>
              </p:cNvSpPr>
              <p:nvPr/>
            </p:nvSpPr>
            <p:spPr bwMode="auto">
              <a:xfrm>
                <a:off x="2491" y="1208"/>
                <a:ext cx="177" cy="240"/>
              </a:xfrm>
              <a:custGeom>
                <a:avLst/>
                <a:gdLst>
                  <a:gd name="T0" fmla="*/ 189 w 189"/>
                  <a:gd name="T1" fmla="*/ 0 h 254"/>
                  <a:gd name="T2" fmla="*/ 189 w 189"/>
                  <a:gd name="T3" fmla="*/ 254 h 254"/>
                  <a:gd name="T4" fmla="*/ 187 w 189"/>
                  <a:gd name="T5" fmla="*/ 254 h 254"/>
                  <a:gd name="T6" fmla="*/ 9 w 189"/>
                  <a:gd name="T7" fmla="*/ 200 h 254"/>
                  <a:gd name="T8" fmla="*/ 9 w 189"/>
                  <a:gd name="T9" fmla="*/ 189 h 254"/>
                  <a:gd name="T10" fmla="*/ 8 w 189"/>
                  <a:gd name="T11" fmla="*/ 172 h 254"/>
                  <a:gd name="T12" fmla="*/ 6 w 189"/>
                  <a:gd name="T13" fmla="*/ 137 h 254"/>
                  <a:gd name="T14" fmla="*/ 3 w 189"/>
                  <a:gd name="T15" fmla="*/ 73 h 254"/>
                  <a:gd name="T16" fmla="*/ 1 w 189"/>
                  <a:gd name="T17" fmla="*/ 17 h 254"/>
                  <a:gd name="T18" fmla="*/ 1 w 189"/>
                  <a:gd name="T19" fmla="*/ 17 h 254"/>
                  <a:gd name="T20" fmla="*/ 0 w 189"/>
                  <a:gd name="T21" fmla="*/ 14 h 254"/>
                  <a:gd name="T22" fmla="*/ 45 w 189"/>
                  <a:gd name="T23" fmla="*/ 11 h 254"/>
                  <a:gd name="T24" fmla="*/ 55 w 189"/>
                  <a:gd name="T25" fmla="*/ 10 h 254"/>
                  <a:gd name="T26" fmla="*/ 184 w 189"/>
                  <a:gd name="T27" fmla="*/ 1 h 254"/>
                  <a:gd name="T28" fmla="*/ 187 w 189"/>
                  <a:gd name="T29" fmla="*/ 0 h 254"/>
                  <a:gd name="T30" fmla="*/ 188 w 189"/>
                  <a:gd name="T31" fmla="*/ 0 h 254"/>
                  <a:gd name="T32" fmla="*/ 189 w 189"/>
                  <a:gd name="T33"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9" h="254">
                    <a:moveTo>
                      <a:pt x="189" y="0"/>
                    </a:moveTo>
                    <a:cubicBezTo>
                      <a:pt x="189" y="254"/>
                      <a:pt x="189" y="254"/>
                      <a:pt x="189" y="254"/>
                    </a:cubicBezTo>
                    <a:cubicBezTo>
                      <a:pt x="188" y="254"/>
                      <a:pt x="188" y="254"/>
                      <a:pt x="187" y="254"/>
                    </a:cubicBezTo>
                    <a:cubicBezTo>
                      <a:pt x="122" y="252"/>
                      <a:pt x="61" y="233"/>
                      <a:pt x="9" y="200"/>
                    </a:cubicBezTo>
                    <a:cubicBezTo>
                      <a:pt x="9" y="189"/>
                      <a:pt x="9" y="189"/>
                      <a:pt x="9" y="189"/>
                    </a:cubicBezTo>
                    <a:cubicBezTo>
                      <a:pt x="8" y="172"/>
                      <a:pt x="8" y="172"/>
                      <a:pt x="8" y="172"/>
                    </a:cubicBezTo>
                    <a:cubicBezTo>
                      <a:pt x="6" y="137"/>
                      <a:pt x="6" y="137"/>
                      <a:pt x="6" y="137"/>
                    </a:cubicBezTo>
                    <a:cubicBezTo>
                      <a:pt x="3" y="73"/>
                      <a:pt x="3" y="73"/>
                      <a:pt x="3" y="73"/>
                    </a:cubicBezTo>
                    <a:cubicBezTo>
                      <a:pt x="1" y="17"/>
                      <a:pt x="1" y="17"/>
                      <a:pt x="1" y="17"/>
                    </a:cubicBezTo>
                    <a:cubicBezTo>
                      <a:pt x="1" y="17"/>
                      <a:pt x="1" y="17"/>
                      <a:pt x="1" y="17"/>
                    </a:cubicBezTo>
                    <a:cubicBezTo>
                      <a:pt x="0" y="14"/>
                      <a:pt x="0" y="14"/>
                      <a:pt x="0" y="14"/>
                    </a:cubicBezTo>
                    <a:cubicBezTo>
                      <a:pt x="45" y="11"/>
                      <a:pt x="45" y="11"/>
                      <a:pt x="45" y="11"/>
                    </a:cubicBezTo>
                    <a:cubicBezTo>
                      <a:pt x="55" y="10"/>
                      <a:pt x="55" y="10"/>
                      <a:pt x="55" y="10"/>
                    </a:cubicBezTo>
                    <a:cubicBezTo>
                      <a:pt x="184" y="1"/>
                      <a:pt x="184" y="1"/>
                      <a:pt x="184" y="1"/>
                    </a:cubicBezTo>
                    <a:cubicBezTo>
                      <a:pt x="187" y="0"/>
                      <a:pt x="187" y="0"/>
                      <a:pt x="187" y="0"/>
                    </a:cubicBezTo>
                    <a:cubicBezTo>
                      <a:pt x="188" y="0"/>
                      <a:pt x="188" y="0"/>
                      <a:pt x="188" y="0"/>
                    </a:cubicBezTo>
                    <a:lnTo>
                      <a:pt x="189" y="0"/>
                    </a:lnTo>
                    <a:close/>
                  </a:path>
                </a:pathLst>
              </a:custGeom>
              <a:solidFill>
                <a:srgbClr val="353535">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42" name="Freeform 9"/>
              <p:cNvSpPr>
                <a:spLocks/>
              </p:cNvSpPr>
              <p:nvPr/>
            </p:nvSpPr>
            <p:spPr bwMode="auto">
              <a:xfrm>
                <a:off x="2666" y="1208"/>
                <a:ext cx="176" cy="240"/>
              </a:xfrm>
              <a:custGeom>
                <a:avLst/>
                <a:gdLst>
                  <a:gd name="T0" fmla="*/ 189 w 189"/>
                  <a:gd name="T1" fmla="*/ 14 h 254"/>
                  <a:gd name="T2" fmla="*/ 188 w 189"/>
                  <a:gd name="T3" fmla="*/ 17 h 254"/>
                  <a:gd name="T4" fmla="*/ 188 w 189"/>
                  <a:gd name="T5" fmla="*/ 17 h 254"/>
                  <a:gd name="T6" fmla="*/ 186 w 189"/>
                  <a:gd name="T7" fmla="*/ 73 h 254"/>
                  <a:gd name="T8" fmla="*/ 182 w 189"/>
                  <a:gd name="T9" fmla="*/ 155 h 254"/>
                  <a:gd name="T10" fmla="*/ 180 w 189"/>
                  <a:gd name="T11" fmla="*/ 187 h 254"/>
                  <a:gd name="T12" fmla="*/ 180 w 189"/>
                  <a:gd name="T13" fmla="*/ 189 h 254"/>
                  <a:gd name="T14" fmla="*/ 180 w 189"/>
                  <a:gd name="T15" fmla="*/ 210 h 254"/>
                  <a:gd name="T16" fmla="*/ 9 w 189"/>
                  <a:gd name="T17" fmla="*/ 254 h 254"/>
                  <a:gd name="T18" fmla="*/ 2 w 189"/>
                  <a:gd name="T19" fmla="*/ 254 h 254"/>
                  <a:gd name="T20" fmla="*/ 0 w 189"/>
                  <a:gd name="T21" fmla="*/ 254 h 254"/>
                  <a:gd name="T22" fmla="*/ 0 w 189"/>
                  <a:gd name="T23" fmla="*/ 0 h 254"/>
                  <a:gd name="T24" fmla="*/ 1 w 189"/>
                  <a:gd name="T25" fmla="*/ 0 h 254"/>
                  <a:gd name="T26" fmla="*/ 2 w 189"/>
                  <a:gd name="T27" fmla="*/ 0 h 254"/>
                  <a:gd name="T28" fmla="*/ 5 w 189"/>
                  <a:gd name="T29" fmla="*/ 1 h 254"/>
                  <a:gd name="T30" fmla="*/ 134 w 189"/>
                  <a:gd name="T31" fmla="*/ 10 h 254"/>
                  <a:gd name="T32" fmla="*/ 144 w 189"/>
                  <a:gd name="T33" fmla="*/ 11 h 254"/>
                  <a:gd name="T34" fmla="*/ 189 w 189"/>
                  <a:gd name="T35" fmla="*/ 1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254">
                    <a:moveTo>
                      <a:pt x="189" y="14"/>
                    </a:moveTo>
                    <a:cubicBezTo>
                      <a:pt x="188" y="17"/>
                      <a:pt x="188" y="17"/>
                      <a:pt x="188" y="17"/>
                    </a:cubicBezTo>
                    <a:cubicBezTo>
                      <a:pt x="188" y="17"/>
                      <a:pt x="188" y="17"/>
                      <a:pt x="188" y="17"/>
                    </a:cubicBezTo>
                    <a:cubicBezTo>
                      <a:pt x="186" y="73"/>
                      <a:pt x="186" y="73"/>
                      <a:pt x="186" y="73"/>
                    </a:cubicBezTo>
                    <a:cubicBezTo>
                      <a:pt x="182" y="155"/>
                      <a:pt x="182" y="155"/>
                      <a:pt x="182" y="155"/>
                    </a:cubicBezTo>
                    <a:cubicBezTo>
                      <a:pt x="180" y="187"/>
                      <a:pt x="180" y="187"/>
                      <a:pt x="180" y="187"/>
                    </a:cubicBezTo>
                    <a:cubicBezTo>
                      <a:pt x="180" y="189"/>
                      <a:pt x="180" y="189"/>
                      <a:pt x="180" y="189"/>
                    </a:cubicBezTo>
                    <a:cubicBezTo>
                      <a:pt x="180" y="210"/>
                      <a:pt x="180" y="210"/>
                      <a:pt x="180" y="210"/>
                    </a:cubicBezTo>
                    <a:cubicBezTo>
                      <a:pt x="129" y="238"/>
                      <a:pt x="71" y="254"/>
                      <a:pt x="9" y="254"/>
                    </a:cubicBezTo>
                    <a:cubicBezTo>
                      <a:pt x="7" y="254"/>
                      <a:pt x="4" y="254"/>
                      <a:pt x="2" y="254"/>
                    </a:cubicBezTo>
                    <a:cubicBezTo>
                      <a:pt x="1" y="254"/>
                      <a:pt x="1" y="254"/>
                      <a:pt x="0" y="254"/>
                    </a:cubicBezTo>
                    <a:cubicBezTo>
                      <a:pt x="0" y="0"/>
                      <a:pt x="0" y="0"/>
                      <a:pt x="0" y="0"/>
                    </a:cubicBezTo>
                    <a:cubicBezTo>
                      <a:pt x="1" y="0"/>
                      <a:pt x="1" y="0"/>
                      <a:pt x="1" y="0"/>
                    </a:cubicBezTo>
                    <a:cubicBezTo>
                      <a:pt x="2" y="0"/>
                      <a:pt x="2" y="0"/>
                      <a:pt x="2" y="0"/>
                    </a:cubicBezTo>
                    <a:cubicBezTo>
                      <a:pt x="5" y="1"/>
                      <a:pt x="5" y="1"/>
                      <a:pt x="5" y="1"/>
                    </a:cubicBezTo>
                    <a:cubicBezTo>
                      <a:pt x="134" y="10"/>
                      <a:pt x="134" y="10"/>
                      <a:pt x="134" y="10"/>
                    </a:cubicBezTo>
                    <a:cubicBezTo>
                      <a:pt x="144" y="11"/>
                      <a:pt x="144" y="11"/>
                      <a:pt x="144" y="11"/>
                    </a:cubicBezTo>
                    <a:lnTo>
                      <a:pt x="189" y="14"/>
                    </a:lnTo>
                    <a:close/>
                  </a:path>
                </a:pathLst>
              </a:custGeom>
              <a:solidFill>
                <a:srgbClr val="353535">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43" name="Freeform 10"/>
              <p:cNvSpPr>
                <a:spLocks/>
              </p:cNvSpPr>
              <p:nvPr/>
            </p:nvSpPr>
            <p:spPr bwMode="auto">
              <a:xfrm>
                <a:off x="2799" y="1182"/>
                <a:ext cx="119" cy="217"/>
              </a:xfrm>
              <a:custGeom>
                <a:avLst/>
                <a:gdLst>
                  <a:gd name="T0" fmla="*/ 127 w 127"/>
                  <a:gd name="T1" fmla="*/ 168 h 230"/>
                  <a:gd name="T2" fmla="*/ 51 w 127"/>
                  <a:gd name="T3" fmla="*/ 230 h 230"/>
                  <a:gd name="T4" fmla="*/ 39 w 127"/>
                  <a:gd name="T5" fmla="*/ 183 h 230"/>
                  <a:gd name="T6" fmla="*/ 13 w 127"/>
                  <a:gd name="T7" fmla="*/ 96 h 230"/>
                  <a:gd name="T8" fmla="*/ 13 w 127"/>
                  <a:gd name="T9" fmla="*/ 95 h 230"/>
                  <a:gd name="T10" fmla="*/ 11 w 127"/>
                  <a:gd name="T11" fmla="*/ 89 h 230"/>
                  <a:gd name="T12" fmla="*/ 2 w 127"/>
                  <a:gd name="T13" fmla="*/ 58 h 230"/>
                  <a:gd name="T14" fmla="*/ 1 w 127"/>
                  <a:gd name="T15" fmla="*/ 39 h 230"/>
                  <a:gd name="T16" fmla="*/ 32 w 127"/>
                  <a:gd name="T17" fmla="*/ 2 h 230"/>
                  <a:gd name="T18" fmla="*/ 54 w 127"/>
                  <a:gd name="T19" fmla="*/ 1 h 230"/>
                  <a:gd name="T20" fmla="*/ 88 w 127"/>
                  <a:gd name="T21" fmla="*/ 33 h 230"/>
                  <a:gd name="T22" fmla="*/ 98 w 127"/>
                  <a:gd name="T23" fmla="*/ 65 h 230"/>
                  <a:gd name="T24" fmla="*/ 99 w 127"/>
                  <a:gd name="T25" fmla="*/ 70 h 230"/>
                  <a:gd name="T26" fmla="*/ 127 w 127"/>
                  <a:gd name="T27" fmla="*/ 168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 h="230">
                    <a:moveTo>
                      <a:pt x="127" y="168"/>
                    </a:moveTo>
                    <a:cubicBezTo>
                      <a:pt x="105" y="192"/>
                      <a:pt x="79" y="213"/>
                      <a:pt x="51" y="230"/>
                    </a:cubicBezTo>
                    <a:cubicBezTo>
                      <a:pt x="47" y="214"/>
                      <a:pt x="43" y="198"/>
                      <a:pt x="39" y="183"/>
                    </a:cubicBezTo>
                    <a:cubicBezTo>
                      <a:pt x="30" y="151"/>
                      <a:pt x="21" y="122"/>
                      <a:pt x="13" y="96"/>
                    </a:cubicBezTo>
                    <a:cubicBezTo>
                      <a:pt x="13" y="95"/>
                      <a:pt x="13" y="95"/>
                      <a:pt x="13" y="95"/>
                    </a:cubicBezTo>
                    <a:cubicBezTo>
                      <a:pt x="12" y="93"/>
                      <a:pt x="12" y="91"/>
                      <a:pt x="11" y="89"/>
                    </a:cubicBezTo>
                    <a:cubicBezTo>
                      <a:pt x="8" y="78"/>
                      <a:pt x="5" y="67"/>
                      <a:pt x="2" y="58"/>
                    </a:cubicBezTo>
                    <a:cubicBezTo>
                      <a:pt x="0" y="51"/>
                      <a:pt x="0" y="45"/>
                      <a:pt x="1" y="39"/>
                    </a:cubicBezTo>
                    <a:cubicBezTo>
                      <a:pt x="3" y="22"/>
                      <a:pt x="15" y="7"/>
                      <a:pt x="32" y="2"/>
                    </a:cubicBezTo>
                    <a:cubicBezTo>
                      <a:pt x="40" y="0"/>
                      <a:pt x="47" y="0"/>
                      <a:pt x="54" y="1"/>
                    </a:cubicBezTo>
                    <a:cubicBezTo>
                      <a:pt x="70" y="5"/>
                      <a:pt x="83" y="16"/>
                      <a:pt x="88" y="33"/>
                    </a:cubicBezTo>
                    <a:cubicBezTo>
                      <a:pt x="91" y="42"/>
                      <a:pt x="94" y="53"/>
                      <a:pt x="98" y="65"/>
                    </a:cubicBezTo>
                    <a:cubicBezTo>
                      <a:pt x="98" y="67"/>
                      <a:pt x="99" y="68"/>
                      <a:pt x="99" y="70"/>
                    </a:cubicBezTo>
                    <a:cubicBezTo>
                      <a:pt x="108" y="98"/>
                      <a:pt x="118" y="132"/>
                      <a:pt x="127" y="168"/>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44" name="Freeform 11"/>
              <p:cNvSpPr>
                <a:spLocks/>
              </p:cNvSpPr>
              <p:nvPr/>
            </p:nvSpPr>
            <p:spPr bwMode="auto">
              <a:xfrm>
                <a:off x="2790" y="1172"/>
                <a:ext cx="105" cy="106"/>
              </a:xfrm>
              <a:custGeom>
                <a:avLst/>
                <a:gdLst>
                  <a:gd name="T0" fmla="*/ 1 w 112"/>
                  <a:gd name="T1" fmla="*/ 58 h 112"/>
                  <a:gd name="T2" fmla="*/ 58 w 112"/>
                  <a:gd name="T3" fmla="*/ 111 h 112"/>
                  <a:gd name="T4" fmla="*/ 111 w 112"/>
                  <a:gd name="T5" fmla="*/ 54 h 112"/>
                  <a:gd name="T6" fmla="*/ 54 w 112"/>
                  <a:gd name="T7" fmla="*/ 1 h 112"/>
                  <a:gd name="T8" fmla="*/ 1 w 112"/>
                  <a:gd name="T9" fmla="*/ 58 h 112"/>
                </a:gdLst>
                <a:ahLst/>
                <a:cxnLst>
                  <a:cxn ang="0">
                    <a:pos x="T0" y="T1"/>
                  </a:cxn>
                  <a:cxn ang="0">
                    <a:pos x="T2" y="T3"/>
                  </a:cxn>
                  <a:cxn ang="0">
                    <a:pos x="T4" y="T5"/>
                  </a:cxn>
                  <a:cxn ang="0">
                    <a:pos x="T6" y="T7"/>
                  </a:cxn>
                  <a:cxn ang="0">
                    <a:pos x="T8" y="T9"/>
                  </a:cxn>
                </a:cxnLst>
                <a:rect l="0" t="0" r="r" b="b"/>
                <a:pathLst>
                  <a:path w="112" h="112">
                    <a:moveTo>
                      <a:pt x="1" y="58"/>
                    </a:moveTo>
                    <a:cubicBezTo>
                      <a:pt x="2" y="88"/>
                      <a:pt x="27" y="112"/>
                      <a:pt x="58" y="111"/>
                    </a:cubicBezTo>
                    <a:cubicBezTo>
                      <a:pt x="88" y="110"/>
                      <a:pt x="112" y="85"/>
                      <a:pt x="111" y="54"/>
                    </a:cubicBezTo>
                    <a:cubicBezTo>
                      <a:pt x="110" y="24"/>
                      <a:pt x="84" y="0"/>
                      <a:pt x="54" y="1"/>
                    </a:cubicBezTo>
                    <a:cubicBezTo>
                      <a:pt x="24" y="2"/>
                      <a:pt x="0" y="27"/>
                      <a:pt x="1" y="58"/>
                    </a:cubicBezTo>
                    <a:close/>
                  </a:path>
                </a:pathLst>
              </a:custGeom>
              <a:solidFill>
                <a:srgbClr val="353535">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45" name="Freeform 12"/>
              <p:cNvSpPr>
                <a:spLocks/>
              </p:cNvSpPr>
              <p:nvPr/>
            </p:nvSpPr>
            <p:spPr bwMode="auto">
              <a:xfrm>
                <a:off x="2414" y="1182"/>
                <a:ext cx="120" cy="204"/>
              </a:xfrm>
              <a:custGeom>
                <a:avLst/>
                <a:gdLst>
                  <a:gd name="T0" fmla="*/ 125 w 128"/>
                  <a:gd name="T1" fmla="*/ 60 h 216"/>
                  <a:gd name="T2" fmla="*/ 114 w 128"/>
                  <a:gd name="T3" fmla="*/ 91 h 216"/>
                  <a:gd name="T4" fmla="*/ 112 w 128"/>
                  <a:gd name="T5" fmla="*/ 95 h 216"/>
                  <a:gd name="T6" fmla="*/ 111 w 128"/>
                  <a:gd name="T7" fmla="*/ 98 h 216"/>
                  <a:gd name="T8" fmla="*/ 88 w 128"/>
                  <a:gd name="T9" fmla="*/ 165 h 216"/>
                  <a:gd name="T10" fmla="*/ 72 w 128"/>
                  <a:gd name="T11" fmla="*/ 216 h 216"/>
                  <a:gd name="T12" fmla="*/ 0 w 128"/>
                  <a:gd name="T13" fmla="*/ 147 h 216"/>
                  <a:gd name="T14" fmla="*/ 27 w 128"/>
                  <a:gd name="T15" fmla="*/ 69 h 216"/>
                  <a:gd name="T16" fmla="*/ 29 w 128"/>
                  <a:gd name="T17" fmla="*/ 62 h 216"/>
                  <a:gd name="T18" fmla="*/ 29 w 128"/>
                  <a:gd name="T19" fmla="*/ 62 h 216"/>
                  <a:gd name="T20" fmla="*/ 40 w 128"/>
                  <a:gd name="T21" fmla="*/ 31 h 216"/>
                  <a:gd name="T22" fmla="*/ 74 w 128"/>
                  <a:gd name="T23" fmla="*/ 1 h 216"/>
                  <a:gd name="T24" fmla="*/ 97 w 128"/>
                  <a:gd name="T25" fmla="*/ 3 h 216"/>
                  <a:gd name="T26" fmla="*/ 127 w 128"/>
                  <a:gd name="T27" fmla="*/ 39 h 216"/>
                  <a:gd name="T28" fmla="*/ 125 w 128"/>
                  <a:gd name="T29" fmla="*/ 6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216">
                    <a:moveTo>
                      <a:pt x="125" y="60"/>
                    </a:moveTo>
                    <a:cubicBezTo>
                      <a:pt x="122" y="69"/>
                      <a:pt x="118" y="80"/>
                      <a:pt x="114" y="91"/>
                    </a:cubicBezTo>
                    <a:cubicBezTo>
                      <a:pt x="113" y="93"/>
                      <a:pt x="113" y="94"/>
                      <a:pt x="112" y="95"/>
                    </a:cubicBezTo>
                    <a:cubicBezTo>
                      <a:pt x="112" y="96"/>
                      <a:pt x="112" y="97"/>
                      <a:pt x="111" y="98"/>
                    </a:cubicBezTo>
                    <a:cubicBezTo>
                      <a:pt x="104" y="119"/>
                      <a:pt x="96" y="141"/>
                      <a:pt x="88" y="165"/>
                    </a:cubicBezTo>
                    <a:cubicBezTo>
                      <a:pt x="83" y="181"/>
                      <a:pt x="77" y="198"/>
                      <a:pt x="72" y="216"/>
                    </a:cubicBezTo>
                    <a:cubicBezTo>
                      <a:pt x="45" y="196"/>
                      <a:pt x="21" y="173"/>
                      <a:pt x="0" y="147"/>
                    </a:cubicBezTo>
                    <a:cubicBezTo>
                      <a:pt x="9" y="118"/>
                      <a:pt x="19" y="92"/>
                      <a:pt x="27" y="69"/>
                    </a:cubicBezTo>
                    <a:cubicBezTo>
                      <a:pt x="28" y="66"/>
                      <a:pt x="28" y="64"/>
                      <a:pt x="29" y="62"/>
                    </a:cubicBezTo>
                    <a:cubicBezTo>
                      <a:pt x="29" y="62"/>
                      <a:pt x="29" y="62"/>
                      <a:pt x="29" y="62"/>
                    </a:cubicBezTo>
                    <a:cubicBezTo>
                      <a:pt x="33" y="51"/>
                      <a:pt x="37" y="40"/>
                      <a:pt x="40" y="31"/>
                    </a:cubicBezTo>
                    <a:cubicBezTo>
                      <a:pt x="45" y="15"/>
                      <a:pt x="59" y="4"/>
                      <a:pt x="74" y="1"/>
                    </a:cubicBezTo>
                    <a:cubicBezTo>
                      <a:pt x="81" y="0"/>
                      <a:pt x="89" y="0"/>
                      <a:pt x="97" y="3"/>
                    </a:cubicBezTo>
                    <a:cubicBezTo>
                      <a:pt x="113" y="8"/>
                      <a:pt x="125" y="23"/>
                      <a:pt x="127" y="39"/>
                    </a:cubicBezTo>
                    <a:cubicBezTo>
                      <a:pt x="128" y="46"/>
                      <a:pt x="127" y="53"/>
                      <a:pt x="125" y="60"/>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46" name="Freeform 13"/>
              <p:cNvSpPr>
                <a:spLocks/>
              </p:cNvSpPr>
              <p:nvPr/>
            </p:nvSpPr>
            <p:spPr bwMode="auto">
              <a:xfrm>
                <a:off x="2481" y="1137"/>
                <a:ext cx="196" cy="138"/>
              </a:xfrm>
              <a:custGeom>
                <a:avLst/>
                <a:gdLst>
                  <a:gd name="T0" fmla="*/ 20 w 196"/>
                  <a:gd name="T1" fmla="*/ 138 h 138"/>
                  <a:gd name="T2" fmla="*/ 0 w 196"/>
                  <a:gd name="T3" fmla="*/ 36 h 138"/>
                  <a:gd name="T4" fmla="*/ 175 w 196"/>
                  <a:gd name="T5" fmla="*/ 0 h 138"/>
                  <a:gd name="T6" fmla="*/ 196 w 196"/>
                  <a:gd name="T7" fmla="*/ 102 h 138"/>
                  <a:gd name="T8" fmla="*/ 20 w 196"/>
                  <a:gd name="T9" fmla="*/ 138 h 138"/>
                </a:gdLst>
                <a:ahLst/>
                <a:cxnLst>
                  <a:cxn ang="0">
                    <a:pos x="T0" y="T1"/>
                  </a:cxn>
                  <a:cxn ang="0">
                    <a:pos x="T2" y="T3"/>
                  </a:cxn>
                  <a:cxn ang="0">
                    <a:pos x="T4" y="T5"/>
                  </a:cxn>
                  <a:cxn ang="0">
                    <a:pos x="T6" y="T7"/>
                  </a:cxn>
                  <a:cxn ang="0">
                    <a:pos x="T8" y="T9"/>
                  </a:cxn>
                </a:cxnLst>
                <a:rect l="0" t="0" r="r" b="b"/>
                <a:pathLst>
                  <a:path w="196" h="138">
                    <a:moveTo>
                      <a:pt x="20" y="138"/>
                    </a:moveTo>
                    <a:lnTo>
                      <a:pt x="0" y="36"/>
                    </a:lnTo>
                    <a:lnTo>
                      <a:pt x="175" y="0"/>
                    </a:lnTo>
                    <a:lnTo>
                      <a:pt x="196" y="102"/>
                    </a:lnTo>
                    <a:lnTo>
                      <a:pt x="20" y="138"/>
                    </a:lnTo>
                    <a:close/>
                  </a:path>
                </a:pathLst>
              </a:custGeom>
              <a:solidFill>
                <a:srgbClr val="353535">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47" name="Freeform 14"/>
              <p:cNvSpPr>
                <a:spLocks/>
              </p:cNvSpPr>
              <p:nvPr/>
            </p:nvSpPr>
            <p:spPr bwMode="auto">
              <a:xfrm>
                <a:off x="2656" y="1137"/>
                <a:ext cx="196" cy="138"/>
              </a:xfrm>
              <a:custGeom>
                <a:avLst/>
                <a:gdLst>
                  <a:gd name="T0" fmla="*/ 176 w 196"/>
                  <a:gd name="T1" fmla="*/ 138 h 138"/>
                  <a:gd name="T2" fmla="*/ 0 w 196"/>
                  <a:gd name="T3" fmla="*/ 102 h 138"/>
                  <a:gd name="T4" fmla="*/ 21 w 196"/>
                  <a:gd name="T5" fmla="*/ 0 h 138"/>
                  <a:gd name="T6" fmla="*/ 196 w 196"/>
                  <a:gd name="T7" fmla="*/ 36 h 138"/>
                  <a:gd name="T8" fmla="*/ 176 w 196"/>
                  <a:gd name="T9" fmla="*/ 138 h 138"/>
                </a:gdLst>
                <a:ahLst/>
                <a:cxnLst>
                  <a:cxn ang="0">
                    <a:pos x="T0" y="T1"/>
                  </a:cxn>
                  <a:cxn ang="0">
                    <a:pos x="T2" y="T3"/>
                  </a:cxn>
                  <a:cxn ang="0">
                    <a:pos x="T4" y="T5"/>
                  </a:cxn>
                  <a:cxn ang="0">
                    <a:pos x="T6" y="T7"/>
                  </a:cxn>
                  <a:cxn ang="0">
                    <a:pos x="T8" y="T9"/>
                  </a:cxn>
                </a:cxnLst>
                <a:rect l="0" t="0" r="r" b="b"/>
                <a:pathLst>
                  <a:path w="196" h="138">
                    <a:moveTo>
                      <a:pt x="176" y="138"/>
                    </a:moveTo>
                    <a:lnTo>
                      <a:pt x="0" y="102"/>
                    </a:lnTo>
                    <a:lnTo>
                      <a:pt x="21" y="0"/>
                    </a:lnTo>
                    <a:lnTo>
                      <a:pt x="196" y="36"/>
                    </a:lnTo>
                    <a:lnTo>
                      <a:pt x="176" y="138"/>
                    </a:lnTo>
                    <a:close/>
                  </a:path>
                </a:pathLst>
              </a:custGeom>
              <a:solidFill>
                <a:srgbClr val="353535">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Semilight"/>
                </a:endParaRPr>
              </a:p>
            </p:txBody>
          </p:sp>
          <p:sp>
            <p:nvSpPr>
              <p:cNvPr id="48" name="Freeform 15"/>
              <p:cNvSpPr>
                <a:spLocks/>
              </p:cNvSpPr>
              <p:nvPr/>
            </p:nvSpPr>
            <p:spPr bwMode="auto">
              <a:xfrm>
                <a:off x="2792" y="1210"/>
                <a:ext cx="135" cy="194"/>
              </a:xfrm>
              <a:custGeom>
                <a:avLst/>
                <a:gdLst>
                  <a:gd name="T0" fmla="*/ 144 w 144"/>
                  <a:gd name="T1" fmla="*/ 128 h 205"/>
                  <a:gd name="T2" fmla="*/ 135 w 144"/>
                  <a:gd name="T3" fmla="*/ 138 h 205"/>
                  <a:gd name="T4" fmla="*/ 59 w 144"/>
                  <a:gd name="T5" fmla="*/ 200 h 205"/>
                  <a:gd name="T6" fmla="*/ 51 w 144"/>
                  <a:gd name="T7" fmla="*/ 205 h 205"/>
                  <a:gd name="T8" fmla="*/ 45 w 144"/>
                  <a:gd name="T9" fmla="*/ 185 h 205"/>
                  <a:gd name="T10" fmla="*/ 10 w 144"/>
                  <a:gd name="T11" fmla="*/ 65 h 205"/>
                  <a:gd name="T12" fmla="*/ 9 w 144"/>
                  <a:gd name="T13" fmla="*/ 63 h 205"/>
                  <a:gd name="T14" fmla="*/ 0 w 144"/>
                  <a:gd name="T15" fmla="*/ 30 h 205"/>
                  <a:gd name="T16" fmla="*/ 1 w 144"/>
                  <a:gd name="T17" fmla="*/ 30 h 205"/>
                  <a:gd name="T18" fmla="*/ 10 w 144"/>
                  <a:gd name="T19" fmla="*/ 28 h 205"/>
                  <a:gd name="T20" fmla="*/ 53 w 144"/>
                  <a:gd name="T21" fmla="*/ 15 h 205"/>
                  <a:gd name="T22" fmla="*/ 96 w 144"/>
                  <a:gd name="T23" fmla="*/ 3 h 205"/>
                  <a:gd name="T24" fmla="*/ 106 w 144"/>
                  <a:gd name="T25" fmla="*/ 0 h 205"/>
                  <a:gd name="T26" fmla="*/ 109 w 144"/>
                  <a:gd name="T27" fmla="*/ 9 h 205"/>
                  <a:gd name="T28" fmla="*/ 116 w 144"/>
                  <a:gd name="T29" fmla="*/ 33 h 205"/>
                  <a:gd name="T30" fmla="*/ 144 w 144"/>
                  <a:gd name="T31" fmla="*/ 128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4" h="205">
                    <a:moveTo>
                      <a:pt x="144" y="128"/>
                    </a:moveTo>
                    <a:cubicBezTo>
                      <a:pt x="141" y="132"/>
                      <a:pt x="138" y="135"/>
                      <a:pt x="135" y="138"/>
                    </a:cubicBezTo>
                    <a:cubicBezTo>
                      <a:pt x="113" y="162"/>
                      <a:pt x="87" y="183"/>
                      <a:pt x="59" y="200"/>
                    </a:cubicBezTo>
                    <a:cubicBezTo>
                      <a:pt x="56" y="202"/>
                      <a:pt x="54" y="203"/>
                      <a:pt x="51" y="205"/>
                    </a:cubicBezTo>
                    <a:cubicBezTo>
                      <a:pt x="49" y="199"/>
                      <a:pt x="47" y="192"/>
                      <a:pt x="45" y="185"/>
                    </a:cubicBezTo>
                    <a:cubicBezTo>
                      <a:pt x="34" y="145"/>
                      <a:pt x="19" y="96"/>
                      <a:pt x="10" y="65"/>
                    </a:cubicBezTo>
                    <a:cubicBezTo>
                      <a:pt x="10" y="64"/>
                      <a:pt x="10" y="63"/>
                      <a:pt x="9" y="63"/>
                    </a:cubicBezTo>
                    <a:cubicBezTo>
                      <a:pt x="5" y="48"/>
                      <a:pt x="2" y="37"/>
                      <a:pt x="0" y="30"/>
                    </a:cubicBezTo>
                    <a:cubicBezTo>
                      <a:pt x="1" y="30"/>
                      <a:pt x="1" y="30"/>
                      <a:pt x="1" y="30"/>
                    </a:cubicBezTo>
                    <a:cubicBezTo>
                      <a:pt x="10" y="28"/>
                      <a:pt x="10" y="28"/>
                      <a:pt x="10" y="28"/>
                    </a:cubicBezTo>
                    <a:cubicBezTo>
                      <a:pt x="53" y="15"/>
                      <a:pt x="53" y="15"/>
                      <a:pt x="53" y="15"/>
                    </a:cubicBezTo>
                    <a:cubicBezTo>
                      <a:pt x="96" y="3"/>
                      <a:pt x="96" y="3"/>
                      <a:pt x="96" y="3"/>
                    </a:cubicBezTo>
                    <a:cubicBezTo>
                      <a:pt x="106" y="0"/>
                      <a:pt x="106" y="0"/>
                      <a:pt x="106" y="0"/>
                    </a:cubicBezTo>
                    <a:cubicBezTo>
                      <a:pt x="107" y="2"/>
                      <a:pt x="108" y="5"/>
                      <a:pt x="109" y="9"/>
                    </a:cubicBezTo>
                    <a:cubicBezTo>
                      <a:pt x="111" y="16"/>
                      <a:pt x="113" y="24"/>
                      <a:pt x="116" y="33"/>
                    </a:cubicBezTo>
                    <a:cubicBezTo>
                      <a:pt x="124" y="60"/>
                      <a:pt x="134" y="95"/>
                      <a:pt x="144" y="128"/>
                    </a:cubicBezTo>
                    <a:close/>
                  </a:path>
                </a:pathLst>
              </a:custGeom>
              <a:solidFill>
                <a:srgbClr val="353535">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49" name="Freeform 16"/>
              <p:cNvSpPr>
                <a:spLocks/>
              </p:cNvSpPr>
              <p:nvPr/>
            </p:nvSpPr>
            <p:spPr bwMode="auto">
              <a:xfrm>
                <a:off x="2408" y="1207"/>
                <a:ext cx="132" cy="185"/>
              </a:xfrm>
              <a:custGeom>
                <a:avLst/>
                <a:gdLst>
                  <a:gd name="T0" fmla="*/ 141 w 141"/>
                  <a:gd name="T1" fmla="*/ 36 h 196"/>
                  <a:gd name="T2" fmla="*/ 140 w 141"/>
                  <a:gd name="T3" fmla="*/ 37 h 196"/>
                  <a:gd name="T4" fmla="*/ 140 w 141"/>
                  <a:gd name="T5" fmla="*/ 37 h 196"/>
                  <a:gd name="T6" fmla="*/ 131 w 141"/>
                  <a:gd name="T7" fmla="*/ 66 h 196"/>
                  <a:gd name="T8" fmla="*/ 96 w 141"/>
                  <a:gd name="T9" fmla="*/ 173 h 196"/>
                  <a:gd name="T10" fmla="*/ 89 w 141"/>
                  <a:gd name="T11" fmla="*/ 196 h 196"/>
                  <a:gd name="T12" fmla="*/ 78 w 141"/>
                  <a:gd name="T13" fmla="*/ 189 h 196"/>
                  <a:gd name="T14" fmla="*/ 6 w 141"/>
                  <a:gd name="T15" fmla="*/ 120 h 196"/>
                  <a:gd name="T16" fmla="*/ 0 w 141"/>
                  <a:gd name="T17" fmla="*/ 112 h 196"/>
                  <a:gd name="T18" fmla="*/ 36 w 141"/>
                  <a:gd name="T19" fmla="*/ 2 h 196"/>
                  <a:gd name="T20" fmla="*/ 36 w 141"/>
                  <a:gd name="T21" fmla="*/ 0 h 196"/>
                  <a:gd name="T22" fmla="*/ 46 w 141"/>
                  <a:gd name="T23" fmla="*/ 4 h 196"/>
                  <a:gd name="T24" fmla="*/ 89 w 141"/>
                  <a:gd name="T25" fmla="*/ 18 h 196"/>
                  <a:gd name="T26" fmla="*/ 89 w 141"/>
                  <a:gd name="T27" fmla="*/ 18 h 196"/>
                  <a:gd name="T28" fmla="*/ 131 w 141"/>
                  <a:gd name="T29" fmla="*/ 33 h 196"/>
                  <a:gd name="T30" fmla="*/ 141 w 141"/>
                  <a:gd name="T31" fmla="*/ 3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1" h="196">
                    <a:moveTo>
                      <a:pt x="141" y="36"/>
                    </a:moveTo>
                    <a:cubicBezTo>
                      <a:pt x="141" y="36"/>
                      <a:pt x="141" y="37"/>
                      <a:pt x="140" y="37"/>
                    </a:cubicBezTo>
                    <a:cubicBezTo>
                      <a:pt x="140" y="37"/>
                      <a:pt x="140" y="37"/>
                      <a:pt x="140" y="37"/>
                    </a:cubicBezTo>
                    <a:cubicBezTo>
                      <a:pt x="138" y="44"/>
                      <a:pt x="135" y="54"/>
                      <a:pt x="131" y="66"/>
                    </a:cubicBezTo>
                    <a:cubicBezTo>
                      <a:pt x="121" y="94"/>
                      <a:pt x="108" y="135"/>
                      <a:pt x="96" y="173"/>
                    </a:cubicBezTo>
                    <a:cubicBezTo>
                      <a:pt x="93" y="181"/>
                      <a:pt x="91" y="188"/>
                      <a:pt x="89" y="196"/>
                    </a:cubicBezTo>
                    <a:cubicBezTo>
                      <a:pt x="85" y="194"/>
                      <a:pt x="81" y="191"/>
                      <a:pt x="78" y="189"/>
                    </a:cubicBezTo>
                    <a:cubicBezTo>
                      <a:pt x="51" y="169"/>
                      <a:pt x="27" y="146"/>
                      <a:pt x="6" y="120"/>
                    </a:cubicBezTo>
                    <a:cubicBezTo>
                      <a:pt x="4" y="117"/>
                      <a:pt x="2" y="115"/>
                      <a:pt x="0" y="112"/>
                    </a:cubicBezTo>
                    <a:cubicBezTo>
                      <a:pt x="14" y="66"/>
                      <a:pt x="30" y="20"/>
                      <a:pt x="36" y="2"/>
                    </a:cubicBezTo>
                    <a:cubicBezTo>
                      <a:pt x="36" y="1"/>
                      <a:pt x="36" y="1"/>
                      <a:pt x="36" y="0"/>
                    </a:cubicBezTo>
                    <a:cubicBezTo>
                      <a:pt x="46" y="4"/>
                      <a:pt x="46" y="4"/>
                      <a:pt x="46" y="4"/>
                    </a:cubicBezTo>
                    <a:cubicBezTo>
                      <a:pt x="89" y="18"/>
                      <a:pt x="89" y="18"/>
                      <a:pt x="89" y="18"/>
                    </a:cubicBezTo>
                    <a:cubicBezTo>
                      <a:pt x="89" y="18"/>
                      <a:pt x="89" y="18"/>
                      <a:pt x="89" y="18"/>
                    </a:cubicBezTo>
                    <a:cubicBezTo>
                      <a:pt x="131" y="33"/>
                      <a:pt x="131" y="33"/>
                      <a:pt x="131" y="33"/>
                    </a:cubicBezTo>
                    <a:cubicBezTo>
                      <a:pt x="141" y="36"/>
                      <a:pt x="141" y="36"/>
                      <a:pt x="141" y="36"/>
                    </a:cubicBezTo>
                    <a:close/>
                  </a:path>
                </a:pathLst>
              </a:custGeom>
              <a:solidFill>
                <a:srgbClr val="353535">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50" name="Freeform 17"/>
              <p:cNvSpPr>
                <a:spLocks/>
              </p:cNvSpPr>
              <p:nvPr/>
            </p:nvSpPr>
            <p:spPr bwMode="auto">
              <a:xfrm>
                <a:off x="2437" y="1170"/>
                <a:ext cx="108" cy="110"/>
              </a:xfrm>
              <a:custGeom>
                <a:avLst/>
                <a:gdLst>
                  <a:gd name="T0" fmla="*/ 113 w 116"/>
                  <a:gd name="T1" fmla="*/ 53 h 116"/>
                  <a:gd name="T2" fmla="*/ 63 w 116"/>
                  <a:gd name="T3" fmla="*/ 113 h 116"/>
                  <a:gd name="T4" fmla="*/ 3 w 116"/>
                  <a:gd name="T5" fmla="*/ 63 h 116"/>
                  <a:gd name="T6" fmla="*/ 53 w 116"/>
                  <a:gd name="T7" fmla="*/ 3 h 116"/>
                  <a:gd name="T8" fmla="*/ 113 w 116"/>
                  <a:gd name="T9" fmla="*/ 53 h 116"/>
                </a:gdLst>
                <a:ahLst/>
                <a:cxnLst>
                  <a:cxn ang="0">
                    <a:pos x="T0" y="T1"/>
                  </a:cxn>
                  <a:cxn ang="0">
                    <a:pos x="T2" y="T3"/>
                  </a:cxn>
                  <a:cxn ang="0">
                    <a:pos x="T4" y="T5"/>
                  </a:cxn>
                  <a:cxn ang="0">
                    <a:pos x="T6" y="T7"/>
                  </a:cxn>
                  <a:cxn ang="0">
                    <a:pos x="T8" y="T9"/>
                  </a:cxn>
                </a:cxnLst>
                <a:rect l="0" t="0" r="r" b="b"/>
                <a:pathLst>
                  <a:path w="116" h="116">
                    <a:moveTo>
                      <a:pt x="113" y="53"/>
                    </a:moveTo>
                    <a:cubicBezTo>
                      <a:pt x="116" y="83"/>
                      <a:pt x="94" y="110"/>
                      <a:pt x="63" y="113"/>
                    </a:cubicBezTo>
                    <a:cubicBezTo>
                      <a:pt x="33" y="116"/>
                      <a:pt x="6" y="94"/>
                      <a:pt x="3" y="63"/>
                    </a:cubicBezTo>
                    <a:cubicBezTo>
                      <a:pt x="0" y="33"/>
                      <a:pt x="23" y="6"/>
                      <a:pt x="53" y="3"/>
                    </a:cubicBezTo>
                    <a:cubicBezTo>
                      <a:pt x="83" y="0"/>
                      <a:pt x="110" y="23"/>
                      <a:pt x="113" y="53"/>
                    </a:cubicBezTo>
                    <a:close/>
                  </a:path>
                </a:pathLst>
              </a:custGeom>
              <a:solidFill>
                <a:srgbClr val="353535">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51" name="Freeform 18"/>
              <p:cNvSpPr>
                <a:spLocks/>
              </p:cNvSpPr>
              <p:nvPr/>
            </p:nvSpPr>
            <p:spPr bwMode="auto">
              <a:xfrm>
                <a:off x="2607" y="1107"/>
                <a:ext cx="111" cy="91"/>
              </a:xfrm>
              <a:custGeom>
                <a:avLst/>
                <a:gdLst>
                  <a:gd name="T0" fmla="*/ 60 w 119"/>
                  <a:gd name="T1" fmla="*/ 96 h 96"/>
                  <a:gd name="T2" fmla="*/ 0 w 119"/>
                  <a:gd name="T3" fmla="*/ 42 h 96"/>
                  <a:gd name="T4" fmla="*/ 0 w 119"/>
                  <a:gd name="T5" fmla="*/ 0 h 96"/>
                  <a:gd name="T6" fmla="*/ 119 w 119"/>
                  <a:gd name="T7" fmla="*/ 0 h 96"/>
                  <a:gd name="T8" fmla="*/ 119 w 119"/>
                  <a:gd name="T9" fmla="*/ 42 h 96"/>
                  <a:gd name="T10" fmla="*/ 60 w 119"/>
                  <a:gd name="T11" fmla="*/ 96 h 96"/>
                </a:gdLst>
                <a:ahLst/>
                <a:cxnLst>
                  <a:cxn ang="0">
                    <a:pos x="T0" y="T1"/>
                  </a:cxn>
                  <a:cxn ang="0">
                    <a:pos x="T2" y="T3"/>
                  </a:cxn>
                  <a:cxn ang="0">
                    <a:pos x="T4" y="T5"/>
                  </a:cxn>
                  <a:cxn ang="0">
                    <a:pos x="T6" y="T7"/>
                  </a:cxn>
                  <a:cxn ang="0">
                    <a:pos x="T8" y="T9"/>
                  </a:cxn>
                  <a:cxn ang="0">
                    <a:pos x="T10" y="T11"/>
                  </a:cxn>
                </a:cxnLst>
                <a:rect l="0" t="0" r="r" b="b"/>
                <a:pathLst>
                  <a:path w="119" h="96">
                    <a:moveTo>
                      <a:pt x="60" y="96"/>
                    </a:moveTo>
                    <a:cubicBezTo>
                      <a:pt x="27" y="96"/>
                      <a:pt x="0" y="75"/>
                      <a:pt x="0" y="42"/>
                    </a:cubicBezTo>
                    <a:cubicBezTo>
                      <a:pt x="0" y="0"/>
                      <a:pt x="0" y="0"/>
                      <a:pt x="0" y="0"/>
                    </a:cubicBezTo>
                    <a:cubicBezTo>
                      <a:pt x="119" y="0"/>
                      <a:pt x="119" y="0"/>
                      <a:pt x="119" y="0"/>
                    </a:cubicBezTo>
                    <a:cubicBezTo>
                      <a:pt x="119" y="42"/>
                      <a:pt x="119" y="42"/>
                      <a:pt x="119" y="42"/>
                    </a:cubicBezTo>
                    <a:cubicBezTo>
                      <a:pt x="119" y="75"/>
                      <a:pt x="93" y="96"/>
                      <a:pt x="60" y="96"/>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52" name="Freeform 19"/>
              <p:cNvSpPr>
                <a:spLocks/>
              </p:cNvSpPr>
              <p:nvPr/>
            </p:nvSpPr>
            <p:spPr bwMode="auto">
              <a:xfrm>
                <a:off x="2636" y="1101"/>
                <a:ext cx="52" cy="13"/>
              </a:xfrm>
              <a:custGeom>
                <a:avLst/>
                <a:gdLst>
                  <a:gd name="T0" fmla="*/ 28 w 56"/>
                  <a:gd name="T1" fmla="*/ 14 h 14"/>
                  <a:gd name="T2" fmla="*/ 10 w 56"/>
                  <a:gd name="T3" fmla="*/ 12 h 14"/>
                  <a:gd name="T4" fmla="*/ 4 w 56"/>
                  <a:gd name="T5" fmla="*/ 11 h 14"/>
                  <a:gd name="T6" fmla="*/ 0 w 56"/>
                  <a:gd name="T7" fmla="*/ 5 h 14"/>
                  <a:gd name="T8" fmla="*/ 7 w 56"/>
                  <a:gd name="T9" fmla="*/ 1 h 14"/>
                  <a:gd name="T10" fmla="*/ 12 w 56"/>
                  <a:gd name="T11" fmla="*/ 2 h 14"/>
                  <a:gd name="T12" fmla="*/ 44 w 56"/>
                  <a:gd name="T13" fmla="*/ 2 h 14"/>
                  <a:gd name="T14" fmla="*/ 49 w 56"/>
                  <a:gd name="T15" fmla="*/ 1 h 14"/>
                  <a:gd name="T16" fmla="*/ 56 w 56"/>
                  <a:gd name="T17" fmla="*/ 5 h 14"/>
                  <a:gd name="T18" fmla="*/ 52 w 56"/>
                  <a:gd name="T19" fmla="*/ 11 h 14"/>
                  <a:gd name="T20" fmla="*/ 46 w 56"/>
                  <a:gd name="T21" fmla="*/ 12 h 14"/>
                  <a:gd name="T22" fmla="*/ 28 w 56"/>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14">
                    <a:moveTo>
                      <a:pt x="28" y="14"/>
                    </a:moveTo>
                    <a:cubicBezTo>
                      <a:pt x="22" y="14"/>
                      <a:pt x="16" y="13"/>
                      <a:pt x="10" y="12"/>
                    </a:cubicBezTo>
                    <a:cubicBezTo>
                      <a:pt x="4" y="11"/>
                      <a:pt x="4" y="11"/>
                      <a:pt x="4" y="11"/>
                    </a:cubicBezTo>
                    <a:cubicBezTo>
                      <a:pt x="1" y="10"/>
                      <a:pt x="0" y="7"/>
                      <a:pt x="0" y="5"/>
                    </a:cubicBezTo>
                    <a:cubicBezTo>
                      <a:pt x="1" y="2"/>
                      <a:pt x="4" y="0"/>
                      <a:pt x="7" y="1"/>
                    </a:cubicBezTo>
                    <a:cubicBezTo>
                      <a:pt x="12" y="2"/>
                      <a:pt x="12" y="2"/>
                      <a:pt x="12" y="2"/>
                    </a:cubicBezTo>
                    <a:cubicBezTo>
                      <a:pt x="23" y="4"/>
                      <a:pt x="33" y="4"/>
                      <a:pt x="44" y="2"/>
                    </a:cubicBezTo>
                    <a:cubicBezTo>
                      <a:pt x="49" y="1"/>
                      <a:pt x="49" y="1"/>
                      <a:pt x="49" y="1"/>
                    </a:cubicBezTo>
                    <a:cubicBezTo>
                      <a:pt x="52" y="0"/>
                      <a:pt x="55" y="2"/>
                      <a:pt x="56" y="5"/>
                    </a:cubicBezTo>
                    <a:cubicBezTo>
                      <a:pt x="56" y="7"/>
                      <a:pt x="55" y="10"/>
                      <a:pt x="52" y="11"/>
                    </a:cubicBezTo>
                    <a:cubicBezTo>
                      <a:pt x="46" y="12"/>
                      <a:pt x="46" y="12"/>
                      <a:pt x="46" y="12"/>
                    </a:cubicBezTo>
                    <a:cubicBezTo>
                      <a:pt x="40" y="13"/>
                      <a:pt x="34" y="14"/>
                      <a:pt x="28" y="14"/>
                    </a:cubicBezTo>
                    <a:close/>
                  </a:path>
                </a:pathLst>
              </a:custGeom>
              <a:solidFill>
                <a:srgbClr val="C98B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53" name="Freeform 20"/>
              <p:cNvSpPr>
                <a:spLocks/>
              </p:cNvSpPr>
              <p:nvPr/>
            </p:nvSpPr>
            <p:spPr bwMode="auto">
              <a:xfrm>
                <a:off x="2552" y="814"/>
                <a:ext cx="242" cy="220"/>
              </a:xfrm>
              <a:custGeom>
                <a:avLst/>
                <a:gdLst>
                  <a:gd name="T0" fmla="*/ 226 w 259"/>
                  <a:gd name="T1" fmla="*/ 152 h 233"/>
                  <a:gd name="T2" fmla="*/ 221 w 259"/>
                  <a:gd name="T3" fmla="*/ 153 h 233"/>
                  <a:gd name="T4" fmla="*/ 221 w 259"/>
                  <a:gd name="T5" fmla="*/ 233 h 233"/>
                  <a:gd name="T6" fmla="*/ 205 w 259"/>
                  <a:gd name="T7" fmla="*/ 233 h 233"/>
                  <a:gd name="T8" fmla="*/ 200 w 259"/>
                  <a:gd name="T9" fmla="*/ 144 h 233"/>
                  <a:gd name="T10" fmla="*/ 156 w 259"/>
                  <a:gd name="T11" fmla="*/ 92 h 233"/>
                  <a:gd name="T12" fmla="*/ 33 w 259"/>
                  <a:gd name="T13" fmla="*/ 146 h 233"/>
                  <a:gd name="T14" fmla="*/ 34 w 259"/>
                  <a:gd name="T15" fmla="*/ 230 h 233"/>
                  <a:gd name="T16" fmla="*/ 17 w 259"/>
                  <a:gd name="T17" fmla="*/ 233 h 233"/>
                  <a:gd name="T18" fmla="*/ 17 w 259"/>
                  <a:gd name="T19" fmla="*/ 147 h 233"/>
                  <a:gd name="T20" fmla="*/ 8 w 259"/>
                  <a:gd name="T21" fmla="*/ 139 h 233"/>
                  <a:gd name="T22" fmla="*/ 143 w 259"/>
                  <a:gd name="T23" fmla="*/ 32 h 233"/>
                  <a:gd name="T24" fmla="*/ 146 w 259"/>
                  <a:gd name="T25" fmla="*/ 33 h 233"/>
                  <a:gd name="T26" fmla="*/ 151 w 259"/>
                  <a:gd name="T27" fmla="*/ 33 h 233"/>
                  <a:gd name="T28" fmla="*/ 226 w 259"/>
                  <a:gd name="T29" fmla="*/ 152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9" h="233">
                    <a:moveTo>
                      <a:pt x="226" y="152"/>
                    </a:moveTo>
                    <a:cubicBezTo>
                      <a:pt x="225" y="153"/>
                      <a:pt x="223" y="154"/>
                      <a:pt x="221" y="153"/>
                    </a:cubicBezTo>
                    <a:cubicBezTo>
                      <a:pt x="221" y="233"/>
                      <a:pt x="221" y="233"/>
                      <a:pt x="221" y="233"/>
                    </a:cubicBezTo>
                    <a:cubicBezTo>
                      <a:pt x="205" y="233"/>
                      <a:pt x="205" y="233"/>
                      <a:pt x="205" y="233"/>
                    </a:cubicBezTo>
                    <a:cubicBezTo>
                      <a:pt x="200" y="144"/>
                      <a:pt x="200" y="144"/>
                      <a:pt x="200" y="144"/>
                    </a:cubicBezTo>
                    <a:cubicBezTo>
                      <a:pt x="185" y="133"/>
                      <a:pt x="172" y="112"/>
                      <a:pt x="156" y="92"/>
                    </a:cubicBezTo>
                    <a:cubicBezTo>
                      <a:pt x="123" y="114"/>
                      <a:pt x="65" y="141"/>
                      <a:pt x="33" y="146"/>
                    </a:cubicBezTo>
                    <a:cubicBezTo>
                      <a:pt x="34" y="230"/>
                      <a:pt x="34" y="230"/>
                      <a:pt x="34" y="230"/>
                    </a:cubicBezTo>
                    <a:cubicBezTo>
                      <a:pt x="17" y="233"/>
                      <a:pt x="17" y="233"/>
                      <a:pt x="17" y="233"/>
                    </a:cubicBezTo>
                    <a:cubicBezTo>
                      <a:pt x="17" y="147"/>
                      <a:pt x="17" y="147"/>
                      <a:pt x="17" y="147"/>
                    </a:cubicBezTo>
                    <a:cubicBezTo>
                      <a:pt x="12" y="146"/>
                      <a:pt x="8" y="143"/>
                      <a:pt x="8" y="139"/>
                    </a:cubicBezTo>
                    <a:cubicBezTo>
                      <a:pt x="0" y="64"/>
                      <a:pt x="72" y="0"/>
                      <a:pt x="143" y="32"/>
                    </a:cubicBezTo>
                    <a:cubicBezTo>
                      <a:pt x="144" y="32"/>
                      <a:pt x="145" y="33"/>
                      <a:pt x="146" y="33"/>
                    </a:cubicBezTo>
                    <a:cubicBezTo>
                      <a:pt x="148" y="33"/>
                      <a:pt x="150" y="33"/>
                      <a:pt x="151" y="33"/>
                    </a:cubicBezTo>
                    <a:cubicBezTo>
                      <a:pt x="221" y="35"/>
                      <a:pt x="259" y="109"/>
                      <a:pt x="226" y="152"/>
                    </a:cubicBezTo>
                    <a:close/>
                  </a:path>
                </a:pathLst>
              </a:custGeom>
              <a:solidFill>
                <a:srgbClr val="737373">
                  <a:lumMod val="60000"/>
                  <a:lumOff val="4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54" name="Freeform 22"/>
              <p:cNvSpPr>
                <a:spLocks/>
              </p:cNvSpPr>
              <p:nvPr/>
            </p:nvSpPr>
            <p:spPr bwMode="auto">
              <a:xfrm>
                <a:off x="2606" y="986"/>
                <a:ext cx="43" cy="9"/>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55" name="Freeform 24"/>
              <p:cNvSpPr>
                <a:spLocks/>
              </p:cNvSpPr>
              <p:nvPr/>
            </p:nvSpPr>
            <p:spPr bwMode="auto">
              <a:xfrm>
                <a:off x="2626" y="997"/>
                <a:ext cx="15" cy="14"/>
              </a:xfrm>
              <a:custGeom>
                <a:avLst/>
                <a:gdLst>
                  <a:gd name="T0" fmla="*/ 3 w 16"/>
                  <a:gd name="T1" fmla="*/ 13 h 15"/>
                  <a:gd name="T2" fmla="*/ 3 w 16"/>
                  <a:gd name="T3" fmla="*/ 3 h 15"/>
                  <a:gd name="T4" fmla="*/ 13 w 16"/>
                  <a:gd name="T5" fmla="*/ 3 h 15"/>
                  <a:gd name="T6" fmla="*/ 13 w 16"/>
                  <a:gd name="T7" fmla="*/ 13 h 15"/>
                  <a:gd name="T8" fmla="*/ 3 w 16"/>
                  <a:gd name="T9" fmla="*/ 13 h 15"/>
                </a:gdLst>
                <a:ahLst/>
                <a:cxnLst>
                  <a:cxn ang="0">
                    <a:pos x="T0" y="T1"/>
                  </a:cxn>
                  <a:cxn ang="0">
                    <a:pos x="T2" y="T3"/>
                  </a:cxn>
                  <a:cxn ang="0">
                    <a:pos x="T4" y="T5"/>
                  </a:cxn>
                  <a:cxn ang="0">
                    <a:pos x="T6" y="T7"/>
                  </a:cxn>
                  <a:cxn ang="0">
                    <a:pos x="T8" y="T9"/>
                  </a:cxn>
                </a:cxnLst>
                <a:rect l="0" t="0" r="r" b="b"/>
                <a:pathLst>
                  <a:path w="16" h="15">
                    <a:moveTo>
                      <a:pt x="3" y="13"/>
                    </a:moveTo>
                    <a:cubicBezTo>
                      <a:pt x="0" y="10"/>
                      <a:pt x="0" y="5"/>
                      <a:pt x="3" y="3"/>
                    </a:cubicBezTo>
                    <a:cubicBezTo>
                      <a:pt x="6" y="0"/>
                      <a:pt x="10" y="0"/>
                      <a:pt x="13" y="3"/>
                    </a:cubicBezTo>
                    <a:cubicBezTo>
                      <a:pt x="16" y="5"/>
                      <a:pt x="16" y="10"/>
                      <a:pt x="13" y="13"/>
                    </a:cubicBezTo>
                    <a:cubicBezTo>
                      <a:pt x="10" y="15"/>
                      <a:pt x="6" y="15"/>
                      <a:pt x="3"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56" name="Freeform 25"/>
              <p:cNvSpPr>
                <a:spLocks/>
              </p:cNvSpPr>
              <p:nvPr/>
            </p:nvSpPr>
            <p:spPr bwMode="auto">
              <a:xfrm>
                <a:off x="2683" y="994"/>
                <a:ext cx="14" cy="14"/>
              </a:xfrm>
              <a:custGeom>
                <a:avLst/>
                <a:gdLst>
                  <a:gd name="T0" fmla="*/ 3 w 15"/>
                  <a:gd name="T1" fmla="*/ 12 h 15"/>
                  <a:gd name="T2" fmla="*/ 3 w 15"/>
                  <a:gd name="T3" fmla="*/ 3 h 15"/>
                  <a:gd name="T4" fmla="*/ 13 w 15"/>
                  <a:gd name="T5" fmla="*/ 3 h 15"/>
                  <a:gd name="T6" fmla="*/ 13 w 15"/>
                  <a:gd name="T7" fmla="*/ 12 h 15"/>
                  <a:gd name="T8" fmla="*/ 3 w 15"/>
                  <a:gd name="T9" fmla="*/ 12 h 15"/>
                </a:gdLst>
                <a:ahLst/>
                <a:cxnLst>
                  <a:cxn ang="0">
                    <a:pos x="T0" y="T1"/>
                  </a:cxn>
                  <a:cxn ang="0">
                    <a:pos x="T2" y="T3"/>
                  </a:cxn>
                  <a:cxn ang="0">
                    <a:pos x="T4" y="T5"/>
                  </a:cxn>
                  <a:cxn ang="0">
                    <a:pos x="T6" y="T7"/>
                  </a:cxn>
                  <a:cxn ang="0">
                    <a:pos x="T8" y="T9"/>
                  </a:cxn>
                </a:cxnLst>
                <a:rect l="0" t="0" r="r" b="b"/>
                <a:pathLst>
                  <a:path w="15" h="15">
                    <a:moveTo>
                      <a:pt x="3" y="12"/>
                    </a:moveTo>
                    <a:cubicBezTo>
                      <a:pt x="0" y="10"/>
                      <a:pt x="0" y="5"/>
                      <a:pt x="3" y="3"/>
                    </a:cubicBezTo>
                    <a:cubicBezTo>
                      <a:pt x="5" y="0"/>
                      <a:pt x="10" y="0"/>
                      <a:pt x="13" y="3"/>
                    </a:cubicBezTo>
                    <a:cubicBezTo>
                      <a:pt x="15" y="5"/>
                      <a:pt x="15" y="10"/>
                      <a:pt x="13" y="12"/>
                    </a:cubicBezTo>
                    <a:cubicBezTo>
                      <a:pt x="10" y="15"/>
                      <a:pt x="5" y="15"/>
                      <a:pt x="3" y="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57" name="Freeform 26"/>
              <p:cNvSpPr>
                <a:spLocks/>
              </p:cNvSpPr>
              <p:nvPr/>
            </p:nvSpPr>
            <p:spPr bwMode="auto">
              <a:xfrm>
                <a:off x="2664" y="1052"/>
                <a:ext cx="25" cy="13"/>
              </a:xfrm>
              <a:custGeom>
                <a:avLst/>
                <a:gdLst>
                  <a:gd name="T0" fmla="*/ 0 w 27"/>
                  <a:gd name="T1" fmla="*/ 0 h 14"/>
                  <a:gd name="T2" fmla="*/ 0 w 27"/>
                  <a:gd name="T3" fmla="*/ 14 h 14"/>
                  <a:gd name="T4" fmla="*/ 8 w 27"/>
                  <a:gd name="T5" fmla="*/ 11 h 14"/>
                  <a:gd name="T6" fmla="*/ 21 w 27"/>
                  <a:gd name="T7" fmla="*/ 7 h 14"/>
                  <a:gd name="T8" fmla="*/ 27 w 27"/>
                  <a:gd name="T9" fmla="*/ 0 h 14"/>
                  <a:gd name="T10" fmla="*/ 0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0" y="0"/>
                    </a:moveTo>
                    <a:cubicBezTo>
                      <a:pt x="0" y="14"/>
                      <a:pt x="0" y="14"/>
                      <a:pt x="0" y="14"/>
                    </a:cubicBezTo>
                    <a:cubicBezTo>
                      <a:pt x="2" y="14"/>
                      <a:pt x="5" y="13"/>
                      <a:pt x="8" y="11"/>
                    </a:cubicBezTo>
                    <a:cubicBezTo>
                      <a:pt x="10" y="8"/>
                      <a:pt x="15" y="7"/>
                      <a:pt x="21" y="7"/>
                    </a:cubicBezTo>
                    <a:cubicBezTo>
                      <a:pt x="24" y="7"/>
                      <a:pt x="27" y="4"/>
                      <a:pt x="27" y="0"/>
                    </a:cubicBezTo>
                    <a:lnTo>
                      <a:pt x="0"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58" name="Freeform 27"/>
              <p:cNvSpPr>
                <a:spLocks/>
              </p:cNvSpPr>
              <p:nvPr/>
            </p:nvSpPr>
            <p:spPr bwMode="auto">
              <a:xfrm>
                <a:off x="2638" y="1052"/>
                <a:ext cx="26" cy="13"/>
              </a:xfrm>
              <a:custGeom>
                <a:avLst/>
                <a:gdLst>
                  <a:gd name="T0" fmla="*/ 28 w 28"/>
                  <a:gd name="T1" fmla="*/ 0 h 14"/>
                  <a:gd name="T2" fmla="*/ 28 w 28"/>
                  <a:gd name="T3" fmla="*/ 14 h 14"/>
                  <a:gd name="T4" fmla="*/ 20 w 28"/>
                  <a:gd name="T5" fmla="*/ 11 h 14"/>
                  <a:gd name="T6" fmla="*/ 6 w 28"/>
                  <a:gd name="T7" fmla="*/ 7 h 14"/>
                  <a:gd name="T8" fmla="*/ 0 w 28"/>
                  <a:gd name="T9" fmla="*/ 0 h 14"/>
                  <a:gd name="T10" fmla="*/ 28 w 28"/>
                  <a:gd name="T11" fmla="*/ 0 h 14"/>
                </a:gdLst>
                <a:ahLst/>
                <a:cxnLst>
                  <a:cxn ang="0">
                    <a:pos x="T0" y="T1"/>
                  </a:cxn>
                  <a:cxn ang="0">
                    <a:pos x="T2" y="T3"/>
                  </a:cxn>
                  <a:cxn ang="0">
                    <a:pos x="T4" y="T5"/>
                  </a:cxn>
                  <a:cxn ang="0">
                    <a:pos x="T6" y="T7"/>
                  </a:cxn>
                  <a:cxn ang="0">
                    <a:pos x="T8" y="T9"/>
                  </a:cxn>
                  <a:cxn ang="0">
                    <a:pos x="T10" y="T11"/>
                  </a:cxn>
                </a:cxnLst>
                <a:rect l="0" t="0" r="r" b="b"/>
                <a:pathLst>
                  <a:path w="28" h="14">
                    <a:moveTo>
                      <a:pt x="28" y="0"/>
                    </a:moveTo>
                    <a:cubicBezTo>
                      <a:pt x="28" y="14"/>
                      <a:pt x="28" y="14"/>
                      <a:pt x="28" y="14"/>
                    </a:cubicBezTo>
                    <a:cubicBezTo>
                      <a:pt x="25" y="14"/>
                      <a:pt x="22" y="13"/>
                      <a:pt x="20" y="11"/>
                    </a:cubicBezTo>
                    <a:cubicBezTo>
                      <a:pt x="17" y="8"/>
                      <a:pt x="12" y="7"/>
                      <a:pt x="6" y="7"/>
                    </a:cubicBezTo>
                    <a:cubicBezTo>
                      <a:pt x="3" y="7"/>
                      <a:pt x="0" y="4"/>
                      <a:pt x="0" y="0"/>
                    </a:cubicBezTo>
                    <a:lnTo>
                      <a:pt x="28"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59" name="Freeform 28"/>
              <p:cNvSpPr>
                <a:spLocks/>
              </p:cNvSpPr>
              <p:nvPr/>
            </p:nvSpPr>
            <p:spPr bwMode="auto">
              <a:xfrm>
                <a:off x="2638" y="1005"/>
                <a:ext cx="26" cy="47"/>
              </a:xfrm>
              <a:custGeom>
                <a:avLst/>
                <a:gdLst>
                  <a:gd name="T0" fmla="*/ 28 w 28"/>
                  <a:gd name="T1" fmla="*/ 0 h 50"/>
                  <a:gd name="T2" fmla="*/ 28 w 28"/>
                  <a:gd name="T3" fmla="*/ 50 h 50"/>
                  <a:gd name="T4" fmla="*/ 0 w 28"/>
                  <a:gd name="T5" fmla="*/ 50 h 50"/>
                  <a:gd name="T6" fmla="*/ 6 w 28"/>
                  <a:gd name="T7" fmla="*/ 43 h 50"/>
                  <a:gd name="T8" fmla="*/ 7 w 28"/>
                  <a:gd name="T9" fmla="*/ 43 h 50"/>
                  <a:gd name="T10" fmla="*/ 17 w 28"/>
                  <a:gd name="T11" fmla="*/ 10 h 50"/>
                  <a:gd name="T12" fmla="*/ 28 w 2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28" h="50">
                    <a:moveTo>
                      <a:pt x="28" y="0"/>
                    </a:moveTo>
                    <a:cubicBezTo>
                      <a:pt x="28" y="0"/>
                      <a:pt x="28" y="50"/>
                      <a:pt x="28" y="50"/>
                    </a:cubicBezTo>
                    <a:cubicBezTo>
                      <a:pt x="0" y="50"/>
                      <a:pt x="0" y="50"/>
                      <a:pt x="0" y="50"/>
                    </a:cubicBezTo>
                    <a:cubicBezTo>
                      <a:pt x="0" y="46"/>
                      <a:pt x="3" y="43"/>
                      <a:pt x="6" y="43"/>
                    </a:cubicBezTo>
                    <a:cubicBezTo>
                      <a:pt x="7" y="43"/>
                      <a:pt x="7" y="43"/>
                      <a:pt x="7" y="43"/>
                    </a:cubicBezTo>
                    <a:cubicBezTo>
                      <a:pt x="12" y="37"/>
                      <a:pt x="17" y="22"/>
                      <a:pt x="17" y="10"/>
                    </a:cubicBezTo>
                    <a:cubicBezTo>
                      <a:pt x="17" y="1"/>
                      <a:pt x="26" y="0"/>
                      <a:pt x="28" y="0"/>
                    </a:cubicBezTo>
                    <a:close/>
                  </a:path>
                </a:pathLst>
              </a:custGeom>
              <a:solidFill>
                <a:srgbClr val="E6CC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grpSp>
        <p:sp>
          <p:nvSpPr>
            <p:cNvPr id="36" name="Freeform 22"/>
            <p:cNvSpPr>
              <a:spLocks noChangeAspect="1"/>
            </p:cNvSpPr>
            <p:nvPr/>
          </p:nvSpPr>
          <p:spPr bwMode="auto">
            <a:xfrm rot="10800000" flipV="1">
              <a:off x="1299193" y="3119030"/>
              <a:ext cx="145782" cy="30197"/>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grpSp>
      <p:sp>
        <p:nvSpPr>
          <p:cNvPr id="60" name="Title 3"/>
          <p:cNvSpPr txBox="1">
            <a:spLocks/>
          </p:cNvSpPr>
          <p:nvPr/>
        </p:nvSpPr>
        <p:spPr>
          <a:xfrm>
            <a:off x="2484437" y="2915999"/>
            <a:ext cx="9677400" cy="1846659"/>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rPr>
              <a:t>In 2003, he published his seminal article describing five universal principles for building highly cohesive, loosely coupled applications.</a:t>
            </a:r>
          </a:p>
        </p:txBody>
      </p:sp>
    </p:spTree>
    <p:extLst>
      <p:ext uri="{BB962C8B-B14F-4D97-AF65-F5344CB8AC3E}">
        <p14:creationId xmlns:p14="http://schemas.microsoft.com/office/powerpoint/2010/main" val="206394405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txBox="1">
            <a:spLocks/>
          </p:cNvSpPr>
          <p:nvPr/>
        </p:nvSpPr>
        <p:spPr>
          <a:xfrm>
            <a:off x="2560637" y="3268663"/>
            <a:ext cx="9603566" cy="2078180"/>
          </a:xfrm>
          <a:prstGeom prst="rect">
            <a:avLst/>
          </a:prstGeom>
        </p:spPr>
        <p:txBody>
          <a:bodyPr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400" dirty="0"/>
          </a:p>
          <a:p>
            <a:endParaRPr lang="en-US" dirty="0"/>
          </a:p>
          <a:p>
            <a:pPr marL="571500" indent="-571500"/>
            <a:endParaRPr lang="en-US" dirty="0"/>
          </a:p>
          <a:p>
            <a:endParaRPr lang="en-US" dirty="0"/>
          </a:p>
        </p:txBody>
      </p:sp>
      <p:sp>
        <p:nvSpPr>
          <p:cNvPr id="4" name="Text Placeholder 2"/>
          <p:cNvSpPr txBox="1">
            <a:spLocks/>
          </p:cNvSpPr>
          <p:nvPr/>
        </p:nvSpPr>
        <p:spPr>
          <a:xfrm>
            <a:off x="2560637" y="830263"/>
            <a:ext cx="9583518" cy="2438399"/>
          </a:xfrm>
          <a:prstGeom prst="rect">
            <a:avLst/>
          </a:prstGeom>
        </p:spPr>
        <p:txBody>
          <a:bodyPr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What?! The build’s broken! A unit test is failing.</a:t>
            </a:r>
          </a:p>
          <a:p>
            <a:pPr marL="0" indent="0">
              <a:buNone/>
            </a:pPr>
            <a:r>
              <a:rPr lang="en-US" sz="3200" dirty="0"/>
              <a:t>It looks like I broke something when I made that last change to the </a:t>
            </a:r>
            <a:r>
              <a:rPr lang="en-US" sz="3200" b="1" dirty="0"/>
              <a:t>Place Order</a:t>
            </a:r>
            <a:r>
              <a:rPr lang="en-US" sz="3200" dirty="0"/>
              <a:t> service.</a:t>
            </a:r>
          </a:p>
          <a:p>
            <a:pPr marL="0" indent="0">
              <a:buNone/>
            </a:pPr>
            <a:r>
              <a:rPr lang="en-US" sz="3200" dirty="0"/>
              <a:t>No problem. It’s an easy fix. Once I’m done, I’ll commit my changes and submit a new pull request.</a:t>
            </a:r>
          </a:p>
          <a:p>
            <a:pPr marL="0" indent="0">
              <a:buNone/>
            </a:pPr>
            <a:endParaRPr lang="en-US" sz="3200" dirty="0"/>
          </a:p>
        </p:txBody>
      </p:sp>
      <p:sp>
        <p:nvSpPr>
          <p:cNvPr id="5" name="Text Placeholder 2"/>
          <p:cNvSpPr txBox="1">
            <a:spLocks/>
          </p:cNvSpPr>
          <p:nvPr/>
        </p:nvSpPr>
        <p:spPr>
          <a:xfrm>
            <a:off x="2558122" y="2659062"/>
            <a:ext cx="9606081" cy="685800"/>
          </a:xfrm>
          <a:prstGeom prst="rect">
            <a:avLst/>
          </a:prstGeom>
        </p:spPr>
        <p:txBody>
          <a:bodyPr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6" name="Text Placeholder 2"/>
          <p:cNvSpPr txBox="1">
            <a:spLocks/>
          </p:cNvSpPr>
          <p:nvPr/>
        </p:nvSpPr>
        <p:spPr>
          <a:xfrm>
            <a:off x="2558122" y="4020917"/>
            <a:ext cx="9586033" cy="990599"/>
          </a:xfrm>
          <a:prstGeom prst="rect">
            <a:avLst/>
          </a:prstGeom>
        </p:spPr>
        <p:txBody>
          <a:bodyPr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I’m glad you caught the bug quickly but this has been happening a lot lately across the project.</a:t>
            </a:r>
          </a:p>
          <a:p>
            <a:pPr marL="0" indent="0">
              <a:buNone/>
            </a:pPr>
            <a:r>
              <a:rPr lang="en-US" sz="3200" dirty="0"/>
              <a:t>We need to make it easier to add new features without having to modify existing code.</a:t>
            </a:r>
          </a:p>
        </p:txBody>
      </p:sp>
      <p:pic>
        <p:nvPicPr>
          <p:cNvPr id="9" name="Picture 8">
            <a:extLst>
              <a:ext uri="{FF2B5EF4-FFF2-40B4-BE49-F238E27FC236}">
                <a16:creationId xmlns:a16="http://schemas.microsoft.com/office/drawing/2014/main" id="{86FAF4BA-1EEE-4F4A-8A24-B0E77AA190CE}"/>
              </a:ext>
            </a:extLst>
          </p:cNvPr>
          <p:cNvPicPr>
            <a:picLocks noChangeAspect="1"/>
          </p:cNvPicPr>
          <p:nvPr/>
        </p:nvPicPr>
        <p:blipFill>
          <a:blip r:embed="rId3"/>
          <a:stretch>
            <a:fillRect/>
          </a:stretch>
        </p:blipFill>
        <p:spPr>
          <a:xfrm>
            <a:off x="274320" y="830263"/>
            <a:ext cx="2057400" cy="2069486"/>
          </a:xfrm>
          <a:prstGeom prst="rect">
            <a:avLst/>
          </a:prstGeom>
        </p:spPr>
      </p:pic>
      <p:pic>
        <p:nvPicPr>
          <p:cNvPr id="10" name="Picture 9">
            <a:extLst>
              <a:ext uri="{FF2B5EF4-FFF2-40B4-BE49-F238E27FC236}">
                <a16:creationId xmlns:a16="http://schemas.microsoft.com/office/drawing/2014/main" id="{ADFC58FE-BC0B-42E0-B6DB-4118361DC35E}"/>
              </a:ext>
            </a:extLst>
          </p:cNvPr>
          <p:cNvPicPr>
            <a:picLocks noChangeAspect="1"/>
          </p:cNvPicPr>
          <p:nvPr/>
        </p:nvPicPr>
        <p:blipFill>
          <a:blip r:embed="rId4"/>
          <a:stretch>
            <a:fillRect/>
          </a:stretch>
        </p:blipFill>
        <p:spPr>
          <a:xfrm>
            <a:off x="278991" y="4020917"/>
            <a:ext cx="2057400" cy="2069486"/>
          </a:xfrm>
          <a:prstGeom prst="rect">
            <a:avLst/>
          </a:prstGeom>
        </p:spPr>
      </p:pic>
    </p:spTree>
    <p:extLst>
      <p:ext uri="{BB962C8B-B14F-4D97-AF65-F5344CB8AC3E}">
        <p14:creationId xmlns:p14="http://schemas.microsoft.com/office/powerpoint/2010/main" val="36004530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6" name="Title 4"/>
          <p:cNvSpPr txBox="1">
            <a:spLocks/>
          </p:cNvSpPr>
          <p:nvPr/>
        </p:nvSpPr>
        <p:spPr>
          <a:xfrm>
            <a:off x="274638" y="2125662"/>
            <a:ext cx="11887199" cy="1181862"/>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7200" b="1" i="0" u="sng" strike="noStrike" kern="1200" cap="none" spc="-100" normalizeH="0" baseline="0" noProof="0">
                <a:ln w="3175">
                  <a:noFill/>
                </a:ln>
                <a:gradFill>
                  <a:gsLst>
                    <a:gs pos="100000">
                      <a:srgbClr val="FFFFFF"/>
                    </a:gs>
                    <a:gs pos="0">
                      <a:srgbClr val="FFFFFF"/>
                    </a:gs>
                  </a:gsLst>
                  <a:lin ang="5400000" scaled="0"/>
                </a:gradFill>
                <a:effectLst/>
                <a:uLnTx/>
                <a:uFillTx/>
                <a:latin typeface="Segoe UI Light"/>
                <a:ea typeface="+mn-ea"/>
                <a:cs typeface="Segoe UI" pitchFamily="34" charset="0"/>
              </a:rPr>
              <a:t>O</a:t>
            </a:r>
            <a:r>
              <a:rPr kumimoji="0" lang="en-US" sz="7200" b="0" i="0" u="none" strike="noStrike" kern="1200" cap="none" spc="-100" normalizeH="0" baseline="0" noProof="0">
                <a:ln w="3175">
                  <a:noFill/>
                </a:ln>
                <a:gradFill>
                  <a:gsLst>
                    <a:gs pos="100000">
                      <a:srgbClr val="FFFFFF"/>
                    </a:gs>
                    <a:gs pos="0">
                      <a:srgbClr val="FFFFFF"/>
                    </a:gs>
                  </a:gsLst>
                  <a:lin ang="5400000" scaled="0"/>
                </a:gradFill>
                <a:effectLst/>
                <a:uLnTx/>
                <a:uFillTx/>
                <a:latin typeface="Segoe UI Light"/>
                <a:ea typeface="+mn-ea"/>
                <a:cs typeface="Segoe UI" pitchFamily="34" charset="0"/>
              </a:rPr>
              <a:t>pen/Closed Principle</a:t>
            </a:r>
            <a:endParaRPr kumimoji="0" lang="en-US" sz="7200" b="0"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endParaRPr>
          </a:p>
        </p:txBody>
      </p:sp>
      <p:sp>
        <p:nvSpPr>
          <p:cNvPr id="7" name="Title 4"/>
          <p:cNvSpPr txBox="1">
            <a:spLocks/>
          </p:cNvSpPr>
          <p:nvPr/>
        </p:nvSpPr>
        <p:spPr>
          <a:xfrm>
            <a:off x="274638" y="3215191"/>
            <a:ext cx="11963399" cy="1292662"/>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rPr>
              <a:t>Software entities should be open for extension, but closed for modification.</a:t>
            </a:r>
          </a:p>
        </p:txBody>
      </p:sp>
    </p:spTree>
    <p:extLst>
      <p:ext uri="{BB962C8B-B14F-4D97-AF65-F5344CB8AC3E}">
        <p14:creationId xmlns:p14="http://schemas.microsoft.com/office/powerpoint/2010/main" val="227389623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a:extLst>
              <a:ext uri="{FF2B5EF4-FFF2-40B4-BE49-F238E27FC236}">
                <a16:creationId xmlns:a16="http://schemas.microsoft.com/office/drawing/2014/main" id="{5954472C-D53B-414D-8DD7-B6BE3FEABDC5}"/>
              </a:ext>
            </a:extLst>
          </p:cNvPr>
          <p:cNvSpPr>
            <a:spLocks noGrp="1"/>
          </p:cNvSpPr>
          <p:nvPr>
            <p:ph type="title"/>
          </p:nvPr>
        </p:nvSpPr>
        <p:spPr/>
        <p:txBody>
          <a:bodyPr/>
          <a:lstStyle/>
          <a:p>
            <a:r>
              <a:rPr lang="en-US" dirty="0"/>
              <a:t>Making the </a:t>
            </a:r>
            <a:r>
              <a:rPr lang="en-US" b="1" dirty="0"/>
              <a:t>Place Order </a:t>
            </a:r>
            <a:r>
              <a:rPr lang="en-US" dirty="0"/>
              <a:t>function</a:t>
            </a:r>
            <a:br>
              <a:rPr lang="en-US" dirty="0"/>
            </a:br>
            <a:r>
              <a:rPr lang="en-US" dirty="0"/>
              <a:t>more extensible</a:t>
            </a:r>
          </a:p>
        </p:txBody>
      </p:sp>
      <p:sp>
        <p:nvSpPr>
          <p:cNvPr id="69" name="Rectangle 68">
            <a:extLst>
              <a:ext uri="{FF2B5EF4-FFF2-40B4-BE49-F238E27FC236}">
                <a16:creationId xmlns:a16="http://schemas.microsoft.com/office/drawing/2014/main" id="{B83ABDB0-69EB-45A4-A341-E6E53EDC6AE9}"/>
              </a:ext>
            </a:extLst>
          </p:cNvPr>
          <p:cNvSpPr/>
          <p:nvPr/>
        </p:nvSpPr>
        <p:spPr bwMode="auto">
          <a:xfrm>
            <a:off x="1013327" y="3497262"/>
            <a:ext cx="2133600" cy="6949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Place Order</a:t>
            </a:r>
          </a:p>
        </p:txBody>
      </p:sp>
      <p:pic>
        <p:nvPicPr>
          <p:cNvPr id="70" name="Picture 69">
            <a:extLst>
              <a:ext uri="{FF2B5EF4-FFF2-40B4-BE49-F238E27FC236}">
                <a16:creationId xmlns:a16="http://schemas.microsoft.com/office/drawing/2014/main" id="{F8FDB707-11A8-4C70-ACC4-A6D6B68FA1D1}"/>
              </a:ext>
            </a:extLst>
          </p:cNvPr>
          <p:cNvPicPr>
            <a:picLocks noChangeAspect="1"/>
          </p:cNvPicPr>
          <p:nvPr/>
        </p:nvPicPr>
        <p:blipFill>
          <a:blip r:embed="rId3"/>
          <a:stretch>
            <a:fillRect/>
          </a:stretch>
        </p:blipFill>
        <p:spPr>
          <a:xfrm>
            <a:off x="1732655" y="4944711"/>
            <a:ext cx="694944" cy="694944"/>
          </a:xfrm>
          <a:prstGeom prst="rect">
            <a:avLst/>
          </a:prstGeom>
        </p:spPr>
      </p:pic>
      <p:cxnSp>
        <p:nvCxnSpPr>
          <p:cNvPr id="71" name="Straight Arrow Connector 70">
            <a:extLst>
              <a:ext uri="{FF2B5EF4-FFF2-40B4-BE49-F238E27FC236}">
                <a16:creationId xmlns:a16="http://schemas.microsoft.com/office/drawing/2014/main" id="{AEEB3622-F28F-4BAD-BC44-69DB79B2F924}"/>
              </a:ext>
            </a:extLst>
          </p:cNvPr>
          <p:cNvCxnSpPr>
            <a:stCxn id="69" idx="2"/>
            <a:endCxn id="70" idx="0"/>
          </p:cNvCxnSpPr>
          <p:nvPr/>
        </p:nvCxnSpPr>
        <p:spPr>
          <a:xfrm>
            <a:off x="2080127" y="4192206"/>
            <a:ext cx="0" cy="752505"/>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526FEF29-28B6-4E8A-9477-92D5E06EAD61}"/>
              </a:ext>
            </a:extLst>
          </p:cNvPr>
          <p:cNvSpPr txBox="1"/>
          <p:nvPr/>
        </p:nvSpPr>
        <p:spPr>
          <a:xfrm>
            <a:off x="1475098" y="5639655"/>
            <a:ext cx="1210058" cy="627864"/>
          </a:xfrm>
          <a:prstGeom prst="rect">
            <a:avLst/>
          </a:prstGeom>
          <a:noFill/>
        </p:spPr>
        <p:txBody>
          <a:bodyPr wrap="square" lIns="0" tIns="91440" rIns="0" bIns="91440"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Azure SQL Database</a:t>
            </a:r>
          </a:p>
        </p:txBody>
      </p:sp>
      <p:grpSp>
        <p:nvGrpSpPr>
          <p:cNvPr id="131" name="Group 130">
            <a:extLst>
              <a:ext uri="{FF2B5EF4-FFF2-40B4-BE49-F238E27FC236}">
                <a16:creationId xmlns:a16="http://schemas.microsoft.com/office/drawing/2014/main" id="{E80F1AAD-1200-4748-8220-F1E5DB370330}"/>
              </a:ext>
            </a:extLst>
          </p:cNvPr>
          <p:cNvGrpSpPr/>
          <p:nvPr/>
        </p:nvGrpSpPr>
        <p:grpSpPr>
          <a:xfrm>
            <a:off x="3146927" y="3449275"/>
            <a:ext cx="3426711" cy="1367641"/>
            <a:chOff x="3146927" y="3449275"/>
            <a:chExt cx="3426711" cy="1367641"/>
          </a:xfrm>
        </p:grpSpPr>
        <p:cxnSp>
          <p:nvCxnSpPr>
            <p:cNvPr id="14" name="Straight Arrow Connector 13">
              <a:extLst>
                <a:ext uri="{FF2B5EF4-FFF2-40B4-BE49-F238E27FC236}">
                  <a16:creationId xmlns:a16="http://schemas.microsoft.com/office/drawing/2014/main" id="{B92291D9-8BDF-4D88-BB6B-33F4071F4BE9}"/>
                </a:ext>
              </a:extLst>
            </p:cNvPr>
            <p:cNvCxnSpPr>
              <a:cxnSpLocks/>
              <a:stCxn id="69" idx="3"/>
              <a:endCxn id="84" idx="1"/>
            </p:cNvCxnSpPr>
            <p:nvPr/>
          </p:nvCxnSpPr>
          <p:spPr>
            <a:xfrm flipV="1">
              <a:off x="3146927" y="3839420"/>
              <a:ext cx="743089" cy="5314"/>
            </a:xfrm>
            <a:prstGeom prst="straightConnector1">
              <a:avLst/>
            </a:prstGeom>
            <a:ln w="38100">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F004DA0A-7CB2-4180-B78C-F008CBAF69B8}"/>
                </a:ext>
              </a:extLst>
            </p:cNvPr>
            <p:cNvPicPr>
              <a:picLocks noChangeAspect="1"/>
            </p:cNvPicPr>
            <p:nvPr/>
          </p:nvPicPr>
          <p:blipFill>
            <a:blip r:embed="rId4"/>
            <a:stretch>
              <a:fillRect/>
            </a:stretch>
          </p:blipFill>
          <p:spPr>
            <a:xfrm>
              <a:off x="5621137" y="3497262"/>
              <a:ext cx="694944" cy="694944"/>
            </a:xfrm>
            <a:prstGeom prst="rect">
              <a:avLst/>
            </a:prstGeom>
          </p:spPr>
        </p:pic>
        <p:pic>
          <p:nvPicPr>
            <p:cNvPr id="84" name="Picture 83">
              <a:extLst>
                <a:ext uri="{FF2B5EF4-FFF2-40B4-BE49-F238E27FC236}">
                  <a16:creationId xmlns:a16="http://schemas.microsoft.com/office/drawing/2014/main" id="{5599CC9C-0E0D-4704-A4ED-85AC5146C086}"/>
                </a:ext>
              </a:extLst>
            </p:cNvPr>
            <p:cNvPicPr>
              <a:picLocks noChangeAspect="1"/>
            </p:cNvPicPr>
            <p:nvPr/>
          </p:nvPicPr>
          <p:blipFill>
            <a:blip r:embed="rId5"/>
            <a:stretch>
              <a:fillRect/>
            </a:stretch>
          </p:blipFill>
          <p:spPr>
            <a:xfrm>
              <a:off x="3890016" y="3449275"/>
              <a:ext cx="780290" cy="780290"/>
            </a:xfrm>
            <a:prstGeom prst="rect">
              <a:avLst/>
            </a:prstGeom>
          </p:spPr>
        </p:pic>
        <p:sp>
          <p:nvSpPr>
            <p:cNvPr id="86" name="TextBox 85">
              <a:extLst>
                <a:ext uri="{FF2B5EF4-FFF2-40B4-BE49-F238E27FC236}">
                  <a16:creationId xmlns:a16="http://schemas.microsoft.com/office/drawing/2014/main" id="{E5484807-212A-47C6-870B-E9BB828F1C07}"/>
                </a:ext>
              </a:extLst>
            </p:cNvPr>
            <p:cNvSpPr txBox="1"/>
            <p:nvPr/>
          </p:nvSpPr>
          <p:spPr>
            <a:xfrm>
              <a:off x="3673012" y="4180547"/>
              <a:ext cx="1210058" cy="627864"/>
            </a:xfrm>
            <a:prstGeom prst="rect">
              <a:avLst/>
            </a:prstGeom>
            <a:noFill/>
          </p:spPr>
          <p:txBody>
            <a:bodyPr wrap="square" lIns="0" tIns="91440" rIns="0" bIns="91440"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Order Placed Event</a:t>
              </a:r>
            </a:p>
          </p:txBody>
        </p:sp>
        <p:sp>
          <p:nvSpPr>
            <p:cNvPr id="87" name="TextBox 86">
              <a:extLst>
                <a:ext uri="{FF2B5EF4-FFF2-40B4-BE49-F238E27FC236}">
                  <a16:creationId xmlns:a16="http://schemas.microsoft.com/office/drawing/2014/main" id="{50A53710-21AB-4980-A1FA-06AA574C260F}"/>
                </a:ext>
              </a:extLst>
            </p:cNvPr>
            <p:cNvSpPr txBox="1"/>
            <p:nvPr/>
          </p:nvSpPr>
          <p:spPr>
            <a:xfrm>
              <a:off x="5363580" y="4189052"/>
              <a:ext cx="1210058" cy="627864"/>
            </a:xfrm>
            <a:prstGeom prst="rect">
              <a:avLst/>
            </a:prstGeom>
            <a:noFill/>
          </p:spPr>
          <p:txBody>
            <a:bodyPr wrap="square" lIns="0" tIns="91440" rIns="0" bIns="91440"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Service Bus Topic</a:t>
              </a:r>
            </a:p>
          </p:txBody>
        </p:sp>
        <p:cxnSp>
          <p:nvCxnSpPr>
            <p:cNvPr id="89" name="Straight Arrow Connector 88">
              <a:extLst>
                <a:ext uri="{FF2B5EF4-FFF2-40B4-BE49-F238E27FC236}">
                  <a16:creationId xmlns:a16="http://schemas.microsoft.com/office/drawing/2014/main" id="{2E0E0B65-C1DF-416C-9402-BE95981C5A20}"/>
                </a:ext>
              </a:extLst>
            </p:cNvPr>
            <p:cNvCxnSpPr>
              <a:stCxn id="84" idx="3"/>
              <a:endCxn id="22" idx="1"/>
            </p:cNvCxnSpPr>
            <p:nvPr/>
          </p:nvCxnSpPr>
          <p:spPr>
            <a:xfrm>
              <a:off x="4670306" y="3839420"/>
              <a:ext cx="950831" cy="5314"/>
            </a:xfrm>
            <a:prstGeom prst="straightConnector1">
              <a:avLst/>
            </a:prstGeom>
            <a:ln w="38100">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grpSp>
      <p:cxnSp>
        <p:nvCxnSpPr>
          <p:cNvPr id="126" name="Straight Arrow Connector 125">
            <a:extLst>
              <a:ext uri="{FF2B5EF4-FFF2-40B4-BE49-F238E27FC236}">
                <a16:creationId xmlns:a16="http://schemas.microsoft.com/office/drawing/2014/main" id="{FB6A32FD-2CD0-44F2-B9D2-7E1CA4263972}"/>
              </a:ext>
            </a:extLst>
          </p:cNvPr>
          <p:cNvCxnSpPr>
            <a:stCxn id="69" idx="1"/>
          </p:cNvCxnSpPr>
          <p:nvPr/>
        </p:nvCxnSpPr>
        <p:spPr>
          <a:xfrm flipH="1" flipV="1">
            <a:off x="-182563" y="3839420"/>
            <a:ext cx="1195890" cy="5314"/>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BCD53157-FF62-4DE4-B303-0C91433C77D6}"/>
              </a:ext>
            </a:extLst>
          </p:cNvPr>
          <p:cNvPicPr>
            <a:picLocks noChangeAspect="1"/>
          </p:cNvPicPr>
          <p:nvPr/>
        </p:nvPicPr>
        <p:blipFill>
          <a:blip r:embed="rId6"/>
          <a:stretch>
            <a:fillRect/>
          </a:stretch>
        </p:blipFill>
        <p:spPr>
          <a:xfrm>
            <a:off x="2923305" y="3289515"/>
            <a:ext cx="440626" cy="428184"/>
          </a:xfrm>
          <a:prstGeom prst="rect">
            <a:avLst/>
          </a:prstGeom>
        </p:spPr>
      </p:pic>
      <p:grpSp>
        <p:nvGrpSpPr>
          <p:cNvPr id="133" name="Group 132">
            <a:extLst>
              <a:ext uri="{FF2B5EF4-FFF2-40B4-BE49-F238E27FC236}">
                <a16:creationId xmlns:a16="http://schemas.microsoft.com/office/drawing/2014/main" id="{93226419-C264-4D72-A318-BA4F22AAE037}"/>
              </a:ext>
            </a:extLst>
          </p:cNvPr>
          <p:cNvGrpSpPr/>
          <p:nvPr/>
        </p:nvGrpSpPr>
        <p:grpSpPr>
          <a:xfrm>
            <a:off x="5968610" y="1717744"/>
            <a:ext cx="5454537" cy="1779518"/>
            <a:chOff x="5968610" y="1717744"/>
            <a:chExt cx="5454537" cy="1779518"/>
          </a:xfrm>
        </p:grpSpPr>
        <p:sp>
          <p:nvSpPr>
            <p:cNvPr id="94" name="Rectangle 93">
              <a:extLst>
                <a:ext uri="{FF2B5EF4-FFF2-40B4-BE49-F238E27FC236}">
                  <a16:creationId xmlns:a16="http://schemas.microsoft.com/office/drawing/2014/main" id="{5957CAB8-ED2F-4A49-A66A-D0471728053B}"/>
                </a:ext>
              </a:extLst>
            </p:cNvPr>
            <p:cNvSpPr/>
            <p:nvPr/>
          </p:nvSpPr>
          <p:spPr bwMode="auto">
            <a:xfrm>
              <a:off x="7311705" y="1961193"/>
              <a:ext cx="2133600" cy="6949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Update Data Warehouse</a:t>
              </a:r>
            </a:p>
          </p:txBody>
        </p:sp>
        <p:cxnSp>
          <p:nvCxnSpPr>
            <p:cNvPr id="106" name="Connector: Elbow 105">
              <a:extLst>
                <a:ext uri="{FF2B5EF4-FFF2-40B4-BE49-F238E27FC236}">
                  <a16:creationId xmlns:a16="http://schemas.microsoft.com/office/drawing/2014/main" id="{5BCC410F-EDC5-444F-BB58-61751B8F99AA}"/>
                </a:ext>
              </a:extLst>
            </p:cNvPr>
            <p:cNvCxnSpPr>
              <a:stCxn id="22" idx="0"/>
              <a:endCxn id="94" idx="1"/>
            </p:cNvCxnSpPr>
            <p:nvPr/>
          </p:nvCxnSpPr>
          <p:spPr>
            <a:xfrm rot="5400000" flipH="1" flipV="1">
              <a:off x="6045859" y="2231416"/>
              <a:ext cx="1188597" cy="1343096"/>
            </a:xfrm>
            <a:prstGeom prst="bentConnector2">
              <a:avLst/>
            </a:prstGeom>
            <a:ln w="38100">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pic>
          <p:nvPicPr>
            <p:cNvPr id="109" name="Picture 108">
              <a:extLst>
                <a:ext uri="{FF2B5EF4-FFF2-40B4-BE49-F238E27FC236}">
                  <a16:creationId xmlns:a16="http://schemas.microsoft.com/office/drawing/2014/main" id="{5D17FFDC-38B7-4E7D-B615-1D8404696831}"/>
                </a:ext>
              </a:extLst>
            </p:cNvPr>
            <p:cNvPicPr>
              <a:picLocks noChangeAspect="1"/>
            </p:cNvPicPr>
            <p:nvPr/>
          </p:nvPicPr>
          <p:blipFill>
            <a:blip r:embed="rId7"/>
            <a:stretch>
              <a:fillRect/>
            </a:stretch>
          </p:blipFill>
          <p:spPr>
            <a:xfrm>
              <a:off x="10399781" y="1961193"/>
              <a:ext cx="694944" cy="694944"/>
            </a:xfrm>
            <a:prstGeom prst="rect">
              <a:avLst/>
            </a:prstGeom>
          </p:spPr>
        </p:pic>
        <p:sp>
          <p:nvSpPr>
            <p:cNvPr id="110" name="TextBox 109">
              <a:extLst>
                <a:ext uri="{FF2B5EF4-FFF2-40B4-BE49-F238E27FC236}">
                  <a16:creationId xmlns:a16="http://schemas.microsoft.com/office/drawing/2014/main" id="{8390A8B6-5C5D-49BC-AFE4-9273AA21120B}"/>
                </a:ext>
              </a:extLst>
            </p:cNvPr>
            <p:cNvSpPr txBox="1"/>
            <p:nvPr/>
          </p:nvSpPr>
          <p:spPr>
            <a:xfrm>
              <a:off x="10071359" y="2533055"/>
              <a:ext cx="1351788" cy="738664"/>
            </a:xfrm>
            <a:prstGeom prst="rect">
              <a:avLst/>
            </a:prstGeom>
            <a:noFill/>
          </p:spPr>
          <p:txBody>
            <a:bodyPr wrap="square" lIns="0" tIns="146304" rIns="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SQL Data Warehouse</a:t>
              </a:r>
            </a:p>
          </p:txBody>
        </p:sp>
        <p:cxnSp>
          <p:nvCxnSpPr>
            <p:cNvPr id="114" name="Straight Arrow Connector 113">
              <a:extLst>
                <a:ext uri="{FF2B5EF4-FFF2-40B4-BE49-F238E27FC236}">
                  <a16:creationId xmlns:a16="http://schemas.microsoft.com/office/drawing/2014/main" id="{DD8F3AF6-FF5E-4D69-9A94-F34233870EA0}"/>
                </a:ext>
              </a:extLst>
            </p:cNvPr>
            <p:cNvCxnSpPr>
              <a:stCxn id="94" idx="3"/>
              <a:endCxn id="109" idx="1"/>
            </p:cNvCxnSpPr>
            <p:nvPr/>
          </p:nvCxnSpPr>
          <p:spPr>
            <a:xfrm>
              <a:off x="9445305" y="2308665"/>
              <a:ext cx="954476" cy="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128" name="Picture 127">
              <a:extLst>
                <a:ext uri="{FF2B5EF4-FFF2-40B4-BE49-F238E27FC236}">
                  <a16:creationId xmlns:a16="http://schemas.microsoft.com/office/drawing/2014/main" id="{2168D0C3-FB74-402C-A84D-6AF9D54506DB}"/>
                </a:ext>
              </a:extLst>
            </p:cNvPr>
            <p:cNvPicPr>
              <a:picLocks noChangeAspect="1"/>
            </p:cNvPicPr>
            <p:nvPr/>
          </p:nvPicPr>
          <p:blipFill>
            <a:blip r:embed="rId6"/>
            <a:stretch>
              <a:fillRect/>
            </a:stretch>
          </p:blipFill>
          <p:spPr>
            <a:xfrm>
              <a:off x="9224992" y="1717744"/>
              <a:ext cx="440626" cy="428184"/>
            </a:xfrm>
            <a:prstGeom prst="rect">
              <a:avLst/>
            </a:prstGeom>
          </p:spPr>
        </p:pic>
      </p:grpSp>
      <p:grpSp>
        <p:nvGrpSpPr>
          <p:cNvPr id="132" name="Group 131">
            <a:extLst>
              <a:ext uri="{FF2B5EF4-FFF2-40B4-BE49-F238E27FC236}">
                <a16:creationId xmlns:a16="http://schemas.microsoft.com/office/drawing/2014/main" id="{34221B95-9121-4143-BE4E-74B1E3CF6E84}"/>
              </a:ext>
            </a:extLst>
          </p:cNvPr>
          <p:cNvGrpSpPr/>
          <p:nvPr/>
        </p:nvGrpSpPr>
        <p:grpSpPr>
          <a:xfrm>
            <a:off x="6316081" y="3289515"/>
            <a:ext cx="5107066" cy="1249816"/>
            <a:chOff x="6316081" y="3289515"/>
            <a:chExt cx="5107066" cy="1249816"/>
          </a:xfrm>
        </p:grpSpPr>
        <p:sp>
          <p:nvSpPr>
            <p:cNvPr id="90" name="Rectangle 89">
              <a:extLst>
                <a:ext uri="{FF2B5EF4-FFF2-40B4-BE49-F238E27FC236}">
                  <a16:creationId xmlns:a16="http://schemas.microsoft.com/office/drawing/2014/main" id="{3DFCC0CF-3E74-42F7-BCF9-A3DA2E65043D}"/>
                </a:ext>
              </a:extLst>
            </p:cNvPr>
            <p:cNvSpPr/>
            <p:nvPr/>
          </p:nvSpPr>
          <p:spPr bwMode="auto">
            <a:xfrm>
              <a:off x="7311705" y="3496109"/>
              <a:ext cx="2133600" cy="6949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Send Order Confirmation Email</a:t>
              </a:r>
            </a:p>
          </p:txBody>
        </p:sp>
        <p:cxnSp>
          <p:nvCxnSpPr>
            <p:cNvPr id="92" name="Straight Arrow Connector 91">
              <a:extLst>
                <a:ext uri="{FF2B5EF4-FFF2-40B4-BE49-F238E27FC236}">
                  <a16:creationId xmlns:a16="http://schemas.microsoft.com/office/drawing/2014/main" id="{A32AFC08-D26F-4710-AB50-C44A11B23957}"/>
                </a:ext>
              </a:extLst>
            </p:cNvPr>
            <p:cNvCxnSpPr>
              <a:stCxn id="22" idx="3"/>
              <a:endCxn id="90" idx="1"/>
            </p:cNvCxnSpPr>
            <p:nvPr/>
          </p:nvCxnSpPr>
          <p:spPr>
            <a:xfrm flipV="1">
              <a:off x="6316081" y="3843581"/>
              <a:ext cx="995624" cy="1153"/>
            </a:xfrm>
            <a:prstGeom prst="straightConnector1">
              <a:avLst/>
            </a:prstGeom>
            <a:ln w="38100">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pic>
          <p:nvPicPr>
            <p:cNvPr id="111" name="Picture 110">
              <a:extLst>
                <a:ext uri="{FF2B5EF4-FFF2-40B4-BE49-F238E27FC236}">
                  <a16:creationId xmlns:a16="http://schemas.microsoft.com/office/drawing/2014/main" id="{6FD860A8-7E01-442D-86F9-4DA63F5B24AB}"/>
                </a:ext>
              </a:extLst>
            </p:cNvPr>
            <p:cNvPicPr>
              <a:picLocks noChangeAspect="1"/>
            </p:cNvPicPr>
            <p:nvPr/>
          </p:nvPicPr>
          <p:blipFill>
            <a:blip r:embed="rId8"/>
            <a:stretch>
              <a:fillRect/>
            </a:stretch>
          </p:blipFill>
          <p:spPr>
            <a:xfrm>
              <a:off x="10440929" y="3533096"/>
              <a:ext cx="612648" cy="612648"/>
            </a:xfrm>
            <a:prstGeom prst="rect">
              <a:avLst/>
            </a:prstGeom>
          </p:spPr>
        </p:pic>
        <p:cxnSp>
          <p:nvCxnSpPr>
            <p:cNvPr id="116" name="Straight Arrow Connector 115">
              <a:extLst>
                <a:ext uri="{FF2B5EF4-FFF2-40B4-BE49-F238E27FC236}">
                  <a16:creationId xmlns:a16="http://schemas.microsoft.com/office/drawing/2014/main" id="{07765532-D279-4440-A051-4AD8C6910776}"/>
                </a:ext>
              </a:extLst>
            </p:cNvPr>
            <p:cNvCxnSpPr>
              <a:stCxn id="90" idx="3"/>
              <a:endCxn id="111" idx="1"/>
            </p:cNvCxnSpPr>
            <p:nvPr/>
          </p:nvCxnSpPr>
          <p:spPr>
            <a:xfrm flipV="1">
              <a:off x="9445305" y="3839420"/>
              <a:ext cx="995624" cy="4161"/>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91B7EE9A-C676-4FCF-9455-92E36741A396}"/>
                </a:ext>
              </a:extLst>
            </p:cNvPr>
            <p:cNvSpPr txBox="1"/>
            <p:nvPr/>
          </p:nvSpPr>
          <p:spPr>
            <a:xfrm>
              <a:off x="10071359" y="4022266"/>
              <a:ext cx="1351788" cy="517065"/>
            </a:xfrm>
            <a:prstGeom prst="rect">
              <a:avLst/>
            </a:prstGeom>
            <a:noFill/>
          </p:spPr>
          <p:txBody>
            <a:bodyPr wrap="square" lIns="0" tIns="146304" rIns="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Email</a:t>
              </a:r>
            </a:p>
          </p:txBody>
        </p:sp>
        <p:pic>
          <p:nvPicPr>
            <p:cNvPr id="129" name="Picture 128">
              <a:extLst>
                <a:ext uri="{FF2B5EF4-FFF2-40B4-BE49-F238E27FC236}">
                  <a16:creationId xmlns:a16="http://schemas.microsoft.com/office/drawing/2014/main" id="{FCA86601-DF2C-49C4-8488-E0B3E6003D1D}"/>
                </a:ext>
              </a:extLst>
            </p:cNvPr>
            <p:cNvPicPr>
              <a:picLocks noChangeAspect="1"/>
            </p:cNvPicPr>
            <p:nvPr/>
          </p:nvPicPr>
          <p:blipFill>
            <a:blip r:embed="rId6"/>
            <a:stretch>
              <a:fillRect/>
            </a:stretch>
          </p:blipFill>
          <p:spPr>
            <a:xfrm>
              <a:off x="9224992" y="3289515"/>
              <a:ext cx="440626" cy="428184"/>
            </a:xfrm>
            <a:prstGeom prst="rect">
              <a:avLst/>
            </a:prstGeom>
          </p:spPr>
        </p:pic>
      </p:grpSp>
      <p:grpSp>
        <p:nvGrpSpPr>
          <p:cNvPr id="134" name="Group 133">
            <a:extLst>
              <a:ext uri="{FF2B5EF4-FFF2-40B4-BE49-F238E27FC236}">
                <a16:creationId xmlns:a16="http://schemas.microsoft.com/office/drawing/2014/main" id="{3B50DDBC-41B4-4209-BC48-648C2E9443A8}"/>
              </a:ext>
            </a:extLst>
          </p:cNvPr>
          <p:cNvGrpSpPr/>
          <p:nvPr/>
        </p:nvGrpSpPr>
        <p:grpSpPr>
          <a:xfrm>
            <a:off x="5968610" y="4730619"/>
            <a:ext cx="3697008" cy="909036"/>
            <a:chOff x="5968610" y="4730619"/>
            <a:chExt cx="3697008" cy="909036"/>
          </a:xfrm>
        </p:grpSpPr>
        <p:sp>
          <p:nvSpPr>
            <p:cNvPr id="93" name="Rectangle 92">
              <a:extLst>
                <a:ext uri="{FF2B5EF4-FFF2-40B4-BE49-F238E27FC236}">
                  <a16:creationId xmlns:a16="http://schemas.microsoft.com/office/drawing/2014/main" id="{E915E85B-551B-446C-B75C-0023A14609EA}"/>
                </a:ext>
              </a:extLst>
            </p:cNvPr>
            <p:cNvSpPr/>
            <p:nvPr/>
          </p:nvSpPr>
          <p:spPr bwMode="auto">
            <a:xfrm>
              <a:off x="7311705" y="4944711"/>
              <a:ext cx="2133600" cy="6949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Update Inventory</a:t>
              </a:r>
            </a:p>
          </p:txBody>
        </p:sp>
        <p:cxnSp>
          <p:nvCxnSpPr>
            <p:cNvPr id="108" name="Connector: Elbow 107">
              <a:extLst>
                <a:ext uri="{FF2B5EF4-FFF2-40B4-BE49-F238E27FC236}">
                  <a16:creationId xmlns:a16="http://schemas.microsoft.com/office/drawing/2014/main" id="{FD42EE62-06BC-40B1-9AC0-DF28A12027A8}"/>
                </a:ext>
              </a:extLst>
            </p:cNvPr>
            <p:cNvCxnSpPr>
              <a:stCxn id="87" idx="2"/>
              <a:endCxn id="93" idx="1"/>
            </p:cNvCxnSpPr>
            <p:nvPr/>
          </p:nvCxnSpPr>
          <p:spPr>
            <a:xfrm rot="16200000" flipH="1">
              <a:off x="6402524" y="4383001"/>
              <a:ext cx="475267" cy="1343096"/>
            </a:xfrm>
            <a:prstGeom prst="bentConnector2">
              <a:avLst/>
            </a:prstGeom>
            <a:ln w="38100">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pic>
          <p:nvPicPr>
            <p:cNvPr id="130" name="Picture 129">
              <a:extLst>
                <a:ext uri="{FF2B5EF4-FFF2-40B4-BE49-F238E27FC236}">
                  <a16:creationId xmlns:a16="http://schemas.microsoft.com/office/drawing/2014/main" id="{233F3047-6C29-4433-9E9E-AA24C9450FCD}"/>
                </a:ext>
              </a:extLst>
            </p:cNvPr>
            <p:cNvPicPr>
              <a:picLocks noChangeAspect="1"/>
            </p:cNvPicPr>
            <p:nvPr/>
          </p:nvPicPr>
          <p:blipFill>
            <a:blip r:embed="rId6"/>
            <a:stretch>
              <a:fillRect/>
            </a:stretch>
          </p:blipFill>
          <p:spPr>
            <a:xfrm>
              <a:off x="9224992" y="4730619"/>
              <a:ext cx="440626" cy="428184"/>
            </a:xfrm>
            <a:prstGeom prst="rect">
              <a:avLst/>
            </a:prstGeom>
          </p:spPr>
        </p:pic>
      </p:grpSp>
    </p:spTree>
    <p:extLst>
      <p:ext uri="{BB962C8B-B14F-4D97-AF65-F5344CB8AC3E}">
        <p14:creationId xmlns:p14="http://schemas.microsoft.com/office/powerpoint/2010/main" val="17891136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1"/>
                                        </p:tgtEl>
                                        <p:attrNameLst>
                                          <p:attrName>style.visibility</p:attrName>
                                        </p:attrNameLst>
                                      </p:cBhvr>
                                      <p:to>
                                        <p:strVal val="visible"/>
                                      </p:to>
                                    </p:set>
                                    <p:animEffect transition="in" filter="wipe(left)">
                                      <p:cBhvr>
                                        <p:cTn id="7" dur="500"/>
                                        <p:tgtEl>
                                          <p:spTgt spid="1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2"/>
                                        </p:tgtEl>
                                        <p:attrNameLst>
                                          <p:attrName>style.visibility</p:attrName>
                                        </p:attrNameLst>
                                      </p:cBhvr>
                                      <p:to>
                                        <p:strVal val="visible"/>
                                      </p:to>
                                    </p:set>
                                    <p:animEffect transition="in" filter="wipe(left)">
                                      <p:cBhvr>
                                        <p:cTn id="12" dur="500"/>
                                        <p:tgtEl>
                                          <p:spTgt spid="1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3"/>
                                        </p:tgtEl>
                                        <p:attrNameLst>
                                          <p:attrName>style.visibility</p:attrName>
                                        </p:attrNameLst>
                                      </p:cBhvr>
                                      <p:to>
                                        <p:strVal val="visible"/>
                                      </p:to>
                                    </p:set>
                                    <p:animEffect transition="in" filter="wipe(left)">
                                      <p:cBhvr>
                                        <p:cTn id="17" dur="500"/>
                                        <p:tgtEl>
                                          <p:spTgt spid="1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4"/>
                                        </p:tgtEl>
                                        <p:attrNameLst>
                                          <p:attrName>style.visibility</p:attrName>
                                        </p:attrNameLst>
                                      </p:cBhvr>
                                      <p:to>
                                        <p:strVal val="visible"/>
                                      </p:to>
                                    </p:set>
                                    <p:animEffect transition="in" filter="wipe(left)">
                                      <p:cBhvr>
                                        <p:cTn id="22"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FDD36-C02E-4648-B0FA-B52D06612B93}"/>
              </a:ext>
            </a:extLst>
          </p:cNvPr>
          <p:cNvSpPr>
            <a:spLocks noGrp="1"/>
          </p:cNvSpPr>
          <p:nvPr>
            <p:ph type="title"/>
          </p:nvPr>
        </p:nvSpPr>
        <p:spPr/>
        <p:txBody>
          <a:bodyPr/>
          <a:lstStyle/>
          <a:p>
            <a:r>
              <a:rPr lang="en-US" dirty="0"/>
              <a:t>Sending the </a:t>
            </a:r>
            <a:r>
              <a:rPr lang="en-US" b="1" dirty="0"/>
              <a:t>Comment Added </a:t>
            </a:r>
            <a:r>
              <a:rPr lang="en-US" dirty="0"/>
              <a:t>email</a:t>
            </a:r>
          </a:p>
        </p:txBody>
      </p:sp>
      <p:sp>
        <p:nvSpPr>
          <p:cNvPr id="37" name="Rectangle 36">
            <a:extLst>
              <a:ext uri="{FF2B5EF4-FFF2-40B4-BE49-F238E27FC236}">
                <a16:creationId xmlns:a16="http://schemas.microsoft.com/office/drawing/2014/main" id="{49E665D1-6479-48D2-AFE7-403A7D01EC59}"/>
              </a:ext>
            </a:extLst>
          </p:cNvPr>
          <p:cNvSpPr/>
          <p:nvPr/>
        </p:nvSpPr>
        <p:spPr bwMode="auto">
          <a:xfrm>
            <a:off x="1013327" y="2402249"/>
            <a:ext cx="2133600" cy="6949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Place Order</a:t>
            </a:r>
          </a:p>
        </p:txBody>
      </p:sp>
      <p:cxnSp>
        <p:nvCxnSpPr>
          <p:cNvPr id="38" name="Straight Arrow Connector 37">
            <a:extLst>
              <a:ext uri="{FF2B5EF4-FFF2-40B4-BE49-F238E27FC236}">
                <a16:creationId xmlns:a16="http://schemas.microsoft.com/office/drawing/2014/main" id="{495266F5-415A-4551-A11E-EB4D4B04C3EC}"/>
              </a:ext>
            </a:extLst>
          </p:cNvPr>
          <p:cNvCxnSpPr>
            <a:cxnSpLocks/>
            <a:stCxn id="37" idx="3"/>
            <a:endCxn id="40" idx="1"/>
          </p:cNvCxnSpPr>
          <p:nvPr/>
        </p:nvCxnSpPr>
        <p:spPr>
          <a:xfrm flipV="1">
            <a:off x="3146927" y="2744407"/>
            <a:ext cx="743089" cy="5314"/>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39" name="Picture 38">
            <a:extLst>
              <a:ext uri="{FF2B5EF4-FFF2-40B4-BE49-F238E27FC236}">
                <a16:creationId xmlns:a16="http://schemas.microsoft.com/office/drawing/2014/main" id="{556ED443-8BC4-45C1-8FDB-46C3DE38F5AE}"/>
              </a:ext>
            </a:extLst>
          </p:cNvPr>
          <p:cNvPicPr>
            <a:picLocks noChangeAspect="1"/>
          </p:cNvPicPr>
          <p:nvPr/>
        </p:nvPicPr>
        <p:blipFill>
          <a:blip r:embed="rId3"/>
          <a:stretch>
            <a:fillRect/>
          </a:stretch>
        </p:blipFill>
        <p:spPr>
          <a:xfrm>
            <a:off x="5621137" y="2402249"/>
            <a:ext cx="694944" cy="694944"/>
          </a:xfrm>
          <a:prstGeom prst="rect">
            <a:avLst/>
          </a:prstGeom>
        </p:spPr>
      </p:pic>
      <p:pic>
        <p:nvPicPr>
          <p:cNvPr id="40" name="Picture 39">
            <a:extLst>
              <a:ext uri="{FF2B5EF4-FFF2-40B4-BE49-F238E27FC236}">
                <a16:creationId xmlns:a16="http://schemas.microsoft.com/office/drawing/2014/main" id="{769E0E31-B063-4B96-A55A-6A41EC3AB8EA}"/>
              </a:ext>
            </a:extLst>
          </p:cNvPr>
          <p:cNvPicPr>
            <a:picLocks noChangeAspect="1"/>
          </p:cNvPicPr>
          <p:nvPr/>
        </p:nvPicPr>
        <p:blipFill>
          <a:blip r:embed="rId4"/>
          <a:stretch>
            <a:fillRect/>
          </a:stretch>
        </p:blipFill>
        <p:spPr>
          <a:xfrm>
            <a:off x="3890016" y="2354262"/>
            <a:ext cx="780290" cy="780290"/>
          </a:xfrm>
          <a:prstGeom prst="rect">
            <a:avLst/>
          </a:prstGeom>
        </p:spPr>
      </p:pic>
      <p:sp>
        <p:nvSpPr>
          <p:cNvPr id="41" name="TextBox 40">
            <a:extLst>
              <a:ext uri="{FF2B5EF4-FFF2-40B4-BE49-F238E27FC236}">
                <a16:creationId xmlns:a16="http://schemas.microsoft.com/office/drawing/2014/main" id="{E0FD0AE3-9F91-4B6B-B360-D0E58069EFAD}"/>
              </a:ext>
            </a:extLst>
          </p:cNvPr>
          <p:cNvSpPr txBox="1"/>
          <p:nvPr/>
        </p:nvSpPr>
        <p:spPr>
          <a:xfrm>
            <a:off x="3673012" y="3085534"/>
            <a:ext cx="1210058" cy="627864"/>
          </a:xfrm>
          <a:prstGeom prst="rect">
            <a:avLst/>
          </a:prstGeom>
          <a:noFill/>
        </p:spPr>
        <p:txBody>
          <a:bodyPr wrap="square" lIns="0" tIns="91440" rIns="0" bIns="91440"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Order Placed Event</a:t>
            </a:r>
          </a:p>
        </p:txBody>
      </p:sp>
      <p:sp>
        <p:nvSpPr>
          <p:cNvPr id="42" name="TextBox 41">
            <a:extLst>
              <a:ext uri="{FF2B5EF4-FFF2-40B4-BE49-F238E27FC236}">
                <a16:creationId xmlns:a16="http://schemas.microsoft.com/office/drawing/2014/main" id="{4FB75C77-B983-4CDE-98C6-5B9CA95B082F}"/>
              </a:ext>
            </a:extLst>
          </p:cNvPr>
          <p:cNvSpPr txBox="1"/>
          <p:nvPr/>
        </p:nvSpPr>
        <p:spPr>
          <a:xfrm>
            <a:off x="5363580" y="3094039"/>
            <a:ext cx="1210058" cy="627864"/>
          </a:xfrm>
          <a:prstGeom prst="rect">
            <a:avLst/>
          </a:prstGeom>
          <a:noFill/>
        </p:spPr>
        <p:txBody>
          <a:bodyPr wrap="square" lIns="0" tIns="91440" rIns="0" bIns="91440"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Service Bus Topic</a:t>
            </a:r>
          </a:p>
        </p:txBody>
      </p:sp>
      <p:cxnSp>
        <p:nvCxnSpPr>
          <p:cNvPr id="43" name="Straight Arrow Connector 42">
            <a:extLst>
              <a:ext uri="{FF2B5EF4-FFF2-40B4-BE49-F238E27FC236}">
                <a16:creationId xmlns:a16="http://schemas.microsoft.com/office/drawing/2014/main" id="{1C1F5BFE-FA3B-4487-9012-E93EF2D87204}"/>
              </a:ext>
            </a:extLst>
          </p:cNvPr>
          <p:cNvCxnSpPr>
            <a:stCxn id="40" idx="3"/>
            <a:endCxn id="39" idx="1"/>
          </p:cNvCxnSpPr>
          <p:nvPr/>
        </p:nvCxnSpPr>
        <p:spPr>
          <a:xfrm>
            <a:off x="4670306" y="2744407"/>
            <a:ext cx="950831" cy="5314"/>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5415D56F-784D-4CAD-B522-CF57217786EB}"/>
              </a:ext>
            </a:extLst>
          </p:cNvPr>
          <p:cNvSpPr/>
          <p:nvPr/>
        </p:nvSpPr>
        <p:spPr bwMode="auto">
          <a:xfrm>
            <a:off x="7311705" y="2401096"/>
            <a:ext cx="2133600" cy="6949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Send Order Confirmation Email</a:t>
            </a:r>
          </a:p>
        </p:txBody>
      </p:sp>
      <p:cxnSp>
        <p:nvCxnSpPr>
          <p:cNvPr id="45" name="Straight Arrow Connector 44">
            <a:extLst>
              <a:ext uri="{FF2B5EF4-FFF2-40B4-BE49-F238E27FC236}">
                <a16:creationId xmlns:a16="http://schemas.microsoft.com/office/drawing/2014/main" id="{AE3B8FC1-726F-4692-A51B-D57940D5E1E7}"/>
              </a:ext>
            </a:extLst>
          </p:cNvPr>
          <p:cNvCxnSpPr>
            <a:stCxn id="39" idx="3"/>
            <a:endCxn id="44" idx="1"/>
          </p:cNvCxnSpPr>
          <p:nvPr/>
        </p:nvCxnSpPr>
        <p:spPr>
          <a:xfrm flipV="1">
            <a:off x="6316081" y="2748568"/>
            <a:ext cx="995624" cy="1153"/>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46" name="Picture 45">
            <a:extLst>
              <a:ext uri="{FF2B5EF4-FFF2-40B4-BE49-F238E27FC236}">
                <a16:creationId xmlns:a16="http://schemas.microsoft.com/office/drawing/2014/main" id="{10DA4A8F-84F2-4E6E-B023-04AE9F2E9F2D}"/>
              </a:ext>
            </a:extLst>
          </p:cNvPr>
          <p:cNvPicPr>
            <a:picLocks noChangeAspect="1"/>
          </p:cNvPicPr>
          <p:nvPr/>
        </p:nvPicPr>
        <p:blipFill>
          <a:blip r:embed="rId5"/>
          <a:stretch>
            <a:fillRect/>
          </a:stretch>
        </p:blipFill>
        <p:spPr>
          <a:xfrm>
            <a:off x="10440929" y="2438083"/>
            <a:ext cx="612648" cy="612648"/>
          </a:xfrm>
          <a:prstGeom prst="rect">
            <a:avLst/>
          </a:prstGeom>
        </p:spPr>
      </p:pic>
      <p:cxnSp>
        <p:nvCxnSpPr>
          <p:cNvPr id="47" name="Straight Arrow Connector 46">
            <a:extLst>
              <a:ext uri="{FF2B5EF4-FFF2-40B4-BE49-F238E27FC236}">
                <a16:creationId xmlns:a16="http://schemas.microsoft.com/office/drawing/2014/main" id="{29951FE4-C9F8-4303-8D3B-80A0597B9EC8}"/>
              </a:ext>
            </a:extLst>
          </p:cNvPr>
          <p:cNvCxnSpPr>
            <a:stCxn id="44" idx="3"/>
            <a:endCxn id="46" idx="1"/>
          </p:cNvCxnSpPr>
          <p:nvPr/>
        </p:nvCxnSpPr>
        <p:spPr>
          <a:xfrm flipV="1">
            <a:off x="9445305" y="2744407"/>
            <a:ext cx="995624" cy="4161"/>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699A3ECB-F602-4D5F-82F6-39D7661EF96A}"/>
              </a:ext>
            </a:extLst>
          </p:cNvPr>
          <p:cNvSpPr txBox="1"/>
          <p:nvPr/>
        </p:nvSpPr>
        <p:spPr>
          <a:xfrm>
            <a:off x="10071359" y="2927253"/>
            <a:ext cx="1351788" cy="517065"/>
          </a:xfrm>
          <a:prstGeom prst="rect">
            <a:avLst/>
          </a:prstGeom>
          <a:noFill/>
        </p:spPr>
        <p:txBody>
          <a:bodyPr wrap="square" lIns="0" tIns="146304" rIns="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Email</a:t>
            </a:r>
          </a:p>
        </p:txBody>
      </p:sp>
      <p:sp>
        <p:nvSpPr>
          <p:cNvPr id="61" name="Rectangle 60">
            <a:extLst>
              <a:ext uri="{FF2B5EF4-FFF2-40B4-BE49-F238E27FC236}">
                <a16:creationId xmlns:a16="http://schemas.microsoft.com/office/drawing/2014/main" id="{06CE6307-BBF7-4F83-B01B-2B3042D3A0D6}"/>
              </a:ext>
            </a:extLst>
          </p:cNvPr>
          <p:cNvSpPr/>
          <p:nvPr/>
        </p:nvSpPr>
        <p:spPr bwMode="auto">
          <a:xfrm>
            <a:off x="7054148" y="2052921"/>
            <a:ext cx="2647641" cy="3175532"/>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63" name="Straight Arrow Connector 62">
            <a:extLst>
              <a:ext uri="{FF2B5EF4-FFF2-40B4-BE49-F238E27FC236}">
                <a16:creationId xmlns:a16="http://schemas.microsoft.com/office/drawing/2014/main" id="{02572828-5B7F-431C-A336-D850F57E16A8}"/>
              </a:ext>
            </a:extLst>
          </p:cNvPr>
          <p:cNvCxnSpPr>
            <a:stCxn id="37" idx="1"/>
          </p:cNvCxnSpPr>
          <p:nvPr/>
        </p:nvCxnSpPr>
        <p:spPr>
          <a:xfrm flipH="1" flipV="1">
            <a:off x="-258763" y="2744407"/>
            <a:ext cx="1272090" cy="5314"/>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67" name="Picture 66">
            <a:extLst>
              <a:ext uri="{FF2B5EF4-FFF2-40B4-BE49-F238E27FC236}">
                <a16:creationId xmlns:a16="http://schemas.microsoft.com/office/drawing/2014/main" id="{179B02E4-5197-40F6-959B-F3386677C088}"/>
              </a:ext>
            </a:extLst>
          </p:cNvPr>
          <p:cNvPicPr>
            <a:picLocks noChangeAspect="1"/>
          </p:cNvPicPr>
          <p:nvPr/>
        </p:nvPicPr>
        <p:blipFill>
          <a:blip r:embed="rId6"/>
          <a:stretch>
            <a:fillRect/>
          </a:stretch>
        </p:blipFill>
        <p:spPr>
          <a:xfrm>
            <a:off x="2929836" y="2182843"/>
            <a:ext cx="440626" cy="428184"/>
          </a:xfrm>
          <a:prstGeom prst="rect">
            <a:avLst/>
          </a:prstGeom>
        </p:spPr>
      </p:pic>
      <p:pic>
        <p:nvPicPr>
          <p:cNvPr id="69" name="Picture 68">
            <a:extLst>
              <a:ext uri="{FF2B5EF4-FFF2-40B4-BE49-F238E27FC236}">
                <a16:creationId xmlns:a16="http://schemas.microsoft.com/office/drawing/2014/main" id="{54B30947-F74F-4473-8511-F5011E223223}"/>
              </a:ext>
            </a:extLst>
          </p:cNvPr>
          <p:cNvPicPr>
            <a:picLocks noChangeAspect="1"/>
          </p:cNvPicPr>
          <p:nvPr/>
        </p:nvPicPr>
        <p:blipFill>
          <a:blip r:embed="rId6"/>
          <a:stretch>
            <a:fillRect/>
          </a:stretch>
        </p:blipFill>
        <p:spPr>
          <a:xfrm>
            <a:off x="9224992" y="2190104"/>
            <a:ext cx="440626" cy="428184"/>
          </a:xfrm>
          <a:prstGeom prst="rect">
            <a:avLst/>
          </a:prstGeom>
        </p:spPr>
      </p:pic>
      <p:grpSp>
        <p:nvGrpSpPr>
          <p:cNvPr id="3" name="Group 2">
            <a:extLst>
              <a:ext uri="{FF2B5EF4-FFF2-40B4-BE49-F238E27FC236}">
                <a16:creationId xmlns:a16="http://schemas.microsoft.com/office/drawing/2014/main" id="{BEEA8F23-4A40-4AFE-B9CB-C4D161ECC91C}"/>
              </a:ext>
            </a:extLst>
          </p:cNvPr>
          <p:cNvGrpSpPr/>
          <p:nvPr/>
        </p:nvGrpSpPr>
        <p:grpSpPr>
          <a:xfrm>
            <a:off x="-639763" y="3964662"/>
            <a:ext cx="12062910" cy="1549443"/>
            <a:chOff x="-639763" y="3964662"/>
            <a:chExt cx="12062910" cy="1549443"/>
          </a:xfrm>
        </p:grpSpPr>
        <p:sp>
          <p:nvSpPr>
            <p:cNvPr id="49" name="Rectangle 48">
              <a:extLst>
                <a:ext uri="{FF2B5EF4-FFF2-40B4-BE49-F238E27FC236}">
                  <a16:creationId xmlns:a16="http://schemas.microsoft.com/office/drawing/2014/main" id="{94AA109F-8C5C-4077-BA05-A2AAC62AE26F}"/>
                </a:ext>
              </a:extLst>
            </p:cNvPr>
            <p:cNvSpPr/>
            <p:nvPr/>
          </p:nvSpPr>
          <p:spPr bwMode="auto">
            <a:xfrm>
              <a:off x="1013327" y="4194451"/>
              <a:ext cx="2133600" cy="6949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 Comment</a:t>
              </a:r>
            </a:p>
          </p:txBody>
        </p:sp>
        <p:cxnSp>
          <p:nvCxnSpPr>
            <p:cNvPr id="50" name="Straight Arrow Connector 49">
              <a:extLst>
                <a:ext uri="{FF2B5EF4-FFF2-40B4-BE49-F238E27FC236}">
                  <a16:creationId xmlns:a16="http://schemas.microsoft.com/office/drawing/2014/main" id="{32827DCA-3CFC-43EC-8B40-58379670E186}"/>
                </a:ext>
              </a:extLst>
            </p:cNvPr>
            <p:cNvCxnSpPr>
              <a:cxnSpLocks/>
              <a:stCxn id="49" idx="3"/>
              <a:endCxn id="52" idx="1"/>
            </p:cNvCxnSpPr>
            <p:nvPr/>
          </p:nvCxnSpPr>
          <p:spPr>
            <a:xfrm flipV="1">
              <a:off x="3146927" y="4536609"/>
              <a:ext cx="743089" cy="5314"/>
            </a:xfrm>
            <a:prstGeom prst="straightConnector1">
              <a:avLst/>
            </a:prstGeom>
            <a:ln w="38100">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pic>
          <p:nvPicPr>
            <p:cNvPr id="51" name="Picture 50">
              <a:extLst>
                <a:ext uri="{FF2B5EF4-FFF2-40B4-BE49-F238E27FC236}">
                  <a16:creationId xmlns:a16="http://schemas.microsoft.com/office/drawing/2014/main" id="{C2413232-19AE-49B9-9EC2-F3EF971324AE}"/>
                </a:ext>
              </a:extLst>
            </p:cNvPr>
            <p:cNvPicPr>
              <a:picLocks noChangeAspect="1"/>
            </p:cNvPicPr>
            <p:nvPr/>
          </p:nvPicPr>
          <p:blipFill>
            <a:blip r:embed="rId3"/>
            <a:stretch>
              <a:fillRect/>
            </a:stretch>
          </p:blipFill>
          <p:spPr>
            <a:xfrm>
              <a:off x="5621137" y="4194451"/>
              <a:ext cx="694944" cy="694944"/>
            </a:xfrm>
            <a:prstGeom prst="rect">
              <a:avLst/>
            </a:prstGeom>
          </p:spPr>
        </p:pic>
        <p:pic>
          <p:nvPicPr>
            <p:cNvPr id="52" name="Picture 51">
              <a:extLst>
                <a:ext uri="{FF2B5EF4-FFF2-40B4-BE49-F238E27FC236}">
                  <a16:creationId xmlns:a16="http://schemas.microsoft.com/office/drawing/2014/main" id="{DA952B19-24A7-445A-B281-2BEE93544C15}"/>
                </a:ext>
              </a:extLst>
            </p:cNvPr>
            <p:cNvPicPr>
              <a:picLocks noChangeAspect="1"/>
            </p:cNvPicPr>
            <p:nvPr/>
          </p:nvPicPr>
          <p:blipFill>
            <a:blip r:embed="rId4"/>
            <a:stretch>
              <a:fillRect/>
            </a:stretch>
          </p:blipFill>
          <p:spPr>
            <a:xfrm>
              <a:off x="3890016" y="4146464"/>
              <a:ext cx="780290" cy="780290"/>
            </a:xfrm>
            <a:prstGeom prst="rect">
              <a:avLst/>
            </a:prstGeom>
          </p:spPr>
        </p:pic>
        <p:sp>
          <p:nvSpPr>
            <p:cNvPr id="53" name="TextBox 52">
              <a:extLst>
                <a:ext uri="{FF2B5EF4-FFF2-40B4-BE49-F238E27FC236}">
                  <a16:creationId xmlns:a16="http://schemas.microsoft.com/office/drawing/2014/main" id="{8BAB28E0-2622-46EC-BEAA-5003FFCA3894}"/>
                </a:ext>
              </a:extLst>
            </p:cNvPr>
            <p:cNvSpPr txBox="1"/>
            <p:nvPr/>
          </p:nvSpPr>
          <p:spPr>
            <a:xfrm>
              <a:off x="3673012" y="4877736"/>
              <a:ext cx="1210058" cy="627864"/>
            </a:xfrm>
            <a:prstGeom prst="rect">
              <a:avLst/>
            </a:prstGeom>
            <a:noFill/>
          </p:spPr>
          <p:txBody>
            <a:bodyPr wrap="square" lIns="0" tIns="91440" rIns="0" bIns="91440"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Comment Added Event</a:t>
              </a:r>
            </a:p>
          </p:txBody>
        </p:sp>
        <p:sp>
          <p:nvSpPr>
            <p:cNvPr id="54" name="TextBox 53">
              <a:extLst>
                <a:ext uri="{FF2B5EF4-FFF2-40B4-BE49-F238E27FC236}">
                  <a16:creationId xmlns:a16="http://schemas.microsoft.com/office/drawing/2014/main" id="{BEE3287B-1EF3-4790-BCE3-8B9B1C0E42FF}"/>
                </a:ext>
              </a:extLst>
            </p:cNvPr>
            <p:cNvSpPr txBox="1"/>
            <p:nvPr/>
          </p:nvSpPr>
          <p:spPr>
            <a:xfrm>
              <a:off x="5363580" y="4886241"/>
              <a:ext cx="1210058" cy="627864"/>
            </a:xfrm>
            <a:prstGeom prst="rect">
              <a:avLst/>
            </a:prstGeom>
            <a:noFill/>
          </p:spPr>
          <p:txBody>
            <a:bodyPr wrap="square" lIns="0" tIns="91440" rIns="0" bIns="91440"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Service Bus Topic</a:t>
              </a:r>
            </a:p>
          </p:txBody>
        </p:sp>
        <p:cxnSp>
          <p:nvCxnSpPr>
            <p:cNvPr id="55" name="Straight Arrow Connector 54">
              <a:extLst>
                <a:ext uri="{FF2B5EF4-FFF2-40B4-BE49-F238E27FC236}">
                  <a16:creationId xmlns:a16="http://schemas.microsoft.com/office/drawing/2014/main" id="{76A6B87B-5599-486C-8BF6-126804BE4D2C}"/>
                </a:ext>
              </a:extLst>
            </p:cNvPr>
            <p:cNvCxnSpPr>
              <a:stCxn id="52" idx="3"/>
              <a:endCxn id="51" idx="1"/>
            </p:cNvCxnSpPr>
            <p:nvPr/>
          </p:nvCxnSpPr>
          <p:spPr>
            <a:xfrm>
              <a:off x="4670306" y="4536609"/>
              <a:ext cx="950831" cy="5314"/>
            </a:xfrm>
            <a:prstGeom prst="straightConnector1">
              <a:avLst/>
            </a:prstGeom>
            <a:ln w="38100">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39361C3D-0495-4B80-B40D-69FC9D37CF05}"/>
                </a:ext>
              </a:extLst>
            </p:cNvPr>
            <p:cNvSpPr/>
            <p:nvPr/>
          </p:nvSpPr>
          <p:spPr bwMode="auto">
            <a:xfrm>
              <a:off x="7311705" y="4193298"/>
              <a:ext cx="2133600" cy="6949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Send Comment Added Email</a:t>
              </a:r>
            </a:p>
          </p:txBody>
        </p:sp>
        <p:cxnSp>
          <p:nvCxnSpPr>
            <p:cNvPr id="57" name="Straight Arrow Connector 56">
              <a:extLst>
                <a:ext uri="{FF2B5EF4-FFF2-40B4-BE49-F238E27FC236}">
                  <a16:creationId xmlns:a16="http://schemas.microsoft.com/office/drawing/2014/main" id="{F8EFCF3C-A465-4222-BD39-C76178B9D25C}"/>
                </a:ext>
              </a:extLst>
            </p:cNvPr>
            <p:cNvCxnSpPr>
              <a:stCxn id="51" idx="3"/>
              <a:endCxn id="56" idx="1"/>
            </p:cNvCxnSpPr>
            <p:nvPr/>
          </p:nvCxnSpPr>
          <p:spPr>
            <a:xfrm flipV="1">
              <a:off x="6316081" y="4540770"/>
              <a:ext cx="995624" cy="1153"/>
            </a:xfrm>
            <a:prstGeom prst="straightConnector1">
              <a:avLst/>
            </a:prstGeom>
            <a:ln w="38100">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pic>
          <p:nvPicPr>
            <p:cNvPr id="58" name="Picture 57">
              <a:extLst>
                <a:ext uri="{FF2B5EF4-FFF2-40B4-BE49-F238E27FC236}">
                  <a16:creationId xmlns:a16="http://schemas.microsoft.com/office/drawing/2014/main" id="{9EFCEC14-70FE-4294-A734-7DA6B87C46A2}"/>
                </a:ext>
              </a:extLst>
            </p:cNvPr>
            <p:cNvPicPr>
              <a:picLocks noChangeAspect="1"/>
            </p:cNvPicPr>
            <p:nvPr/>
          </p:nvPicPr>
          <p:blipFill>
            <a:blip r:embed="rId5"/>
            <a:stretch>
              <a:fillRect/>
            </a:stretch>
          </p:blipFill>
          <p:spPr>
            <a:xfrm>
              <a:off x="10440929" y="4230285"/>
              <a:ext cx="612648" cy="612648"/>
            </a:xfrm>
            <a:prstGeom prst="rect">
              <a:avLst/>
            </a:prstGeom>
          </p:spPr>
        </p:pic>
        <p:cxnSp>
          <p:nvCxnSpPr>
            <p:cNvPr id="59" name="Straight Arrow Connector 58">
              <a:extLst>
                <a:ext uri="{FF2B5EF4-FFF2-40B4-BE49-F238E27FC236}">
                  <a16:creationId xmlns:a16="http://schemas.microsoft.com/office/drawing/2014/main" id="{67E6BC23-E3ED-4CD1-92DE-7D6C2B2A178A}"/>
                </a:ext>
              </a:extLst>
            </p:cNvPr>
            <p:cNvCxnSpPr>
              <a:stCxn id="56" idx="3"/>
              <a:endCxn id="58" idx="1"/>
            </p:cNvCxnSpPr>
            <p:nvPr/>
          </p:nvCxnSpPr>
          <p:spPr>
            <a:xfrm flipV="1">
              <a:off x="9445305" y="4536609"/>
              <a:ext cx="995624" cy="4161"/>
            </a:xfrm>
            <a:prstGeom prst="straightConnector1">
              <a:avLst/>
            </a:prstGeom>
            <a:ln w="38100">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40FB153E-5BBB-4310-9584-D934B81A3DC2}"/>
                </a:ext>
              </a:extLst>
            </p:cNvPr>
            <p:cNvSpPr txBox="1"/>
            <p:nvPr/>
          </p:nvSpPr>
          <p:spPr>
            <a:xfrm>
              <a:off x="10071359" y="4719455"/>
              <a:ext cx="1351788" cy="517065"/>
            </a:xfrm>
            <a:prstGeom prst="rect">
              <a:avLst/>
            </a:prstGeom>
            <a:noFill/>
          </p:spPr>
          <p:txBody>
            <a:bodyPr wrap="square" lIns="0" tIns="146304" rIns="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Email</a:t>
              </a:r>
            </a:p>
          </p:txBody>
        </p:sp>
        <p:cxnSp>
          <p:nvCxnSpPr>
            <p:cNvPr id="65" name="Straight Arrow Connector 64">
              <a:extLst>
                <a:ext uri="{FF2B5EF4-FFF2-40B4-BE49-F238E27FC236}">
                  <a16:creationId xmlns:a16="http://schemas.microsoft.com/office/drawing/2014/main" id="{312204CF-B7A9-42E8-A85E-2CF5C709E4D4}"/>
                </a:ext>
              </a:extLst>
            </p:cNvPr>
            <p:cNvCxnSpPr>
              <a:stCxn id="49" idx="1"/>
            </p:cNvCxnSpPr>
            <p:nvPr/>
          </p:nvCxnSpPr>
          <p:spPr>
            <a:xfrm flipH="1" flipV="1">
              <a:off x="-639763" y="4536609"/>
              <a:ext cx="1653090" cy="5314"/>
            </a:xfrm>
            <a:prstGeom prst="straightConnector1">
              <a:avLst/>
            </a:prstGeom>
            <a:ln w="38100">
              <a:solidFill>
                <a:schemeClr val="tx1"/>
              </a:solidFill>
              <a:prstDash val="lgDash"/>
              <a:headEnd type="triangle"/>
              <a:tailEnd type="none"/>
            </a:ln>
          </p:spPr>
          <p:style>
            <a:lnRef idx="1">
              <a:schemeClr val="accent1"/>
            </a:lnRef>
            <a:fillRef idx="0">
              <a:schemeClr val="accent1"/>
            </a:fillRef>
            <a:effectRef idx="0">
              <a:schemeClr val="accent1"/>
            </a:effectRef>
            <a:fontRef idx="minor">
              <a:schemeClr val="tx1"/>
            </a:fontRef>
          </p:style>
        </p:cxnSp>
        <p:pic>
          <p:nvPicPr>
            <p:cNvPr id="68" name="Picture 67">
              <a:extLst>
                <a:ext uri="{FF2B5EF4-FFF2-40B4-BE49-F238E27FC236}">
                  <a16:creationId xmlns:a16="http://schemas.microsoft.com/office/drawing/2014/main" id="{F347484B-A09B-4885-904C-3D9C3FA763D4}"/>
                </a:ext>
              </a:extLst>
            </p:cNvPr>
            <p:cNvPicPr>
              <a:picLocks noChangeAspect="1"/>
            </p:cNvPicPr>
            <p:nvPr/>
          </p:nvPicPr>
          <p:blipFill>
            <a:blip r:embed="rId6"/>
            <a:stretch>
              <a:fillRect/>
            </a:stretch>
          </p:blipFill>
          <p:spPr>
            <a:xfrm>
              <a:off x="2922627" y="3969731"/>
              <a:ext cx="440626" cy="428184"/>
            </a:xfrm>
            <a:prstGeom prst="rect">
              <a:avLst/>
            </a:prstGeom>
          </p:spPr>
        </p:pic>
        <p:pic>
          <p:nvPicPr>
            <p:cNvPr id="70" name="Picture 69">
              <a:extLst>
                <a:ext uri="{FF2B5EF4-FFF2-40B4-BE49-F238E27FC236}">
                  <a16:creationId xmlns:a16="http://schemas.microsoft.com/office/drawing/2014/main" id="{FBAF64F6-0D78-4FC1-8F54-49DAAA6D8DCF}"/>
                </a:ext>
              </a:extLst>
            </p:cNvPr>
            <p:cNvPicPr>
              <a:picLocks noChangeAspect="1"/>
            </p:cNvPicPr>
            <p:nvPr/>
          </p:nvPicPr>
          <p:blipFill>
            <a:blip r:embed="rId6"/>
            <a:stretch>
              <a:fillRect/>
            </a:stretch>
          </p:blipFill>
          <p:spPr>
            <a:xfrm>
              <a:off x="9218880" y="3964662"/>
              <a:ext cx="440626" cy="428184"/>
            </a:xfrm>
            <a:prstGeom prst="rect">
              <a:avLst/>
            </a:prstGeom>
          </p:spPr>
        </p:pic>
      </p:grpSp>
    </p:spTree>
    <p:extLst>
      <p:ext uri="{BB962C8B-B14F-4D97-AF65-F5344CB8AC3E}">
        <p14:creationId xmlns:p14="http://schemas.microsoft.com/office/powerpoint/2010/main" val="31741861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FDD36-C02E-4648-B0FA-B52D06612B93}"/>
              </a:ext>
            </a:extLst>
          </p:cNvPr>
          <p:cNvSpPr>
            <a:spLocks noGrp="1"/>
          </p:cNvSpPr>
          <p:nvPr>
            <p:ph type="title"/>
          </p:nvPr>
        </p:nvSpPr>
        <p:spPr/>
        <p:txBody>
          <a:bodyPr/>
          <a:lstStyle/>
          <a:p>
            <a:r>
              <a:rPr lang="en-US" dirty="0"/>
              <a:t>Refactoring the email pipeline</a:t>
            </a:r>
          </a:p>
        </p:txBody>
      </p:sp>
      <p:sp>
        <p:nvSpPr>
          <p:cNvPr id="68" name="Rectangle 67">
            <a:extLst>
              <a:ext uri="{FF2B5EF4-FFF2-40B4-BE49-F238E27FC236}">
                <a16:creationId xmlns:a16="http://schemas.microsoft.com/office/drawing/2014/main" id="{513296B0-638C-45BE-A692-0BB969642BD1}"/>
              </a:ext>
            </a:extLst>
          </p:cNvPr>
          <p:cNvSpPr/>
          <p:nvPr/>
        </p:nvSpPr>
        <p:spPr bwMode="auto">
          <a:xfrm>
            <a:off x="1013327" y="1792649"/>
            <a:ext cx="2133600" cy="6949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Compose Order Confirmation Email</a:t>
            </a:r>
          </a:p>
        </p:txBody>
      </p:sp>
      <p:sp>
        <p:nvSpPr>
          <p:cNvPr id="85" name="Rectangle 84">
            <a:extLst>
              <a:ext uri="{FF2B5EF4-FFF2-40B4-BE49-F238E27FC236}">
                <a16:creationId xmlns:a16="http://schemas.microsoft.com/office/drawing/2014/main" id="{AFED6269-51BB-4B95-BB2A-429F779BD4B8}"/>
              </a:ext>
            </a:extLst>
          </p:cNvPr>
          <p:cNvSpPr/>
          <p:nvPr/>
        </p:nvSpPr>
        <p:spPr bwMode="auto">
          <a:xfrm>
            <a:off x="1013327" y="3584851"/>
            <a:ext cx="2133600" cy="6949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Compose Comment Added Email</a:t>
            </a:r>
          </a:p>
        </p:txBody>
      </p:sp>
      <p:grpSp>
        <p:nvGrpSpPr>
          <p:cNvPr id="115" name="Group 114">
            <a:extLst>
              <a:ext uri="{FF2B5EF4-FFF2-40B4-BE49-F238E27FC236}">
                <a16:creationId xmlns:a16="http://schemas.microsoft.com/office/drawing/2014/main" id="{D6F2BA5E-141C-4598-BDC3-1998F6E79508}"/>
              </a:ext>
            </a:extLst>
          </p:cNvPr>
          <p:cNvGrpSpPr/>
          <p:nvPr/>
        </p:nvGrpSpPr>
        <p:grpSpPr>
          <a:xfrm>
            <a:off x="3146927" y="1744662"/>
            <a:ext cx="3426711" cy="3159843"/>
            <a:chOff x="3146927" y="1744662"/>
            <a:chExt cx="3426711" cy="3159843"/>
          </a:xfrm>
        </p:grpSpPr>
        <p:cxnSp>
          <p:nvCxnSpPr>
            <p:cNvPr id="69" name="Straight Arrow Connector 68">
              <a:extLst>
                <a:ext uri="{FF2B5EF4-FFF2-40B4-BE49-F238E27FC236}">
                  <a16:creationId xmlns:a16="http://schemas.microsoft.com/office/drawing/2014/main" id="{F68A741D-1DFC-4981-8ADD-EB0656BF7B37}"/>
                </a:ext>
              </a:extLst>
            </p:cNvPr>
            <p:cNvCxnSpPr>
              <a:cxnSpLocks/>
              <a:stCxn id="68" idx="3"/>
              <a:endCxn id="75" idx="1"/>
            </p:cNvCxnSpPr>
            <p:nvPr/>
          </p:nvCxnSpPr>
          <p:spPr>
            <a:xfrm flipV="1">
              <a:off x="3146927" y="2134807"/>
              <a:ext cx="743089" cy="5314"/>
            </a:xfrm>
            <a:prstGeom prst="straightConnector1">
              <a:avLst/>
            </a:prstGeom>
            <a:ln w="38100">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DEC62715-D0C4-4F19-AA91-4AD180168AC5}"/>
                </a:ext>
              </a:extLst>
            </p:cNvPr>
            <p:cNvPicPr>
              <a:picLocks noChangeAspect="1"/>
            </p:cNvPicPr>
            <p:nvPr/>
          </p:nvPicPr>
          <p:blipFill>
            <a:blip r:embed="rId3"/>
            <a:stretch>
              <a:fillRect/>
            </a:stretch>
          </p:blipFill>
          <p:spPr>
            <a:xfrm>
              <a:off x="3890016" y="1744662"/>
              <a:ext cx="780290" cy="780290"/>
            </a:xfrm>
            <a:prstGeom prst="rect">
              <a:avLst/>
            </a:prstGeom>
          </p:spPr>
        </p:pic>
        <p:sp>
          <p:nvSpPr>
            <p:cNvPr id="76" name="TextBox 75">
              <a:extLst>
                <a:ext uri="{FF2B5EF4-FFF2-40B4-BE49-F238E27FC236}">
                  <a16:creationId xmlns:a16="http://schemas.microsoft.com/office/drawing/2014/main" id="{AA306DC4-8D7A-4EA1-A203-F88107CC2452}"/>
                </a:ext>
              </a:extLst>
            </p:cNvPr>
            <p:cNvSpPr txBox="1"/>
            <p:nvPr/>
          </p:nvSpPr>
          <p:spPr>
            <a:xfrm>
              <a:off x="3673012" y="2475934"/>
              <a:ext cx="1210058" cy="627864"/>
            </a:xfrm>
            <a:prstGeom prst="rect">
              <a:avLst/>
            </a:prstGeom>
            <a:noFill/>
          </p:spPr>
          <p:txBody>
            <a:bodyPr wrap="square" lIns="0" tIns="91440" rIns="0" bIns="91440"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Send Email Command</a:t>
              </a:r>
            </a:p>
          </p:txBody>
        </p:sp>
        <p:cxnSp>
          <p:nvCxnSpPr>
            <p:cNvPr id="86" name="Straight Arrow Connector 85">
              <a:extLst>
                <a:ext uri="{FF2B5EF4-FFF2-40B4-BE49-F238E27FC236}">
                  <a16:creationId xmlns:a16="http://schemas.microsoft.com/office/drawing/2014/main" id="{35FD1DFA-D37B-4C66-B090-6396BEB2CF2A}"/>
                </a:ext>
              </a:extLst>
            </p:cNvPr>
            <p:cNvCxnSpPr>
              <a:cxnSpLocks/>
              <a:stCxn id="85" idx="3"/>
              <a:endCxn id="88" idx="1"/>
            </p:cNvCxnSpPr>
            <p:nvPr/>
          </p:nvCxnSpPr>
          <p:spPr>
            <a:xfrm flipV="1">
              <a:off x="3146927" y="3927009"/>
              <a:ext cx="743089" cy="5314"/>
            </a:xfrm>
            <a:prstGeom prst="straightConnector1">
              <a:avLst/>
            </a:prstGeom>
            <a:ln w="38100">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pic>
          <p:nvPicPr>
            <p:cNvPr id="87" name="Picture 86">
              <a:extLst>
                <a:ext uri="{FF2B5EF4-FFF2-40B4-BE49-F238E27FC236}">
                  <a16:creationId xmlns:a16="http://schemas.microsoft.com/office/drawing/2014/main" id="{A5A51413-19F0-42A1-A2DE-442263E95582}"/>
                </a:ext>
              </a:extLst>
            </p:cNvPr>
            <p:cNvPicPr>
              <a:picLocks noChangeAspect="1"/>
            </p:cNvPicPr>
            <p:nvPr/>
          </p:nvPicPr>
          <p:blipFill>
            <a:blip r:embed="rId4"/>
            <a:stretch>
              <a:fillRect/>
            </a:stretch>
          </p:blipFill>
          <p:spPr>
            <a:xfrm>
              <a:off x="5621137" y="3584851"/>
              <a:ext cx="694944" cy="694944"/>
            </a:xfrm>
            <a:prstGeom prst="rect">
              <a:avLst/>
            </a:prstGeom>
          </p:spPr>
        </p:pic>
        <p:pic>
          <p:nvPicPr>
            <p:cNvPr id="88" name="Picture 87">
              <a:extLst>
                <a:ext uri="{FF2B5EF4-FFF2-40B4-BE49-F238E27FC236}">
                  <a16:creationId xmlns:a16="http://schemas.microsoft.com/office/drawing/2014/main" id="{BE5029CE-0020-475B-B6C2-420289C4AE71}"/>
                </a:ext>
              </a:extLst>
            </p:cNvPr>
            <p:cNvPicPr>
              <a:picLocks noChangeAspect="1"/>
            </p:cNvPicPr>
            <p:nvPr/>
          </p:nvPicPr>
          <p:blipFill>
            <a:blip r:embed="rId3"/>
            <a:stretch>
              <a:fillRect/>
            </a:stretch>
          </p:blipFill>
          <p:spPr>
            <a:xfrm>
              <a:off x="3890016" y="3536864"/>
              <a:ext cx="780290" cy="780290"/>
            </a:xfrm>
            <a:prstGeom prst="rect">
              <a:avLst/>
            </a:prstGeom>
          </p:spPr>
        </p:pic>
        <p:sp>
          <p:nvSpPr>
            <p:cNvPr id="89" name="TextBox 88">
              <a:extLst>
                <a:ext uri="{FF2B5EF4-FFF2-40B4-BE49-F238E27FC236}">
                  <a16:creationId xmlns:a16="http://schemas.microsoft.com/office/drawing/2014/main" id="{1EED851F-81AC-455B-AD99-8CBB74E0D8B3}"/>
                </a:ext>
              </a:extLst>
            </p:cNvPr>
            <p:cNvSpPr txBox="1"/>
            <p:nvPr/>
          </p:nvSpPr>
          <p:spPr>
            <a:xfrm>
              <a:off x="3673012" y="4268136"/>
              <a:ext cx="1210058" cy="627864"/>
            </a:xfrm>
            <a:prstGeom prst="rect">
              <a:avLst/>
            </a:prstGeom>
            <a:noFill/>
          </p:spPr>
          <p:txBody>
            <a:bodyPr wrap="square" lIns="0" tIns="91440" rIns="0" bIns="91440"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Send Email Command</a:t>
              </a:r>
            </a:p>
          </p:txBody>
        </p:sp>
        <p:sp>
          <p:nvSpPr>
            <p:cNvPr id="90" name="TextBox 89">
              <a:extLst>
                <a:ext uri="{FF2B5EF4-FFF2-40B4-BE49-F238E27FC236}">
                  <a16:creationId xmlns:a16="http://schemas.microsoft.com/office/drawing/2014/main" id="{CD3ED4D0-371D-43B3-AD3B-4E3345C38E9E}"/>
                </a:ext>
              </a:extLst>
            </p:cNvPr>
            <p:cNvSpPr txBox="1"/>
            <p:nvPr/>
          </p:nvSpPr>
          <p:spPr>
            <a:xfrm>
              <a:off x="5363580" y="4276641"/>
              <a:ext cx="1210058" cy="627864"/>
            </a:xfrm>
            <a:prstGeom prst="rect">
              <a:avLst/>
            </a:prstGeom>
            <a:noFill/>
          </p:spPr>
          <p:txBody>
            <a:bodyPr wrap="square" lIns="0" tIns="91440" rIns="0" bIns="91440"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Service Bus Topic</a:t>
              </a:r>
            </a:p>
          </p:txBody>
        </p:sp>
        <p:cxnSp>
          <p:nvCxnSpPr>
            <p:cNvPr id="91" name="Straight Arrow Connector 90">
              <a:extLst>
                <a:ext uri="{FF2B5EF4-FFF2-40B4-BE49-F238E27FC236}">
                  <a16:creationId xmlns:a16="http://schemas.microsoft.com/office/drawing/2014/main" id="{538F24D2-3B5A-4938-A068-10FC8434B8AB}"/>
                </a:ext>
              </a:extLst>
            </p:cNvPr>
            <p:cNvCxnSpPr>
              <a:cxnSpLocks/>
              <a:stCxn id="88" idx="3"/>
              <a:endCxn id="87" idx="1"/>
            </p:cNvCxnSpPr>
            <p:nvPr/>
          </p:nvCxnSpPr>
          <p:spPr>
            <a:xfrm>
              <a:off x="4670306" y="3927009"/>
              <a:ext cx="950831" cy="5314"/>
            </a:xfrm>
            <a:prstGeom prst="straightConnector1">
              <a:avLst/>
            </a:prstGeom>
            <a:ln w="38100">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 name="Connector: Elbow 3">
              <a:extLst>
                <a:ext uri="{FF2B5EF4-FFF2-40B4-BE49-F238E27FC236}">
                  <a16:creationId xmlns:a16="http://schemas.microsoft.com/office/drawing/2014/main" id="{0D8881C4-284D-4F01-9E49-04CEBAF166B3}"/>
                </a:ext>
              </a:extLst>
            </p:cNvPr>
            <p:cNvCxnSpPr>
              <a:stCxn id="75" idx="3"/>
              <a:endCxn id="87" idx="0"/>
            </p:cNvCxnSpPr>
            <p:nvPr/>
          </p:nvCxnSpPr>
          <p:spPr>
            <a:xfrm>
              <a:off x="4670306" y="2134807"/>
              <a:ext cx="1298303" cy="1450044"/>
            </a:xfrm>
            <a:prstGeom prst="bentConnector2">
              <a:avLst/>
            </a:prstGeom>
            <a:ln w="38100">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grpSp>
      <p:cxnSp>
        <p:nvCxnSpPr>
          <p:cNvPr id="104" name="Straight Arrow Connector 103">
            <a:extLst>
              <a:ext uri="{FF2B5EF4-FFF2-40B4-BE49-F238E27FC236}">
                <a16:creationId xmlns:a16="http://schemas.microsoft.com/office/drawing/2014/main" id="{3297528E-DC37-425E-B63B-7776D8EE4CC5}"/>
              </a:ext>
            </a:extLst>
          </p:cNvPr>
          <p:cNvCxnSpPr>
            <a:stCxn id="68" idx="1"/>
          </p:cNvCxnSpPr>
          <p:nvPr/>
        </p:nvCxnSpPr>
        <p:spPr>
          <a:xfrm flipH="1" flipV="1">
            <a:off x="-106363" y="2134807"/>
            <a:ext cx="1119690" cy="5314"/>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FB04463E-B634-4FBE-9075-E7C2338B4D32}"/>
              </a:ext>
            </a:extLst>
          </p:cNvPr>
          <p:cNvCxnSpPr>
            <a:stCxn id="85" idx="1"/>
          </p:cNvCxnSpPr>
          <p:nvPr/>
        </p:nvCxnSpPr>
        <p:spPr>
          <a:xfrm flipH="1" flipV="1">
            <a:off x="-258763" y="3927009"/>
            <a:ext cx="1272090" cy="5314"/>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118" name="Group 117">
            <a:extLst>
              <a:ext uri="{FF2B5EF4-FFF2-40B4-BE49-F238E27FC236}">
                <a16:creationId xmlns:a16="http://schemas.microsoft.com/office/drawing/2014/main" id="{BD7546DC-B00A-4F91-A662-2FBD28A02DF3}"/>
              </a:ext>
            </a:extLst>
          </p:cNvPr>
          <p:cNvGrpSpPr/>
          <p:nvPr/>
        </p:nvGrpSpPr>
        <p:grpSpPr>
          <a:xfrm>
            <a:off x="8378504" y="4278642"/>
            <a:ext cx="4240533" cy="2363468"/>
            <a:chOff x="8378504" y="4278642"/>
            <a:chExt cx="4240533" cy="2363468"/>
          </a:xfrm>
        </p:grpSpPr>
        <p:pic>
          <p:nvPicPr>
            <p:cNvPr id="98" name="Picture 97">
              <a:extLst>
                <a:ext uri="{FF2B5EF4-FFF2-40B4-BE49-F238E27FC236}">
                  <a16:creationId xmlns:a16="http://schemas.microsoft.com/office/drawing/2014/main" id="{EE25E00E-EA82-448E-B709-76AEC176F43F}"/>
                </a:ext>
              </a:extLst>
            </p:cNvPr>
            <p:cNvPicPr>
              <a:picLocks noChangeAspect="1"/>
            </p:cNvPicPr>
            <p:nvPr/>
          </p:nvPicPr>
          <p:blipFill>
            <a:blip r:embed="rId3"/>
            <a:stretch>
              <a:fillRect/>
            </a:stretch>
          </p:blipFill>
          <p:spPr>
            <a:xfrm>
              <a:off x="10357108" y="5221649"/>
              <a:ext cx="780290" cy="780290"/>
            </a:xfrm>
            <a:prstGeom prst="rect">
              <a:avLst/>
            </a:prstGeom>
          </p:spPr>
        </p:pic>
        <p:cxnSp>
          <p:nvCxnSpPr>
            <p:cNvPr id="6" name="Connector: Elbow 5">
              <a:extLst>
                <a:ext uri="{FF2B5EF4-FFF2-40B4-BE49-F238E27FC236}">
                  <a16:creationId xmlns:a16="http://schemas.microsoft.com/office/drawing/2014/main" id="{925AC57B-248E-4FA4-8A4C-2F51B28CA679}"/>
                </a:ext>
              </a:extLst>
            </p:cNvPr>
            <p:cNvCxnSpPr>
              <a:cxnSpLocks/>
              <a:stCxn id="92" idx="2"/>
              <a:endCxn id="98" idx="1"/>
            </p:cNvCxnSpPr>
            <p:nvPr/>
          </p:nvCxnSpPr>
          <p:spPr>
            <a:xfrm rot="16200000" flipH="1">
              <a:off x="8701230" y="3955916"/>
              <a:ext cx="1333152" cy="1978603"/>
            </a:xfrm>
            <a:prstGeom prst="bentConnector2">
              <a:avLst/>
            </a:prstGeom>
            <a:ln w="38100">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F3CB0D6D-5ABE-49EB-A680-ABA8C581E6D8}"/>
                </a:ext>
              </a:extLst>
            </p:cNvPr>
            <p:cNvSpPr txBox="1"/>
            <p:nvPr/>
          </p:nvSpPr>
          <p:spPr>
            <a:xfrm>
              <a:off x="10142224" y="6014246"/>
              <a:ext cx="1210058" cy="627864"/>
            </a:xfrm>
            <a:prstGeom prst="rect">
              <a:avLst/>
            </a:prstGeom>
            <a:noFill/>
          </p:spPr>
          <p:txBody>
            <a:bodyPr wrap="square" lIns="0" tIns="91440" rIns="0" bIns="91440"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Email Sent Event</a:t>
              </a:r>
            </a:p>
          </p:txBody>
        </p:sp>
        <p:cxnSp>
          <p:nvCxnSpPr>
            <p:cNvPr id="110" name="Straight Arrow Connector 109">
              <a:extLst>
                <a:ext uri="{FF2B5EF4-FFF2-40B4-BE49-F238E27FC236}">
                  <a16:creationId xmlns:a16="http://schemas.microsoft.com/office/drawing/2014/main" id="{FF2546A4-0100-4D09-879E-EC39B708E196}"/>
                </a:ext>
              </a:extLst>
            </p:cNvPr>
            <p:cNvCxnSpPr>
              <a:stCxn id="98" idx="3"/>
            </p:cNvCxnSpPr>
            <p:nvPr/>
          </p:nvCxnSpPr>
          <p:spPr>
            <a:xfrm>
              <a:off x="11137398" y="5611794"/>
              <a:ext cx="1481639" cy="0"/>
            </a:xfrm>
            <a:prstGeom prst="straightConnector1">
              <a:avLst/>
            </a:prstGeom>
            <a:ln w="38100">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grpSp>
      <p:pic>
        <p:nvPicPr>
          <p:cNvPr id="111" name="Picture 110">
            <a:extLst>
              <a:ext uri="{FF2B5EF4-FFF2-40B4-BE49-F238E27FC236}">
                <a16:creationId xmlns:a16="http://schemas.microsoft.com/office/drawing/2014/main" id="{8C0533D4-1D0F-477E-A40D-6B9ED5178641}"/>
              </a:ext>
            </a:extLst>
          </p:cNvPr>
          <p:cNvPicPr>
            <a:picLocks noChangeAspect="1"/>
          </p:cNvPicPr>
          <p:nvPr/>
        </p:nvPicPr>
        <p:blipFill>
          <a:blip r:embed="rId5"/>
          <a:stretch>
            <a:fillRect/>
          </a:stretch>
        </p:blipFill>
        <p:spPr>
          <a:xfrm>
            <a:off x="2926614" y="1573243"/>
            <a:ext cx="440626" cy="428184"/>
          </a:xfrm>
          <a:prstGeom prst="rect">
            <a:avLst/>
          </a:prstGeom>
        </p:spPr>
      </p:pic>
      <p:pic>
        <p:nvPicPr>
          <p:cNvPr id="112" name="Picture 111">
            <a:extLst>
              <a:ext uri="{FF2B5EF4-FFF2-40B4-BE49-F238E27FC236}">
                <a16:creationId xmlns:a16="http://schemas.microsoft.com/office/drawing/2014/main" id="{A55A8DB2-57B5-43CC-9AB7-ED5529061351}"/>
              </a:ext>
            </a:extLst>
          </p:cNvPr>
          <p:cNvPicPr>
            <a:picLocks noChangeAspect="1"/>
          </p:cNvPicPr>
          <p:nvPr/>
        </p:nvPicPr>
        <p:blipFill>
          <a:blip r:embed="rId5"/>
          <a:stretch>
            <a:fillRect/>
          </a:stretch>
        </p:blipFill>
        <p:spPr>
          <a:xfrm>
            <a:off x="2930937" y="3377104"/>
            <a:ext cx="440626" cy="428184"/>
          </a:xfrm>
          <a:prstGeom prst="rect">
            <a:avLst/>
          </a:prstGeom>
        </p:spPr>
      </p:pic>
      <p:grpSp>
        <p:nvGrpSpPr>
          <p:cNvPr id="117" name="Group 116">
            <a:extLst>
              <a:ext uri="{FF2B5EF4-FFF2-40B4-BE49-F238E27FC236}">
                <a16:creationId xmlns:a16="http://schemas.microsoft.com/office/drawing/2014/main" id="{F07978CF-7698-4580-8014-DA50D91AE7DA}"/>
              </a:ext>
            </a:extLst>
          </p:cNvPr>
          <p:cNvGrpSpPr/>
          <p:nvPr/>
        </p:nvGrpSpPr>
        <p:grpSpPr>
          <a:xfrm>
            <a:off x="-106363" y="4904505"/>
            <a:ext cx="6074972" cy="1725298"/>
            <a:chOff x="-106363" y="4904505"/>
            <a:chExt cx="6074972" cy="1725298"/>
          </a:xfrm>
        </p:grpSpPr>
        <p:sp>
          <p:nvSpPr>
            <p:cNvPr id="100" name="Rectangle 99">
              <a:extLst>
                <a:ext uri="{FF2B5EF4-FFF2-40B4-BE49-F238E27FC236}">
                  <a16:creationId xmlns:a16="http://schemas.microsoft.com/office/drawing/2014/main" id="{4F42A809-B1A2-4A53-B6BC-65EF5FADB1E4}"/>
                </a:ext>
              </a:extLst>
            </p:cNvPr>
            <p:cNvSpPr/>
            <p:nvPr/>
          </p:nvSpPr>
          <p:spPr bwMode="auto">
            <a:xfrm>
              <a:off x="1013327" y="5306995"/>
              <a:ext cx="2133600" cy="6949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Compose Promotional Email</a:t>
              </a:r>
            </a:p>
          </p:txBody>
        </p:sp>
        <p:pic>
          <p:nvPicPr>
            <p:cNvPr id="101" name="Picture 100">
              <a:extLst>
                <a:ext uri="{FF2B5EF4-FFF2-40B4-BE49-F238E27FC236}">
                  <a16:creationId xmlns:a16="http://schemas.microsoft.com/office/drawing/2014/main" id="{39A438C0-23A9-42E0-B150-8C259B7D23EA}"/>
                </a:ext>
              </a:extLst>
            </p:cNvPr>
            <p:cNvPicPr>
              <a:picLocks noChangeAspect="1"/>
            </p:cNvPicPr>
            <p:nvPr/>
          </p:nvPicPr>
          <p:blipFill>
            <a:blip r:embed="rId3"/>
            <a:stretch>
              <a:fillRect/>
            </a:stretch>
          </p:blipFill>
          <p:spPr>
            <a:xfrm>
              <a:off x="3887896" y="5264322"/>
              <a:ext cx="780290" cy="780290"/>
            </a:xfrm>
            <a:prstGeom prst="rect">
              <a:avLst/>
            </a:prstGeom>
          </p:spPr>
        </p:pic>
        <p:sp>
          <p:nvSpPr>
            <p:cNvPr id="102" name="TextBox 101">
              <a:extLst>
                <a:ext uri="{FF2B5EF4-FFF2-40B4-BE49-F238E27FC236}">
                  <a16:creationId xmlns:a16="http://schemas.microsoft.com/office/drawing/2014/main" id="{5DEEF56E-B2F7-474D-8946-65093D356C17}"/>
                </a:ext>
              </a:extLst>
            </p:cNvPr>
            <p:cNvSpPr txBox="1"/>
            <p:nvPr/>
          </p:nvSpPr>
          <p:spPr>
            <a:xfrm>
              <a:off x="3673012" y="6001939"/>
              <a:ext cx="1210058" cy="627864"/>
            </a:xfrm>
            <a:prstGeom prst="rect">
              <a:avLst/>
            </a:prstGeom>
            <a:noFill/>
          </p:spPr>
          <p:txBody>
            <a:bodyPr wrap="square" lIns="0" tIns="91440" rIns="0" bIns="91440"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Send Email Command</a:t>
              </a:r>
            </a:p>
          </p:txBody>
        </p:sp>
        <p:cxnSp>
          <p:nvCxnSpPr>
            <p:cNvPr id="20" name="Straight Arrow Connector 19">
              <a:extLst>
                <a:ext uri="{FF2B5EF4-FFF2-40B4-BE49-F238E27FC236}">
                  <a16:creationId xmlns:a16="http://schemas.microsoft.com/office/drawing/2014/main" id="{C665168A-C57D-498F-AB1C-923D3CE7F6D2}"/>
                </a:ext>
              </a:extLst>
            </p:cNvPr>
            <p:cNvCxnSpPr>
              <a:stCxn id="100" idx="3"/>
              <a:endCxn id="101" idx="1"/>
            </p:cNvCxnSpPr>
            <p:nvPr/>
          </p:nvCxnSpPr>
          <p:spPr>
            <a:xfrm>
              <a:off x="3146927" y="5654467"/>
              <a:ext cx="740969" cy="0"/>
            </a:xfrm>
            <a:prstGeom prst="straightConnector1">
              <a:avLst/>
            </a:prstGeom>
            <a:ln w="38100">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B177D35A-35FB-4369-8ACC-42F43A654162}"/>
                </a:ext>
              </a:extLst>
            </p:cNvPr>
            <p:cNvCxnSpPr>
              <a:stCxn id="101" idx="3"/>
              <a:endCxn id="90" idx="2"/>
            </p:cNvCxnSpPr>
            <p:nvPr/>
          </p:nvCxnSpPr>
          <p:spPr>
            <a:xfrm flipV="1">
              <a:off x="4668186" y="4904505"/>
              <a:ext cx="1300423" cy="749962"/>
            </a:xfrm>
            <a:prstGeom prst="bentConnector2">
              <a:avLst/>
            </a:prstGeom>
            <a:ln w="38100">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D0D4CE0D-64BF-4F0A-82C8-04470B5485DF}"/>
                </a:ext>
              </a:extLst>
            </p:cNvPr>
            <p:cNvCxnSpPr>
              <a:stCxn id="100" idx="1"/>
            </p:cNvCxnSpPr>
            <p:nvPr/>
          </p:nvCxnSpPr>
          <p:spPr>
            <a:xfrm flipH="1">
              <a:off x="-106363" y="5654467"/>
              <a:ext cx="1119690" cy="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113" name="Picture 112">
              <a:extLst>
                <a:ext uri="{FF2B5EF4-FFF2-40B4-BE49-F238E27FC236}">
                  <a16:creationId xmlns:a16="http://schemas.microsoft.com/office/drawing/2014/main" id="{0588F5C9-58D9-45A8-8A3D-36A6919836BD}"/>
                </a:ext>
              </a:extLst>
            </p:cNvPr>
            <p:cNvPicPr>
              <a:picLocks noChangeAspect="1"/>
            </p:cNvPicPr>
            <p:nvPr/>
          </p:nvPicPr>
          <p:blipFill>
            <a:blip r:embed="rId5"/>
            <a:stretch>
              <a:fillRect/>
            </a:stretch>
          </p:blipFill>
          <p:spPr>
            <a:xfrm>
              <a:off x="2930937" y="5099248"/>
              <a:ext cx="440626" cy="428184"/>
            </a:xfrm>
            <a:prstGeom prst="rect">
              <a:avLst/>
            </a:prstGeom>
          </p:spPr>
        </p:pic>
      </p:grpSp>
      <p:grpSp>
        <p:nvGrpSpPr>
          <p:cNvPr id="116" name="Group 115">
            <a:extLst>
              <a:ext uri="{FF2B5EF4-FFF2-40B4-BE49-F238E27FC236}">
                <a16:creationId xmlns:a16="http://schemas.microsoft.com/office/drawing/2014/main" id="{8DF58056-0526-445D-A9B4-C472182DBBC3}"/>
              </a:ext>
            </a:extLst>
          </p:cNvPr>
          <p:cNvGrpSpPr/>
          <p:nvPr/>
        </p:nvGrpSpPr>
        <p:grpSpPr>
          <a:xfrm>
            <a:off x="6316081" y="3377104"/>
            <a:ext cx="5107066" cy="1249816"/>
            <a:chOff x="6316081" y="3377104"/>
            <a:chExt cx="5107066" cy="1249816"/>
          </a:xfrm>
        </p:grpSpPr>
        <p:sp>
          <p:nvSpPr>
            <p:cNvPr id="92" name="Rectangle 91">
              <a:extLst>
                <a:ext uri="{FF2B5EF4-FFF2-40B4-BE49-F238E27FC236}">
                  <a16:creationId xmlns:a16="http://schemas.microsoft.com/office/drawing/2014/main" id="{2A10096F-0160-4371-8311-7BE6415618ED}"/>
                </a:ext>
              </a:extLst>
            </p:cNvPr>
            <p:cNvSpPr/>
            <p:nvPr/>
          </p:nvSpPr>
          <p:spPr bwMode="auto">
            <a:xfrm>
              <a:off x="7311705" y="3583698"/>
              <a:ext cx="2133600" cy="6949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Send Email</a:t>
              </a:r>
            </a:p>
          </p:txBody>
        </p:sp>
        <p:cxnSp>
          <p:nvCxnSpPr>
            <p:cNvPr id="93" name="Straight Arrow Connector 92">
              <a:extLst>
                <a:ext uri="{FF2B5EF4-FFF2-40B4-BE49-F238E27FC236}">
                  <a16:creationId xmlns:a16="http://schemas.microsoft.com/office/drawing/2014/main" id="{8D6C3D11-AD13-4DC0-A9A3-37811D08B020}"/>
                </a:ext>
              </a:extLst>
            </p:cNvPr>
            <p:cNvCxnSpPr>
              <a:cxnSpLocks/>
              <a:stCxn id="87" idx="3"/>
              <a:endCxn id="92" idx="1"/>
            </p:cNvCxnSpPr>
            <p:nvPr/>
          </p:nvCxnSpPr>
          <p:spPr>
            <a:xfrm flipV="1">
              <a:off x="6316081" y="3931170"/>
              <a:ext cx="995624" cy="1153"/>
            </a:xfrm>
            <a:prstGeom prst="straightConnector1">
              <a:avLst/>
            </a:prstGeom>
            <a:ln w="38100">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pic>
          <p:nvPicPr>
            <p:cNvPr id="94" name="Picture 93">
              <a:extLst>
                <a:ext uri="{FF2B5EF4-FFF2-40B4-BE49-F238E27FC236}">
                  <a16:creationId xmlns:a16="http://schemas.microsoft.com/office/drawing/2014/main" id="{4A68B869-9F79-4BC9-BF20-3B6971D68BCC}"/>
                </a:ext>
              </a:extLst>
            </p:cNvPr>
            <p:cNvPicPr>
              <a:picLocks noChangeAspect="1"/>
            </p:cNvPicPr>
            <p:nvPr/>
          </p:nvPicPr>
          <p:blipFill>
            <a:blip r:embed="rId6"/>
            <a:stretch>
              <a:fillRect/>
            </a:stretch>
          </p:blipFill>
          <p:spPr>
            <a:xfrm>
              <a:off x="10440929" y="3620685"/>
              <a:ext cx="612648" cy="612648"/>
            </a:xfrm>
            <a:prstGeom prst="rect">
              <a:avLst/>
            </a:prstGeom>
          </p:spPr>
        </p:pic>
        <p:cxnSp>
          <p:nvCxnSpPr>
            <p:cNvPr id="95" name="Straight Arrow Connector 94">
              <a:extLst>
                <a:ext uri="{FF2B5EF4-FFF2-40B4-BE49-F238E27FC236}">
                  <a16:creationId xmlns:a16="http://schemas.microsoft.com/office/drawing/2014/main" id="{B215BA22-C852-484F-BA49-3632379D78FC}"/>
                </a:ext>
              </a:extLst>
            </p:cNvPr>
            <p:cNvCxnSpPr>
              <a:cxnSpLocks/>
              <a:stCxn id="92" idx="3"/>
              <a:endCxn id="94" idx="1"/>
            </p:cNvCxnSpPr>
            <p:nvPr/>
          </p:nvCxnSpPr>
          <p:spPr>
            <a:xfrm flipV="1">
              <a:off x="9445305" y="3927009"/>
              <a:ext cx="995624" cy="4161"/>
            </a:xfrm>
            <a:prstGeom prst="straightConnector1">
              <a:avLst/>
            </a:prstGeom>
            <a:ln w="38100">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BA2BA356-8927-488A-94D7-175FF66B0E58}"/>
                </a:ext>
              </a:extLst>
            </p:cNvPr>
            <p:cNvSpPr txBox="1"/>
            <p:nvPr/>
          </p:nvSpPr>
          <p:spPr>
            <a:xfrm>
              <a:off x="10071359" y="4109855"/>
              <a:ext cx="1351788" cy="517065"/>
            </a:xfrm>
            <a:prstGeom prst="rect">
              <a:avLst/>
            </a:prstGeom>
            <a:noFill/>
          </p:spPr>
          <p:txBody>
            <a:bodyPr wrap="square" lIns="0" tIns="146304" rIns="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Email</a:t>
              </a:r>
            </a:p>
          </p:txBody>
        </p:sp>
        <p:pic>
          <p:nvPicPr>
            <p:cNvPr id="114" name="Picture 113">
              <a:extLst>
                <a:ext uri="{FF2B5EF4-FFF2-40B4-BE49-F238E27FC236}">
                  <a16:creationId xmlns:a16="http://schemas.microsoft.com/office/drawing/2014/main" id="{BC330D3F-C3DA-4481-955D-EB34AFE5B411}"/>
                </a:ext>
              </a:extLst>
            </p:cNvPr>
            <p:cNvPicPr>
              <a:picLocks noChangeAspect="1"/>
            </p:cNvPicPr>
            <p:nvPr/>
          </p:nvPicPr>
          <p:blipFill>
            <a:blip r:embed="rId5"/>
            <a:stretch>
              <a:fillRect/>
            </a:stretch>
          </p:blipFill>
          <p:spPr>
            <a:xfrm>
              <a:off x="9224992" y="3377104"/>
              <a:ext cx="440626" cy="428184"/>
            </a:xfrm>
            <a:prstGeom prst="rect">
              <a:avLst/>
            </a:prstGeom>
          </p:spPr>
        </p:pic>
      </p:grpSp>
    </p:spTree>
    <p:extLst>
      <p:ext uri="{BB962C8B-B14F-4D97-AF65-F5344CB8AC3E}">
        <p14:creationId xmlns:p14="http://schemas.microsoft.com/office/powerpoint/2010/main" val="12836619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wipe(left)">
                                      <p:cBhvr>
                                        <p:cTn id="7" dur="500"/>
                                        <p:tgtEl>
                                          <p:spTgt spid="1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6"/>
                                        </p:tgtEl>
                                        <p:attrNameLst>
                                          <p:attrName>style.visibility</p:attrName>
                                        </p:attrNameLst>
                                      </p:cBhvr>
                                      <p:to>
                                        <p:strVal val="visible"/>
                                      </p:to>
                                    </p:set>
                                    <p:animEffect transition="in" filter="wipe(left)">
                                      <p:cBhvr>
                                        <p:cTn id="12" dur="500"/>
                                        <p:tgtEl>
                                          <p:spTgt spid="1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7"/>
                                        </p:tgtEl>
                                        <p:attrNameLst>
                                          <p:attrName>style.visibility</p:attrName>
                                        </p:attrNameLst>
                                      </p:cBhvr>
                                      <p:to>
                                        <p:strVal val="visible"/>
                                      </p:to>
                                    </p:set>
                                    <p:animEffect transition="in" filter="wipe(left)">
                                      <p:cBhvr>
                                        <p:cTn id="17" dur="500"/>
                                        <p:tgtEl>
                                          <p:spTgt spid="1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8"/>
                                        </p:tgtEl>
                                        <p:attrNameLst>
                                          <p:attrName>style.visibility</p:attrName>
                                        </p:attrNameLst>
                                      </p:cBhvr>
                                      <p:to>
                                        <p:strVal val="visible"/>
                                      </p:to>
                                    </p:set>
                                    <p:animEffect transition="in" filter="wipe(left)">
                                      <p:cBhvr>
                                        <p:cTn id="22"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74637" y="2125662"/>
            <a:ext cx="2057400" cy="2078180"/>
          </a:xfrm>
          <a:prstGeom prst="rect">
            <a:avLst/>
          </a:prstGeom>
        </p:spPr>
      </p:pic>
      <p:sp>
        <p:nvSpPr>
          <p:cNvPr id="3" name="Text Placeholder 2"/>
          <p:cNvSpPr txBox="1">
            <a:spLocks/>
          </p:cNvSpPr>
          <p:nvPr/>
        </p:nvSpPr>
        <p:spPr>
          <a:xfrm>
            <a:off x="2560637" y="2963863"/>
            <a:ext cx="9603566" cy="2078180"/>
          </a:xfrm>
          <a:prstGeom prst="rect">
            <a:avLst/>
          </a:prstGeom>
        </p:spPr>
        <p:txBody>
          <a:bodyPr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400" dirty="0"/>
          </a:p>
          <a:p>
            <a:endParaRPr lang="en-US" dirty="0"/>
          </a:p>
          <a:p>
            <a:pPr marL="571500" indent="-571500"/>
            <a:endParaRPr lang="en-US" dirty="0"/>
          </a:p>
          <a:p>
            <a:endParaRPr lang="en-US" dirty="0"/>
          </a:p>
        </p:txBody>
      </p:sp>
      <p:sp>
        <p:nvSpPr>
          <p:cNvPr id="4" name="Text Placeholder 2"/>
          <p:cNvSpPr txBox="1">
            <a:spLocks/>
          </p:cNvSpPr>
          <p:nvPr/>
        </p:nvSpPr>
        <p:spPr>
          <a:xfrm>
            <a:off x="2561446" y="2147762"/>
            <a:ext cx="9583518" cy="2438399"/>
          </a:xfrm>
          <a:prstGeom prst="rect">
            <a:avLst/>
          </a:prstGeom>
        </p:spPr>
        <p:txBody>
          <a:bodyPr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a:p>
            <a:pPr marL="0" indent="0">
              <a:buNone/>
            </a:pPr>
            <a:endParaRPr lang="en-US" sz="3200" dirty="0"/>
          </a:p>
        </p:txBody>
      </p:sp>
      <p:sp>
        <p:nvSpPr>
          <p:cNvPr id="5" name="Text Placeholder 2"/>
          <p:cNvSpPr txBox="1">
            <a:spLocks/>
          </p:cNvSpPr>
          <p:nvPr/>
        </p:nvSpPr>
        <p:spPr>
          <a:xfrm>
            <a:off x="2637646" y="2147761"/>
            <a:ext cx="9606081" cy="685800"/>
          </a:xfrm>
          <a:prstGeom prst="rect">
            <a:avLst/>
          </a:prstGeom>
        </p:spPr>
        <p:txBody>
          <a:bodyPr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This makes things so much simpler. </a:t>
            </a:r>
          </a:p>
          <a:p>
            <a:pPr marL="0" indent="0">
              <a:buNone/>
            </a:pPr>
            <a:r>
              <a:rPr lang="en-US" sz="3200" dirty="0"/>
              <a:t>We’re feeling better about hitting that deadline.</a:t>
            </a:r>
          </a:p>
        </p:txBody>
      </p:sp>
      <p:sp>
        <p:nvSpPr>
          <p:cNvPr id="6" name="Text Placeholder 2"/>
          <p:cNvSpPr txBox="1">
            <a:spLocks/>
          </p:cNvSpPr>
          <p:nvPr/>
        </p:nvSpPr>
        <p:spPr>
          <a:xfrm>
            <a:off x="2635804" y="3192462"/>
            <a:ext cx="9606081" cy="685800"/>
          </a:xfrm>
          <a:prstGeom prst="rect">
            <a:avLst/>
          </a:prstGeom>
        </p:spPr>
        <p:txBody>
          <a:bodyPr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Sharing a common data model is causing some friction, though. Schema changes we made for </a:t>
            </a:r>
            <a:r>
              <a:rPr lang="en-US" sz="3200" b="1" dirty="0"/>
              <a:t>Shopping Carts</a:t>
            </a:r>
            <a:r>
              <a:rPr lang="en-US" sz="3200" dirty="0"/>
              <a:t> recently broke </a:t>
            </a:r>
            <a:r>
              <a:rPr lang="en-US" sz="3200" b="1" dirty="0"/>
              <a:t>Ordering</a:t>
            </a:r>
            <a:r>
              <a:rPr lang="en-US" sz="3200" dirty="0"/>
              <a:t>.</a:t>
            </a:r>
          </a:p>
          <a:p>
            <a:pPr marL="0" indent="0">
              <a:buNone/>
            </a:pPr>
            <a:endParaRPr lang="en-US" sz="3200" dirty="0"/>
          </a:p>
        </p:txBody>
      </p:sp>
      <p:sp>
        <p:nvSpPr>
          <p:cNvPr id="7" name="Text Placeholder 2"/>
          <p:cNvSpPr txBox="1">
            <a:spLocks/>
          </p:cNvSpPr>
          <p:nvPr/>
        </p:nvSpPr>
        <p:spPr>
          <a:xfrm>
            <a:off x="2635804" y="4640262"/>
            <a:ext cx="9606081" cy="685800"/>
          </a:xfrm>
          <a:prstGeom prst="rect">
            <a:avLst/>
          </a:prstGeom>
        </p:spPr>
        <p:txBody>
          <a:bodyPr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Complex joins are also causing some database performance issues.</a:t>
            </a:r>
          </a:p>
        </p:txBody>
      </p:sp>
    </p:spTree>
    <p:extLst>
      <p:ext uri="{BB962C8B-B14F-4D97-AF65-F5344CB8AC3E}">
        <p14:creationId xmlns:p14="http://schemas.microsoft.com/office/powerpoint/2010/main" val="30635782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8159323-5421-46AB-B9BD-EE200FD41271}"/>
              </a:ext>
            </a:extLst>
          </p:cNvPr>
          <p:cNvGrpSpPr/>
          <p:nvPr/>
        </p:nvGrpSpPr>
        <p:grpSpPr>
          <a:xfrm>
            <a:off x="4946719" y="1592262"/>
            <a:ext cx="2743200" cy="3124200"/>
            <a:chOff x="198437" y="1820862"/>
            <a:chExt cx="2743200" cy="3124200"/>
          </a:xfrm>
        </p:grpSpPr>
        <p:sp>
          <p:nvSpPr>
            <p:cNvPr id="2" name="Rectangle 1">
              <a:extLst>
                <a:ext uri="{FF2B5EF4-FFF2-40B4-BE49-F238E27FC236}">
                  <a16:creationId xmlns:a16="http://schemas.microsoft.com/office/drawing/2014/main" id="{29102EAF-5C68-4ED7-928E-2B17C8D90695}"/>
                </a:ext>
              </a:extLst>
            </p:cNvPr>
            <p:cNvSpPr/>
            <p:nvPr/>
          </p:nvSpPr>
          <p:spPr bwMode="auto">
            <a:xfrm>
              <a:off x="198437" y="1820862"/>
              <a:ext cx="2743200" cy="3124200"/>
            </a:xfrm>
            <a:prstGeom prst="rect">
              <a:avLst/>
            </a:prstGeom>
            <a:solidFill>
              <a:schemeClr val="bg1"/>
            </a:solid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Item Catalog</a:t>
              </a:r>
            </a:p>
          </p:txBody>
        </p:sp>
        <p:sp>
          <p:nvSpPr>
            <p:cNvPr id="6" name="Rectangle 5">
              <a:extLst>
                <a:ext uri="{FF2B5EF4-FFF2-40B4-BE49-F238E27FC236}">
                  <a16:creationId xmlns:a16="http://schemas.microsoft.com/office/drawing/2014/main" id="{57635A0E-4D1E-40FE-864F-0463BB949FC1}"/>
                </a:ext>
              </a:extLst>
            </p:cNvPr>
            <p:cNvSpPr/>
            <p:nvPr/>
          </p:nvSpPr>
          <p:spPr bwMode="auto">
            <a:xfrm>
              <a:off x="350837" y="2430462"/>
              <a:ext cx="2438400" cy="6949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Search Items</a:t>
              </a:r>
            </a:p>
          </p:txBody>
        </p:sp>
        <p:sp>
          <p:nvSpPr>
            <p:cNvPr id="7" name="Rectangle 6">
              <a:extLst>
                <a:ext uri="{FF2B5EF4-FFF2-40B4-BE49-F238E27FC236}">
                  <a16:creationId xmlns:a16="http://schemas.microsoft.com/office/drawing/2014/main" id="{89F8DC80-C31C-4862-B8A0-30BE1640B6D9}"/>
                </a:ext>
              </a:extLst>
            </p:cNvPr>
            <p:cNvSpPr/>
            <p:nvPr/>
          </p:nvSpPr>
          <p:spPr bwMode="auto">
            <a:xfrm>
              <a:off x="350836" y="3183317"/>
              <a:ext cx="2438400" cy="6949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Get Item Detail</a:t>
              </a:r>
            </a:p>
          </p:txBody>
        </p:sp>
        <p:sp>
          <p:nvSpPr>
            <p:cNvPr id="8" name="Rectangle 7">
              <a:extLst>
                <a:ext uri="{FF2B5EF4-FFF2-40B4-BE49-F238E27FC236}">
                  <a16:creationId xmlns:a16="http://schemas.microsoft.com/office/drawing/2014/main" id="{107AAEBA-8A84-4BEE-9759-ED3472F5CDB0}"/>
                </a:ext>
              </a:extLst>
            </p:cNvPr>
            <p:cNvSpPr/>
            <p:nvPr/>
          </p:nvSpPr>
          <p:spPr bwMode="auto">
            <a:xfrm>
              <a:off x="350836" y="3936172"/>
              <a:ext cx="2438400" cy="6949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Get Item Photos</a:t>
              </a:r>
            </a:p>
          </p:txBody>
        </p:sp>
      </p:grpSp>
      <p:pic>
        <p:nvPicPr>
          <p:cNvPr id="14" name="Picture 13">
            <a:extLst>
              <a:ext uri="{FF2B5EF4-FFF2-40B4-BE49-F238E27FC236}">
                <a16:creationId xmlns:a16="http://schemas.microsoft.com/office/drawing/2014/main" id="{82531DB6-685E-4ED9-92DD-BA3D39618321}"/>
              </a:ext>
            </a:extLst>
          </p:cNvPr>
          <p:cNvPicPr>
            <a:picLocks noChangeAspect="1"/>
          </p:cNvPicPr>
          <p:nvPr/>
        </p:nvPicPr>
        <p:blipFill>
          <a:blip r:embed="rId3"/>
          <a:stretch>
            <a:fillRect/>
          </a:stretch>
        </p:blipFill>
        <p:spPr>
          <a:xfrm>
            <a:off x="3925272" y="3707572"/>
            <a:ext cx="694944" cy="694944"/>
          </a:xfrm>
          <a:prstGeom prst="rect">
            <a:avLst/>
          </a:prstGeom>
        </p:spPr>
      </p:pic>
      <p:sp>
        <p:nvSpPr>
          <p:cNvPr id="15" name="TextBox 14">
            <a:extLst>
              <a:ext uri="{FF2B5EF4-FFF2-40B4-BE49-F238E27FC236}">
                <a16:creationId xmlns:a16="http://schemas.microsoft.com/office/drawing/2014/main" id="{4E29C646-C967-43B0-8FCF-9E7DB0A67CB4}"/>
              </a:ext>
            </a:extLst>
          </p:cNvPr>
          <p:cNvSpPr txBox="1"/>
          <p:nvPr/>
        </p:nvSpPr>
        <p:spPr>
          <a:xfrm>
            <a:off x="3862307" y="4308716"/>
            <a:ext cx="824137" cy="683264"/>
          </a:xfrm>
          <a:prstGeom prst="rect">
            <a:avLst/>
          </a:prstGeom>
          <a:noFill/>
        </p:spPr>
        <p:txBody>
          <a:bodyPr wrap="square" lIns="0" tIns="146304" rIns="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Blob Storage</a:t>
            </a:r>
          </a:p>
        </p:txBody>
      </p:sp>
      <p:pic>
        <p:nvPicPr>
          <p:cNvPr id="16" name="Picture 2" descr="Related image">
            <a:extLst>
              <a:ext uri="{FF2B5EF4-FFF2-40B4-BE49-F238E27FC236}">
                <a16:creationId xmlns:a16="http://schemas.microsoft.com/office/drawing/2014/main" id="{55B4884A-E0A7-4B30-8BB8-8842C0E8F8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1295" y="2954717"/>
            <a:ext cx="694944" cy="694944"/>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235966A3-7B20-4936-968D-79E6D356D826}"/>
              </a:ext>
            </a:extLst>
          </p:cNvPr>
          <p:cNvSpPr txBox="1"/>
          <p:nvPr/>
        </p:nvSpPr>
        <p:spPr>
          <a:xfrm>
            <a:off x="7886698" y="3497262"/>
            <a:ext cx="824137" cy="683264"/>
          </a:xfrm>
          <a:prstGeom prst="rect">
            <a:avLst/>
          </a:prstGeom>
          <a:noFill/>
        </p:spPr>
        <p:txBody>
          <a:bodyPr wrap="square" lIns="0" tIns="146304" rIns="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Cosmos DB</a:t>
            </a:r>
          </a:p>
        </p:txBody>
      </p:sp>
      <p:pic>
        <p:nvPicPr>
          <p:cNvPr id="18" name="Picture 17">
            <a:extLst>
              <a:ext uri="{FF2B5EF4-FFF2-40B4-BE49-F238E27FC236}">
                <a16:creationId xmlns:a16="http://schemas.microsoft.com/office/drawing/2014/main" id="{BD92820E-9B5D-41AE-8151-7779AE0047D1}"/>
              </a:ext>
            </a:extLst>
          </p:cNvPr>
          <p:cNvPicPr>
            <a:picLocks noChangeAspect="1"/>
          </p:cNvPicPr>
          <p:nvPr/>
        </p:nvPicPr>
        <p:blipFill>
          <a:blip r:embed="rId5"/>
          <a:stretch>
            <a:fillRect/>
          </a:stretch>
        </p:blipFill>
        <p:spPr>
          <a:xfrm>
            <a:off x="3925272" y="2201862"/>
            <a:ext cx="694944" cy="694944"/>
          </a:xfrm>
          <a:prstGeom prst="rect">
            <a:avLst/>
          </a:prstGeom>
        </p:spPr>
      </p:pic>
      <p:sp>
        <p:nvSpPr>
          <p:cNvPr id="19" name="TextBox 18">
            <a:extLst>
              <a:ext uri="{FF2B5EF4-FFF2-40B4-BE49-F238E27FC236}">
                <a16:creationId xmlns:a16="http://schemas.microsoft.com/office/drawing/2014/main" id="{95037683-3179-4317-8DAB-E31864F4D1C4}"/>
              </a:ext>
            </a:extLst>
          </p:cNvPr>
          <p:cNvSpPr txBox="1"/>
          <p:nvPr/>
        </p:nvSpPr>
        <p:spPr>
          <a:xfrm>
            <a:off x="3860675" y="2735262"/>
            <a:ext cx="824137" cy="683264"/>
          </a:xfrm>
          <a:prstGeom prst="rect">
            <a:avLst/>
          </a:prstGeom>
          <a:noFill/>
        </p:spPr>
        <p:txBody>
          <a:bodyPr wrap="square" lIns="0" tIns="146304" rIns="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Azure Search</a:t>
            </a:r>
          </a:p>
        </p:txBody>
      </p:sp>
      <p:cxnSp>
        <p:nvCxnSpPr>
          <p:cNvPr id="21" name="Straight Arrow Connector 20">
            <a:extLst>
              <a:ext uri="{FF2B5EF4-FFF2-40B4-BE49-F238E27FC236}">
                <a16:creationId xmlns:a16="http://schemas.microsoft.com/office/drawing/2014/main" id="{25316AE7-6F38-4802-BA6B-C706E4C7B6FF}"/>
              </a:ext>
            </a:extLst>
          </p:cNvPr>
          <p:cNvCxnSpPr>
            <a:stCxn id="6" idx="1"/>
            <a:endCxn id="18" idx="3"/>
          </p:cNvCxnSpPr>
          <p:nvPr/>
        </p:nvCxnSpPr>
        <p:spPr>
          <a:xfrm flipH="1">
            <a:off x="4620216" y="2549334"/>
            <a:ext cx="478903" cy="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DBAD7DA-5FA5-457C-A0A7-83FD357F87F0}"/>
              </a:ext>
            </a:extLst>
          </p:cNvPr>
          <p:cNvCxnSpPr>
            <a:stCxn id="8" idx="1"/>
            <a:endCxn id="14" idx="3"/>
          </p:cNvCxnSpPr>
          <p:nvPr/>
        </p:nvCxnSpPr>
        <p:spPr>
          <a:xfrm flipH="1">
            <a:off x="4620216" y="4055044"/>
            <a:ext cx="478902" cy="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A72A6FF-CB38-4D29-AA93-F66661051247}"/>
              </a:ext>
            </a:extLst>
          </p:cNvPr>
          <p:cNvCxnSpPr>
            <a:stCxn id="7" idx="3"/>
            <a:endCxn id="16" idx="1"/>
          </p:cNvCxnSpPr>
          <p:nvPr/>
        </p:nvCxnSpPr>
        <p:spPr>
          <a:xfrm>
            <a:off x="7537518" y="3302189"/>
            <a:ext cx="413777" cy="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FFC0EC40-8122-49A0-BBE2-AF5AB781D9D7}"/>
              </a:ext>
            </a:extLst>
          </p:cNvPr>
          <p:cNvSpPr/>
          <p:nvPr/>
        </p:nvSpPr>
        <p:spPr bwMode="auto">
          <a:xfrm>
            <a:off x="767215" y="1592262"/>
            <a:ext cx="2743200" cy="3124200"/>
          </a:xfrm>
          <a:prstGeom prst="rect">
            <a:avLst/>
          </a:prstGeom>
          <a:solidFill>
            <a:schemeClr val="bg1"/>
          </a:solid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Ordering</a:t>
            </a:r>
          </a:p>
        </p:txBody>
      </p:sp>
      <p:sp>
        <p:nvSpPr>
          <p:cNvPr id="46" name="Rectangle 45">
            <a:extLst>
              <a:ext uri="{FF2B5EF4-FFF2-40B4-BE49-F238E27FC236}">
                <a16:creationId xmlns:a16="http://schemas.microsoft.com/office/drawing/2014/main" id="{8AA7F3EA-216C-40D5-BD30-5B2D7AB7641D}"/>
              </a:ext>
            </a:extLst>
          </p:cNvPr>
          <p:cNvSpPr/>
          <p:nvPr/>
        </p:nvSpPr>
        <p:spPr bwMode="auto">
          <a:xfrm>
            <a:off x="919615" y="2201862"/>
            <a:ext cx="2438400" cy="6949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Place Order</a:t>
            </a:r>
          </a:p>
        </p:txBody>
      </p:sp>
      <p:sp>
        <p:nvSpPr>
          <p:cNvPr id="47" name="Rectangle 46">
            <a:extLst>
              <a:ext uri="{FF2B5EF4-FFF2-40B4-BE49-F238E27FC236}">
                <a16:creationId xmlns:a16="http://schemas.microsoft.com/office/drawing/2014/main" id="{D5BB94A9-6D73-4D5D-A170-7D5D9C216009}"/>
              </a:ext>
            </a:extLst>
          </p:cNvPr>
          <p:cNvSpPr/>
          <p:nvPr/>
        </p:nvSpPr>
        <p:spPr bwMode="auto">
          <a:xfrm>
            <a:off x="919614" y="2954717"/>
            <a:ext cx="2438400" cy="6949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Cancel Order</a:t>
            </a:r>
          </a:p>
        </p:txBody>
      </p:sp>
      <p:sp>
        <p:nvSpPr>
          <p:cNvPr id="48" name="Rectangle 47">
            <a:extLst>
              <a:ext uri="{FF2B5EF4-FFF2-40B4-BE49-F238E27FC236}">
                <a16:creationId xmlns:a16="http://schemas.microsoft.com/office/drawing/2014/main" id="{CAE737DB-B0EB-4DF2-9A89-F6379E0D7BBD}"/>
              </a:ext>
            </a:extLst>
          </p:cNvPr>
          <p:cNvSpPr/>
          <p:nvPr/>
        </p:nvSpPr>
        <p:spPr bwMode="auto">
          <a:xfrm>
            <a:off x="919614" y="3707572"/>
            <a:ext cx="2438400" cy="6949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Get Order History</a:t>
            </a:r>
          </a:p>
        </p:txBody>
      </p:sp>
      <p:pic>
        <p:nvPicPr>
          <p:cNvPr id="50" name="Picture 49">
            <a:extLst>
              <a:ext uri="{FF2B5EF4-FFF2-40B4-BE49-F238E27FC236}">
                <a16:creationId xmlns:a16="http://schemas.microsoft.com/office/drawing/2014/main" id="{CFAB0CAF-AAB2-4299-87F8-1AE87A29198E}"/>
              </a:ext>
            </a:extLst>
          </p:cNvPr>
          <p:cNvPicPr>
            <a:picLocks noChangeAspect="1"/>
          </p:cNvPicPr>
          <p:nvPr/>
        </p:nvPicPr>
        <p:blipFill>
          <a:blip r:embed="rId6"/>
          <a:stretch>
            <a:fillRect/>
          </a:stretch>
        </p:blipFill>
        <p:spPr>
          <a:xfrm>
            <a:off x="753468" y="5395654"/>
            <a:ext cx="694944" cy="694944"/>
          </a:xfrm>
          <a:prstGeom prst="rect">
            <a:avLst/>
          </a:prstGeom>
        </p:spPr>
      </p:pic>
      <p:sp>
        <p:nvSpPr>
          <p:cNvPr id="51" name="TextBox 50">
            <a:extLst>
              <a:ext uri="{FF2B5EF4-FFF2-40B4-BE49-F238E27FC236}">
                <a16:creationId xmlns:a16="http://schemas.microsoft.com/office/drawing/2014/main" id="{F9B7D9B4-7463-42B8-A3CC-E9206F3EA684}"/>
              </a:ext>
            </a:extLst>
          </p:cNvPr>
          <p:cNvSpPr txBox="1"/>
          <p:nvPr/>
        </p:nvSpPr>
        <p:spPr>
          <a:xfrm>
            <a:off x="656468" y="6090598"/>
            <a:ext cx="824137" cy="683264"/>
          </a:xfrm>
          <a:prstGeom prst="rect">
            <a:avLst/>
          </a:prstGeom>
          <a:noFill/>
        </p:spPr>
        <p:txBody>
          <a:bodyPr wrap="square" lIns="0" tIns="146304" rIns="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Azure SQL Database</a:t>
            </a:r>
          </a:p>
        </p:txBody>
      </p:sp>
      <p:cxnSp>
        <p:nvCxnSpPr>
          <p:cNvPr id="54" name="Straight Arrow Connector 53">
            <a:extLst>
              <a:ext uri="{FF2B5EF4-FFF2-40B4-BE49-F238E27FC236}">
                <a16:creationId xmlns:a16="http://schemas.microsoft.com/office/drawing/2014/main" id="{9B55ACF9-84C2-4F6B-BFAB-B7A2FCDF441D}"/>
              </a:ext>
            </a:extLst>
          </p:cNvPr>
          <p:cNvCxnSpPr>
            <a:cxnSpLocks/>
            <a:endCxn id="50" idx="0"/>
          </p:cNvCxnSpPr>
          <p:nvPr/>
        </p:nvCxnSpPr>
        <p:spPr>
          <a:xfrm>
            <a:off x="1100940" y="4716461"/>
            <a:ext cx="0" cy="679193"/>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093EDB5E-615F-4D8E-9FB5-477821033849}"/>
              </a:ext>
            </a:extLst>
          </p:cNvPr>
          <p:cNvGrpSpPr/>
          <p:nvPr/>
        </p:nvGrpSpPr>
        <p:grpSpPr>
          <a:xfrm>
            <a:off x="8972211" y="1592262"/>
            <a:ext cx="2743200" cy="3124200"/>
            <a:chOff x="198437" y="1820862"/>
            <a:chExt cx="2743200" cy="3124200"/>
          </a:xfrm>
        </p:grpSpPr>
        <p:sp>
          <p:nvSpPr>
            <p:cNvPr id="59" name="Rectangle 58">
              <a:extLst>
                <a:ext uri="{FF2B5EF4-FFF2-40B4-BE49-F238E27FC236}">
                  <a16:creationId xmlns:a16="http://schemas.microsoft.com/office/drawing/2014/main" id="{0D26F9E8-8EA2-44C2-BAC1-CD35F6F66158}"/>
                </a:ext>
              </a:extLst>
            </p:cNvPr>
            <p:cNvSpPr/>
            <p:nvPr/>
          </p:nvSpPr>
          <p:spPr bwMode="auto">
            <a:xfrm>
              <a:off x="198437" y="1820862"/>
              <a:ext cx="2743200" cy="3124200"/>
            </a:xfrm>
            <a:prstGeom prst="rect">
              <a:avLst/>
            </a:prstGeom>
            <a:solidFill>
              <a:schemeClr val="bg1"/>
            </a:solid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Shopping Cart</a:t>
              </a:r>
            </a:p>
          </p:txBody>
        </p:sp>
        <p:sp>
          <p:nvSpPr>
            <p:cNvPr id="60" name="Rectangle 59">
              <a:extLst>
                <a:ext uri="{FF2B5EF4-FFF2-40B4-BE49-F238E27FC236}">
                  <a16:creationId xmlns:a16="http://schemas.microsoft.com/office/drawing/2014/main" id="{F04814B9-1DB4-4623-9B31-CA8CC741FA70}"/>
                </a:ext>
              </a:extLst>
            </p:cNvPr>
            <p:cNvSpPr/>
            <p:nvPr/>
          </p:nvSpPr>
          <p:spPr bwMode="auto">
            <a:xfrm>
              <a:off x="350837" y="2430462"/>
              <a:ext cx="2438400" cy="6949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 Item</a:t>
              </a:r>
            </a:p>
          </p:txBody>
        </p:sp>
        <p:sp>
          <p:nvSpPr>
            <p:cNvPr id="61" name="Rectangle 60">
              <a:extLst>
                <a:ext uri="{FF2B5EF4-FFF2-40B4-BE49-F238E27FC236}">
                  <a16:creationId xmlns:a16="http://schemas.microsoft.com/office/drawing/2014/main" id="{3FC895E1-E9E2-4307-9887-7D96B3958460}"/>
                </a:ext>
              </a:extLst>
            </p:cNvPr>
            <p:cNvSpPr/>
            <p:nvPr/>
          </p:nvSpPr>
          <p:spPr bwMode="auto">
            <a:xfrm>
              <a:off x="350836" y="3183317"/>
              <a:ext cx="2438400" cy="6949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Remove Item</a:t>
              </a:r>
            </a:p>
          </p:txBody>
        </p:sp>
        <p:sp>
          <p:nvSpPr>
            <p:cNvPr id="62" name="Rectangle 61">
              <a:extLst>
                <a:ext uri="{FF2B5EF4-FFF2-40B4-BE49-F238E27FC236}">
                  <a16:creationId xmlns:a16="http://schemas.microsoft.com/office/drawing/2014/main" id="{66E6D3B2-3047-4CFB-A8E6-4A07EA128A5D}"/>
                </a:ext>
              </a:extLst>
            </p:cNvPr>
            <p:cNvSpPr/>
            <p:nvPr/>
          </p:nvSpPr>
          <p:spPr bwMode="auto">
            <a:xfrm>
              <a:off x="350836" y="3936172"/>
              <a:ext cx="2438400" cy="6949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Get Cart</a:t>
              </a:r>
            </a:p>
          </p:txBody>
        </p:sp>
      </p:grpSp>
      <p:pic>
        <p:nvPicPr>
          <p:cNvPr id="70" name="Picture 2" descr="Related image">
            <a:extLst>
              <a:ext uri="{FF2B5EF4-FFF2-40B4-BE49-F238E27FC236}">
                <a16:creationId xmlns:a16="http://schemas.microsoft.com/office/drawing/2014/main" id="{CE8748A8-96C0-4162-B902-4722E665B1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20467" y="5475951"/>
            <a:ext cx="694944" cy="694944"/>
          </a:xfrm>
          <a:prstGeom prst="rect">
            <a:avLst/>
          </a:prstGeom>
          <a:noFill/>
          <a:extLst>
            <a:ext uri="{909E8E84-426E-40DD-AFC4-6F175D3DCCD1}">
              <a14:hiddenFill xmlns:a14="http://schemas.microsoft.com/office/drawing/2010/main">
                <a:solidFill>
                  <a:srgbClr val="FFFFFF"/>
                </a:solidFill>
              </a14:hiddenFill>
            </a:ext>
          </a:extLst>
        </p:spPr>
      </p:pic>
      <p:sp>
        <p:nvSpPr>
          <p:cNvPr id="71" name="TextBox 70">
            <a:extLst>
              <a:ext uri="{FF2B5EF4-FFF2-40B4-BE49-F238E27FC236}">
                <a16:creationId xmlns:a16="http://schemas.microsoft.com/office/drawing/2014/main" id="{BFA3119D-618D-40C9-A2BD-35F3CF81EE12}"/>
              </a:ext>
            </a:extLst>
          </p:cNvPr>
          <p:cNvSpPr txBox="1"/>
          <p:nvPr/>
        </p:nvSpPr>
        <p:spPr>
          <a:xfrm>
            <a:off x="10955870" y="6090598"/>
            <a:ext cx="824137" cy="683264"/>
          </a:xfrm>
          <a:prstGeom prst="rect">
            <a:avLst/>
          </a:prstGeom>
          <a:noFill/>
        </p:spPr>
        <p:txBody>
          <a:bodyPr wrap="square" lIns="0" tIns="146304" rIns="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Cosmos DB</a:t>
            </a:r>
          </a:p>
        </p:txBody>
      </p:sp>
      <p:cxnSp>
        <p:nvCxnSpPr>
          <p:cNvPr id="73" name="Straight Arrow Connector 72">
            <a:extLst>
              <a:ext uri="{FF2B5EF4-FFF2-40B4-BE49-F238E27FC236}">
                <a16:creationId xmlns:a16="http://schemas.microsoft.com/office/drawing/2014/main" id="{99838B10-4F9C-4EE3-86F1-76CDF93C31D2}"/>
              </a:ext>
            </a:extLst>
          </p:cNvPr>
          <p:cNvCxnSpPr>
            <a:cxnSpLocks/>
            <a:endCxn id="70" idx="0"/>
          </p:cNvCxnSpPr>
          <p:nvPr/>
        </p:nvCxnSpPr>
        <p:spPr>
          <a:xfrm>
            <a:off x="11367939" y="4716461"/>
            <a:ext cx="0" cy="75949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B5229F3E-A72B-4385-BE64-C4194449C2CC}"/>
              </a:ext>
            </a:extLst>
          </p:cNvPr>
          <p:cNvPicPr>
            <a:picLocks noChangeAspect="1"/>
          </p:cNvPicPr>
          <p:nvPr/>
        </p:nvPicPr>
        <p:blipFill>
          <a:blip r:embed="rId7"/>
          <a:stretch>
            <a:fillRect/>
          </a:stretch>
        </p:blipFill>
        <p:spPr>
          <a:xfrm>
            <a:off x="5930525" y="5398248"/>
            <a:ext cx="780290" cy="780290"/>
          </a:xfrm>
          <a:prstGeom prst="rect">
            <a:avLst/>
          </a:prstGeom>
        </p:spPr>
      </p:pic>
      <p:sp>
        <p:nvSpPr>
          <p:cNvPr id="107" name="TextBox 106">
            <a:extLst>
              <a:ext uri="{FF2B5EF4-FFF2-40B4-BE49-F238E27FC236}">
                <a16:creationId xmlns:a16="http://schemas.microsoft.com/office/drawing/2014/main" id="{8F291ABA-D28D-4BBB-904B-B6B486280909}"/>
              </a:ext>
            </a:extLst>
          </p:cNvPr>
          <p:cNvSpPr txBox="1"/>
          <p:nvPr/>
        </p:nvSpPr>
        <p:spPr>
          <a:xfrm>
            <a:off x="5886678" y="6132097"/>
            <a:ext cx="824137" cy="489365"/>
          </a:xfrm>
          <a:prstGeom prst="rect">
            <a:avLst/>
          </a:prstGeom>
          <a:noFill/>
        </p:spPr>
        <p:txBody>
          <a:bodyPr wrap="square" lIns="0" tIns="146304" rIns="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Events</a:t>
            </a:r>
          </a:p>
        </p:txBody>
      </p:sp>
      <p:cxnSp>
        <p:nvCxnSpPr>
          <p:cNvPr id="109" name="Connector: Elbow 108">
            <a:extLst>
              <a:ext uri="{FF2B5EF4-FFF2-40B4-BE49-F238E27FC236}">
                <a16:creationId xmlns:a16="http://schemas.microsoft.com/office/drawing/2014/main" id="{08499A4D-397B-4CD6-91B6-299A67CA9016}"/>
              </a:ext>
            </a:extLst>
          </p:cNvPr>
          <p:cNvCxnSpPr>
            <a:stCxn id="45" idx="2"/>
            <a:endCxn id="75" idx="1"/>
          </p:cNvCxnSpPr>
          <p:nvPr/>
        </p:nvCxnSpPr>
        <p:spPr>
          <a:xfrm rot="16200000" flipH="1">
            <a:off x="3498705" y="3356572"/>
            <a:ext cx="1071931" cy="3791710"/>
          </a:xfrm>
          <a:prstGeom prst="bentConnector2">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1" name="Connector: Elbow 110">
            <a:extLst>
              <a:ext uri="{FF2B5EF4-FFF2-40B4-BE49-F238E27FC236}">
                <a16:creationId xmlns:a16="http://schemas.microsoft.com/office/drawing/2014/main" id="{9A200420-5089-4CDF-A272-17155C38109A}"/>
              </a:ext>
            </a:extLst>
          </p:cNvPr>
          <p:cNvCxnSpPr>
            <a:stCxn id="59" idx="2"/>
            <a:endCxn id="75" idx="3"/>
          </p:cNvCxnSpPr>
          <p:nvPr/>
        </p:nvCxnSpPr>
        <p:spPr>
          <a:xfrm rot="5400000">
            <a:off x="7991348" y="3435929"/>
            <a:ext cx="1071931" cy="3632996"/>
          </a:xfrm>
          <a:prstGeom prst="bentConnector2">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3BFB7404-FD09-481A-9A33-5F376EDA879E}"/>
              </a:ext>
            </a:extLst>
          </p:cNvPr>
          <p:cNvCxnSpPr>
            <a:stCxn id="2" idx="2"/>
            <a:endCxn id="75" idx="0"/>
          </p:cNvCxnSpPr>
          <p:nvPr/>
        </p:nvCxnSpPr>
        <p:spPr>
          <a:xfrm>
            <a:off x="6318319" y="4716462"/>
            <a:ext cx="2351" cy="681786"/>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16" name="Picture 115">
            <a:extLst>
              <a:ext uri="{FF2B5EF4-FFF2-40B4-BE49-F238E27FC236}">
                <a16:creationId xmlns:a16="http://schemas.microsoft.com/office/drawing/2014/main" id="{ECC6FC74-64A4-49B1-BBD6-CDEC6F67067C}"/>
              </a:ext>
            </a:extLst>
          </p:cNvPr>
          <p:cNvPicPr>
            <a:picLocks noChangeAspect="1"/>
          </p:cNvPicPr>
          <p:nvPr/>
        </p:nvPicPr>
        <p:blipFill>
          <a:blip r:embed="rId8"/>
          <a:stretch>
            <a:fillRect/>
          </a:stretch>
        </p:blipFill>
        <p:spPr>
          <a:xfrm>
            <a:off x="7947741" y="2741715"/>
            <a:ext cx="766647" cy="219612"/>
          </a:xfrm>
          <a:prstGeom prst="rect">
            <a:avLst/>
          </a:prstGeom>
        </p:spPr>
      </p:pic>
      <p:sp>
        <p:nvSpPr>
          <p:cNvPr id="120" name="Title 119">
            <a:extLst>
              <a:ext uri="{FF2B5EF4-FFF2-40B4-BE49-F238E27FC236}">
                <a16:creationId xmlns:a16="http://schemas.microsoft.com/office/drawing/2014/main" id="{2EFC83A6-B995-42F6-8EF2-35496B492698}"/>
              </a:ext>
            </a:extLst>
          </p:cNvPr>
          <p:cNvSpPr>
            <a:spLocks noGrp="1"/>
          </p:cNvSpPr>
          <p:nvPr>
            <p:ph type="title"/>
          </p:nvPr>
        </p:nvSpPr>
        <p:spPr/>
        <p:txBody>
          <a:bodyPr/>
          <a:lstStyle/>
          <a:p>
            <a:r>
              <a:rPr lang="en-US" dirty="0"/>
              <a:t>Closing Data Models</a:t>
            </a:r>
          </a:p>
        </p:txBody>
      </p:sp>
      <p:pic>
        <p:nvPicPr>
          <p:cNvPr id="124" name="Picture 2" descr="Image result for cassandra db logo">
            <a:extLst>
              <a:ext uri="{FF2B5EF4-FFF2-40B4-BE49-F238E27FC236}">
                <a16:creationId xmlns:a16="http://schemas.microsoft.com/office/drawing/2014/main" id="{DA39CD9A-25A4-45FF-9ECA-FE45DBD78E3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42422" y="4854790"/>
            <a:ext cx="721781" cy="483971"/>
          </a:xfrm>
          <a:prstGeom prst="rect">
            <a:avLst/>
          </a:prstGeom>
          <a:noFill/>
          <a:extLst>
            <a:ext uri="{909E8E84-426E-40DD-AFC4-6F175D3DCCD1}">
              <a14:hiddenFill xmlns:a14="http://schemas.microsoft.com/office/drawing/2010/main">
                <a:solidFill>
                  <a:srgbClr val="FFFFFF"/>
                </a:solidFill>
              </a14:hiddenFill>
            </a:ext>
          </a:extLst>
        </p:spPr>
      </p:pic>
      <p:pic>
        <p:nvPicPr>
          <p:cNvPr id="126" name="Picture 125">
            <a:extLst>
              <a:ext uri="{FF2B5EF4-FFF2-40B4-BE49-F238E27FC236}">
                <a16:creationId xmlns:a16="http://schemas.microsoft.com/office/drawing/2014/main" id="{675813EA-4999-4CF6-9C5D-4659CED27069}"/>
              </a:ext>
            </a:extLst>
          </p:cNvPr>
          <p:cNvPicPr>
            <a:picLocks noChangeAspect="1"/>
          </p:cNvPicPr>
          <p:nvPr/>
        </p:nvPicPr>
        <p:blipFill>
          <a:blip r:embed="rId10"/>
          <a:stretch>
            <a:fillRect/>
          </a:stretch>
        </p:blipFill>
        <p:spPr>
          <a:xfrm>
            <a:off x="3175333" y="1270760"/>
            <a:ext cx="670163" cy="651240"/>
          </a:xfrm>
          <a:prstGeom prst="rect">
            <a:avLst/>
          </a:prstGeom>
        </p:spPr>
      </p:pic>
      <p:pic>
        <p:nvPicPr>
          <p:cNvPr id="127" name="Picture 126">
            <a:extLst>
              <a:ext uri="{FF2B5EF4-FFF2-40B4-BE49-F238E27FC236}">
                <a16:creationId xmlns:a16="http://schemas.microsoft.com/office/drawing/2014/main" id="{3B9719AF-FF4E-4D26-A772-D52176F73260}"/>
              </a:ext>
            </a:extLst>
          </p:cNvPr>
          <p:cNvPicPr>
            <a:picLocks noChangeAspect="1"/>
          </p:cNvPicPr>
          <p:nvPr/>
        </p:nvPicPr>
        <p:blipFill>
          <a:blip r:embed="rId10"/>
          <a:stretch>
            <a:fillRect/>
          </a:stretch>
        </p:blipFill>
        <p:spPr>
          <a:xfrm>
            <a:off x="7351739" y="1221086"/>
            <a:ext cx="670163" cy="651240"/>
          </a:xfrm>
          <a:prstGeom prst="rect">
            <a:avLst/>
          </a:prstGeom>
        </p:spPr>
      </p:pic>
      <p:pic>
        <p:nvPicPr>
          <p:cNvPr id="128" name="Picture 127">
            <a:extLst>
              <a:ext uri="{FF2B5EF4-FFF2-40B4-BE49-F238E27FC236}">
                <a16:creationId xmlns:a16="http://schemas.microsoft.com/office/drawing/2014/main" id="{E84A66DA-9408-470D-9DB8-D7C8F41EFB48}"/>
              </a:ext>
            </a:extLst>
          </p:cNvPr>
          <p:cNvPicPr>
            <a:picLocks noChangeAspect="1"/>
          </p:cNvPicPr>
          <p:nvPr/>
        </p:nvPicPr>
        <p:blipFill>
          <a:blip r:embed="rId10"/>
          <a:stretch>
            <a:fillRect/>
          </a:stretch>
        </p:blipFill>
        <p:spPr>
          <a:xfrm>
            <a:off x="11380329" y="1221086"/>
            <a:ext cx="670163" cy="651240"/>
          </a:xfrm>
          <a:prstGeom prst="rect">
            <a:avLst/>
          </a:prstGeom>
        </p:spPr>
      </p:pic>
    </p:spTree>
    <p:extLst>
      <p:ext uri="{BB962C8B-B14F-4D97-AF65-F5344CB8AC3E}">
        <p14:creationId xmlns:p14="http://schemas.microsoft.com/office/powerpoint/2010/main" val="16522465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6" name="Title 4"/>
          <p:cNvSpPr txBox="1">
            <a:spLocks/>
          </p:cNvSpPr>
          <p:nvPr/>
        </p:nvSpPr>
        <p:spPr>
          <a:xfrm>
            <a:off x="274638" y="2125662"/>
            <a:ext cx="11887199" cy="1181862"/>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7200" b="1" i="0" u="sng" strike="noStrike" kern="1200" cap="none" spc="-100" normalizeH="0" baseline="0" noProof="0">
                <a:ln w="3175">
                  <a:noFill/>
                </a:ln>
                <a:gradFill>
                  <a:gsLst>
                    <a:gs pos="100000">
                      <a:srgbClr val="FFFFFF"/>
                    </a:gs>
                    <a:gs pos="0">
                      <a:srgbClr val="FFFFFF"/>
                    </a:gs>
                  </a:gsLst>
                  <a:lin ang="5400000" scaled="0"/>
                </a:gradFill>
                <a:effectLst/>
                <a:uLnTx/>
                <a:uFillTx/>
                <a:latin typeface="Segoe UI Light"/>
                <a:ea typeface="+mn-ea"/>
                <a:cs typeface="Segoe UI" pitchFamily="34" charset="0"/>
              </a:rPr>
              <a:t>O</a:t>
            </a:r>
            <a:r>
              <a:rPr kumimoji="0" lang="en-US" sz="7200" b="0" i="0" u="none" strike="noStrike" kern="1200" cap="none" spc="-100" normalizeH="0" baseline="0" noProof="0">
                <a:ln w="3175">
                  <a:noFill/>
                </a:ln>
                <a:gradFill>
                  <a:gsLst>
                    <a:gs pos="100000">
                      <a:srgbClr val="FFFFFF"/>
                    </a:gs>
                    <a:gs pos="0">
                      <a:srgbClr val="FFFFFF"/>
                    </a:gs>
                  </a:gsLst>
                  <a:lin ang="5400000" scaled="0"/>
                </a:gradFill>
                <a:effectLst/>
                <a:uLnTx/>
                <a:uFillTx/>
                <a:latin typeface="Segoe UI Light"/>
                <a:ea typeface="+mn-ea"/>
                <a:cs typeface="Segoe UI" pitchFamily="34" charset="0"/>
              </a:rPr>
              <a:t>pen/Closed Principle</a:t>
            </a:r>
            <a:endParaRPr kumimoji="0" lang="en-US" sz="7200" b="0"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endParaRPr>
          </a:p>
        </p:txBody>
      </p:sp>
      <p:sp>
        <p:nvSpPr>
          <p:cNvPr id="7" name="Title 4"/>
          <p:cNvSpPr txBox="1">
            <a:spLocks/>
          </p:cNvSpPr>
          <p:nvPr/>
        </p:nvSpPr>
        <p:spPr>
          <a:xfrm>
            <a:off x="274638" y="3215191"/>
            <a:ext cx="11963399" cy="1292662"/>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rPr>
              <a:t>Software entities should be open for extension, but closed for modification.</a:t>
            </a:r>
          </a:p>
        </p:txBody>
      </p:sp>
      <p:sp>
        <p:nvSpPr>
          <p:cNvPr id="8" name="Title 4"/>
          <p:cNvSpPr txBox="1">
            <a:spLocks/>
          </p:cNvSpPr>
          <p:nvPr/>
        </p:nvSpPr>
        <p:spPr>
          <a:xfrm>
            <a:off x="274637" y="4397053"/>
            <a:ext cx="11963399" cy="1292662"/>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000" b="1"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rPr>
              <a:t>Services</a:t>
            </a:r>
            <a:r>
              <a:rPr kumimoji="0" lang="en-US" sz="4000" b="0"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rPr>
              <a:t> should be open for extension, but closed for modification.</a:t>
            </a:r>
          </a:p>
        </p:txBody>
      </p:sp>
    </p:spTree>
    <p:extLst>
      <p:ext uri="{BB962C8B-B14F-4D97-AF65-F5344CB8AC3E}">
        <p14:creationId xmlns:p14="http://schemas.microsoft.com/office/powerpoint/2010/main" val="33706835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7"/>
                                        </p:tgtEl>
                                        <p:attrNameLst>
                                          <p:attrName>style.opacity</p:attrName>
                                        </p:attrNameLst>
                                      </p:cBhvr>
                                      <p:to>
                                        <p:strVal val="0.25"/>
                                      </p:to>
                                    </p:set>
                                    <p:animEffect filter="image" prLst="opacity: 0.25">
                                      <p:cBhvr rctx="IE">
                                        <p:cTn id="7" dur="indefinite"/>
                                        <p:tgtEl>
                                          <p:spTgt spid="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74320" y="4020917"/>
            <a:ext cx="2057400" cy="2069486"/>
          </a:xfrm>
          <a:prstGeom prst="rect">
            <a:avLst/>
          </a:prstGeom>
        </p:spPr>
      </p:pic>
      <p:pic>
        <p:nvPicPr>
          <p:cNvPr id="3" name="Picture 2"/>
          <p:cNvPicPr>
            <a:picLocks noChangeAspect="1"/>
          </p:cNvPicPr>
          <p:nvPr/>
        </p:nvPicPr>
        <p:blipFill>
          <a:blip r:embed="rId4"/>
          <a:stretch>
            <a:fillRect/>
          </a:stretch>
        </p:blipFill>
        <p:spPr>
          <a:xfrm>
            <a:off x="274320" y="830262"/>
            <a:ext cx="2057400" cy="2078180"/>
          </a:xfrm>
          <a:prstGeom prst="rect">
            <a:avLst/>
          </a:prstGeom>
        </p:spPr>
      </p:pic>
      <p:sp>
        <p:nvSpPr>
          <p:cNvPr id="4" name="Text Placeholder 2"/>
          <p:cNvSpPr txBox="1">
            <a:spLocks/>
          </p:cNvSpPr>
          <p:nvPr/>
        </p:nvSpPr>
        <p:spPr>
          <a:xfrm>
            <a:off x="2574269" y="3725864"/>
            <a:ext cx="9603566" cy="2078180"/>
          </a:xfrm>
          <a:prstGeom prst="rect">
            <a:avLst/>
          </a:prstGeom>
        </p:spPr>
        <p:txBody>
          <a:bodyPr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400" dirty="0"/>
          </a:p>
          <a:p>
            <a:endParaRPr lang="en-US" dirty="0"/>
          </a:p>
          <a:p>
            <a:pPr marL="571500" indent="-571500"/>
            <a:endParaRPr lang="en-US" dirty="0"/>
          </a:p>
          <a:p>
            <a:endParaRPr lang="en-US" dirty="0"/>
          </a:p>
        </p:txBody>
      </p:sp>
      <p:sp>
        <p:nvSpPr>
          <p:cNvPr id="5" name="Text Placeholder 2"/>
          <p:cNvSpPr txBox="1">
            <a:spLocks/>
          </p:cNvSpPr>
          <p:nvPr/>
        </p:nvSpPr>
        <p:spPr>
          <a:xfrm>
            <a:off x="2580685" y="830262"/>
            <a:ext cx="9583518" cy="2438399"/>
          </a:xfrm>
          <a:prstGeom prst="rect">
            <a:avLst/>
          </a:prstGeom>
        </p:spPr>
        <p:txBody>
          <a:bodyPr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The new site is looking great!</a:t>
            </a:r>
          </a:p>
          <a:p>
            <a:pPr marL="0" indent="0">
              <a:buNone/>
            </a:pPr>
            <a:endParaRPr lang="en-US" sz="3200" dirty="0"/>
          </a:p>
        </p:txBody>
      </p:sp>
      <p:sp>
        <p:nvSpPr>
          <p:cNvPr id="6" name="Text Placeholder 2"/>
          <p:cNvSpPr txBox="1">
            <a:spLocks/>
          </p:cNvSpPr>
          <p:nvPr/>
        </p:nvSpPr>
        <p:spPr>
          <a:xfrm>
            <a:off x="2580686" y="1355723"/>
            <a:ext cx="8361952" cy="685800"/>
          </a:xfrm>
          <a:prstGeom prst="rect">
            <a:avLst/>
          </a:prstGeom>
        </p:spPr>
        <p:txBody>
          <a:bodyPr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I am, however, concerned about disaster recovery. What happens if there’s a problem with Azure?</a:t>
            </a:r>
          </a:p>
        </p:txBody>
      </p:sp>
      <p:sp>
        <p:nvSpPr>
          <p:cNvPr id="7" name="Text Placeholder 2"/>
          <p:cNvSpPr txBox="1">
            <a:spLocks/>
          </p:cNvSpPr>
          <p:nvPr/>
        </p:nvSpPr>
        <p:spPr>
          <a:xfrm>
            <a:off x="2558122" y="4020917"/>
            <a:ext cx="9586033" cy="990599"/>
          </a:xfrm>
          <a:prstGeom prst="rect">
            <a:avLst/>
          </a:prstGeom>
        </p:spPr>
        <p:txBody>
          <a:bodyPr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Sigh…</a:t>
            </a:r>
          </a:p>
          <a:p>
            <a:pPr marL="0" indent="0">
              <a:buNone/>
            </a:pPr>
            <a:r>
              <a:rPr lang="en-US" sz="3200" dirty="0"/>
              <a:t>Let me see what I can do.</a:t>
            </a:r>
          </a:p>
        </p:txBody>
      </p:sp>
      <p:sp>
        <p:nvSpPr>
          <p:cNvPr id="8" name="Text Placeholder 2"/>
          <p:cNvSpPr txBox="1">
            <a:spLocks/>
          </p:cNvSpPr>
          <p:nvPr/>
        </p:nvSpPr>
        <p:spPr>
          <a:xfrm>
            <a:off x="2566408" y="2735262"/>
            <a:ext cx="8144634" cy="685800"/>
          </a:xfrm>
          <a:prstGeom prst="rect">
            <a:avLst/>
          </a:prstGeom>
        </p:spPr>
        <p:txBody>
          <a:bodyPr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Let’s set up a failover site in our own data center just in case.</a:t>
            </a:r>
          </a:p>
        </p:txBody>
      </p:sp>
    </p:spTree>
    <p:extLst>
      <p:ext uri="{BB962C8B-B14F-4D97-AF65-F5344CB8AC3E}">
        <p14:creationId xmlns:p14="http://schemas.microsoft.com/office/powerpoint/2010/main" val="28889993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5" name="Title 4"/>
          <p:cNvSpPr txBox="1">
            <a:spLocks/>
          </p:cNvSpPr>
          <p:nvPr/>
        </p:nvSpPr>
        <p:spPr>
          <a:xfrm>
            <a:off x="274638" y="2125662"/>
            <a:ext cx="11887199" cy="1181862"/>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7200" b="1" i="0" u="sng" strike="noStrike" kern="1200" cap="none" spc="-100" normalizeH="0" baseline="0" noProof="0">
                <a:ln w="3175">
                  <a:noFill/>
                </a:ln>
                <a:gradFill>
                  <a:gsLst>
                    <a:gs pos="100000">
                      <a:srgbClr val="FFFFFF"/>
                    </a:gs>
                    <a:gs pos="0">
                      <a:srgbClr val="FFFFFF"/>
                    </a:gs>
                  </a:gsLst>
                  <a:lin ang="5400000" scaled="0"/>
                </a:gradFill>
                <a:effectLst/>
                <a:uLnTx/>
                <a:uFillTx/>
                <a:latin typeface="Segoe UI Light"/>
                <a:ea typeface="+mn-ea"/>
                <a:cs typeface="Segoe UI" pitchFamily="34" charset="0"/>
              </a:rPr>
              <a:t>L</a:t>
            </a:r>
            <a:r>
              <a:rPr kumimoji="0" lang="en-US" sz="7200" b="0" i="0" u="none" strike="noStrike" kern="1200" cap="none" spc="-100" normalizeH="0" baseline="0" noProof="0">
                <a:ln w="3175">
                  <a:noFill/>
                </a:ln>
                <a:gradFill>
                  <a:gsLst>
                    <a:gs pos="100000">
                      <a:srgbClr val="FFFFFF"/>
                    </a:gs>
                    <a:gs pos="0">
                      <a:srgbClr val="FFFFFF"/>
                    </a:gs>
                  </a:gsLst>
                  <a:lin ang="5400000" scaled="0"/>
                </a:gradFill>
                <a:effectLst/>
                <a:uLnTx/>
                <a:uFillTx/>
                <a:latin typeface="Segoe UI Light"/>
                <a:ea typeface="+mn-ea"/>
                <a:cs typeface="Segoe UI" pitchFamily="34" charset="0"/>
              </a:rPr>
              <a:t>iskov Substitution Principle</a:t>
            </a:r>
            <a:endParaRPr kumimoji="0" lang="en-US" sz="7200" b="0"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endParaRPr>
          </a:p>
        </p:txBody>
      </p:sp>
      <p:sp>
        <p:nvSpPr>
          <p:cNvPr id="6" name="Title 4"/>
          <p:cNvSpPr txBox="1">
            <a:spLocks/>
          </p:cNvSpPr>
          <p:nvPr/>
        </p:nvSpPr>
        <p:spPr>
          <a:xfrm>
            <a:off x="274638" y="3215191"/>
            <a:ext cx="11963399" cy="1846659"/>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rPr>
              <a:t>Objects in a program should be replaceable with instances of their subtypes without altering the correctness of that program.</a:t>
            </a:r>
          </a:p>
        </p:txBody>
      </p:sp>
    </p:spTree>
    <p:extLst>
      <p:ext uri="{BB962C8B-B14F-4D97-AF65-F5344CB8AC3E}">
        <p14:creationId xmlns:p14="http://schemas.microsoft.com/office/powerpoint/2010/main" val="389131378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6"/>
          <p:cNvSpPr txBox="1">
            <a:spLocks/>
          </p:cNvSpPr>
          <p:nvPr/>
        </p:nvSpPr>
        <p:spPr>
          <a:xfrm>
            <a:off x="274639" y="2952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02" normalizeH="0" baseline="0" noProof="0" dirty="0">
                <a:ln w="3175">
                  <a:noFill/>
                </a:ln>
                <a:gradFill>
                  <a:gsLst>
                    <a:gs pos="1250">
                      <a:srgbClr val="353535"/>
                    </a:gs>
                    <a:gs pos="100000">
                      <a:srgbClr val="353535"/>
                    </a:gs>
                  </a:gsLst>
                  <a:lin ang="5400000" scaled="0"/>
                </a:gradFill>
                <a:effectLst/>
                <a:uLnTx/>
                <a:uFillTx/>
                <a:ea typeface="+mn-ea"/>
                <a:cs typeface="Segoe UI" pitchFamily="34" charset="0"/>
              </a:rPr>
              <a:t>SOLID Principles</a:t>
            </a:r>
          </a:p>
        </p:txBody>
      </p:sp>
      <p:sp>
        <p:nvSpPr>
          <p:cNvPr id="17" name="Text Placeholder 5"/>
          <p:cNvSpPr txBox="1">
            <a:spLocks/>
          </p:cNvSpPr>
          <p:nvPr/>
        </p:nvSpPr>
        <p:spPr>
          <a:xfrm>
            <a:off x="274639" y="1212850"/>
            <a:ext cx="457198" cy="3447098"/>
          </a:xfrm>
          <a:prstGeom prst="rect">
            <a:avLst/>
          </a:prstGeom>
        </p:spPr>
        <p:txBody>
          <a:bodyPr vert="horz" wrap="square" lIns="0" tIns="91440" rIns="0"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r"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4000" b="1" i="0" u="none" strike="noStrike" kern="1200" cap="none" spc="0" normalizeH="0" baseline="0" noProof="0">
                <a:ln>
                  <a:noFill/>
                </a:ln>
                <a:gradFill>
                  <a:gsLst>
                    <a:gs pos="1250">
                      <a:srgbClr val="353535"/>
                    </a:gs>
                    <a:gs pos="99000">
                      <a:srgbClr val="353535"/>
                    </a:gs>
                  </a:gsLst>
                  <a:lin ang="5400000" scaled="0"/>
                </a:gradFill>
                <a:effectLst/>
                <a:uLnTx/>
                <a:uFillTx/>
                <a:latin typeface="Segoe UI Light"/>
                <a:ea typeface="+mn-ea"/>
                <a:cs typeface="+mn-cs"/>
              </a:rPr>
              <a:t>S</a:t>
            </a:r>
          </a:p>
          <a:p>
            <a:pPr marL="0" marR="0" lvl="0" indent="0" algn="r"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4000" b="1" i="0" u="none" strike="noStrike" kern="1200" cap="none" spc="0" normalizeH="0" baseline="0" noProof="0">
                <a:ln>
                  <a:noFill/>
                </a:ln>
                <a:gradFill>
                  <a:gsLst>
                    <a:gs pos="1250">
                      <a:srgbClr val="353535"/>
                    </a:gs>
                    <a:gs pos="99000">
                      <a:srgbClr val="353535"/>
                    </a:gs>
                  </a:gsLst>
                  <a:lin ang="5400000" scaled="0"/>
                </a:gradFill>
                <a:effectLst/>
                <a:uLnTx/>
                <a:uFillTx/>
                <a:latin typeface="Segoe UI Light"/>
                <a:ea typeface="+mn-ea"/>
                <a:cs typeface="+mn-cs"/>
              </a:rPr>
              <a:t>O</a:t>
            </a:r>
          </a:p>
          <a:p>
            <a:pPr marL="0" marR="0" lvl="0" indent="0" algn="r"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4000" b="1" i="0" u="none" strike="noStrike" kern="1200" cap="none" spc="0" normalizeH="0" baseline="0" noProof="0">
                <a:ln>
                  <a:noFill/>
                </a:ln>
                <a:gradFill>
                  <a:gsLst>
                    <a:gs pos="1250">
                      <a:srgbClr val="353535"/>
                    </a:gs>
                    <a:gs pos="99000">
                      <a:srgbClr val="353535"/>
                    </a:gs>
                  </a:gsLst>
                  <a:lin ang="5400000" scaled="0"/>
                </a:gradFill>
                <a:effectLst/>
                <a:uLnTx/>
                <a:uFillTx/>
                <a:latin typeface="Segoe UI Light"/>
                <a:ea typeface="+mn-ea"/>
                <a:cs typeface="+mn-cs"/>
              </a:rPr>
              <a:t>L</a:t>
            </a:r>
          </a:p>
          <a:p>
            <a:pPr marL="0" marR="0" lvl="0" indent="0" algn="r"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4000" b="1" i="0" u="none" strike="noStrike" kern="1200" cap="none" spc="0" normalizeH="0" baseline="0" noProof="0">
                <a:ln>
                  <a:noFill/>
                </a:ln>
                <a:gradFill>
                  <a:gsLst>
                    <a:gs pos="1250">
                      <a:srgbClr val="353535"/>
                    </a:gs>
                    <a:gs pos="99000">
                      <a:srgbClr val="353535"/>
                    </a:gs>
                  </a:gsLst>
                  <a:lin ang="5400000" scaled="0"/>
                </a:gradFill>
                <a:effectLst/>
                <a:uLnTx/>
                <a:uFillTx/>
                <a:latin typeface="Segoe UI Light"/>
                <a:ea typeface="+mn-ea"/>
                <a:cs typeface="+mn-cs"/>
              </a:rPr>
              <a:t>I</a:t>
            </a:r>
          </a:p>
          <a:p>
            <a:pPr marL="0" marR="0" lvl="0" indent="0" algn="r"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4000" b="1" i="0" u="none" strike="noStrike" kern="1200" cap="none" spc="0" normalizeH="0" baseline="0" noProof="0">
                <a:ln>
                  <a:noFill/>
                </a:ln>
                <a:gradFill>
                  <a:gsLst>
                    <a:gs pos="1250">
                      <a:srgbClr val="353535"/>
                    </a:gs>
                    <a:gs pos="99000">
                      <a:srgbClr val="353535"/>
                    </a:gs>
                  </a:gsLst>
                  <a:lin ang="5400000" scaled="0"/>
                </a:gradFill>
                <a:effectLst/>
                <a:uLnTx/>
                <a:uFillTx/>
                <a:latin typeface="Segoe UI Light"/>
                <a:ea typeface="+mn-ea"/>
                <a:cs typeface="+mn-cs"/>
              </a:rPr>
              <a:t>D</a:t>
            </a:r>
            <a:endParaRPr kumimoji="0" lang="en-US" sz="4000" b="1" i="0" u="none" strike="noStrike" kern="1200" cap="none" spc="0" normalizeH="0" baseline="0" noProof="0" dirty="0">
              <a:ln>
                <a:noFill/>
              </a:ln>
              <a:gradFill>
                <a:gsLst>
                  <a:gs pos="1250">
                    <a:srgbClr val="353535"/>
                  </a:gs>
                  <a:gs pos="99000">
                    <a:srgbClr val="353535"/>
                  </a:gs>
                </a:gsLst>
                <a:lin ang="5400000" scaled="0"/>
              </a:gradFill>
              <a:effectLst/>
              <a:uLnTx/>
              <a:uFillTx/>
              <a:latin typeface="Segoe UI Light"/>
              <a:ea typeface="+mn-ea"/>
              <a:cs typeface="+mn-cs"/>
            </a:endParaRPr>
          </a:p>
        </p:txBody>
      </p:sp>
      <p:sp>
        <p:nvSpPr>
          <p:cNvPr id="18" name="Text Placeholder 5"/>
          <p:cNvSpPr txBox="1">
            <a:spLocks/>
          </p:cNvSpPr>
          <p:nvPr/>
        </p:nvSpPr>
        <p:spPr>
          <a:xfrm>
            <a:off x="731520" y="1211262"/>
            <a:ext cx="10225148" cy="3447098"/>
          </a:xfrm>
          <a:prstGeom prst="rect">
            <a:avLst/>
          </a:prstGeom>
        </p:spPr>
        <p:txBody>
          <a:bodyPr vert="horz" wrap="square" lIns="0" tIns="91440" rIns="0"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4000" b="0" i="0" u="none" strike="noStrike" kern="1200" cap="none" spc="0" normalizeH="0" baseline="0" noProof="0" dirty="0">
                <a:ln>
                  <a:noFill/>
                </a:ln>
                <a:solidFill>
                  <a:srgbClr val="353535"/>
                </a:solidFill>
                <a:effectLst/>
                <a:uLnTx/>
                <a:uFillTx/>
                <a:latin typeface="Segoe UI Light"/>
                <a:ea typeface="+mn-ea"/>
                <a:cs typeface="+mn-cs"/>
              </a:rPr>
              <a:t>ingle Responsibility Principle (SRP)</a:t>
            </a: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4000" b="0" i="0" u="none" strike="noStrike" kern="1200" cap="none" spc="0" normalizeH="0" baseline="0" noProof="0" dirty="0">
                <a:ln>
                  <a:noFill/>
                </a:ln>
                <a:solidFill>
                  <a:srgbClr val="353535"/>
                </a:solidFill>
                <a:effectLst/>
                <a:uLnTx/>
                <a:uFillTx/>
                <a:latin typeface="Segoe UI Light"/>
                <a:ea typeface="+mn-ea"/>
                <a:cs typeface="+mn-cs"/>
              </a:rPr>
              <a:t>pen/Closed Principle (OCP)</a:t>
            </a: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4000" b="0" i="0" u="none" strike="noStrike" kern="1200" cap="none" spc="0" normalizeH="0" baseline="0" noProof="0" dirty="0" err="1">
                <a:ln>
                  <a:noFill/>
                </a:ln>
                <a:solidFill>
                  <a:srgbClr val="353535"/>
                </a:solidFill>
                <a:effectLst/>
                <a:uLnTx/>
                <a:uFillTx/>
                <a:latin typeface="Segoe UI Light"/>
                <a:ea typeface="+mn-ea"/>
                <a:cs typeface="+mn-cs"/>
              </a:rPr>
              <a:t>iskov</a:t>
            </a:r>
            <a:r>
              <a:rPr kumimoji="0" lang="en-US" sz="4000" b="0" i="0" u="none" strike="noStrike" kern="1200" cap="none" spc="0" normalizeH="0" baseline="0" noProof="0" dirty="0">
                <a:ln>
                  <a:noFill/>
                </a:ln>
                <a:solidFill>
                  <a:srgbClr val="353535"/>
                </a:solidFill>
                <a:effectLst/>
                <a:uLnTx/>
                <a:uFillTx/>
                <a:latin typeface="Segoe UI Light"/>
                <a:ea typeface="+mn-ea"/>
                <a:cs typeface="+mn-cs"/>
              </a:rPr>
              <a:t> Substitution Principle (LSP)</a:t>
            </a: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4000" b="0" i="0" u="none" strike="noStrike" kern="1200" cap="none" spc="0" normalizeH="0" baseline="0" noProof="0" dirty="0" err="1">
                <a:ln>
                  <a:noFill/>
                </a:ln>
                <a:solidFill>
                  <a:srgbClr val="353535"/>
                </a:solidFill>
                <a:effectLst/>
                <a:uLnTx/>
                <a:uFillTx/>
                <a:latin typeface="Segoe UI Light"/>
                <a:ea typeface="+mn-ea"/>
                <a:cs typeface="+mn-cs"/>
              </a:rPr>
              <a:t>nterface</a:t>
            </a:r>
            <a:r>
              <a:rPr kumimoji="0" lang="en-US" sz="4000" b="0" i="0" u="none" strike="noStrike" kern="1200" cap="none" spc="0" normalizeH="0" baseline="0" noProof="0" dirty="0">
                <a:ln>
                  <a:noFill/>
                </a:ln>
                <a:solidFill>
                  <a:srgbClr val="353535"/>
                </a:solidFill>
                <a:effectLst/>
                <a:uLnTx/>
                <a:uFillTx/>
                <a:latin typeface="Segoe UI Light"/>
                <a:ea typeface="+mn-ea"/>
                <a:cs typeface="+mn-cs"/>
              </a:rPr>
              <a:t> Segregation Principle (ISP)</a:t>
            </a: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4000" b="0" i="0" u="none" strike="noStrike" kern="1200" cap="none" spc="0" normalizeH="0" baseline="0" noProof="0" dirty="0" err="1">
                <a:ln>
                  <a:noFill/>
                </a:ln>
                <a:solidFill>
                  <a:srgbClr val="353535"/>
                </a:solidFill>
                <a:effectLst/>
                <a:uLnTx/>
                <a:uFillTx/>
                <a:latin typeface="Segoe UI Light"/>
                <a:ea typeface="+mn-ea"/>
                <a:cs typeface="+mn-cs"/>
              </a:rPr>
              <a:t>ependency</a:t>
            </a:r>
            <a:r>
              <a:rPr kumimoji="0" lang="en-US" sz="4000" b="0" i="0" u="none" strike="noStrike" kern="1200" cap="none" spc="0" normalizeH="0" baseline="0" noProof="0" dirty="0">
                <a:ln>
                  <a:noFill/>
                </a:ln>
                <a:solidFill>
                  <a:srgbClr val="353535"/>
                </a:solidFill>
                <a:effectLst/>
                <a:uLnTx/>
                <a:uFillTx/>
                <a:latin typeface="Segoe UI Light"/>
                <a:ea typeface="+mn-ea"/>
                <a:cs typeface="+mn-cs"/>
              </a:rPr>
              <a:t> Inversion Principle (DIP)</a:t>
            </a:r>
          </a:p>
        </p:txBody>
      </p:sp>
    </p:spTree>
    <p:extLst>
      <p:ext uri="{BB962C8B-B14F-4D97-AF65-F5344CB8AC3E}">
        <p14:creationId xmlns:p14="http://schemas.microsoft.com/office/powerpoint/2010/main" val="35972815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0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3" name="Group 1032">
            <a:extLst>
              <a:ext uri="{FF2B5EF4-FFF2-40B4-BE49-F238E27FC236}">
                <a16:creationId xmlns:a16="http://schemas.microsoft.com/office/drawing/2014/main" id="{0C223E51-B594-48F0-9D6F-A34D89200C68}"/>
              </a:ext>
            </a:extLst>
          </p:cNvPr>
          <p:cNvGrpSpPr/>
          <p:nvPr/>
        </p:nvGrpSpPr>
        <p:grpSpPr>
          <a:xfrm>
            <a:off x="2838151" y="1135491"/>
            <a:ext cx="6760172" cy="5866971"/>
            <a:chOff x="2240569" y="354991"/>
            <a:chExt cx="6760172" cy="5866971"/>
          </a:xfrm>
        </p:grpSpPr>
        <p:pic>
          <p:nvPicPr>
            <p:cNvPr id="7" name="Picture 2" descr="Related image">
              <a:extLst>
                <a:ext uri="{FF2B5EF4-FFF2-40B4-BE49-F238E27FC236}">
                  <a16:creationId xmlns:a16="http://schemas.microsoft.com/office/drawing/2014/main" id="{4AF8DBA0-9369-4CE4-A055-2CB7A728B2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1201" y="2593527"/>
              <a:ext cx="694944" cy="69494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10784F1D-0C92-4B01-9BE1-819B285112C7}"/>
                </a:ext>
              </a:extLst>
            </p:cNvPr>
            <p:cNvSpPr/>
            <p:nvPr/>
          </p:nvSpPr>
          <p:spPr bwMode="auto">
            <a:xfrm>
              <a:off x="4160837" y="677862"/>
              <a:ext cx="3048000" cy="3730041"/>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Azure Kubernetes Service</a:t>
              </a:r>
            </a:p>
          </p:txBody>
        </p:sp>
        <p:pic>
          <p:nvPicPr>
            <p:cNvPr id="11" name="Picture 10">
              <a:extLst>
                <a:ext uri="{FF2B5EF4-FFF2-40B4-BE49-F238E27FC236}">
                  <a16:creationId xmlns:a16="http://schemas.microsoft.com/office/drawing/2014/main" id="{906E6592-F84A-4EE8-9F69-967581E0DB88}"/>
                </a:ext>
              </a:extLst>
            </p:cNvPr>
            <p:cNvPicPr>
              <a:picLocks noChangeAspect="1"/>
            </p:cNvPicPr>
            <p:nvPr/>
          </p:nvPicPr>
          <p:blipFill>
            <a:blip r:embed="rId4"/>
            <a:stretch>
              <a:fillRect/>
            </a:stretch>
          </p:blipFill>
          <p:spPr>
            <a:xfrm>
              <a:off x="6873755" y="354991"/>
              <a:ext cx="670163" cy="651240"/>
            </a:xfrm>
            <a:prstGeom prst="rect">
              <a:avLst/>
            </a:prstGeom>
          </p:spPr>
        </p:pic>
        <p:sp>
          <p:nvSpPr>
            <p:cNvPr id="13" name="Rectangle 12">
              <a:extLst>
                <a:ext uri="{FF2B5EF4-FFF2-40B4-BE49-F238E27FC236}">
                  <a16:creationId xmlns:a16="http://schemas.microsoft.com/office/drawing/2014/main" id="{A304EF73-264B-47DF-8826-4CF15254B60C}"/>
                </a:ext>
              </a:extLst>
            </p:cNvPr>
            <p:cNvSpPr/>
            <p:nvPr/>
          </p:nvSpPr>
          <p:spPr bwMode="auto">
            <a:xfrm>
              <a:off x="4313236" y="1231072"/>
              <a:ext cx="2743200" cy="2971906"/>
            </a:xfrm>
            <a:prstGeom prst="rect">
              <a:avLst/>
            </a:prstGeom>
            <a:solidFill>
              <a:schemeClr val="bg1"/>
            </a:solid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User Reviews</a:t>
              </a:r>
            </a:p>
          </p:txBody>
        </p:sp>
        <p:sp>
          <p:nvSpPr>
            <p:cNvPr id="14" name="Rectangle 13">
              <a:extLst>
                <a:ext uri="{FF2B5EF4-FFF2-40B4-BE49-F238E27FC236}">
                  <a16:creationId xmlns:a16="http://schemas.microsoft.com/office/drawing/2014/main" id="{B00C0772-3E80-4246-8C44-B0357677FA7E}"/>
                </a:ext>
              </a:extLst>
            </p:cNvPr>
            <p:cNvSpPr/>
            <p:nvPr/>
          </p:nvSpPr>
          <p:spPr bwMode="auto">
            <a:xfrm>
              <a:off x="4465636" y="1840672"/>
              <a:ext cx="2438400" cy="6949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Get Reviews</a:t>
              </a:r>
            </a:p>
          </p:txBody>
        </p:sp>
        <p:sp>
          <p:nvSpPr>
            <p:cNvPr id="15" name="Rectangle 14">
              <a:extLst>
                <a:ext uri="{FF2B5EF4-FFF2-40B4-BE49-F238E27FC236}">
                  <a16:creationId xmlns:a16="http://schemas.microsoft.com/office/drawing/2014/main" id="{53AE0752-6EDF-4702-B7BB-955578EB3445}"/>
                </a:ext>
              </a:extLst>
            </p:cNvPr>
            <p:cNvSpPr/>
            <p:nvPr/>
          </p:nvSpPr>
          <p:spPr bwMode="auto">
            <a:xfrm>
              <a:off x="4465635" y="2593527"/>
              <a:ext cx="2438400" cy="6949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 Review</a:t>
              </a:r>
            </a:p>
          </p:txBody>
        </p:sp>
        <p:sp>
          <p:nvSpPr>
            <p:cNvPr id="16" name="Rectangle 15">
              <a:extLst>
                <a:ext uri="{FF2B5EF4-FFF2-40B4-BE49-F238E27FC236}">
                  <a16:creationId xmlns:a16="http://schemas.microsoft.com/office/drawing/2014/main" id="{0F87B418-AD88-4B88-9876-FD2DB690CE68}"/>
                </a:ext>
              </a:extLst>
            </p:cNvPr>
            <p:cNvSpPr/>
            <p:nvPr/>
          </p:nvSpPr>
          <p:spPr bwMode="auto">
            <a:xfrm>
              <a:off x="4465635" y="3346382"/>
              <a:ext cx="2438400" cy="6949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 Comment</a:t>
              </a:r>
            </a:p>
          </p:txBody>
        </p:sp>
        <p:sp>
          <p:nvSpPr>
            <p:cNvPr id="19" name="TextBox 18">
              <a:extLst>
                <a:ext uri="{FF2B5EF4-FFF2-40B4-BE49-F238E27FC236}">
                  <a16:creationId xmlns:a16="http://schemas.microsoft.com/office/drawing/2014/main" id="{E0E0AA04-9323-4DF7-AE66-43FA71842F10}"/>
                </a:ext>
              </a:extLst>
            </p:cNvPr>
            <p:cNvSpPr txBox="1"/>
            <p:nvPr/>
          </p:nvSpPr>
          <p:spPr>
            <a:xfrm>
              <a:off x="8176604" y="3120714"/>
              <a:ext cx="824137" cy="683264"/>
            </a:xfrm>
            <a:prstGeom prst="rect">
              <a:avLst/>
            </a:prstGeom>
            <a:noFill/>
          </p:spPr>
          <p:txBody>
            <a:bodyPr wrap="square" lIns="0" tIns="146304" rIns="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Cosmos DB</a:t>
              </a:r>
            </a:p>
          </p:txBody>
        </p:sp>
        <p:pic>
          <p:nvPicPr>
            <p:cNvPr id="1026" name="Picture 2" descr="Image result for cassandra db logo">
              <a:extLst>
                <a:ext uri="{FF2B5EF4-FFF2-40B4-BE49-F238E27FC236}">
                  <a16:creationId xmlns:a16="http://schemas.microsoft.com/office/drawing/2014/main" id="{68147439-FC88-4EC1-90A0-9D174E93B5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46001" y="2431297"/>
              <a:ext cx="558035" cy="374175"/>
            </a:xfrm>
            <a:prstGeom prst="rect">
              <a:avLst/>
            </a:prstGeom>
            <a:noFill/>
            <a:extLst>
              <a:ext uri="{909E8E84-426E-40DD-AFC4-6F175D3DCCD1}">
                <a14:hiddenFill xmlns:a14="http://schemas.microsoft.com/office/drawing/2010/main">
                  <a:solidFill>
                    <a:srgbClr val="FFFFFF"/>
                  </a:solidFill>
                </a14:hiddenFill>
              </a:ext>
            </a:extLst>
          </p:spPr>
        </p:pic>
        <p:cxnSp>
          <p:nvCxnSpPr>
            <p:cNvPr id="1024" name="Straight Arrow Connector 1023">
              <a:extLst>
                <a:ext uri="{FF2B5EF4-FFF2-40B4-BE49-F238E27FC236}">
                  <a16:creationId xmlns:a16="http://schemas.microsoft.com/office/drawing/2014/main" id="{7F414957-9352-43A3-B712-63B3C2B766AF}"/>
                </a:ext>
              </a:extLst>
            </p:cNvPr>
            <p:cNvCxnSpPr>
              <a:cxnSpLocks/>
              <a:stCxn id="7" idx="1"/>
            </p:cNvCxnSpPr>
            <p:nvPr/>
          </p:nvCxnSpPr>
          <p:spPr>
            <a:xfrm flipH="1">
              <a:off x="7056436" y="2940999"/>
              <a:ext cx="1184765"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4B722D53-D0BA-4019-8202-83988A34A7AA}"/>
                </a:ext>
              </a:extLst>
            </p:cNvPr>
            <p:cNvPicPr>
              <a:picLocks noChangeAspect="1"/>
            </p:cNvPicPr>
            <p:nvPr/>
          </p:nvPicPr>
          <p:blipFill>
            <a:blip r:embed="rId6"/>
            <a:stretch>
              <a:fillRect/>
            </a:stretch>
          </p:blipFill>
          <p:spPr>
            <a:xfrm>
              <a:off x="2498126" y="2593527"/>
              <a:ext cx="694944" cy="694944"/>
            </a:xfrm>
            <a:prstGeom prst="rect">
              <a:avLst/>
            </a:prstGeom>
          </p:spPr>
        </p:pic>
        <p:sp>
          <p:nvSpPr>
            <p:cNvPr id="36" name="TextBox 35">
              <a:extLst>
                <a:ext uri="{FF2B5EF4-FFF2-40B4-BE49-F238E27FC236}">
                  <a16:creationId xmlns:a16="http://schemas.microsoft.com/office/drawing/2014/main" id="{3F25B35F-F738-42F9-A750-7BCE8B0F64FC}"/>
                </a:ext>
              </a:extLst>
            </p:cNvPr>
            <p:cNvSpPr txBox="1"/>
            <p:nvPr/>
          </p:nvSpPr>
          <p:spPr>
            <a:xfrm>
              <a:off x="2240569" y="3288471"/>
              <a:ext cx="1210058" cy="378565"/>
            </a:xfrm>
            <a:prstGeom prst="rect">
              <a:avLst/>
            </a:prstGeom>
            <a:noFill/>
          </p:spPr>
          <p:txBody>
            <a:bodyPr wrap="square" lIns="0" tIns="91440" rIns="0" bIns="91440"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Web App</a:t>
              </a:r>
            </a:p>
          </p:txBody>
        </p:sp>
        <p:cxnSp>
          <p:nvCxnSpPr>
            <p:cNvPr id="1028" name="Straight Arrow Connector 1027">
              <a:extLst>
                <a:ext uri="{FF2B5EF4-FFF2-40B4-BE49-F238E27FC236}">
                  <a16:creationId xmlns:a16="http://schemas.microsoft.com/office/drawing/2014/main" id="{1AB80D98-7FD6-4E2C-9F28-B1CE55C1FA96}"/>
                </a:ext>
              </a:extLst>
            </p:cNvPr>
            <p:cNvCxnSpPr>
              <a:stCxn id="35" idx="3"/>
            </p:cNvCxnSpPr>
            <p:nvPr/>
          </p:nvCxnSpPr>
          <p:spPr>
            <a:xfrm>
              <a:off x="3193070" y="2940999"/>
              <a:ext cx="1120166"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1" name="Picture 40">
              <a:extLst>
                <a:ext uri="{FF2B5EF4-FFF2-40B4-BE49-F238E27FC236}">
                  <a16:creationId xmlns:a16="http://schemas.microsoft.com/office/drawing/2014/main" id="{C4EE5C3E-B577-484B-9C58-889FA29138BA}"/>
                </a:ext>
              </a:extLst>
            </p:cNvPr>
            <p:cNvPicPr>
              <a:picLocks noChangeAspect="1"/>
            </p:cNvPicPr>
            <p:nvPr/>
          </p:nvPicPr>
          <p:blipFill>
            <a:blip r:embed="rId7"/>
            <a:stretch>
              <a:fillRect/>
            </a:stretch>
          </p:blipFill>
          <p:spPr>
            <a:xfrm>
              <a:off x="5300094" y="4812578"/>
              <a:ext cx="780290" cy="780290"/>
            </a:xfrm>
            <a:prstGeom prst="rect">
              <a:avLst/>
            </a:prstGeom>
          </p:spPr>
        </p:pic>
        <p:sp>
          <p:nvSpPr>
            <p:cNvPr id="42" name="TextBox 41">
              <a:extLst>
                <a:ext uri="{FF2B5EF4-FFF2-40B4-BE49-F238E27FC236}">
                  <a16:creationId xmlns:a16="http://schemas.microsoft.com/office/drawing/2014/main" id="{DA065E2D-C2D2-41A2-A0CD-05CE6E87898B}"/>
                </a:ext>
              </a:extLst>
            </p:cNvPr>
            <p:cNvSpPr txBox="1"/>
            <p:nvPr/>
          </p:nvSpPr>
          <p:spPr>
            <a:xfrm>
              <a:off x="5272766" y="5531311"/>
              <a:ext cx="824137" cy="683264"/>
            </a:xfrm>
            <a:prstGeom prst="rect">
              <a:avLst/>
            </a:prstGeom>
            <a:noFill/>
          </p:spPr>
          <p:txBody>
            <a:bodyPr wrap="square" lIns="0" tIns="146304" rIns="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Review Events</a:t>
              </a:r>
            </a:p>
          </p:txBody>
        </p:sp>
        <p:cxnSp>
          <p:nvCxnSpPr>
            <p:cNvPr id="1030" name="Straight Arrow Connector 1029">
              <a:extLst>
                <a:ext uri="{FF2B5EF4-FFF2-40B4-BE49-F238E27FC236}">
                  <a16:creationId xmlns:a16="http://schemas.microsoft.com/office/drawing/2014/main" id="{D37F42E1-40FD-47B0-9AFE-5F644FCBB24E}"/>
                </a:ext>
              </a:extLst>
            </p:cNvPr>
            <p:cNvCxnSpPr>
              <a:stCxn id="13" idx="2"/>
              <a:endCxn id="41" idx="0"/>
            </p:cNvCxnSpPr>
            <p:nvPr/>
          </p:nvCxnSpPr>
          <p:spPr>
            <a:xfrm>
              <a:off x="5684836" y="4202978"/>
              <a:ext cx="5403" cy="60960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47" name="Picture 46">
              <a:extLst>
                <a:ext uri="{FF2B5EF4-FFF2-40B4-BE49-F238E27FC236}">
                  <a16:creationId xmlns:a16="http://schemas.microsoft.com/office/drawing/2014/main" id="{B209A07A-B3E6-4C68-AF77-E4EA963A3BDC}"/>
                </a:ext>
              </a:extLst>
            </p:cNvPr>
            <p:cNvPicPr>
              <a:picLocks noChangeAspect="1"/>
            </p:cNvPicPr>
            <p:nvPr/>
          </p:nvPicPr>
          <p:blipFill>
            <a:blip r:embed="rId8"/>
            <a:stretch>
              <a:fillRect/>
            </a:stretch>
          </p:blipFill>
          <p:spPr>
            <a:xfrm>
              <a:off x="8241200" y="4858951"/>
              <a:ext cx="694944" cy="694944"/>
            </a:xfrm>
            <a:prstGeom prst="rect">
              <a:avLst/>
            </a:prstGeom>
          </p:spPr>
        </p:pic>
        <p:sp>
          <p:nvSpPr>
            <p:cNvPr id="49" name="TextBox 48">
              <a:extLst>
                <a:ext uri="{FF2B5EF4-FFF2-40B4-BE49-F238E27FC236}">
                  <a16:creationId xmlns:a16="http://schemas.microsoft.com/office/drawing/2014/main" id="{9D989394-4F4F-40B1-967D-8F7B87F87F72}"/>
                </a:ext>
              </a:extLst>
            </p:cNvPr>
            <p:cNvSpPr txBox="1"/>
            <p:nvPr/>
          </p:nvSpPr>
          <p:spPr>
            <a:xfrm>
              <a:off x="8176604" y="5538698"/>
              <a:ext cx="824137" cy="683264"/>
            </a:xfrm>
            <a:prstGeom prst="rect">
              <a:avLst/>
            </a:prstGeom>
            <a:noFill/>
          </p:spPr>
          <p:txBody>
            <a:bodyPr wrap="square" lIns="0" tIns="146304" rIns="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Service Bus Topic</a:t>
              </a:r>
            </a:p>
          </p:txBody>
        </p:sp>
        <p:cxnSp>
          <p:nvCxnSpPr>
            <p:cNvPr id="1032" name="Straight Arrow Connector 1031">
              <a:extLst>
                <a:ext uri="{FF2B5EF4-FFF2-40B4-BE49-F238E27FC236}">
                  <a16:creationId xmlns:a16="http://schemas.microsoft.com/office/drawing/2014/main" id="{81FFB73C-88F0-4D71-B4DF-2520FCD17E2C}"/>
                </a:ext>
              </a:extLst>
            </p:cNvPr>
            <p:cNvCxnSpPr>
              <a:stCxn id="41" idx="3"/>
              <a:endCxn id="47" idx="1"/>
            </p:cNvCxnSpPr>
            <p:nvPr/>
          </p:nvCxnSpPr>
          <p:spPr>
            <a:xfrm>
              <a:off x="6080384" y="5202723"/>
              <a:ext cx="2160816" cy="370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1034" name="Title 1033">
            <a:extLst>
              <a:ext uri="{FF2B5EF4-FFF2-40B4-BE49-F238E27FC236}">
                <a16:creationId xmlns:a16="http://schemas.microsoft.com/office/drawing/2014/main" id="{42F75F07-E9E6-4486-A905-A60BF0FADC40}"/>
              </a:ext>
            </a:extLst>
          </p:cNvPr>
          <p:cNvSpPr>
            <a:spLocks noGrp="1"/>
          </p:cNvSpPr>
          <p:nvPr>
            <p:ph type="title"/>
          </p:nvPr>
        </p:nvSpPr>
        <p:spPr/>
        <p:txBody>
          <a:bodyPr/>
          <a:lstStyle/>
          <a:p>
            <a:r>
              <a:rPr lang="en-US" dirty="0"/>
              <a:t>Azure User Review Architecture</a:t>
            </a:r>
          </a:p>
        </p:txBody>
      </p:sp>
    </p:spTree>
    <p:extLst>
      <p:ext uri="{BB962C8B-B14F-4D97-AF65-F5344CB8AC3E}">
        <p14:creationId xmlns:p14="http://schemas.microsoft.com/office/powerpoint/2010/main" val="66768996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CADB6-EEA5-429C-A9EB-5BF9F6C0EF5F}"/>
              </a:ext>
            </a:extLst>
          </p:cNvPr>
          <p:cNvSpPr>
            <a:spLocks noGrp="1"/>
          </p:cNvSpPr>
          <p:nvPr>
            <p:ph type="title"/>
          </p:nvPr>
        </p:nvSpPr>
        <p:spPr/>
        <p:txBody>
          <a:bodyPr/>
          <a:lstStyle/>
          <a:p>
            <a:r>
              <a:rPr lang="en-US" dirty="0"/>
              <a:t>On-Premises User Review Architecture</a:t>
            </a:r>
          </a:p>
        </p:txBody>
      </p:sp>
      <p:grpSp>
        <p:nvGrpSpPr>
          <p:cNvPr id="36" name="Group 35">
            <a:extLst>
              <a:ext uri="{FF2B5EF4-FFF2-40B4-BE49-F238E27FC236}">
                <a16:creationId xmlns:a16="http://schemas.microsoft.com/office/drawing/2014/main" id="{C0656C55-15EE-4BC8-AD0C-64F3189129FD}"/>
              </a:ext>
            </a:extLst>
          </p:cNvPr>
          <p:cNvGrpSpPr/>
          <p:nvPr/>
        </p:nvGrpSpPr>
        <p:grpSpPr>
          <a:xfrm>
            <a:off x="2277170" y="1058862"/>
            <a:ext cx="7882135" cy="5859584"/>
            <a:chOff x="1798637" y="982662"/>
            <a:chExt cx="7882135" cy="5859584"/>
          </a:xfrm>
        </p:grpSpPr>
        <p:sp>
          <p:nvSpPr>
            <p:cNvPr id="18" name="TextBox 17">
              <a:extLst>
                <a:ext uri="{FF2B5EF4-FFF2-40B4-BE49-F238E27FC236}">
                  <a16:creationId xmlns:a16="http://schemas.microsoft.com/office/drawing/2014/main" id="{CDF2F619-370A-4CEC-96BD-0F81F891CB42}"/>
                </a:ext>
              </a:extLst>
            </p:cNvPr>
            <p:cNvSpPr txBox="1"/>
            <p:nvPr/>
          </p:nvSpPr>
          <p:spPr>
            <a:xfrm>
              <a:off x="5870348" y="6158982"/>
              <a:ext cx="824137" cy="683264"/>
            </a:xfrm>
            <a:prstGeom prst="rect">
              <a:avLst/>
            </a:prstGeom>
            <a:noFill/>
          </p:spPr>
          <p:txBody>
            <a:bodyPr wrap="square" lIns="0" tIns="146304" rIns="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Review Events</a:t>
              </a:r>
            </a:p>
          </p:txBody>
        </p:sp>
        <p:sp>
          <p:nvSpPr>
            <p:cNvPr id="29" name="TextBox 28">
              <a:extLst>
                <a:ext uri="{FF2B5EF4-FFF2-40B4-BE49-F238E27FC236}">
                  <a16:creationId xmlns:a16="http://schemas.microsoft.com/office/drawing/2014/main" id="{7EA15E01-92B4-4BD3-A8D1-C0B836341504}"/>
                </a:ext>
              </a:extLst>
            </p:cNvPr>
            <p:cNvSpPr txBox="1"/>
            <p:nvPr/>
          </p:nvSpPr>
          <p:spPr>
            <a:xfrm>
              <a:off x="8750494" y="6158982"/>
              <a:ext cx="824137" cy="683264"/>
            </a:xfrm>
            <a:prstGeom prst="rect">
              <a:avLst/>
            </a:prstGeom>
            <a:noFill/>
          </p:spPr>
          <p:txBody>
            <a:bodyPr wrap="square" lIns="0" tIns="146304" rIns="0" bIns="146304" rtlCol="0">
              <a:spAutoFit/>
            </a:bodyPr>
            <a:lstStyle/>
            <a:p>
              <a:pPr algn="ctr">
                <a:lnSpc>
                  <a:spcPct val="90000"/>
                </a:lnSpc>
                <a:spcAft>
                  <a:spcPts val="600"/>
                </a:spcAft>
              </a:pPr>
              <a:r>
                <a:rPr lang="en-US" sz="1400" dirty="0" err="1">
                  <a:gradFill>
                    <a:gsLst>
                      <a:gs pos="2917">
                        <a:schemeClr val="tx1"/>
                      </a:gs>
                      <a:gs pos="30000">
                        <a:schemeClr val="tx1"/>
                      </a:gs>
                    </a:gsLst>
                    <a:lin ang="5400000" scaled="0"/>
                  </a:gradFill>
                </a:rPr>
                <a:t>Kakfa</a:t>
              </a:r>
              <a:r>
                <a:rPr lang="en-US" sz="1400" dirty="0">
                  <a:gradFill>
                    <a:gsLst>
                      <a:gs pos="2917">
                        <a:schemeClr val="tx1"/>
                      </a:gs>
                      <a:gs pos="30000">
                        <a:schemeClr val="tx1"/>
                      </a:gs>
                    </a:gsLst>
                    <a:lin ang="5400000" scaled="0"/>
                  </a:gradFill>
                </a:rPr>
                <a:t> Topic</a:t>
              </a:r>
            </a:p>
          </p:txBody>
        </p:sp>
        <p:grpSp>
          <p:nvGrpSpPr>
            <p:cNvPr id="35" name="Group 34">
              <a:extLst>
                <a:ext uri="{FF2B5EF4-FFF2-40B4-BE49-F238E27FC236}">
                  <a16:creationId xmlns:a16="http://schemas.microsoft.com/office/drawing/2014/main" id="{2483B32B-B110-4739-BE7C-AB9F9EB84189}"/>
                </a:ext>
              </a:extLst>
            </p:cNvPr>
            <p:cNvGrpSpPr/>
            <p:nvPr/>
          </p:nvGrpSpPr>
          <p:grpSpPr>
            <a:xfrm>
              <a:off x="1798637" y="982662"/>
              <a:ext cx="7882135" cy="5237877"/>
              <a:chOff x="1798637" y="982662"/>
              <a:chExt cx="7882135" cy="5237877"/>
            </a:xfrm>
          </p:grpSpPr>
          <p:sp>
            <p:nvSpPr>
              <p:cNvPr id="5" name="Rectangle 4">
                <a:extLst>
                  <a:ext uri="{FF2B5EF4-FFF2-40B4-BE49-F238E27FC236}">
                    <a16:creationId xmlns:a16="http://schemas.microsoft.com/office/drawing/2014/main" id="{8FCBC11E-30BD-4BFF-8D56-ADA6C367FBF1}"/>
                  </a:ext>
                </a:extLst>
              </p:cNvPr>
              <p:cNvSpPr/>
              <p:nvPr/>
            </p:nvSpPr>
            <p:spPr bwMode="auto">
              <a:xfrm>
                <a:off x="1798637" y="1305533"/>
                <a:ext cx="6007782" cy="3730041"/>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Kubernetes Cluster</a:t>
                </a:r>
              </a:p>
            </p:txBody>
          </p:sp>
          <p:pic>
            <p:nvPicPr>
              <p:cNvPr id="6" name="Picture 5">
                <a:extLst>
                  <a:ext uri="{FF2B5EF4-FFF2-40B4-BE49-F238E27FC236}">
                    <a16:creationId xmlns:a16="http://schemas.microsoft.com/office/drawing/2014/main" id="{CBAF38E1-0FBD-4A78-B6E6-981813C3537B}"/>
                  </a:ext>
                </a:extLst>
              </p:cNvPr>
              <p:cNvPicPr>
                <a:picLocks noChangeAspect="1"/>
              </p:cNvPicPr>
              <p:nvPr/>
            </p:nvPicPr>
            <p:blipFill>
              <a:blip r:embed="rId3"/>
              <a:stretch>
                <a:fillRect/>
              </a:stretch>
            </p:blipFill>
            <p:spPr>
              <a:xfrm>
                <a:off x="7471337" y="982662"/>
                <a:ext cx="670163" cy="651240"/>
              </a:xfrm>
              <a:prstGeom prst="rect">
                <a:avLst/>
              </a:prstGeom>
            </p:spPr>
          </p:pic>
          <p:sp>
            <p:nvSpPr>
              <p:cNvPr id="7" name="Rectangle 6">
                <a:extLst>
                  <a:ext uri="{FF2B5EF4-FFF2-40B4-BE49-F238E27FC236}">
                    <a16:creationId xmlns:a16="http://schemas.microsoft.com/office/drawing/2014/main" id="{68CAA10C-9876-4686-BF64-3F430831B3FB}"/>
                  </a:ext>
                </a:extLst>
              </p:cNvPr>
              <p:cNvSpPr/>
              <p:nvPr/>
            </p:nvSpPr>
            <p:spPr bwMode="auto">
              <a:xfrm>
                <a:off x="4910818" y="1858743"/>
                <a:ext cx="2743200" cy="2971906"/>
              </a:xfrm>
              <a:prstGeom prst="rect">
                <a:avLst/>
              </a:prstGeom>
              <a:solidFill>
                <a:schemeClr val="bg1"/>
              </a:solid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User Reviews</a:t>
                </a:r>
              </a:p>
            </p:txBody>
          </p:sp>
          <p:sp>
            <p:nvSpPr>
              <p:cNvPr id="8" name="Rectangle 7">
                <a:extLst>
                  <a:ext uri="{FF2B5EF4-FFF2-40B4-BE49-F238E27FC236}">
                    <a16:creationId xmlns:a16="http://schemas.microsoft.com/office/drawing/2014/main" id="{DE61BAFB-054E-4D53-83BA-7140CD4B2D61}"/>
                  </a:ext>
                </a:extLst>
              </p:cNvPr>
              <p:cNvSpPr/>
              <p:nvPr/>
            </p:nvSpPr>
            <p:spPr bwMode="auto">
              <a:xfrm>
                <a:off x="5063218" y="2468343"/>
                <a:ext cx="2438400" cy="6949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Get Reviews</a:t>
                </a:r>
              </a:p>
            </p:txBody>
          </p:sp>
          <p:sp>
            <p:nvSpPr>
              <p:cNvPr id="9" name="Rectangle 8">
                <a:extLst>
                  <a:ext uri="{FF2B5EF4-FFF2-40B4-BE49-F238E27FC236}">
                    <a16:creationId xmlns:a16="http://schemas.microsoft.com/office/drawing/2014/main" id="{048AACCE-B222-40E3-8797-C0BE7155331A}"/>
                  </a:ext>
                </a:extLst>
              </p:cNvPr>
              <p:cNvSpPr/>
              <p:nvPr/>
            </p:nvSpPr>
            <p:spPr bwMode="auto">
              <a:xfrm>
                <a:off x="5063217" y="3221198"/>
                <a:ext cx="2438400" cy="6949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 Review</a:t>
                </a:r>
              </a:p>
            </p:txBody>
          </p:sp>
          <p:sp>
            <p:nvSpPr>
              <p:cNvPr id="10" name="Rectangle 9">
                <a:extLst>
                  <a:ext uri="{FF2B5EF4-FFF2-40B4-BE49-F238E27FC236}">
                    <a16:creationId xmlns:a16="http://schemas.microsoft.com/office/drawing/2014/main" id="{8057D798-7B5B-4FB5-8607-63C293977923}"/>
                  </a:ext>
                </a:extLst>
              </p:cNvPr>
              <p:cNvSpPr/>
              <p:nvPr/>
            </p:nvSpPr>
            <p:spPr bwMode="auto">
              <a:xfrm>
                <a:off x="5063217" y="3974053"/>
                <a:ext cx="2438400" cy="6949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 Comment</a:t>
                </a:r>
              </a:p>
            </p:txBody>
          </p:sp>
          <p:pic>
            <p:nvPicPr>
              <p:cNvPr id="17" name="Picture 16">
                <a:extLst>
                  <a:ext uri="{FF2B5EF4-FFF2-40B4-BE49-F238E27FC236}">
                    <a16:creationId xmlns:a16="http://schemas.microsoft.com/office/drawing/2014/main" id="{449AC62B-5EB3-4CA7-AEF7-F2E03D55AF91}"/>
                  </a:ext>
                </a:extLst>
              </p:cNvPr>
              <p:cNvPicPr>
                <a:picLocks noChangeAspect="1"/>
              </p:cNvPicPr>
              <p:nvPr/>
            </p:nvPicPr>
            <p:blipFill>
              <a:blip r:embed="rId4"/>
              <a:stretch>
                <a:fillRect/>
              </a:stretch>
            </p:blipFill>
            <p:spPr>
              <a:xfrm>
                <a:off x="5897676" y="5440249"/>
                <a:ext cx="780290" cy="780290"/>
              </a:xfrm>
              <a:prstGeom prst="rect">
                <a:avLst/>
              </a:prstGeom>
            </p:spPr>
          </p:pic>
          <p:cxnSp>
            <p:nvCxnSpPr>
              <p:cNvPr id="19" name="Straight Arrow Connector 18">
                <a:extLst>
                  <a:ext uri="{FF2B5EF4-FFF2-40B4-BE49-F238E27FC236}">
                    <a16:creationId xmlns:a16="http://schemas.microsoft.com/office/drawing/2014/main" id="{45400AF6-1289-438D-A91C-D08D274520F3}"/>
                  </a:ext>
                </a:extLst>
              </p:cNvPr>
              <p:cNvCxnSpPr>
                <a:cxnSpLocks/>
                <a:stCxn id="7" idx="2"/>
                <a:endCxn id="17" idx="0"/>
              </p:cNvCxnSpPr>
              <p:nvPr/>
            </p:nvCxnSpPr>
            <p:spPr>
              <a:xfrm>
                <a:off x="6282418" y="4830649"/>
                <a:ext cx="5403" cy="60960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61E7C45-55C4-462E-811F-890B05FE6B2A}"/>
                  </a:ext>
                </a:extLst>
              </p:cNvPr>
              <p:cNvSpPr/>
              <p:nvPr/>
            </p:nvSpPr>
            <p:spPr bwMode="auto">
              <a:xfrm>
                <a:off x="1988535" y="3221198"/>
                <a:ext cx="2438400" cy="6949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Web UI</a:t>
                </a:r>
              </a:p>
            </p:txBody>
          </p:sp>
          <p:cxnSp>
            <p:nvCxnSpPr>
              <p:cNvPr id="25" name="Straight Arrow Connector 24">
                <a:extLst>
                  <a:ext uri="{FF2B5EF4-FFF2-40B4-BE49-F238E27FC236}">
                    <a16:creationId xmlns:a16="http://schemas.microsoft.com/office/drawing/2014/main" id="{78231770-4C5E-41CF-BDF7-5A5EC478D9A7}"/>
                  </a:ext>
                </a:extLst>
              </p:cNvPr>
              <p:cNvCxnSpPr>
                <a:stCxn id="23" idx="3"/>
              </p:cNvCxnSpPr>
              <p:nvPr/>
            </p:nvCxnSpPr>
            <p:spPr>
              <a:xfrm>
                <a:off x="4426935" y="3568670"/>
                <a:ext cx="48388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6" name="Picture 2" descr="Image result for kafka">
                <a:extLst>
                  <a:ext uri="{FF2B5EF4-FFF2-40B4-BE49-F238E27FC236}">
                    <a16:creationId xmlns:a16="http://schemas.microsoft.com/office/drawing/2014/main" id="{B307A96F-049C-43F5-ABAB-319E55A6B4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74186" y="5440249"/>
                <a:ext cx="776755" cy="77675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Image result for cassandra db logo">
                <a:extLst>
                  <a:ext uri="{FF2B5EF4-FFF2-40B4-BE49-F238E27FC236}">
                    <a16:creationId xmlns:a16="http://schemas.microsoft.com/office/drawing/2014/main" id="{E387C075-6E8F-4E82-933F-FF9E38AE666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44351" y="3221198"/>
                <a:ext cx="1036421" cy="694943"/>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1B56F2EA-D532-4F90-ABBD-407A3B8F9E98}"/>
                  </a:ext>
                </a:extLst>
              </p:cNvPr>
              <p:cNvSpPr txBox="1"/>
              <p:nvPr/>
            </p:nvSpPr>
            <p:spPr>
              <a:xfrm>
                <a:off x="8644351" y="3877133"/>
                <a:ext cx="1036421" cy="683264"/>
              </a:xfrm>
              <a:prstGeom prst="rect">
                <a:avLst/>
              </a:prstGeom>
              <a:noFill/>
            </p:spPr>
            <p:txBody>
              <a:bodyPr wrap="square" lIns="0" tIns="146304" rIns="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Cassandra DB</a:t>
                </a:r>
              </a:p>
            </p:txBody>
          </p:sp>
          <p:cxnSp>
            <p:nvCxnSpPr>
              <p:cNvPr id="32" name="Straight Arrow Connector 31">
                <a:extLst>
                  <a:ext uri="{FF2B5EF4-FFF2-40B4-BE49-F238E27FC236}">
                    <a16:creationId xmlns:a16="http://schemas.microsoft.com/office/drawing/2014/main" id="{A3426732-DF4A-468F-BD3C-BC50D176BBF1}"/>
                  </a:ext>
                </a:extLst>
              </p:cNvPr>
              <p:cNvCxnSpPr>
                <a:cxnSpLocks/>
                <a:stCxn id="17" idx="3"/>
              </p:cNvCxnSpPr>
              <p:nvPr/>
            </p:nvCxnSpPr>
            <p:spPr>
              <a:xfrm>
                <a:off x="6677966" y="5830394"/>
                <a:ext cx="2262138" cy="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9996176-58A8-41B0-B8DF-7332CC8B2991}"/>
                  </a:ext>
                </a:extLst>
              </p:cNvPr>
              <p:cNvCxnSpPr>
                <a:stCxn id="28" idx="1"/>
              </p:cNvCxnSpPr>
              <p:nvPr/>
            </p:nvCxnSpPr>
            <p:spPr>
              <a:xfrm flipH="1">
                <a:off x="7654018" y="3568670"/>
                <a:ext cx="9903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26209264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4639" y="295274"/>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Azure + On-Premises Consistency</a:t>
            </a:r>
          </a:p>
        </p:txBody>
      </p:sp>
      <p:sp>
        <p:nvSpPr>
          <p:cNvPr id="4" name="Rectangle 3">
            <a:extLst>
              <a:ext uri="{FF2B5EF4-FFF2-40B4-BE49-F238E27FC236}">
                <a16:creationId xmlns:a16="http://schemas.microsoft.com/office/drawing/2014/main" id="{63F08C3D-0B8D-4E6B-B3C0-DD81EE7B89A0}"/>
              </a:ext>
            </a:extLst>
          </p:cNvPr>
          <p:cNvSpPr/>
          <p:nvPr/>
        </p:nvSpPr>
        <p:spPr bwMode="auto">
          <a:xfrm>
            <a:off x="274638" y="1363662"/>
            <a:ext cx="5802861" cy="5257800"/>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Azure</a:t>
            </a:r>
          </a:p>
        </p:txBody>
      </p:sp>
      <p:sp>
        <p:nvSpPr>
          <p:cNvPr id="6" name="Rectangle 5">
            <a:extLst>
              <a:ext uri="{FF2B5EF4-FFF2-40B4-BE49-F238E27FC236}">
                <a16:creationId xmlns:a16="http://schemas.microsoft.com/office/drawing/2014/main" id="{8AABB7F1-3414-4392-B58B-B4AE1FE477D1}"/>
              </a:ext>
            </a:extLst>
          </p:cNvPr>
          <p:cNvSpPr/>
          <p:nvPr/>
        </p:nvSpPr>
        <p:spPr bwMode="auto">
          <a:xfrm>
            <a:off x="6224724" y="1360224"/>
            <a:ext cx="5806440" cy="5257800"/>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On-Premises</a:t>
            </a:r>
          </a:p>
        </p:txBody>
      </p:sp>
      <p:pic>
        <p:nvPicPr>
          <p:cNvPr id="8" name="Picture 7">
            <a:extLst>
              <a:ext uri="{FF2B5EF4-FFF2-40B4-BE49-F238E27FC236}">
                <a16:creationId xmlns:a16="http://schemas.microsoft.com/office/drawing/2014/main" id="{80CD8372-A15A-4F38-8C58-92E9D9CAF4D9}"/>
              </a:ext>
            </a:extLst>
          </p:cNvPr>
          <p:cNvPicPr>
            <a:picLocks noChangeAspect="1"/>
          </p:cNvPicPr>
          <p:nvPr/>
        </p:nvPicPr>
        <p:blipFill>
          <a:blip r:embed="rId3"/>
          <a:stretch>
            <a:fillRect/>
          </a:stretch>
        </p:blipFill>
        <p:spPr>
          <a:xfrm>
            <a:off x="608394" y="2584824"/>
            <a:ext cx="694944" cy="694944"/>
          </a:xfrm>
          <a:prstGeom prst="rect">
            <a:avLst/>
          </a:prstGeom>
        </p:spPr>
      </p:pic>
      <p:pic>
        <p:nvPicPr>
          <p:cNvPr id="11" name="Picture 2" descr="Related image">
            <a:extLst>
              <a:ext uri="{FF2B5EF4-FFF2-40B4-BE49-F238E27FC236}">
                <a16:creationId xmlns:a16="http://schemas.microsoft.com/office/drawing/2014/main" id="{9E622064-45D3-4726-B537-F06B56D8BC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4472" y="3872900"/>
            <a:ext cx="694944" cy="694944"/>
          </a:xfrm>
          <a:prstGeom prst="rect">
            <a:avLst/>
          </a:prstGeom>
          <a:noFill/>
          <a:extLst>
            <a:ext uri="{909E8E84-426E-40DD-AFC4-6F175D3DCCD1}">
              <a14:hiddenFill xmlns:a14="http://schemas.microsoft.com/office/drawing/2010/main">
                <a:solidFill>
                  <a:srgbClr val="FFFFFF"/>
                </a:solidFill>
              </a14:hiddenFill>
            </a:ext>
          </a:extLst>
        </p:spPr>
      </p:pic>
      <p:cxnSp>
        <p:nvCxnSpPr>
          <p:cNvPr id="127" name="Straight Arrow Connector 126">
            <a:extLst>
              <a:ext uri="{FF2B5EF4-FFF2-40B4-BE49-F238E27FC236}">
                <a16:creationId xmlns:a16="http://schemas.microsoft.com/office/drawing/2014/main" id="{37F1EF4B-283B-47F9-B3A8-DEC9441E4268}"/>
              </a:ext>
            </a:extLst>
          </p:cNvPr>
          <p:cNvCxnSpPr>
            <a:cxnSpLocks/>
          </p:cNvCxnSpPr>
          <p:nvPr/>
        </p:nvCxnSpPr>
        <p:spPr>
          <a:xfrm>
            <a:off x="2301944" y="3268903"/>
            <a:ext cx="0" cy="754168"/>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61FEC7B3-F785-4A14-86FB-CACF47954060}"/>
              </a:ext>
            </a:extLst>
          </p:cNvPr>
          <p:cNvSpPr txBox="1"/>
          <p:nvPr/>
        </p:nvSpPr>
        <p:spPr>
          <a:xfrm>
            <a:off x="350837" y="2066334"/>
            <a:ext cx="1210058" cy="378565"/>
          </a:xfrm>
          <a:prstGeom prst="rect">
            <a:avLst/>
          </a:prstGeom>
          <a:noFill/>
        </p:spPr>
        <p:txBody>
          <a:bodyPr wrap="square" lIns="0" tIns="91440" rIns="0" bIns="91440"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Web App</a:t>
            </a:r>
          </a:p>
        </p:txBody>
      </p:sp>
      <p:sp>
        <p:nvSpPr>
          <p:cNvPr id="76" name="Rectangle 75">
            <a:extLst>
              <a:ext uri="{FF2B5EF4-FFF2-40B4-BE49-F238E27FC236}">
                <a16:creationId xmlns:a16="http://schemas.microsoft.com/office/drawing/2014/main" id="{B1C76B35-24DF-4C5D-9AA3-6967A26E56B5}"/>
              </a:ext>
            </a:extLst>
          </p:cNvPr>
          <p:cNvSpPr/>
          <p:nvPr/>
        </p:nvSpPr>
        <p:spPr bwMode="auto">
          <a:xfrm>
            <a:off x="1771055" y="2558587"/>
            <a:ext cx="1083173" cy="7466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Add Review</a:t>
            </a:r>
          </a:p>
        </p:txBody>
      </p:sp>
      <p:sp>
        <p:nvSpPr>
          <p:cNvPr id="77" name="Rectangle 76">
            <a:extLst>
              <a:ext uri="{FF2B5EF4-FFF2-40B4-BE49-F238E27FC236}">
                <a16:creationId xmlns:a16="http://schemas.microsoft.com/office/drawing/2014/main" id="{90C090C7-2D8A-4B4E-A1A0-BCBE3385F6B0}"/>
              </a:ext>
            </a:extLst>
          </p:cNvPr>
          <p:cNvSpPr/>
          <p:nvPr/>
        </p:nvSpPr>
        <p:spPr bwMode="auto">
          <a:xfrm>
            <a:off x="414279" y="3843063"/>
            <a:ext cx="1083173" cy="7466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Get Reviews</a:t>
            </a:r>
          </a:p>
        </p:txBody>
      </p:sp>
      <p:pic>
        <p:nvPicPr>
          <p:cNvPr id="81" name="Picture 80">
            <a:extLst>
              <a:ext uri="{FF2B5EF4-FFF2-40B4-BE49-F238E27FC236}">
                <a16:creationId xmlns:a16="http://schemas.microsoft.com/office/drawing/2014/main" id="{61F5508F-1CE3-472F-A168-1FC3ABA21679}"/>
              </a:ext>
            </a:extLst>
          </p:cNvPr>
          <p:cNvPicPr>
            <a:picLocks noChangeAspect="1"/>
          </p:cNvPicPr>
          <p:nvPr/>
        </p:nvPicPr>
        <p:blipFill>
          <a:blip r:embed="rId5"/>
          <a:stretch>
            <a:fillRect/>
          </a:stretch>
        </p:blipFill>
        <p:spPr>
          <a:xfrm>
            <a:off x="2652030" y="2385105"/>
            <a:ext cx="317274" cy="308315"/>
          </a:xfrm>
          <a:prstGeom prst="rect">
            <a:avLst/>
          </a:prstGeom>
        </p:spPr>
      </p:pic>
      <p:pic>
        <p:nvPicPr>
          <p:cNvPr id="82" name="Picture 81">
            <a:extLst>
              <a:ext uri="{FF2B5EF4-FFF2-40B4-BE49-F238E27FC236}">
                <a16:creationId xmlns:a16="http://schemas.microsoft.com/office/drawing/2014/main" id="{6700FEDC-DC9B-4B02-89F7-99AF76BBA649}"/>
              </a:ext>
            </a:extLst>
          </p:cNvPr>
          <p:cNvPicPr>
            <a:picLocks noChangeAspect="1"/>
          </p:cNvPicPr>
          <p:nvPr/>
        </p:nvPicPr>
        <p:blipFill>
          <a:blip r:embed="rId5"/>
          <a:stretch>
            <a:fillRect/>
          </a:stretch>
        </p:blipFill>
        <p:spPr>
          <a:xfrm>
            <a:off x="1310094" y="3714756"/>
            <a:ext cx="317274" cy="308315"/>
          </a:xfrm>
          <a:prstGeom prst="rect">
            <a:avLst/>
          </a:prstGeom>
        </p:spPr>
      </p:pic>
      <p:cxnSp>
        <p:nvCxnSpPr>
          <p:cNvPr id="5" name="Connector: Elbow 4">
            <a:extLst>
              <a:ext uri="{FF2B5EF4-FFF2-40B4-BE49-F238E27FC236}">
                <a16:creationId xmlns:a16="http://schemas.microsoft.com/office/drawing/2014/main" id="{13DE8C04-B291-4C38-B04B-981FE8E22CCD}"/>
              </a:ext>
            </a:extLst>
          </p:cNvPr>
          <p:cNvCxnSpPr>
            <a:stCxn id="8" idx="3"/>
            <a:endCxn id="76" idx="1"/>
          </p:cNvCxnSpPr>
          <p:nvPr/>
        </p:nvCxnSpPr>
        <p:spPr>
          <a:xfrm flipV="1">
            <a:off x="1303338" y="2931910"/>
            <a:ext cx="467717" cy="386"/>
          </a:xfrm>
          <a:prstGeom prst="bentConnector3">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DED2711-AEAB-45A6-B6F3-6C9025337D4E}"/>
              </a:ext>
            </a:extLst>
          </p:cNvPr>
          <p:cNvCxnSpPr>
            <a:stCxn id="8" idx="2"/>
            <a:endCxn id="77" idx="0"/>
          </p:cNvCxnSpPr>
          <p:nvPr/>
        </p:nvCxnSpPr>
        <p:spPr>
          <a:xfrm>
            <a:off x="955866" y="3279768"/>
            <a:ext cx="0" cy="563295"/>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3A07F93-3D6B-4A8D-8661-84A962497BBC}"/>
              </a:ext>
            </a:extLst>
          </p:cNvPr>
          <p:cNvCxnSpPr>
            <a:stCxn id="11" idx="1"/>
            <a:endCxn id="77" idx="3"/>
          </p:cNvCxnSpPr>
          <p:nvPr/>
        </p:nvCxnSpPr>
        <p:spPr>
          <a:xfrm flipH="1" flipV="1">
            <a:off x="1497452" y="4216386"/>
            <a:ext cx="457020" cy="3986"/>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96" name="Group 295">
            <a:extLst>
              <a:ext uri="{FF2B5EF4-FFF2-40B4-BE49-F238E27FC236}">
                <a16:creationId xmlns:a16="http://schemas.microsoft.com/office/drawing/2014/main" id="{3FAB4F53-DEC1-4A49-9151-65E6B716CAED}"/>
              </a:ext>
            </a:extLst>
          </p:cNvPr>
          <p:cNvGrpSpPr/>
          <p:nvPr/>
        </p:nvGrpSpPr>
        <p:grpSpPr>
          <a:xfrm>
            <a:off x="2854228" y="1952641"/>
            <a:ext cx="3147454" cy="1322541"/>
            <a:chOff x="2854228" y="1952641"/>
            <a:chExt cx="3147454" cy="1322541"/>
          </a:xfrm>
        </p:grpSpPr>
        <p:pic>
          <p:nvPicPr>
            <p:cNvPr id="199" name="Picture 198">
              <a:extLst>
                <a:ext uri="{FF2B5EF4-FFF2-40B4-BE49-F238E27FC236}">
                  <a16:creationId xmlns:a16="http://schemas.microsoft.com/office/drawing/2014/main" id="{BD4CC96F-2F1F-4A3C-BC25-8F0A87B0CA61}"/>
                </a:ext>
              </a:extLst>
            </p:cNvPr>
            <p:cNvPicPr>
              <a:picLocks noChangeAspect="1"/>
            </p:cNvPicPr>
            <p:nvPr/>
          </p:nvPicPr>
          <p:blipFill>
            <a:blip r:embed="rId6"/>
            <a:stretch>
              <a:fillRect/>
            </a:stretch>
          </p:blipFill>
          <p:spPr>
            <a:xfrm>
              <a:off x="3459239" y="2554388"/>
              <a:ext cx="694944" cy="694944"/>
            </a:xfrm>
            <a:prstGeom prst="rect">
              <a:avLst/>
            </a:prstGeom>
          </p:spPr>
        </p:pic>
        <p:sp>
          <p:nvSpPr>
            <p:cNvPr id="200" name="TextBox 199">
              <a:extLst>
                <a:ext uri="{FF2B5EF4-FFF2-40B4-BE49-F238E27FC236}">
                  <a16:creationId xmlns:a16="http://schemas.microsoft.com/office/drawing/2014/main" id="{B0A49B14-557F-4B48-8A40-1B5AE5BB87F8}"/>
                </a:ext>
              </a:extLst>
            </p:cNvPr>
            <p:cNvSpPr txBox="1"/>
            <p:nvPr/>
          </p:nvSpPr>
          <p:spPr>
            <a:xfrm>
              <a:off x="3196040" y="1952641"/>
              <a:ext cx="1210058" cy="572464"/>
            </a:xfrm>
            <a:prstGeom prst="rect">
              <a:avLst/>
            </a:prstGeom>
            <a:noFill/>
          </p:spPr>
          <p:txBody>
            <a:bodyPr wrap="square" lIns="0" tIns="91440" rIns="0" bIns="91440"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Service Bus Topic</a:t>
              </a:r>
            </a:p>
          </p:txBody>
        </p:sp>
        <p:cxnSp>
          <p:nvCxnSpPr>
            <p:cNvPr id="204" name="Straight Arrow Connector 203">
              <a:extLst>
                <a:ext uri="{FF2B5EF4-FFF2-40B4-BE49-F238E27FC236}">
                  <a16:creationId xmlns:a16="http://schemas.microsoft.com/office/drawing/2014/main" id="{80BDFCB4-EE0A-4504-B1B7-AA52E921AD56}"/>
                </a:ext>
              </a:extLst>
            </p:cNvPr>
            <p:cNvCxnSpPr>
              <a:cxnSpLocks/>
              <a:endCxn id="199" idx="1"/>
            </p:cNvCxnSpPr>
            <p:nvPr/>
          </p:nvCxnSpPr>
          <p:spPr>
            <a:xfrm>
              <a:off x="2854228" y="2901860"/>
              <a:ext cx="605011" cy="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ED28A7AB-0CB8-49C5-897C-36FBAC002315}"/>
                </a:ext>
              </a:extLst>
            </p:cNvPr>
            <p:cNvSpPr/>
            <p:nvPr/>
          </p:nvSpPr>
          <p:spPr bwMode="auto">
            <a:xfrm>
              <a:off x="4763805" y="2528537"/>
              <a:ext cx="1083173" cy="7466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Publish Review</a:t>
              </a:r>
            </a:p>
          </p:txBody>
        </p:sp>
        <p:pic>
          <p:nvPicPr>
            <p:cNvPr id="84" name="Picture 83">
              <a:extLst>
                <a:ext uri="{FF2B5EF4-FFF2-40B4-BE49-F238E27FC236}">
                  <a16:creationId xmlns:a16="http://schemas.microsoft.com/office/drawing/2014/main" id="{A52858D8-24E4-4D6A-8AD2-9C2C95F797C6}"/>
                </a:ext>
              </a:extLst>
            </p:cNvPr>
            <p:cNvPicPr>
              <a:picLocks noChangeAspect="1"/>
            </p:cNvPicPr>
            <p:nvPr/>
          </p:nvPicPr>
          <p:blipFill>
            <a:blip r:embed="rId5"/>
            <a:stretch>
              <a:fillRect/>
            </a:stretch>
          </p:blipFill>
          <p:spPr>
            <a:xfrm>
              <a:off x="5684408" y="2377845"/>
              <a:ext cx="317274" cy="308315"/>
            </a:xfrm>
            <a:prstGeom prst="rect">
              <a:avLst/>
            </a:prstGeom>
          </p:spPr>
        </p:pic>
        <p:cxnSp>
          <p:nvCxnSpPr>
            <p:cNvPr id="30" name="Straight Arrow Connector 29">
              <a:extLst>
                <a:ext uri="{FF2B5EF4-FFF2-40B4-BE49-F238E27FC236}">
                  <a16:creationId xmlns:a16="http://schemas.microsoft.com/office/drawing/2014/main" id="{29B3ABBC-25A7-494F-985F-7C805A6DD4CD}"/>
                </a:ext>
              </a:extLst>
            </p:cNvPr>
            <p:cNvCxnSpPr>
              <a:stCxn id="199" idx="3"/>
              <a:endCxn id="80" idx="1"/>
            </p:cNvCxnSpPr>
            <p:nvPr/>
          </p:nvCxnSpPr>
          <p:spPr>
            <a:xfrm>
              <a:off x="4154183" y="2901860"/>
              <a:ext cx="609622" cy="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114" name="Rectangle 113">
            <a:extLst>
              <a:ext uri="{FF2B5EF4-FFF2-40B4-BE49-F238E27FC236}">
                <a16:creationId xmlns:a16="http://schemas.microsoft.com/office/drawing/2014/main" id="{58D423F9-6FC5-4AC8-8A96-9E34040420ED}"/>
              </a:ext>
            </a:extLst>
          </p:cNvPr>
          <p:cNvSpPr/>
          <p:nvPr/>
        </p:nvSpPr>
        <p:spPr bwMode="auto">
          <a:xfrm>
            <a:off x="9402189" y="5130094"/>
            <a:ext cx="1083173" cy="7466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Add Review</a:t>
            </a:r>
          </a:p>
        </p:txBody>
      </p:sp>
      <p:sp>
        <p:nvSpPr>
          <p:cNvPr id="116" name="Rectangle 115">
            <a:extLst>
              <a:ext uri="{FF2B5EF4-FFF2-40B4-BE49-F238E27FC236}">
                <a16:creationId xmlns:a16="http://schemas.microsoft.com/office/drawing/2014/main" id="{162DB37B-B62D-48A7-9564-1FB72FE6A343}"/>
              </a:ext>
            </a:extLst>
          </p:cNvPr>
          <p:cNvSpPr/>
          <p:nvPr/>
        </p:nvSpPr>
        <p:spPr bwMode="auto">
          <a:xfrm>
            <a:off x="10747845" y="5134093"/>
            <a:ext cx="1083173" cy="7466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Web UI</a:t>
            </a:r>
          </a:p>
        </p:txBody>
      </p:sp>
      <p:pic>
        <p:nvPicPr>
          <p:cNvPr id="118" name="Picture 117">
            <a:extLst>
              <a:ext uri="{FF2B5EF4-FFF2-40B4-BE49-F238E27FC236}">
                <a16:creationId xmlns:a16="http://schemas.microsoft.com/office/drawing/2014/main" id="{B0DD933D-21F6-4095-BC8B-D301D4930FB7}"/>
              </a:ext>
            </a:extLst>
          </p:cNvPr>
          <p:cNvPicPr>
            <a:picLocks noChangeAspect="1"/>
          </p:cNvPicPr>
          <p:nvPr/>
        </p:nvPicPr>
        <p:blipFill>
          <a:blip r:embed="rId5"/>
          <a:stretch>
            <a:fillRect/>
          </a:stretch>
        </p:blipFill>
        <p:spPr>
          <a:xfrm>
            <a:off x="10326906" y="4984238"/>
            <a:ext cx="317274" cy="308315"/>
          </a:xfrm>
          <a:prstGeom prst="rect">
            <a:avLst/>
          </a:prstGeom>
        </p:spPr>
      </p:pic>
      <p:pic>
        <p:nvPicPr>
          <p:cNvPr id="119" name="Picture 118">
            <a:extLst>
              <a:ext uri="{FF2B5EF4-FFF2-40B4-BE49-F238E27FC236}">
                <a16:creationId xmlns:a16="http://schemas.microsoft.com/office/drawing/2014/main" id="{617B2A3F-9F3A-41A3-8BA0-F7E57BA7D115}"/>
              </a:ext>
            </a:extLst>
          </p:cNvPr>
          <p:cNvPicPr>
            <a:picLocks noChangeAspect="1"/>
          </p:cNvPicPr>
          <p:nvPr/>
        </p:nvPicPr>
        <p:blipFill>
          <a:blip r:embed="rId5"/>
          <a:stretch>
            <a:fillRect/>
          </a:stretch>
        </p:blipFill>
        <p:spPr>
          <a:xfrm>
            <a:off x="11672381" y="4983791"/>
            <a:ext cx="317274" cy="308315"/>
          </a:xfrm>
          <a:prstGeom prst="rect">
            <a:avLst/>
          </a:prstGeom>
        </p:spPr>
      </p:pic>
      <p:pic>
        <p:nvPicPr>
          <p:cNvPr id="120" name="Picture 2" descr="Image result for cassandra db logo">
            <a:extLst>
              <a:ext uri="{FF2B5EF4-FFF2-40B4-BE49-F238E27FC236}">
                <a16:creationId xmlns:a16="http://schemas.microsoft.com/office/drawing/2014/main" id="{106D206A-DD0B-4AE4-A7E8-789F4A99EE6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25564" y="3860529"/>
            <a:ext cx="1036421" cy="694943"/>
          </a:xfrm>
          <a:prstGeom prst="rect">
            <a:avLst/>
          </a:prstGeom>
          <a:noFill/>
          <a:extLst>
            <a:ext uri="{909E8E84-426E-40DD-AFC4-6F175D3DCCD1}">
              <a14:hiddenFill xmlns:a14="http://schemas.microsoft.com/office/drawing/2010/main">
                <a:solidFill>
                  <a:srgbClr val="FFFFFF"/>
                </a:solidFill>
              </a14:hiddenFill>
            </a:ext>
          </a:extLst>
        </p:spPr>
      </p:pic>
      <p:sp>
        <p:nvSpPr>
          <p:cNvPr id="122" name="Rectangle 121">
            <a:extLst>
              <a:ext uri="{FF2B5EF4-FFF2-40B4-BE49-F238E27FC236}">
                <a16:creationId xmlns:a16="http://schemas.microsoft.com/office/drawing/2014/main" id="{D8C4A6A4-4E8F-4BD4-B087-EDD0525FE326}"/>
              </a:ext>
            </a:extLst>
          </p:cNvPr>
          <p:cNvSpPr/>
          <p:nvPr/>
        </p:nvSpPr>
        <p:spPr bwMode="auto">
          <a:xfrm>
            <a:off x="10747845" y="3840395"/>
            <a:ext cx="1083173" cy="7466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Get Reviews</a:t>
            </a:r>
          </a:p>
        </p:txBody>
      </p:sp>
      <p:pic>
        <p:nvPicPr>
          <p:cNvPr id="123" name="Picture 122">
            <a:extLst>
              <a:ext uri="{FF2B5EF4-FFF2-40B4-BE49-F238E27FC236}">
                <a16:creationId xmlns:a16="http://schemas.microsoft.com/office/drawing/2014/main" id="{650B8C83-7B28-474F-9885-13FA87912241}"/>
              </a:ext>
            </a:extLst>
          </p:cNvPr>
          <p:cNvPicPr>
            <a:picLocks noChangeAspect="1"/>
          </p:cNvPicPr>
          <p:nvPr/>
        </p:nvPicPr>
        <p:blipFill>
          <a:blip r:embed="rId5"/>
          <a:stretch>
            <a:fillRect/>
          </a:stretch>
        </p:blipFill>
        <p:spPr>
          <a:xfrm>
            <a:off x="11661187" y="3718742"/>
            <a:ext cx="317274" cy="308315"/>
          </a:xfrm>
          <a:prstGeom prst="rect">
            <a:avLst/>
          </a:prstGeom>
        </p:spPr>
      </p:pic>
      <p:grpSp>
        <p:nvGrpSpPr>
          <p:cNvPr id="297" name="Group 296">
            <a:extLst>
              <a:ext uri="{FF2B5EF4-FFF2-40B4-BE49-F238E27FC236}">
                <a16:creationId xmlns:a16="http://schemas.microsoft.com/office/drawing/2014/main" id="{66C81DCC-3566-4785-838A-3FAB5E84CF72}"/>
              </a:ext>
            </a:extLst>
          </p:cNvPr>
          <p:cNvGrpSpPr/>
          <p:nvPr/>
        </p:nvGrpSpPr>
        <p:grpSpPr>
          <a:xfrm>
            <a:off x="5846978" y="2191879"/>
            <a:ext cx="4797202" cy="1668650"/>
            <a:chOff x="5846978" y="2191879"/>
            <a:chExt cx="4797202" cy="1668650"/>
          </a:xfrm>
        </p:grpSpPr>
        <p:sp>
          <p:nvSpPr>
            <p:cNvPr id="125" name="Rectangle 124">
              <a:extLst>
                <a:ext uri="{FF2B5EF4-FFF2-40B4-BE49-F238E27FC236}">
                  <a16:creationId xmlns:a16="http://schemas.microsoft.com/office/drawing/2014/main" id="{BE62464C-E96B-47D9-8B71-B1467451BDE4}"/>
                </a:ext>
              </a:extLst>
            </p:cNvPr>
            <p:cNvSpPr/>
            <p:nvPr/>
          </p:nvSpPr>
          <p:spPr bwMode="auto">
            <a:xfrm>
              <a:off x="6434717" y="2536410"/>
              <a:ext cx="1083173" cy="7466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Import Review API</a:t>
              </a:r>
            </a:p>
          </p:txBody>
        </p:sp>
        <p:pic>
          <p:nvPicPr>
            <p:cNvPr id="126" name="Picture 125">
              <a:extLst>
                <a:ext uri="{FF2B5EF4-FFF2-40B4-BE49-F238E27FC236}">
                  <a16:creationId xmlns:a16="http://schemas.microsoft.com/office/drawing/2014/main" id="{4DB6A2AC-5761-4649-8D55-D852002D185D}"/>
                </a:ext>
              </a:extLst>
            </p:cNvPr>
            <p:cNvPicPr>
              <a:picLocks noChangeAspect="1"/>
            </p:cNvPicPr>
            <p:nvPr/>
          </p:nvPicPr>
          <p:blipFill>
            <a:blip r:embed="rId5"/>
            <a:stretch>
              <a:fillRect/>
            </a:stretch>
          </p:blipFill>
          <p:spPr>
            <a:xfrm>
              <a:off x="7343185" y="2373573"/>
              <a:ext cx="317274" cy="308315"/>
            </a:xfrm>
            <a:prstGeom prst="rect">
              <a:avLst/>
            </a:prstGeom>
          </p:spPr>
        </p:pic>
        <p:pic>
          <p:nvPicPr>
            <p:cNvPr id="129" name="Picture 2" descr="Image result for kafka">
              <a:extLst>
                <a:ext uri="{FF2B5EF4-FFF2-40B4-BE49-F238E27FC236}">
                  <a16:creationId xmlns:a16="http://schemas.microsoft.com/office/drawing/2014/main" id="{FA765E55-7559-4E70-9226-5A6D2584400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07744" y="2528537"/>
              <a:ext cx="776755" cy="776755"/>
            </a:xfrm>
            <a:prstGeom prst="rect">
              <a:avLst/>
            </a:prstGeom>
            <a:noFill/>
            <a:extLst>
              <a:ext uri="{909E8E84-426E-40DD-AFC4-6F175D3DCCD1}">
                <a14:hiddenFill xmlns:a14="http://schemas.microsoft.com/office/drawing/2010/main">
                  <a:solidFill>
                    <a:srgbClr val="FFFFFF"/>
                  </a:solidFill>
                </a14:hiddenFill>
              </a:ext>
            </a:extLst>
          </p:spPr>
        </p:pic>
        <p:sp>
          <p:nvSpPr>
            <p:cNvPr id="130" name="TextBox 129">
              <a:extLst>
                <a:ext uri="{FF2B5EF4-FFF2-40B4-BE49-F238E27FC236}">
                  <a16:creationId xmlns:a16="http://schemas.microsoft.com/office/drawing/2014/main" id="{ED88F4BC-DC86-4683-9833-2395A0D12F83}"/>
                </a:ext>
              </a:extLst>
            </p:cNvPr>
            <p:cNvSpPr txBox="1"/>
            <p:nvPr/>
          </p:nvSpPr>
          <p:spPr>
            <a:xfrm>
              <a:off x="7894884" y="2191879"/>
              <a:ext cx="1210058" cy="378565"/>
            </a:xfrm>
            <a:prstGeom prst="rect">
              <a:avLst/>
            </a:prstGeom>
            <a:noFill/>
          </p:spPr>
          <p:txBody>
            <a:bodyPr wrap="square" lIns="0" tIns="91440" rIns="0" bIns="91440"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Kafka Topic</a:t>
              </a:r>
            </a:p>
          </p:txBody>
        </p:sp>
        <p:sp>
          <p:nvSpPr>
            <p:cNvPr id="131" name="Rectangle 130">
              <a:extLst>
                <a:ext uri="{FF2B5EF4-FFF2-40B4-BE49-F238E27FC236}">
                  <a16:creationId xmlns:a16="http://schemas.microsoft.com/office/drawing/2014/main" id="{452D8B7A-169D-4A4D-B429-4E54A853B582}"/>
                </a:ext>
              </a:extLst>
            </p:cNvPr>
            <p:cNvSpPr/>
            <p:nvPr/>
          </p:nvSpPr>
          <p:spPr bwMode="auto">
            <a:xfrm>
              <a:off x="9402190" y="2539262"/>
              <a:ext cx="1083173" cy="7466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Import Review</a:t>
              </a:r>
            </a:p>
          </p:txBody>
        </p:sp>
        <p:pic>
          <p:nvPicPr>
            <p:cNvPr id="132" name="Picture 131">
              <a:extLst>
                <a:ext uri="{FF2B5EF4-FFF2-40B4-BE49-F238E27FC236}">
                  <a16:creationId xmlns:a16="http://schemas.microsoft.com/office/drawing/2014/main" id="{BA5520DF-91DB-41B8-99F9-CDA030A5AB33}"/>
                </a:ext>
              </a:extLst>
            </p:cNvPr>
            <p:cNvPicPr>
              <a:picLocks noChangeAspect="1"/>
            </p:cNvPicPr>
            <p:nvPr/>
          </p:nvPicPr>
          <p:blipFill>
            <a:blip r:embed="rId5"/>
            <a:stretch>
              <a:fillRect/>
            </a:stretch>
          </p:blipFill>
          <p:spPr>
            <a:xfrm>
              <a:off x="10326906" y="2374379"/>
              <a:ext cx="317274" cy="308315"/>
            </a:xfrm>
            <a:prstGeom prst="rect">
              <a:avLst/>
            </a:prstGeom>
          </p:spPr>
        </p:pic>
        <p:cxnSp>
          <p:nvCxnSpPr>
            <p:cNvPr id="225" name="Straight Arrow Connector 224">
              <a:extLst>
                <a:ext uri="{FF2B5EF4-FFF2-40B4-BE49-F238E27FC236}">
                  <a16:creationId xmlns:a16="http://schemas.microsoft.com/office/drawing/2014/main" id="{F62ABAF0-C296-449F-B6A6-7BE06F21787F}"/>
                </a:ext>
              </a:extLst>
            </p:cNvPr>
            <p:cNvCxnSpPr>
              <a:stCxn id="80" idx="3"/>
              <a:endCxn id="125" idx="1"/>
            </p:cNvCxnSpPr>
            <p:nvPr/>
          </p:nvCxnSpPr>
          <p:spPr>
            <a:xfrm>
              <a:off x="5846978" y="2901860"/>
              <a:ext cx="587739" cy="7873"/>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7" name="Straight Arrow Connector 226">
              <a:extLst>
                <a:ext uri="{FF2B5EF4-FFF2-40B4-BE49-F238E27FC236}">
                  <a16:creationId xmlns:a16="http://schemas.microsoft.com/office/drawing/2014/main" id="{EC1C1B80-7852-462E-BE8C-8354F763AE91}"/>
                </a:ext>
              </a:extLst>
            </p:cNvPr>
            <p:cNvCxnSpPr>
              <a:cxnSpLocks/>
              <a:stCxn id="125" idx="3"/>
            </p:cNvCxnSpPr>
            <p:nvPr/>
          </p:nvCxnSpPr>
          <p:spPr>
            <a:xfrm>
              <a:off x="7517890" y="2909733"/>
              <a:ext cx="757747" cy="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9" name="Straight Arrow Connector 228">
              <a:extLst>
                <a:ext uri="{FF2B5EF4-FFF2-40B4-BE49-F238E27FC236}">
                  <a16:creationId xmlns:a16="http://schemas.microsoft.com/office/drawing/2014/main" id="{5E09A8CA-9B9A-4500-82CA-D44BB5376818}"/>
                </a:ext>
              </a:extLst>
            </p:cNvPr>
            <p:cNvCxnSpPr>
              <a:cxnSpLocks/>
              <a:endCxn id="131" idx="1"/>
            </p:cNvCxnSpPr>
            <p:nvPr/>
          </p:nvCxnSpPr>
          <p:spPr>
            <a:xfrm>
              <a:off x="8504237" y="2912585"/>
              <a:ext cx="897953" cy="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1" name="Straight Arrow Connector 230">
              <a:extLst>
                <a:ext uri="{FF2B5EF4-FFF2-40B4-BE49-F238E27FC236}">
                  <a16:creationId xmlns:a16="http://schemas.microsoft.com/office/drawing/2014/main" id="{C162905D-D948-4D20-BD9B-5398EF871AA3}"/>
                </a:ext>
              </a:extLst>
            </p:cNvPr>
            <p:cNvCxnSpPr>
              <a:cxnSpLocks/>
              <a:stCxn id="131" idx="2"/>
              <a:endCxn id="120" idx="0"/>
            </p:cNvCxnSpPr>
            <p:nvPr/>
          </p:nvCxnSpPr>
          <p:spPr>
            <a:xfrm flipH="1">
              <a:off x="9943775" y="3285907"/>
              <a:ext cx="2" cy="574622"/>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299" name="Group 298">
            <a:extLst>
              <a:ext uri="{FF2B5EF4-FFF2-40B4-BE49-F238E27FC236}">
                <a16:creationId xmlns:a16="http://schemas.microsoft.com/office/drawing/2014/main" id="{6A4BD1F2-6F77-4331-8081-B8D1916E6E91}"/>
              </a:ext>
            </a:extLst>
          </p:cNvPr>
          <p:cNvGrpSpPr/>
          <p:nvPr/>
        </p:nvGrpSpPr>
        <p:grpSpPr>
          <a:xfrm>
            <a:off x="1774262" y="4567844"/>
            <a:ext cx="4664037" cy="1875297"/>
            <a:chOff x="1774262" y="4567844"/>
            <a:chExt cx="4664037" cy="1875297"/>
          </a:xfrm>
        </p:grpSpPr>
        <p:pic>
          <p:nvPicPr>
            <p:cNvPr id="96" name="Picture 95">
              <a:extLst>
                <a:ext uri="{FF2B5EF4-FFF2-40B4-BE49-F238E27FC236}">
                  <a16:creationId xmlns:a16="http://schemas.microsoft.com/office/drawing/2014/main" id="{62FF567A-FEBC-4A21-8981-03A373C9CF77}"/>
                </a:ext>
              </a:extLst>
            </p:cNvPr>
            <p:cNvPicPr>
              <a:picLocks noChangeAspect="1"/>
            </p:cNvPicPr>
            <p:nvPr/>
          </p:nvPicPr>
          <p:blipFill>
            <a:blip r:embed="rId6"/>
            <a:stretch>
              <a:fillRect/>
            </a:stretch>
          </p:blipFill>
          <p:spPr>
            <a:xfrm>
              <a:off x="3459239" y="5159944"/>
              <a:ext cx="694944" cy="694944"/>
            </a:xfrm>
            <a:prstGeom prst="rect">
              <a:avLst/>
            </a:prstGeom>
          </p:spPr>
        </p:pic>
        <p:sp>
          <p:nvSpPr>
            <p:cNvPr id="148" name="TextBox 147">
              <a:extLst>
                <a:ext uri="{FF2B5EF4-FFF2-40B4-BE49-F238E27FC236}">
                  <a16:creationId xmlns:a16="http://schemas.microsoft.com/office/drawing/2014/main" id="{551CD994-1657-4824-9605-915FE315BB5D}"/>
                </a:ext>
              </a:extLst>
            </p:cNvPr>
            <p:cNvSpPr txBox="1"/>
            <p:nvPr/>
          </p:nvSpPr>
          <p:spPr>
            <a:xfrm>
              <a:off x="3201682" y="5870677"/>
              <a:ext cx="1210058" cy="572464"/>
            </a:xfrm>
            <a:prstGeom prst="rect">
              <a:avLst/>
            </a:prstGeom>
            <a:noFill/>
          </p:spPr>
          <p:txBody>
            <a:bodyPr wrap="square" lIns="0" tIns="91440" rIns="0" bIns="91440"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Service Bus Topic</a:t>
              </a:r>
            </a:p>
          </p:txBody>
        </p:sp>
        <p:sp>
          <p:nvSpPr>
            <p:cNvPr id="78" name="Rectangle 77">
              <a:extLst>
                <a:ext uri="{FF2B5EF4-FFF2-40B4-BE49-F238E27FC236}">
                  <a16:creationId xmlns:a16="http://schemas.microsoft.com/office/drawing/2014/main" id="{FBC7250E-9C52-4ED0-8EF0-B7038B22F395}"/>
                </a:ext>
              </a:extLst>
            </p:cNvPr>
            <p:cNvSpPr/>
            <p:nvPr/>
          </p:nvSpPr>
          <p:spPr bwMode="auto">
            <a:xfrm>
              <a:off x="1774262" y="5138302"/>
              <a:ext cx="1083173" cy="7466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Import Review</a:t>
              </a:r>
            </a:p>
          </p:txBody>
        </p:sp>
        <p:sp>
          <p:nvSpPr>
            <p:cNvPr id="79" name="Rectangle 78">
              <a:extLst>
                <a:ext uri="{FF2B5EF4-FFF2-40B4-BE49-F238E27FC236}">
                  <a16:creationId xmlns:a16="http://schemas.microsoft.com/office/drawing/2014/main" id="{22E22F4E-AD30-407E-93A5-220DF03DE6A8}"/>
                </a:ext>
              </a:extLst>
            </p:cNvPr>
            <p:cNvSpPr/>
            <p:nvPr/>
          </p:nvSpPr>
          <p:spPr bwMode="auto">
            <a:xfrm>
              <a:off x="4774167" y="5134093"/>
              <a:ext cx="1083173" cy="7466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Import Review API</a:t>
              </a:r>
            </a:p>
          </p:txBody>
        </p:sp>
        <p:pic>
          <p:nvPicPr>
            <p:cNvPr id="83" name="Picture 82">
              <a:extLst>
                <a:ext uri="{FF2B5EF4-FFF2-40B4-BE49-F238E27FC236}">
                  <a16:creationId xmlns:a16="http://schemas.microsoft.com/office/drawing/2014/main" id="{9273B428-C167-426A-804C-68E9EE3A846D}"/>
                </a:ext>
              </a:extLst>
            </p:cNvPr>
            <p:cNvPicPr>
              <a:picLocks noChangeAspect="1"/>
            </p:cNvPicPr>
            <p:nvPr/>
          </p:nvPicPr>
          <p:blipFill>
            <a:blip r:embed="rId5"/>
            <a:stretch>
              <a:fillRect/>
            </a:stretch>
          </p:blipFill>
          <p:spPr>
            <a:xfrm>
              <a:off x="2692767" y="5005786"/>
              <a:ext cx="317274" cy="308315"/>
            </a:xfrm>
            <a:prstGeom prst="rect">
              <a:avLst/>
            </a:prstGeom>
          </p:spPr>
        </p:pic>
        <p:pic>
          <p:nvPicPr>
            <p:cNvPr id="85" name="Picture 84">
              <a:extLst>
                <a:ext uri="{FF2B5EF4-FFF2-40B4-BE49-F238E27FC236}">
                  <a16:creationId xmlns:a16="http://schemas.microsoft.com/office/drawing/2014/main" id="{15E42F5A-6BFD-46C6-A37C-EBF5B3FEEAD1}"/>
                </a:ext>
              </a:extLst>
            </p:cNvPr>
            <p:cNvPicPr>
              <a:picLocks noChangeAspect="1"/>
            </p:cNvPicPr>
            <p:nvPr/>
          </p:nvPicPr>
          <p:blipFill>
            <a:blip r:embed="rId5"/>
            <a:stretch>
              <a:fillRect/>
            </a:stretch>
          </p:blipFill>
          <p:spPr>
            <a:xfrm>
              <a:off x="5683138" y="4983791"/>
              <a:ext cx="317274" cy="308315"/>
            </a:xfrm>
            <a:prstGeom prst="rect">
              <a:avLst/>
            </a:prstGeom>
          </p:spPr>
        </p:pic>
        <p:cxnSp>
          <p:nvCxnSpPr>
            <p:cNvPr id="22" name="Straight Arrow Connector 21">
              <a:extLst>
                <a:ext uri="{FF2B5EF4-FFF2-40B4-BE49-F238E27FC236}">
                  <a16:creationId xmlns:a16="http://schemas.microsoft.com/office/drawing/2014/main" id="{31644CE3-BFB0-4989-B8CF-122C42B2C35B}"/>
                </a:ext>
              </a:extLst>
            </p:cNvPr>
            <p:cNvCxnSpPr>
              <a:cxnSpLocks/>
              <a:stCxn id="78" idx="0"/>
              <a:endCxn id="11" idx="2"/>
            </p:cNvCxnSpPr>
            <p:nvPr/>
          </p:nvCxnSpPr>
          <p:spPr>
            <a:xfrm flipH="1" flipV="1">
              <a:off x="2301944" y="4567844"/>
              <a:ext cx="13905" cy="570458"/>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EDB80B1-22AA-41C0-B5A9-00663ED8FBA2}"/>
                </a:ext>
              </a:extLst>
            </p:cNvPr>
            <p:cNvCxnSpPr>
              <a:stCxn id="96" idx="1"/>
              <a:endCxn id="78" idx="3"/>
            </p:cNvCxnSpPr>
            <p:nvPr/>
          </p:nvCxnSpPr>
          <p:spPr>
            <a:xfrm flipH="1">
              <a:off x="2857435" y="5507416"/>
              <a:ext cx="601804" cy="4209"/>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769EE40-B995-4218-A53B-CC0370E9F0EF}"/>
                </a:ext>
              </a:extLst>
            </p:cNvPr>
            <p:cNvCxnSpPr>
              <a:cxnSpLocks/>
              <a:stCxn id="79" idx="1"/>
              <a:endCxn id="96" idx="3"/>
            </p:cNvCxnSpPr>
            <p:nvPr/>
          </p:nvCxnSpPr>
          <p:spPr>
            <a:xfrm flipH="1">
              <a:off x="4154183" y="5507416"/>
              <a:ext cx="619984" cy="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3" name="Straight Arrow Connector 232">
              <a:extLst>
                <a:ext uri="{FF2B5EF4-FFF2-40B4-BE49-F238E27FC236}">
                  <a16:creationId xmlns:a16="http://schemas.microsoft.com/office/drawing/2014/main" id="{9E7E12BC-3CCA-403A-812D-10036B9F8153}"/>
                </a:ext>
              </a:extLst>
            </p:cNvPr>
            <p:cNvCxnSpPr>
              <a:stCxn id="110" idx="1"/>
              <a:endCxn id="79" idx="3"/>
            </p:cNvCxnSpPr>
            <p:nvPr/>
          </p:nvCxnSpPr>
          <p:spPr>
            <a:xfrm flipH="1" flipV="1">
              <a:off x="5857340" y="5507416"/>
              <a:ext cx="580959" cy="748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cxnSp>
        <p:nvCxnSpPr>
          <p:cNvPr id="245" name="Straight Arrow Connector 244">
            <a:extLst>
              <a:ext uri="{FF2B5EF4-FFF2-40B4-BE49-F238E27FC236}">
                <a16:creationId xmlns:a16="http://schemas.microsoft.com/office/drawing/2014/main" id="{54290650-89BE-4E71-8CC8-B469A7BCFCCD}"/>
              </a:ext>
            </a:extLst>
          </p:cNvPr>
          <p:cNvCxnSpPr>
            <a:cxnSpLocks/>
            <a:stCxn id="116" idx="1"/>
            <a:endCxn id="114" idx="3"/>
          </p:cNvCxnSpPr>
          <p:nvPr/>
        </p:nvCxnSpPr>
        <p:spPr>
          <a:xfrm flipH="1" flipV="1">
            <a:off x="10485362" y="5503417"/>
            <a:ext cx="262483" cy="3999"/>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81680B57-CC5A-4025-9187-CFAAD803A9A2}"/>
              </a:ext>
            </a:extLst>
          </p:cNvPr>
          <p:cNvCxnSpPr>
            <a:cxnSpLocks/>
            <a:stCxn id="122" idx="2"/>
            <a:endCxn id="116" idx="0"/>
          </p:cNvCxnSpPr>
          <p:nvPr/>
        </p:nvCxnSpPr>
        <p:spPr>
          <a:xfrm>
            <a:off x="11289432" y="4587040"/>
            <a:ext cx="0" cy="547053"/>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331C0A05-34CE-41A1-9918-311951789557}"/>
              </a:ext>
            </a:extLst>
          </p:cNvPr>
          <p:cNvCxnSpPr>
            <a:cxnSpLocks/>
            <a:stCxn id="114" idx="0"/>
            <a:endCxn id="120" idx="2"/>
          </p:cNvCxnSpPr>
          <p:nvPr/>
        </p:nvCxnSpPr>
        <p:spPr>
          <a:xfrm flipH="1" flipV="1">
            <a:off x="9943775" y="4555472"/>
            <a:ext cx="1" cy="574622"/>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8" name="Straight Arrow Connector 267">
            <a:extLst>
              <a:ext uri="{FF2B5EF4-FFF2-40B4-BE49-F238E27FC236}">
                <a16:creationId xmlns:a16="http://schemas.microsoft.com/office/drawing/2014/main" id="{15C542B3-E583-4984-BF85-B5F1B198882D}"/>
              </a:ext>
            </a:extLst>
          </p:cNvPr>
          <p:cNvCxnSpPr>
            <a:cxnSpLocks/>
            <a:stCxn id="122" idx="1"/>
          </p:cNvCxnSpPr>
          <p:nvPr/>
        </p:nvCxnSpPr>
        <p:spPr>
          <a:xfrm flipH="1">
            <a:off x="10326906" y="4213718"/>
            <a:ext cx="420939" cy="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298" name="Group 297">
            <a:extLst>
              <a:ext uri="{FF2B5EF4-FFF2-40B4-BE49-F238E27FC236}">
                <a16:creationId xmlns:a16="http://schemas.microsoft.com/office/drawing/2014/main" id="{B9D4491A-8160-499D-AB65-655433FE971B}"/>
              </a:ext>
            </a:extLst>
          </p:cNvPr>
          <p:cNvGrpSpPr/>
          <p:nvPr/>
        </p:nvGrpSpPr>
        <p:grpSpPr>
          <a:xfrm>
            <a:off x="6438299" y="5005786"/>
            <a:ext cx="2963890" cy="1236594"/>
            <a:chOff x="6438299" y="5005786"/>
            <a:chExt cx="2963890" cy="1236594"/>
          </a:xfrm>
        </p:grpSpPr>
        <p:sp>
          <p:nvSpPr>
            <p:cNvPr id="110" name="Rectangle 109">
              <a:extLst>
                <a:ext uri="{FF2B5EF4-FFF2-40B4-BE49-F238E27FC236}">
                  <a16:creationId xmlns:a16="http://schemas.microsoft.com/office/drawing/2014/main" id="{4859E030-C2E2-4090-A089-4FD445FFD4DE}"/>
                </a:ext>
              </a:extLst>
            </p:cNvPr>
            <p:cNvSpPr/>
            <p:nvPr/>
          </p:nvSpPr>
          <p:spPr bwMode="auto">
            <a:xfrm>
              <a:off x="6438299" y="5141573"/>
              <a:ext cx="1083173" cy="7466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Publish Review</a:t>
              </a:r>
            </a:p>
          </p:txBody>
        </p:sp>
        <p:pic>
          <p:nvPicPr>
            <p:cNvPr id="113" name="Picture 112">
              <a:extLst>
                <a:ext uri="{FF2B5EF4-FFF2-40B4-BE49-F238E27FC236}">
                  <a16:creationId xmlns:a16="http://schemas.microsoft.com/office/drawing/2014/main" id="{5AFAF22C-4575-464B-A50D-1870FF28FA4F}"/>
                </a:ext>
              </a:extLst>
            </p:cNvPr>
            <p:cNvPicPr>
              <a:picLocks noChangeAspect="1"/>
            </p:cNvPicPr>
            <p:nvPr/>
          </p:nvPicPr>
          <p:blipFill>
            <a:blip r:embed="rId5"/>
            <a:stretch>
              <a:fillRect/>
            </a:stretch>
          </p:blipFill>
          <p:spPr>
            <a:xfrm>
              <a:off x="7362917" y="5005786"/>
              <a:ext cx="317274" cy="308315"/>
            </a:xfrm>
            <a:prstGeom prst="rect">
              <a:avLst/>
            </a:prstGeom>
          </p:spPr>
        </p:pic>
        <p:pic>
          <p:nvPicPr>
            <p:cNvPr id="179" name="Picture 2" descr="Image result for kafka">
              <a:extLst>
                <a:ext uri="{FF2B5EF4-FFF2-40B4-BE49-F238E27FC236}">
                  <a16:creationId xmlns:a16="http://schemas.microsoft.com/office/drawing/2014/main" id="{2C3BEB7A-96F2-4F58-A4C6-C70EAD545D0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07847" y="5113445"/>
              <a:ext cx="776755" cy="776755"/>
            </a:xfrm>
            <a:prstGeom prst="rect">
              <a:avLst/>
            </a:prstGeom>
            <a:noFill/>
            <a:extLst>
              <a:ext uri="{909E8E84-426E-40DD-AFC4-6F175D3DCCD1}">
                <a14:hiddenFill xmlns:a14="http://schemas.microsoft.com/office/drawing/2010/main">
                  <a:solidFill>
                    <a:srgbClr val="FFFFFF"/>
                  </a:solidFill>
                </a14:hiddenFill>
              </a:ext>
            </a:extLst>
          </p:spPr>
        </p:pic>
        <p:sp>
          <p:nvSpPr>
            <p:cNvPr id="180" name="TextBox 179">
              <a:extLst>
                <a:ext uri="{FF2B5EF4-FFF2-40B4-BE49-F238E27FC236}">
                  <a16:creationId xmlns:a16="http://schemas.microsoft.com/office/drawing/2014/main" id="{FA0A8357-AEFC-4089-B0DE-B294F348A54C}"/>
                </a:ext>
              </a:extLst>
            </p:cNvPr>
            <p:cNvSpPr txBox="1"/>
            <p:nvPr/>
          </p:nvSpPr>
          <p:spPr>
            <a:xfrm>
              <a:off x="7891092" y="5863815"/>
              <a:ext cx="1210058" cy="378565"/>
            </a:xfrm>
            <a:prstGeom prst="rect">
              <a:avLst/>
            </a:prstGeom>
            <a:noFill/>
          </p:spPr>
          <p:txBody>
            <a:bodyPr wrap="square" lIns="0" tIns="91440" rIns="0" bIns="91440"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Kafka Topic</a:t>
              </a:r>
            </a:p>
          </p:txBody>
        </p:sp>
        <p:cxnSp>
          <p:nvCxnSpPr>
            <p:cNvPr id="2059" name="Straight Arrow Connector 2058">
              <a:extLst>
                <a:ext uri="{FF2B5EF4-FFF2-40B4-BE49-F238E27FC236}">
                  <a16:creationId xmlns:a16="http://schemas.microsoft.com/office/drawing/2014/main" id="{F9C76DF6-8C9C-4763-97BC-82CCF073E366}"/>
                </a:ext>
              </a:extLst>
            </p:cNvPr>
            <p:cNvCxnSpPr>
              <a:cxnSpLocks/>
              <a:endCxn id="110" idx="3"/>
            </p:cNvCxnSpPr>
            <p:nvPr/>
          </p:nvCxnSpPr>
          <p:spPr>
            <a:xfrm flipH="1">
              <a:off x="7521472" y="5514896"/>
              <a:ext cx="754165" cy="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75" name="Straight Arrow Connector 2074">
              <a:extLst>
                <a:ext uri="{FF2B5EF4-FFF2-40B4-BE49-F238E27FC236}">
                  <a16:creationId xmlns:a16="http://schemas.microsoft.com/office/drawing/2014/main" id="{929C98CE-5693-4947-ABB5-CCACD9CD5C03}"/>
                </a:ext>
              </a:extLst>
            </p:cNvPr>
            <p:cNvCxnSpPr>
              <a:cxnSpLocks/>
              <a:stCxn id="114" idx="1"/>
            </p:cNvCxnSpPr>
            <p:nvPr/>
          </p:nvCxnSpPr>
          <p:spPr>
            <a:xfrm flipH="1" flipV="1">
              <a:off x="8504237" y="5501824"/>
              <a:ext cx="897952" cy="1593"/>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300" name="Group 299">
            <a:extLst>
              <a:ext uri="{FF2B5EF4-FFF2-40B4-BE49-F238E27FC236}">
                <a16:creationId xmlns:a16="http://schemas.microsoft.com/office/drawing/2014/main" id="{017AC9D1-2A09-4129-8A67-135054A3C507}"/>
              </a:ext>
            </a:extLst>
          </p:cNvPr>
          <p:cNvGrpSpPr/>
          <p:nvPr/>
        </p:nvGrpSpPr>
        <p:grpSpPr>
          <a:xfrm>
            <a:off x="3806710" y="3249332"/>
            <a:ext cx="2212225" cy="1337708"/>
            <a:chOff x="3806710" y="3249332"/>
            <a:chExt cx="2212225" cy="1337708"/>
          </a:xfrm>
        </p:grpSpPr>
        <p:sp>
          <p:nvSpPr>
            <p:cNvPr id="205" name="Rectangle 204">
              <a:extLst>
                <a:ext uri="{FF2B5EF4-FFF2-40B4-BE49-F238E27FC236}">
                  <a16:creationId xmlns:a16="http://schemas.microsoft.com/office/drawing/2014/main" id="{EE9E204C-DCAC-46BD-99C3-62FF07B0B658}"/>
                </a:ext>
              </a:extLst>
            </p:cNvPr>
            <p:cNvSpPr/>
            <p:nvPr/>
          </p:nvSpPr>
          <p:spPr bwMode="auto">
            <a:xfrm>
              <a:off x="4765560" y="3840395"/>
              <a:ext cx="1083173" cy="7466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Publish Review</a:t>
              </a:r>
            </a:p>
          </p:txBody>
        </p:sp>
        <p:pic>
          <p:nvPicPr>
            <p:cNvPr id="207" name="Picture 206">
              <a:extLst>
                <a:ext uri="{FF2B5EF4-FFF2-40B4-BE49-F238E27FC236}">
                  <a16:creationId xmlns:a16="http://schemas.microsoft.com/office/drawing/2014/main" id="{25690A10-1AA9-4D51-B560-50227EF03E0C}"/>
                </a:ext>
              </a:extLst>
            </p:cNvPr>
            <p:cNvPicPr>
              <a:picLocks noChangeAspect="1"/>
            </p:cNvPicPr>
            <p:nvPr/>
          </p:nvPicPr>
          <p:blipFill>
            <a:blip r:embed="rId5"/>
            <a:stretch>
              <a:fillRect/>
            </a:stretch>
          </p:blipFill>
          <p:spPr>
            <a:xfrm>
              <a:off x="5701661" y="3715228"/>
              <a:ext cx="317274" cy="308315"/>
            </a:xfrm>
            <a:prstGeom prst="rect">
              <a:avLst/>
            </a:prstGeom>
          </p:spPr>
        </p:pic>
        <p:cxnSp>
          <p:nvCxnSpPr>
            <p:cNvPr id="66" name="Connector: Elbow 65">
              <a:extLst>
                <a:ext uri="{FF2B5EF4-FFF2-40B4-BE49-F238E27FC236}">
                  <a16:creationId xmlns:a16="http://schemas.microsoft.com/office/drawing/2014/main" id="{3F063455-25CE-4769-A1C2-70B7FCBD9AEB}"/>
                </a:ext>
              </a:extLst>
            </p:cNvPr>
            <p:cNvCxnSpPr>
              <a:stCxn id="199" idx="2"/>
              <a:endCxn id="205" idx="1"/>
            </p:cNvCxnSpPr>
            <p:nvPr/>
          </p:nvCxnSpPr>
          <p:spPr>
            <a:xfrm rot="16200000" flipH="1">
              <a:off x="3803942" y="3252100"/>
              <a:ext cx="964386" cy="958849"/>
            </a:xfrm>
            <a:prstGeom prst="bentConnector2">
              <a:avLst/>
            </a:prstGeom>
            <a:ln w="38100">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288" name="TextBox 287">
            <a:extLst>
              <a:ext uri="{FF2B5EF4-FFF2-40B4-BE49-F238E27FC236}">
                <a16:creationId xmlns:a16="http://schemas.microsoft.com/office/drawing/2014/main" id="{95D0E90E-CC6B-43D3-8E39-96A3B8C66605}"/>
              </a:ext>
            </a:extLst>
          </p:cNvPr>
          <p:cNvSpPr txBox="1"/>
          <p:nvPr/>
        </p:nvSpPr>
        <p:spPr>
          <a:xfrm>
            <a:off x="2711667" y="3989124"/>
            <a:ext cx="873850" cy="572464"/>
          </a:xfrm>
          <a:prstGeom prst="rect">
            <a:avLst/>
          </a:prstGeom>
          <a:noFill/>
        </p:spPr>
        <p:txBody>
          <a:bodyPr wrap="square" lIns="0" tIns="91440" rIns="0" bIns="91440" rtlCol="0">
            <a:spAutoFit/>
          </a:bodyPr>
          <a:lstStyle/>
          <a:p>
            <a:pPr>
              <a:lnSpc>
                <a:spcPct val="90000"/>
              </a:lnSpc>
              <a:spcAft>
                <a:spcPts val="600"/>
              </a:spcAft>
            </a:pPr>
            <a:r>
              <a:rPr lang="en-US" sz="1400" dirty="0">
                <a:gradFill>
                  <a:gsLst>
                    <a:gs pos="2917">
                      <a:schemeClr val="tx1"/>
                    </a:gs>
                    <a:gs pos="30000">
                      <a:schemeClr val="tx1"/>
                    </a:gs>
                  </a:gsLst>
                  <a:lin ang="5400000" scaled="0"/>
                </a:gradFill>
              </a:rPr>
              <a:t>Cosmos DB</a:t>
            </a:r>
          </a:p>
        </p:txBody>
      </p:sp>
      <p:sp>
        <p:nvSpPr>
          <p:cNvPr id="289" name="TextBox 288">
            <a:extLst>
              <a:ext uri="{FF2B5EF4-FFF2-40B4-BE49-F238E27FC236}">
                <a16:creationId xmlns:a16="http://schemas.microsoft.com/office/drawing/2014/main" id="{C46C8DF8-8B57-42A4-8F96-B8246A8372E7}"/>
              </a:ext>
            </a:extLst>
          </p:cNvPr>
          <p:cNvSpPr txBox="1"/>
          <p:nvPr/>
        </p:nvSpPr>
        <p:spPr>
          <a:xfrm>
            <a:off x="8496121" y="3920973"/>
            <a:ext cx="873850" cy="572464"/>
          </a:xfrm>
          <a:prstGeom prst="rect">
            <a:avLst/>
          </a:prstGeom>
          <a:noFill/>
        </p:spPr>
        <p:txBody>
          <a:bodyPr wrap="square" lIns="0" tIns="91440" rIns="0" bIns="91440"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Cassandra DB</a:t>
            </a:r>
          </a:p>
        </p:txBody>
      </p:sp>
    </p:spTree>
    <p:extLst>
      <p:ext uri="{BB962C8B-B14F-4D97-AF65-F5344CB8AC3E}">
        <p14:creationId xmlns:p14="http://schemas.microsoft.com/office/powerpoint/2010/main" val="38397510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6"/>
                                        </p:tgtEl>
                                        <p:attrNameLst>
                                          <p:attrName>style.visibility</p:attrName>
                                        </p:attrNameLst>
                                      </p:cBhvr>
                                      <p:to>
                                        <p:strVal val="visible"/>
                                      </p:to>
                                    </p:set>
                                    <p:animEffect transition="in" filter="wipe(left)">
                                      <p:cBhvr>
                                        <p:cTn id="7" dur="500"/>
                                        <p:tgtEl>
                                          <p:spTgt spid="29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97"/>
                                        </p:tgtEl>
                                        <p:attrNameLst>
                                          <p:attrName>style.visibility</p:attrName>
                                        </p:attrNameLst>
                                      </p:cBhvr>
                                      <p:to>
                                        <p:strVal val="visible"/>
                                      </p:to>
                                    </p:set>
                                    <p:animEffect transition="in" filter="wipe(left)">
                                      <p:cBhvr>
                                        <p:cTn id="12" dur="500"/>
                                        <p:tgtEl>
                                          <p:spTgt spid="29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98"/>
                                        </p:tgtEl>
                                        <p:attrNameLst>
                                          <p:attrName>style.visibility</p:attrName>
                                        </p:attrNameLst>
                                      </p:cBhvr>
                                      <p:to>
                                        <p:strVal val="visible"/>
                                      </p:to>
                                    </p:set>
                                    <p:animEffect transition="in" filter="wipe(right)">
                                      <p:cBhvr>
                                        <p:cTn id="17" dur="500"/>
                                        <p:tgtEl>
                                          <p:spTgt spid="29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299"/>
                                        </p:tgtEl>
                                        <p:attrNameLst>
                                          <p:attrName>style.visibility</p:attrName>
                                        </p:attrNameLst>
                                      </p:cBhvr>
                                      <p:to>
                                        <p:strVal val="visible"/>
                                      </p:to>
                                    </p:set>
                                    <p:animEffect transition="in" filter="wipe(right)">
                                      <p:cBhvr>
                                        <p:cTn id="22" dur="500"/>
                                        <p:tgtEl>
                                          <p:spTgt spid="29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00"/>
                                        </p:tgtEl>
                                        <p:attrNameLst>
                                          <p:attrName>style.visibility</p:attrName>
                                        </p:attrNameLst>
                                      </p:cBhvr>
                                      <p:to>
                                        <p:strVal val="visible"/>
                                      </p:to>
                                    </p:set>
                                    <p:animEffect transition="in" filter="wipe(left)">
                                      <p:cBhvr>
                                        <p:cTn id="27" dur="500"/>
                                        <p:tgtEl>
                                          <p:spTgt spid="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155034" y="1837819"/>
            <a:ext cx="4918424" cy="4974635"/>
          </a:xfrm>
          <a:prstGeom prst="rect">
            <a:avLst/>
          </a:prstGeom>
          <a:noFill/>
        </p:spPr>
      </p:pic>
      <p:sp>
        <p:nvSpPr>
          <p:cNvPr id="3" name="Rectangle 2"/>
          <p:cNvSpPr/>
          <p:nvPr/>
        </p:nvSpPr>
        <p:spPr bwMode="auto">
          <a:xfrm>
            <a:off x="5496196" y="1655335"/>
            <a:ext cx="5326904" cy="5157119"/>
          </a:xfrm>
          <a:prstGeom prst="rect">
            <a:avLst/>
          </a:prstGeom>
          <a:solidFill>
            <a:schemeClr val="bg1">
              <a:alpha val="80000"/>
            </a:scheme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endParaRPr>
          </a:p>
        </p:txBody>
      </p:sp>
      <p:pic>
        <p:nvPicPr>
          <p:cNvPr id="5" name="Picture 4"/>
          <p:cNvPicPr>
            <a:picLocks noChangeAspect="1"/>
          </p:cNvPicPr>
          <p:nvPr/>
        </p:nvPicPr>
        <p:blipFill>
          <a:blip r:embed="rId4"/>
          <a:stretch>
            <a:fillRect/>
          </a:stretch>
        </p:blipFill>
        <p:spPr>
          <a:xfrm>
            <a:off x="3912426" y="3453606"/>
            <a:ext cx="780290" cy="780290"/>
          </a:xfrm>
          <a:prstGeom prst="rect">
            <a:avLst/>
          </a:prstGeom>
        </p:spPr>
      </p:pic>
      <p:cxnSp>
        <p:nvCxnSpPr>
          <p:cNvPr id="6" name="Elbow Connector 45"/>
          <p:cNvCxnSpPr>
            <a:stCxn id="9" idx="3"/>
            <a:endCxn id="5" idx="1"/>
          </p:cNvCxnSpPr>
          <p:nvPr/>
        </p:nvCxnSpPr>
        <p:spPr>
          <a:xfrm flipV="1">
            <a:off x="2617760" y="3843751"/>
            <a:ext cx="1294666" cy="794"/>
          </a:xfrm>
          <a:prstGeom prst="bentConnector3">
            <a:avLst/>
          </a:prstGeom>
          <a:noFill/>
          <a:ln w="38100" cap="flat" cmpd="sng" algn="ctr">
            <a:solidFill>
              <a:srgbClr val="353535"/>
            </a:solidFill>
            <a:prstDash val="solid"/>
            <a:headEnd type="none"/>
            <a:tailEnd type="triangle"/>
          </a:ln>
          <a:effectLst/>
        </p:spPr>
      </p:cxnSp>
      <p:cxnSp>
        <p:nvCxnSpPr>
          <p:cNvPr id="7" name="Elbow Connector 50"/>
          <p:cNvCxnSpPr>
            <a:cxnSpLocks/>
            <a:stCxn id="5" idx="0"/>
          </p:cNvCxnSpPr>
          <p:nvPr/>
        </p:nvCxnSpPr>
        <p:spPr>
          <a:xfrm rot="5400000" flipH="1" flipV="1">
            <a:off x="6528703" y="604358"/>
            <a:ext cx="623117" cy="5075381"/>
          </a:xfrm>
          <a:prstGeom prst="bentConnector2">
            <a:avLst/>
          </a:prstGeom>
          <a:noFill/>
          <a:ln w="38100" cap="flat" cmpd="sng" algn="ctr">
            <a:solidFill>
              <a:srgbClr val="353535"/>
            </a:solidFill>
            <a:prstDash val="solid"/>
            <a:headEnd type="none"/>
            <a:tailEnd type="triangle"/>
          </a:ln>
          <a:effectLst/>
        </p:spPr>
      </p:cxnSp>
      <p:cxnSp>
        <p:nvCxnSpPr>
          <p:cNvPr id="8" name="Elbow Connector 52"/>
          <p:cNvCxnSpPr>
            <a:stCxn id="5" idx="3"/>
            <a:endCxn id="10" idx="1"/>
          </p:cNvCxnSpPr>
          <p:nvPr/>
        </p:nvCxnSpPr>
        <p:spPr>
          <a:xfrm>
            <a:off x="4692716" y="3843751"/>
            <a:ext cx="1560446" cy="1588"/>
          </a:xfrm>
          <a:prstGeom prst="bentConnector3">
            <a:avLst/>
          </a:prstGeom>
          <a:noFill/>
          <a:ln w="38100" cap="flat" cmpd="sng" algn="ctr">
            <a:solidFill>
              <a:srgbClr val="353535"/>
            </a:solidFill>
            <a:prstDash val="solid"/>
            <a:headEnd type="none"/>
            <a:tailEnd type="triangle"/>
          </a:ln>
          <a:effectLst/>
        </p:spPr>
      </p:cxnSp>
      <p:pic>
        <p:nvPicPr>
          <p:cNvPr id="9" name="Picture 8"/>
          <p:cNvPicPr>
            <a:picLocks noChangeAspect="1"/>
          </p:cNvPicPr>
          <p:nvPr/>
        </p:nvPicPr>
        <p:blipFill>
          <a:blip r:embed="rId5"/>
          <a:stretch>
            <a:fillRect/>
          </a:stretch>
        </p:blipFill>
        <p:spPr>
          <a:xfrm>
            <a:off x="1837470" y="3454400"/>
            <a:ext cx="780290" cy="780290"/>
          </a:xfrm>
          <a:prstGeom prst="rect">
            <a:avLst/>
          </a:prstGeom>
        </p:spPr>
      </p:pic>
      <p:pic>
        <p:nvPicPr>
          <p:cNvPr id="10" name="Picture 9"/>
          <p:cNvPicPr>
            <a:picLocks noChangeAspect="1"/>
          </p:cNvPicPr>
          <p:nvPr/>
        </p:nvPicPr>
        <p:blipFill>
          <a:blip r:embed="rId6"/>
          <a:stretch>
            <a:fillRect/>
          </a:stretch>
        </p:blipFill>
        <p:spPr>
          <a:xfrm>
            <a:off x="6253162" y="3455194"/>
            <a:ext cx="780290" cy="780290"/>
          </a:xfrm>
          <a:prstGeom prst="rect">
            <a:avLst/>
          </a:prstGeom>
        </p:spPr>
      </p:pic>
      <p:cxnSp>
        <p:nvCxnSpPr>
          <p:cNvPr id="13" name="Elbow Connector 104"/>
          <p:cNvCxnSpPr>
            <a:cxnSpLocks/>
            <a:stCxn id="22" idx="2"/>
            <a:endCxn id="55" idx="3"/>
          </p:cNvCxnSpPr>
          <p:nvPr/>
        </p:nvCxnSpPr>
        <p:spPr>
          <a:xfrm rot="5400000">
            <a:off x="8833607" y="3042439"/>
            <a:ext cx="629939" cy="972683"/>
          </a:xfrm>
          <a:prstGeom prst="bentConnector2">
            <a:avLst/>
          </a:prstGeom>
          <a:noFill/>
          <a:ln w="38100" cap="flat" cmpd="sng" algn="ctr">
            <a:solidFill>
              <a:srgbClr val="353535"/>
            </a:solidFill>
            <a:prstDash val="solid"/>
            <a:headEnd type="triangle" w="med" len="med"/>
            <a:tailEnd type="triangle" w="med" len="med"/>
          </a:ln>
          <a:effectLst/>
        </p:spPr>
      </p:cxnSp>
      <p:cxnSp>
        <p:nvCxnSpPr>
          <p:cNvPr id="14" name="Straight Arrow Connector 13"/>
          <p:cNvCxnSpPr>
            <a:cxnSpLocks/>
            <a:stCxn id="55" idx="1"/>
            <a:endCxn id="10" idx="3"/>
          </p:cNvCxnSpPr>
          <p:nvPr/>
        </p:nvCxnSpPr>
        <p:spPr>
          <a:xfrm flipH="1">
            <a:off x="7033452" y="3843750"/>
            <a:ext cx="848492" cy="1589"/>
          </a:xfrm>
          <a:prstGeom prst="straightConnector1">
            <a:avLst/>
          </a:prstGeom>
          <a:noFill/>
          <a:ln w="38100" cap="flat" cmpd="sng" algn="ctr">
            <a:solidFill>
              <a:srgbClr val="353535"/>
            </a:solidFill>
            <a:prstDash val="solid"/>
            <a:headEnd type="triangle" w="med" len="med"/>
            <a:tailEnd type="triangle" w="med" len="med"/>
          </a:ln>
          <a:effectLst/>
        </p:spPr>
      </p:cxnSp>
      <p:sp>
        <p:nvSpPr>
          <p:cNvPr id="20" name="TextBox 19"/>
          <p:cNvSpPr txBox="1"/>
          <p:nvPr/>
        </p:nvSpPr>
        <p:spPr>
          <a:xfrm>
            <a:off x="1500934" y="2952314"/>
            <a:ext cx="2700596" cy="893025"/>
          </a:xfrm>
          <a:prstGeom prst="rect">
            <a:avLst/>
          </a:prstGeom>
          <a:noFill/>
        </p:spPr>
        <p:txBody>
          <a:bodyPr wrap="square" lIns="0" tIns="0" rIns="0" bIns="0" rtlCol="0">
            <a:noAutofit/>
          </a:bodyPr>
          <a:lstStyle/>
          <a:p>
            <a:pPr algn="r">
              <a:lnSpc>
                <a:spcPct val="90000"/>
              </a:lnSpc>
              <a:spcAft>
                <a:spcPts val="600"/>
              </a:spcAft>
            </a:pPr>
            <a:r>
              <a:rPr lang="en-US" sz="1200" b="1" dirty="0">
                <a:gradFill>
                  <a:gsLst>
                    <a:gs pos="2917">
                      <a:srgbClr val="353535"/>
                    </a:gs>
                    <a:gs pos="30000">
                      <a:srgbClr val="353535"/>
                    </a:gs>
                  </a:gsLst>
                  <a:lin ang="5400000" scaled="0"/>
                </a:gradFill>
                <a:latin typeface="Segoe UI Semilight"/>
              </a:rPr>
              <a:t>Azure Traffic Manager </a:t>
            </a:r>
          </a:p>
          <a:p>
            <a:pPr algn="r">
              <a:lnSpc>
                <a:spcPct val="90000"/>
              </a:lnSpc>
              <a:spcAft>
                <a:spcPts val="600"/>
              </a:spcAft>
            </a:pPr>
            <a:r>
              <a:rPr lang="en-US" sz="1200" dirty="0">
                <a:gradFill>
                  <a:gsLst>
                    <a:gs pos="2917">
                      <a:srgbClr val="353535"/>
                    </a:gs>
                    <a:gs pos="30000">
                      <a:srgbClr val="353535"/>
                    </a:gs>
                  </a:gsLst>
                  <a:lin ang="5400000" scaled="0"/>
                </a:gradFill>
                <a:latin typeface="Segoe UI Semilight"/>
              </a:rPr>
              <a:t>contosooutdoors.trafficmanager.net</a:t>
            </a:r>
          </a:p>
        </p:txBody>
      </p:sp>
      <p:sp>
        <p:nvSpPr>
          <p:cNvPr id="21" name="Title 44"/>
          <p:cNvSpPr txBox="1">
            <a:spLocks/>
          </p:cNvSpPr>
          <p:nvPr/>
        </p:nvSpPr>
        <p:spPr>
          <a:xfrm>
            <a:off x="274639" y="2952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02" normalizeH="0" baseline="0" noProof="0" dirty="0">
                <a:ln w="3175">
                  <a:noFill/>
                </a:ln>
                <a:gradFill>
                  <a:gsLst>
                    <a:gs pos="1250">
                      <a:srgbClr val="353535"/>
                    </a:gs>
                    <a:gs pos="100000">
                      <a:srgbClr val="353535"/>
                    </a:gs>
                  </a:gsLst>
                  <a:lin ang="5400000" scaled="0"/>
                </a:gradFill>
                <a:effectLst/>
                <a:uLnTx/>
                <a:uFillTx/>
                <a:latin typeface="Segoe UI Light"/>
                <a:ea typeface="+mn-ea"/>
                <a:cs typeface="Segoe UI" pitchFamily="34" charset="0"/>
              </a:rPr>
              <a:t>Portability + Global HA/DR</a:t>
            </a:r>
          </a:p>
        </p:txBody>
      </p:sp>
      <p:pic>
        <p:nvPicPr>
          <p:cNvPr id="22" name="Picture 21">
            <a:extLst>
              <a:ext uri="{FF2B5EF4-FFF2-40B4-BE49-F238E27FC236}">
                <a16:creationId xmlns:a16="http://schemas.microsoft.com/office/drawing/2014/main" id="{9E53C761-E468-476A-B8E0-CC6ADD0ECB85}"/>
              </a:ext>
            </a:extLst>
          </p:cNvPr>
          <p:cNvPicPr>
            <a:picLocks noChangeAspect="1"/>
          </p:cNvPicPr>
          <p:nvPr/>
        </p:nvPicPr>
        <p:blipFill>
          <a:blip r:embed="rId7">
            <a:biLevel thresh="25000"/>
          </a:blip>
          <a:stretch>
            <a:fillRect/>
          </a:stretch>
        </p:blipFill>
        <p:spPr>
          <a:xfrm>
            <a:off x="9244772" y="2433521"/>
            <a:ext cx="780290" cy="780290"/>
          </a:xfrm>
          <a:prstGeom prst="rect">
            <a:avLst/>
          </a:prstGeom>
        </p:spPr>
      </p:pic>
      <p:grpSp>
        <p:nvGrpSpPr>
          <p:cNvPr id="65" name="Group 64">
            <a:extLst>
              <a:ext uri="{FF2B5EF4-FFF2-40B4-BE49-F238E27FC236}">
                <a16:creationId xmlns:a16="http://schemas.microsoft.com/office/drawing/2014/main" id="{4E166F38-2FE9-412B-9361-1D5BC722D511}"/>
              </a:ext>
            </a:extLst>
          </p:cNvPr>
          <p:cNvGrpSpPr/>
          <p:nvPr/>
        </p:nvGrpSpPr>
        <p:grpSpPr>
          <a:xfrm>
            <a:off x="4302570" y="4233896"/>
            <a:ext cx="6476718" cy="945751"/>
            <a:chOff x="4302570" y="4233896"/>
            <a:chExt cx="6476718" cy="945751"/>
          </a:xfrm>
        </p:grpSpPr>
        <p:pic>
          <p:nvPicPr>
            <p:cNvPr id="41" name="Picture 40">
              <a:extLst>
                <a:ext uri="{FF2B5EF4-FFF2-40B4-BE49-F238E27FC236}">
                  <a16:creationId xmlns:a16="http://schemas.microsoft.com/office/drawing/2014/main" id="{04BC84CA-8DE9-44AC-BF98-635CFC5B0994}"/>
                </a:ext>
              </a:extLst>
            </p:cNvPr>
            <p:cNvPicPr>
              <a:picLocks noChangeAspect="1"/>
            </p:cNvPicPr>
            <p:nvPr/>
          </p:nvPicPr>
          <p:blipFill>
            <a:blip r:embed="rId6"/>
            <a:stretch>
              <a:fillRect/>
            </a:stretch>
          </p:blipFill>
          <p:spPr>
            <a:xfrm>
              <a:off x="9998998" y="4399357"/>
              <a:ext cx="780290" cy="780290"/>
            </a:xfrm>
            <a:prstGeom prst="rect">
              <a:avLst/>
            </a:prstGeom>
          </p:spPr>
        </p:pic>
        <p:cxnSp>
          <p:nvCxnSpPr>
            <p:cNvPr id="44" name="Connector: Elbow 43">
              <a:extLst>
                <a:ext uri="{FF2B5EF4-FFF2-40B4-BE49-F238E27FC236}">
                  <a16:creationId xmlns:a16="http://schemas.microsoft.com/office/drawing/2014/main" id="{42C49F24-3D94-4850-B31D-51895EF97658}"/>
                </a:ext>
              </a:extLst>
            </p:cNvPr>
            <p:cNvCxnSpPr>
              <a:stCxn id="5" idx="2"/>
              <a:endCxn id="41" idx="1"/>
            </p:cNvCxnSpPr>
            <p:nvPr/>
          </p:nvCxnSpPr>
          <p:spPr>
            <a:xfrm rot="16200000" flipH="1">
              <a:off x="6872981" y="1663485"/>
              <a:ext cx="555606" cy="5696427"/>
            </a:xfrm>
            <a:prstGeom prst="bentConnector2">
              <a:avLst/>
            </a:prstGeom>
            <a:ln w="38100">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6AD4A2D3-D6A7-4924-8E5D-7DF5DF1E86FB}"/>
              </a:ext>
            </a:extLst>
          </p:cNvPr>
          <p:cNvGrpSpPr/>
          <p:nvPr/>
        </p:nvGrpSpPr>
        <p:grpSpPr>
          <a:xfrm>
            <a:off x="4302570" y="4233896"/>
            <a:ext cx="4359664" cy="1811391"/>
            <a:chOff x="4302570" y="4233896"/>
            <a:chExt cx="4359664" cy="1811391"/>
          </a:xfrm>
        </p:grpSpPr>
        <p:pic>
          <p:nvPicPr>
            <p:cNvPr id="42" name="Picture 41">
              <a:extLst>
                <a:ext uri="{FF2B5EF4-FFF2-40B4-BE49-F238E27FC236}">
                  <a16:creationId xmlns:a16="http://schemas.microsoft.com/office/drawing/2014/main" id="{4ACFF0ED-9DA0-4777-9356-A4BC40E67631}"/>
                </a:ext>
              </a:extLst>
            </p:cNvPr>
            <p:cNvPicPr>
              <a:picLocks noChangeAspect="1"/>
            </p:cNvPicPr>
            <p:nvPr/>
          </p:nvPicPr>
          <p:blipFill>
            <a:blip r:embed="rId6"/>
            <a:stretch>
              <a:fillRect/>
            </a:stretch>
          </p:blipFill>
          <p:spPr>
            <a:xfrm>
              <a:off x="7881944" y="5264997"/>
              <a:ext cx="780290" cy="780290"/>
            </a:xfrm>
            <a:prstGeom prst="rect">
              <a:avLst/>
            </a:prstGeom>
          </p:spPr>
        </p:pic>
        <p:cxnSp>
          <p:nvCxnSpPr>
            <p:cNvPr id="46" name="Connector: Elbow 45">
              <a:extLst>
                <a:ext uri="{FF2B5EF4-FFF2-40B4-BE49-F238E27FC236}">
                  <a16:creationId xmlns:a16="http://schemas.microsoft.com/office/drawing/2014/main" id="{8EF1D784-51A0-4ACD-9285-3A6D9834A27D}"/>
                </a:ext>
              </a:extLst>
            </p:cNvPr>
            <p:cNvCxnSpPr>
              <a:stCxn id="5" idx="2"/>
              <a:endCxn id="42" idx="1"/>
            </p:cNvCxnSpPr>
            <p:nvPr/>
          </p:nvCxnSpPr>
          <p:spPr>
            <a:xfrm rot="16200000" flipH="1">
              <a:off x="5381634" y="3154832"/>
              <a:ext cx="1421246" cy="3579373"/>
            </a:xfrm>
            <a:prstGeom prst="bentConnector2">
              <a:avLst/>
            </a:prstGeom>
            <a:ln w="38100">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pic>
        <p:nvPicPr>
          <p:cNvPr id="55" name="Picture 54">
            <a:extLst>
              <a:ext uri="{FF2B5EF4-FFF2-40B4-BE49-F238E27FC236}">
                <a16:creationId xmlns:a16="http://schemas.microsoft.com/office/drawing/2014/main" id="{E02C7D9B-8741-40F0-85DC-1AE1C5BD3D11}"/>
              </a:ext>
            </a:extLst>
          </p:cNvPr>
          <p:cNvPicPr>
            <a:picLocks noChangeAspect="1"/>
          </p:cNvPicPr>
          <p:nvPr/>
        </p:nvPicPr>
        <p:blipFill>
          <a:blip r:embed="rId8"/>
          <a:stretch>
            <a:fillRect/>
          </a:stretch>
        </p:blipFill>
        <p:spPr>
          <a:xfrm>
            <a:off x="7881944" y="3453605"/>
            <a:ext cx="780290" cy="780290"/>
          </a:xfrm>
          <a:prstGeom prst="rect">
            <a:avLst/>
          </a:prstGeom>
        </p:spPr>
      </p:pic>
      <p:sp>
        <p:nvSpPr>
          <p:cNvPr id="63" name="TextBox 62">
            <a:extLst>
              <a:ext uri="{FF2B5EF4-FFF2-40B4-BE49-F238E27FC236}">
                <a16:creationId xmlns:a16="http://schemas.microsoft.com/office/drawing/2014/main" id="{196B43B2-B94F-4D47-9D82-F392059614FB}"/>
              </a:ext>
            </a:extLst>
          </p:cNvPr>
          <p:cNvSpPr txBox="1"/>
          <p:nvPr/>
        </p:nvSpPr>
        <p:spPr>
          <a:xfrm>
            <a:off x="7860020" y="4133086"/>
            <a:ext cx="824137" cy="489365"/>
          </a:xfrm>
          <a:prstGeom prst="rect">
            <a:avLst/>
          </a:prstGeom>
          <a:noFill/>
        </p:spPr>
        <p:txBody>
          <a:bodyPr wrap="square" lIns="0" tIns="146304" rIns="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Events</a:t>
            </a:r>
          </a:p>
        </p:txBody>
      </p:sp>
    </p:spTree>
    <p:extLst>
      <p:ext uri="{BB962C8B-B14F-4D97-AF65-F5344CB8AC3E}">
        <p14:creationId xmlns:p14="http://schemas.microsoft.com/office/powerpoint/2010/main" val="6293423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wipe(left)">
                                      <p:cBhvr>
                                        <p:cTn id="17" dur="500"/>
                                        <p:tgtEl>
                                          <p:spTgt spid="65"/>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66"/>
                                        </p:tgtEl>
                                        <p:attrNameLst>
                                          <p:attrName>style.visibility</p:attrName>
                                        </p:attrNameLst>
                                      </p:cBhvr>
                                      <p:to>
                                        <p:strVal val="visible"/>
                                      </p:to>
                                    </p:set>
                                    <p:animEffect transition="in" filter="wipe(left)">
                                      <p:cBhvr>
                                        <p:cTn id="21"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u="sng" dirty="0" err="1"/>
              <a:t>L</a:t>
            </a:r>
            <a:r>
              <a:rPr lang="en-US" dirty="0" err="1"/>
              <a:t>iskov</a:t>
            </a:r>
            <a:r>
              <a:rPr lang="en-US" dirty="0"/>
              <a:t> Substitution Principle</a:t>
            </a:r>
          </a:p>
        </p:txBody>
      </p:sp>
      <p:sp>
        <p:nvSpPr>
          <p:cNvPr id="7" name="Title 4"/>
          <p:cNvSpPr txBox="1">
            <a:spLocks/>
          </p:cNvSpPr>
          <p:nvPr/>
        </p:nvSpPr>
        <p:spPr>
          <a:xfrm>
            <a:off x="274638" y="3215191"/>
            <a:ext cx="11963399" cy="1846659"/>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r>
              <a:rPr lang="en-US" sz="4000" dirty="0"/>
              <a:t>Objects in a program should be replaceable with instances of their subtypes without altering the correctness of that program.</a:t>
            </a:r>
          </a:p>
        </p:txBody>
      </p:sp>
      <p:sp>
        <p:nvSpPr>
          <p:cNvPr id="4" name="Title 4"/>
          <p:cNvSpPr txBox="1">
            <a:spLocks/>
          </p:cNvSpPr>
          <p:nvPr/>
        </p:nvSpPr>
        <p:spPr>
          <a:xfrm>
            <a:off x="274638" y="5021262"/>
            <a:ext cx="11963399" cy="1292662"/>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r>
              <a:rPr lang="en-US" sz="4000" b="1" dirty="0"/>
              <a:t>Services</a:t>
            </a:r>
            <a:r>
              <a:rPr lang="en-US" sz="4000" dirty="0"/>
              <a:t> in an </a:t>
            </a:r>
            <a:r>
              <a:rPr lang="en-US" sz="4000" b="1" dirty="0"/>
              <a:t>application</a:t>
            </a:r>
            <a:r>
              <a:rPr lang="en-US" sz="4000" dirty="0"/>
              <a:t> should be replaceable without altering the correctness of that </a:t>
            </a:r>
            <a:r>
              <a:rPr lang="en-US" sz="4000" b="1" dirty="0"/>
              <a:t>application</a:t>
            </a:r>
            <a:r>
              <a:rPr lang="en-US" sz="4000" dirty="0"/>
              <a:t>.</a:t>
            </a:r>
          </a:p>
        </p:txBody>
      </p:sp>
    </p:spTree>
    <p:custDataLst>
      <p:tags r:id="rId1"/>
    </p:custDataLst>
    <p:extLst>
      <p:ext uri="{BB962C8B-B14F-4D97-AF65-F5344CB8AC3E}">
        <p14:creationId xmlns:p14="http://schemas.microsoft.com/office/powerpoint/2010/main" val="3420591098"/>
      </p:ext>
    </p:extLst>
  </p:cSld>
  <p:clrMapOvr>
    <a:masterClrMapping/>
  </p:clrMapOvr>
  <p:transition advTm="74055">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7"/>
                                        </p:tgtEl>
                                        <p:attrNameLst>
                                          <p:attrName>style.opacity</p:attrName>
                                        </p:attrNameLst>
                                      </p:cBhvr>
                                      <p:to>
                                        <p:strVal val="0.25"/>
                                      </p:to>
                                    </p:set>
                                    <p:animEffect filter="image" prLst="opacity: 0.25">
                                      <p:cBhvr rctx="IE">
                                        <p:cTn id="7" dur="indefinite"/>
                                        <p:tgtEl>
                                          <p:spTgt spid="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txBox="1">
            <a:spLocks/>
          </p:cNvSpPr>
          <p:nvPr/>
        </p:nvSpPr>
        <p:spPr>
          <a:xfrm>
            <a:off x="274638" y="2125662"/>
            <a:ext cx="11887199" cy="1181862"/>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7200" b="1" i="0" u="sng" strike="noStrike" kern="1200" cap="none" spc="-100" normalizeH="0" baseline="0" noProof="0">
                <a:ln w="3175">
                  <a:noFill/>
                </a:ln>
                <a:gradFill>
                  <a:gsLst>
                    <a:gs pos="100000">
                      <a:srgbClr val="FFFFFF"/>
                    </a:gs>
                    <a:gs pos="0">
                      <a:srgbClr val="FFFFFF"/>
                    </a:gs>
                  </a:gsLst>
                  <a:lin ang="5400000" scaled="0"/>
                </a:gradFill>
                <a:effectLst/>
                <a:uLnTx/>
                <a:uFillTx/>
                <a:latin typeface="Segoe UI Light"/>
                <a:ea typeface="+mn-ea"/>
                <a:cs typeface="Segoe UI" pitchFamily="34" charset="0"/>
              </a:rPr>
              <a:t>L</a:t>
            </a:r>
            <a:r>
              <a:rPr kumimoji="0" lang="en-US" sz="7200" b="0" i="0" u="none" strike="noStrike" kern="1200" cap="none" spc="-100" normalizeH="0" baseline="0" noProof="0">
                <a:ln w="3175">
                  <a:noFill/>
                </a:ln>
                <a:gradFill>
                  <a:gsLst>
                    <a:gs pos="100000">
                      <a:srgbClr val="FFFFFF"/>
                    </a:gs>
                    <a:gs pos="0">
                      <a:srgbClr val="FFFFFF"/>
                    </a:gs>
                  </a:gsLst>
                  <a:lin ang="5400000" scaled="0"/>
                </a:gradFill>
                <a:effectLst/>
                <a:uLnTx/>
                <a:uFillTx/>
                <a:latin typeface="Segoe UI Light"/>
                <a:ea typeface="+mn-ea"/>
                <a:cs typeface="Segoe UI" pitchFamily="34" charset="0"/>
              </a:rPr>
              <a:t>iskov Substitution Principle</a:t>
            </a:r>
            <a:endParaRPr kumimoji="0" lang="en-US" sz="7200" b="0"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endParaRPr>
          </a:p>
        </p:txBody>
      </p:sp>
      <p:sp>
        <p:nvSpPr>
          <p:cNvPr id="7" name="Title 4"/>
          <p:cNvSpPr txBox="1">
            <a:spLocks/>
          </p:cNvSpPr>
          <p:nvPr/>
        </p:nvSpPr>
        <p:spPr>
          <a:xfrm>
            <a:off x="274638" y="3215191"/>
            <a:ext cx="11963399" cy="1846659"/>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rPr>
              <a:t>Objects in a program should be replaceable with instances of their subtypes without altering the correctness of that program.</a:t>
            </a:r>
          </a:p>
        </p:txBody>
      </p:sp>
      <p:sp>
        <p:nvSpPr>
          <p:cNvPr id="8" name="Title 4"/>
          <p:cNvSpPr txBox="1">
            <a:spLocks/>
          </p:cNvSpPr>
          <p:nvPr/>
        </p:nvSpPr>
        <p:spPr>
          <a:xfrm>
            <a:off x="274638" y="5021262"/>
            <a:ext cx="11963399" cy="1292662"/>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000" b="1"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rPr>
              <a:t>Services</a:t>
            </a:r>
            <a:r>
              <a:rPr kumimoji="0" lang="en-US" sz="4000" b="0"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rPr>
              <a:t> in an </a:t>
            </a:r>
            <a:r>
              <a:rPr kumimoji="0" lang="en-US" sz="4000" b="1"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rPr>
              <a:t>application</a:t>
            </a:r>
            <a:r>
              <a:rPr kumimoji="0" lang="en-US" sz="4000" b="0"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rPr>
              <a:t> should be replaceable without altering the correctness of that </a:t>
            </a:r>
            <a:r>
              <a:rPr kumimoji="0" lang="en-US" sz="4000" b="1"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rPr>
              <a:t>application</a:t>
            </a:r>
            <a:r>
              <a:rPr kumimoji="0" lang="en-US" sz="4000" b="0"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rPr>
              <a:t>.</a:t>
            </a:r>
          </a:p>
        </p:txBody>
      </p:sp>
      <p:pic>
        <p:nvPicPr>
          <p:cNvPr id="10" name="Picture 9"/>
          <p:cNvPicPr>
            <a:picLocks noChangeAspect="1"/>
          </p:cNvPicPr>
          <p:nvPr/>
        </p:nvPicPr>
        <p:blipFill>
          <a:blip r:embed="rId3"/>
          <a:stretch>
            <a:fillRect/>
          </a:stretch>
        </p:blipFill>
        <p:spPr>
          <a:xfrm>
            <a:off x="284344" y="4020917"/>
            <a:ext cx="2048793" cy="2069486"/>
          </a:xfrm>
          <a:prstGeom prst="rect">
            <a:avLst/>
          </a:prstGeom>
        </p:spPr>
      </p:pic>
      <p:pic>
        <p:nvPicPr>
          <p:cNvPr id="11" name="Picture 10"/>
          <p:cNvPicPr>
            <a:picLocks noChangeAspect="1"/>
          </p:cNvPicPr>
          <p:nvPr/>
        </p:nvPicPr>
        <p:blipFill>
          <a:blip r:embed="rId4"/>
          <a:stretch>
            <a:fillRect/>
          </a:stretch>
        </p:blipFill>
        <p:spPr>
          <a:xfrm>
            <a:off x="284344" y="838956"/>
            <a:ext cx="2057400" cy="2069486"/>
          </a:xfrm>
          <a:prstGeom prst="rect">
            <a:avLst/>
          </a:prstGeom>
        </p:spPr>
      </p:pic>
      <p:sp>
        <p:nvSpPr>
          <p:cNvPr id="12" name="Text Placeholder 2"/>
          <p:cNvSpPr txBox="1">
            <a:spLocks/>
          </p:cNvSpPr>
          <p:nvPr/>
        </p:nvSpPr>
        <p:spPr>
          <a:xfrm>
            <a:off x="2560637" y="3268663"/>
            <a:ext cx="9603566" cy="2078180"/>
          </a:xfrm>
          <a:prstGeom prst="rect">
            <a:avLst/>
          </a:prstGeom>
        </p:spPr>
        <p:txBody>
          <a:bodyPr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endParaRPr kumimoji="0" lang="en-US" sz="24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endParaRPr>
          </a:p>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a:pPr>
            <a:endParaRPr kumimoji="0" lang="en-US" sz="40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endParaRPr>
          </a:p>
          <a:p>
            <a:pPr marL="571500" marR="0" lvl="0" indent="-571500" algn="l" defTabSz="932742" rtl="0" eaLnBrk="1" fontAlgn="auto" latinLnBrk="0" hangingPunct="1">
              <a:lnSpc>
                <a:spcPct val="90000"/>
              </a:lnSpc>
              <a:spcBef>
                <a:spcPct val="20000"/>
              </a:spcBef>
              <a:spcAft>
                <a:spcPts val="0"/>
              </a:spcAft>
              <a:buClrTx/>
              <a:buSzPct val="90000"/>
              <a:buFont typeface="Arial" pitchFamily="34" charset="0"/>
              <a:buChar char="•"/>
              <a:tabLst/>
              <a:defRPr/>
            </a:pPr>
            <a:endParaRPr kumimoji="0" lang="en-US" sz="40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endParaRPr>
          </a:p>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a:pPr>
            <a:endParaRPr kumimoji="0" lang="en-US" sz="40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endParaRPr>
          </a:p>
        </p:txBody>
      </p:sp>
      <p:sp>
        <p:nvSpPr>
          <p:cNvPr id="13" name="Text Placeholder 2"/>
          <p:cNvSpPr txBox="1">
            <a:spLocks/>
          </p:cNvSpPr>
          <p:nvPr/>
        </p:nvSpPr>
        <p:spPr>
          <a:xfrm>
            <a:off x="2560637" y="830263"/>
            <a:ext cx="9583518" cy="2438399"/>
          </a:xfrm>
          <a:prstGeom prst="rect">
            <a:avLst/>
          </a:prstGeom>
        </p:spPr>
        <p:txBody>
          <a:bodyPr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32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rPr>
              <a:t>Inventory is managed by a custom, in-house ERP system that handles all warehouse functions. We’ll need to access it to build out the Inventory service.</a:t>
            </a:r>
          </a:p>
        </p:txBody>
      </p:sp>
      <p:sp>
        <p:nvSpPr>
          <p:cNvPr id="14" name="Text Placeholder 2"/>
          <p:cNvSpPr txBox="1">
            <a:spLocks/>
          </p:cNvSpPr>
          <p:nvPr/>
        </p:nvSpPr>
        <p:spPr>
          <a:xfrm>
            <a:off x="2559379" y="1363662"/>
            <a:ext cx="9606081" cy="685800"/>
          </a:xfrm>
          <a:prstGeom prst="rect">
            <a:avLst/>
          </a:prstGeom>
        </p:spPr>
        <p:txBody>
          <a:bodyPr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endParaRPr kumimoji="0" lang="en-US" sz="32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endParaRPr>
          </a:p>
        </p:txBody>
      </p:sp>
      <p:sp>
        <p:nvSpPr>
          <p:cNvPr id="15" name="Text Placeholder 2"/>
          <p:cNvSpPr txBox="1">
            <a:spLocks/>
          </p:cNvSpPr>
          <p:nvPr/>
        </p:nvSpPr>
        <p:spPr>
          <a:xfrm>
            <a:off x="2558122" y="4020917"/>
            <a:ext cx="9586033" cy="533399"/>
          </a:xfrm>
          <a:prstGeom prst="rect">
            <a:avLst/>
          </a:prstGeom>
        </p:spPr>
        <p:txBody>
          <a:bodyPr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32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rPr>
              <a:t>Accessing the ERP system is actually pretty easy.</a:t>
            </a:r>
          </a:p>
        </p:txBody>
      </p:sp>
      <p:sp>
        <p:nvSpPr>
          <p:cNvPr id="16" name="Text Placeholder 2"/>
          <p:cNvSpPr txBox="1">
            <a:spLocks/>
          </p:cNvSpPr>
          <p:nvPr/>
        </p:nvSpPr>
        <p:spPr>
          <a:xfrm>
            <a:off x="2558122" y="2239963"/>
            <a:ext cx="9606081" cy="685800"/>
          </a:xfrm>
          <a:prstGeom prst="rect">
            <a:avLst/>
          </a:prstGeom>
        </p:spPr>
        <p:txBody>
          <a:bodyPr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32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rPr>
              <a:t>I’ll go talk to Paul, the lead ERP architect, to see what’s involved. Hopefully it’s not too complicated.</a:t>
            </a:r>
          </a:p>
        </p:txBody>
      </p:sp>
      <p:sp>
        <p:nvSpPr>
          <p:cNvPr id="17" name="Text Placeholder 2"/>
          <p:cNvSpPr txBox="1">
            <a:spLocks/>
          </p:cNvSpPr>
          <p:nvPr/>
        </p:nvSpPr>
        <p:spPr>
          <a:xfrm>
            <a:off x="2559377" y="4554317"/>
            <a:ext cx="9606081" cy="685800"/>
          </a:xfrm>
          <a:prstGeom prst="rect">
            <a:avLst/>
          </a:prstGeom>
        </p:spPr>
        <p:txBody>
          <a:bodyPr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32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rPr>
              <a:t>We expose all of the ERP functionality through a single SOAP-based web service. </a:t>
            </a: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32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rPr>
              <a:t>All you need to do is plug in to that.</a:t>
            </a:r>
          </a:p>
        </p:txBody>
      </p:sp>
    </p:spTree>
    <p:extLst>
      <p:ext uri="{BB962C8B-B14F-4D97-AF65-F5344CB8AC3E}">
        <p14:creationId xmlns:p14="http://schemas.microsoft.com/office/powerpoint/2010/main" val="42496437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7"/>
                                        </p:tgtEl>
                                        <p:attrNameLst>
                                          <p:attrName>style.opacity</p:attrName>
                                        </p:attrNameLst>
                                      </p:cBhvr>
                                      <p:to>
                                        <p:strVal val="0.25"/>
                                      </p:to>
                                    </p:set>
                                    <p:animEffect filter="image" prLst="opacity: 0.25">
                                      <p:cBhvr rctx="IE">
                                        <p:cTn id="7" dur="indefinite"/>
                                        <p:tgtEl>
                                          <p:spTgt spid="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5" grpId="0"/>
      <p:bldP spid="16" grpId="0"/>
      <p:bldP spid="1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p:cNvSpPr txBox="1">
            <a:spLocks/>
          </p:cNvSpPr>
          <p:nvPr/>
        </p:nvSpPr>
        <p:spPr>
          <a:xfrm>
            <a:off x="274638" y="2125662"/>
            <a:ext cx="11887199" cy="1181862"/>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7200" b="1" i="0" u="sng" strike="noStrike" kern="1200" cap="none" spc="-100" normalizeH="0" baseline="0" noProof="0">
                <a:ln w="3175">
                  <a:noFill/>
                </a:ln>
                <a:gradFill>
                  <a:gsLst>
                    <a:gs pos="100000">
                      <a:srgbClr val="FFFFFF"/>
                    </a:gs>
                    <a:gs pos="0">
                      <a:srgbClr val="FFFFFF"/>
                    </a:gs>
                  </a:gsLst>
                  <a:lin ang="5400000" scaled="0"/>
                </a:gradFill>
                <a:effectLst/>
                <a:uLnTx/>
                <a:uFillTx/>
                <a:latin typeface="Segoe UI Light"/>
                <a:ea typeface="+mn-ea"/>
                <a:cs typeface="Segoe UI" pitchFamily="34" charset="0"/>
              </a:rPr>
              <a:t>I</a:t>
            </a:r>
            <a:r>
              <a:rPr kumimoji="0" lang="en-US" sz="7200" b="0" i="0" u="none" strike="noStrike" kern="1200" cap="none" spc="-100" normalizeH="0" baseline="0" noProof="0">
                <a:ln w="3175">
                  <a:noFill/>
                </a:ln>
                <a:gradFill>
                  <a:gsLst>
                    <a:gs pos="100000">
                      <a:srgbClr val="FFFFFF"/>
                    </a:gs>
                    <a:gs pos="0">
                      <a:srgbClr val="FFFFFF"/>
                    </a:gs>
                  </a:gsLst>
                  <a:lin ang="5400000" scaled="0"/>
                </a:gradFill>
                <a:effectLst/>
                <a:uLnTx/>
                <a:uFillTx/>
                <a:latin typeface="Segoe UI Light"/>
                <a:ea typeface="+mn-ea"/>
                <a:cs typeface="Segoe UI" pitchFamily="34" charset="0"/>
              </a:rPr>
              <a:t>nterface Segregation Principle</a:t>
            </a:r>
            <a:endParaRPr kumimoji="0" lang="en-US" sz="7200" b="0"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endParaRPr>
          </a:p>
        </p:txBody>
      </p:sp>
      <p:sp>
        <p:nvSpPr>
          <p:cNvPr id="3" name="Title 4"/>
          <p:cNvSpPr txBox="1">
            <a:spLocks/>
          </p:cNvSpPr>
          <p:nvPr/>
        </p:nvSpPr>
        <p:spPr>
          <a:xfrm>
            <a:off x="274638" y="3215191"/>
            <a:ext cx="11963399" cy="1292662"/>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rPr>
              <a:t>Many client-specific interfaces are better than one general-purpose interface.</a:t>
            </a:r>
          </a:p>
        </p:txBody>
      </p:sp>
    </p:spTree>
    <p:extLst>
      <p:ext uri="{BB962C8B-B14F-4D97-AF65-F5344CB8AC3E}">
        <p14:creationId xmlns:p14="http://schemas.microsoft.com/office/powerpoint/2010/main" val="75814769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Title 2"/>
          <p:cNvSpPr txBox="1">
            <a:spLocks/>
          </p:cNvSpPr>
          <p:nvPr/>
        </p:nvSpPr>
        <p:spPr>
          <a:xfrm>
            <a:off x="198437" y="253512"/>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02" normalizeH="0" baseline="0" noProof="0" dirty="0">
                <a:ln w="3175">
                  <a:noFill/>
                </a:ln>
                <a:gradFill>
                  <a:gsLst>
                    <a:gs pos="1250">
                      <a:srgbClr val="353535"/>
                    </a:gs>
                    <a:gs pos="100000">
                      <a:srgbClr val="353535"/>
                    </a:gs>
                  </a:gsLst>
                  <a:lin ang="5400000" scaled="0"/>
                </a:gradFill>
                <a:effectLst/>
                <a:uLnTx/>
                <a:uFillTx/>
                <a:latin typeface="Segoe UI Light"/>
                <a:ea typeface="+mn-ea"/>
                <a:cs typeface="Segoe UI" pitchFamily="34" charset="0"/>
              </a:rPr>
              <a:t>Integrating with the ERP System</a:t>
            </a:r>
          </a:p>
        </p:txBody>
      </p:sp>
      <p:grpSp>
        <p:nvGrpSpPr>
          <p:cNvPr id="197" name="Group 196"/>
          <p:cNvGrpSpPr/>
          <p:nvPr/>
        </p:nvGrpSpPr>
        <p:grpSpPr>
          <a:xfrm>
            <a:off x="596341" y="1495379"/>
            <a:ext cx="1500133" cy="831271"/>
            <a:chOff x="8882064" y="5440363"/>
            <a:chExt cx="1114425" cy="617538"/>
          </a:xfrm>
        </p:grpSpPr>
        <p:sp>
          <p:nvSpPr>
            <p:cNvPr id="198" name="Rectangle 383"/>
            <p:cNvSpPr>
              <a:spLocks noChangeArrowheads="1"/>
            </p:cNvSpPr>
            <p:nvPr/>
          </p:nvSpPr>
          <p:spPr bwMode="auto">
            <a:xfrm>
              <a:off x="9363076" y="5440363"/>
              <a:ext cx="414338" cy="617538"/>
            </a:xfrm>
            <a:prstGeom prst="rect">
              <a:avLst/>
            </a:prstGeom>
            <a:solidFill>
              <a:srgbClr val="CE9C5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199" name="Rectangle 384"/>
            <p:cNvSpPr>
              <a:spLocks noChangeArrowheads="1"/>
            </p:cNvSpPr>
            <p:nvPr/>
          </p:nvSpPr>
          <p:spPr bwMode="auto">
            <a:xfrm>
              <a:off x="9063039" y="5440363"/>
              <a:ext cx="300038" cy="617538"/>
            </a:xfrm>
            <a:prstGeom prst="rect">
              <a:avLst/>
            </a:prstGeom>
            <a:solidFill>
              <a:srgbClr val="8E56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353535"/>
                </a:solidFill>
                <a:latin typeface="Segoe UI Semilight"/>
              </a:endParaRPr>
            </a:p>
          </p:txBody>
        </p:sp>
        <p:sp>
          <p:nvSpPr>
            <p:cNvPr id="200" name="Freeform 385"/>
            <p:cNvSpPr>
              <a:spLocks/>
            </p:cNvSpPr>
            <p:nvPr/>
          </p:nvSpPr>
          <p:spPr bwMode="auto">
            <a:xfrm>
              <a:off x="8882064" y="5440363"/>
              <a:ext cx="481013" cy="152400"/>
            </a:xfrm>
            <a:custGeom>
              <a:avLst/>
              <a:gdLst>
                <a:gd name="T0" fmla="*/ 189 w 303"/>
                <a:gd name="T1" fmla="*/ 96 h 96"/>
                <a:gd name="T2" fmla="*/ 0 w 303"/>
                <a:gd name="T3" fmla="*/ 96 h 96"/>
                <a:gd name="T4" fmla="*/ 114 w 303"/>
                <a:gd name="T5" fmla="*/ 0 h 96"/>
                <a:gd name="T6" fmla="*/ 303 w 303"/>
                <a:gd name="T7" fmla="*/ 0 h 96"/>
                <a:gd name="T8" fmla="*/ 189 w 303"/>
                <a:gd name="T9" fmla="*/ 96 h 96"/>
              </a:gdLst>
              <a:ahLst/>
              <a:cxnLst>
                <a:cxn ang="0">
                  <a:pos x="T0" y="T1"/>
                </a:cxn>
                <a:cxn ang="0">
                  <a:pos x="T2" y="T3"/>
                </a:cxn>
                <a:cxn ang="0">
                  <a:pos x="T4" y="T5"/>
                </a:cxn>
                <a:cxn ang="0">
                  <a:pos x="T6" y="T7"/>
                </a:cxn>
                <a:cxn ang="0">
                  <a:pos x="T8" y="T9"/>
                </a:cxn>
              </a:cxnLst>
              <a:rect l="0" t="0" r="r" b="b"/>
              <a:pathLst>
                <a:path w="303" h="96">
                  <a:moveTo>
                    <a:pt x="189" y="96"/>
                  </a:moveTo>
                  <a:lnTo>
                    <a:pt x="0" y="96"/>
                  </a:lnTo>
                  <a:lnTo>
                    <a:pt x="114" y="0"/>
                  </a:lnTo>
                  <a:lnTo>
                    <a:pt x="303" y="0"/>
                  </a:lnTo>
                  <a:lnTo>
                    <a:pt x="189" y="96"/>
                  </a:ln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01" name="Freeform 386"/>
            <p:cNvSpPr>
              <a:spLocks/>
            </p:cNvSpPr>
            <p:nvPr/>
          </p:nvSpPr>
          <p:spPr bwMode="auto">
            <a:xfrm>
              <a:off x="9363076" y="5440363"/>
              <a:ext cx="633413" cy="152400"/>
            </a:xfrm>
            <a:custGeom>
              <a:avLst/>
              <a:gdLst>
                <a:gd name="T0" fmla="*/ 399 w 399"/>
                <a:gd name="T1" fmla="*/ 96 h 96"/>
                <a:gd name="T2" fmla="*/ 138 w 399"/>
                <a:gd name="T3" fmla="*/ 96 h 96"/>
                <a:gd name="T4" fmla="*/ 0 w 399"/>
                <a:gd name="T5" fmla="*/ 0 h 96"/>
                <a:gd name="T6" fmla="*/ 261 w 399"/>
                <a:gd name="T7" fmla="*/ 0 h 96"/>
                <a:gd name="T8" fmla="*/ 399 w 399"/>
                <a:gd name="T9" fmla="*/ 96 h 96"/>
              </a:gdLst>
              <a:ahLst/>
              <a:cxnLst>
                <a:cxn ang="0">
                  <a:pos x="T0" y="T1"/>
                </a:cxn>
                <a:cxn ang="0">
                  <a:pos x="T2" y="T3"/>
                </a:cxn>
                <a:cxn ang="0">
                  <a:pos x="T4" y="T5"/>
                </a:cxn>
                <a:cxn ang="0">
                  <a:pos x="T6" y="T7"/>
                </a:cxn>
                <a:cxn ang="0">
                  <a:pos x="T8" y="T9"/>
                </a:cxn>
              </a:cxnLst>
              <a:rect l="0" t="0" r="r" b="b"/>
              <a:pathLst>
                <a:path w="399" h="96">
                  <a:moveTo>
                    <a:pt x="399" y="96"/>
                  </a:moveTo>
                  <a:lnTo>
                    <a:pt x="138" y="96"/>
                  </a:lnTo>
                  <a:lnTo>
                    <a:pt x="0" y="0"/>
                  </a:lnTo>
                  <a:lnTo>
                    <a:pt x="261" y="0"/>
                  </a:lnTo>
                  <a:lnTo>
                    <a:pt x="399" y="96"/>
                  </a:lnTo>
                  <a:close/>
                </a:path>
              </a:pathLst>
            </a:custGeom>
            <a:solidFill>
              <a:srgbClr val="D2B6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02" name="Rectangle 387"/>
            <p:cNvSpPr>
              <a:spLocks noChangeArrowheads="1"/>
            </p:cNvSpPr>
            <p:nvPr/>
          </p:nvSpPr>
          <p:spPr bwMode="auto">
            <a:xfrm>
              <a:off x="9202739" y="5753101"/>
              <a:ext cx="69850" cy="762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03" name="Freeform 388"/>
            <p:cNvSpPr>
              <a:spLocks/>
            </p:cNvSpPr>
            <p:nvPr/>
          </p:nvSpPr>
          <p:spPr bwMode="auto">
            <a:xfrm>
              <a:off x="9164639" y="5697538"/>
              <a:ext cx="146050" cy="55563"/>
            </a:xfrm>
            <a:custGeom>
              <a:avLst/>
              <a:gdLst>
                <a:gd name="T0" fmla="*/ 92 w 92"/>
                <a:gd name="T1" fmla="*/ 35 h 35"/>
                <a:gd name="T2" fmla="*/ 0 w 92"/>
                <a:gd name="T3" fmla="*/ 35 h 35"/>
                <a:gd name="T4" fmla="*/ 46 w 92"/>
                <a:gd name="T5" fmla="*/ 0 h 35"/>
                <a:gd name="T6" fmla="*/ 92 w 92"/>
                <a:gd name="T7" fmla="*/ 35 h 35"/>
              </a:gdLst>
              <a:ahLst/>
              <a:cxnLst>
                <a:cxn ang="0">
                  <a:pos x="T0" y="T1"/>
                </a:cxn>
                <a:cxn ang="0">
                  <a:pos x="T2" y="T3"/>
                </a:cxn>
                <a:cxn ang="0">
                  <a:pos x="T4" y="T5"/>
                </a:cxn>
                <a:cxn ang="0">
                  <a:pos x="T6" y="T7"/>
                </a:cxn>
              </a:cxnLst>
              <a:rect l="0" t="0" r="r" b="b"/>
              <a:pathLst>
                <a:path w="92" h="35">
                  <a:moveTo>
                    <a:pt x="92" y="35"/>
                  </a:moveTo>
                  <a:lnTo>
                    <a:pt x="0" y="35"/>
                  </a:lnTo>
                  <a:lnTo>
                    <a:pt x="46" y="0"/>
                  </a:lnTo>
                  <a:lnTo>
                    <a:pt x="92"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grpSp>
      <p:grpSp>
        <p:nvGrpSpPr>
          <p:cNvPr id="204" name="Group 203"/>
          <p:cNvGrpSpPr/>
          <p:nvPr/>
        </p:nvGrpSpPr>
        <p:grpSpPr>
          <a:xfrm>
            <a:off x="539351" y="2564384"/>
            <a:ext cx="1591207" cy="1066800"/>
            <a:chOff x="6984373" y="4360711"/>
            <a:chExt cx="822516" cy="551443"/>
          </a:xfrm>
        </p:grpSpPr>
        <p:sp>
          <p:nvSpPr>
            <p:cNvPr id="205" name="Rectangle 179"/>
            <p:cNvSpPr>
              <a:spLocks noChangeArrowheads="1"/>
            </p:cNvSpPr>
            <p:nvPr/>
          </p:nvSpPr>
          <p:spPr bwMode="auto">
            <a:xfrm>
              <a:off x="7286427" y="4766548"/>
              <a:ext cx="142507" cy="774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06" name="Freeform 180"/>
            <p:cNvSpPr>
              <a:spLocks/>
            </p:cNvSpPr>
            <p:nvPr/>
          </p:nvSpPr>
          <p:spPr bwMode="auto">
            <a:xfrm>
              <a:off x="7470757" y="4712333"/>
              <a:ext cx="108430" cy="20137"/>
            </a:xfrm>
            <a:custGeom>
              <a:avLst/>
              <a:gdLst>
                <a:gd name="T0" fmla="*/ 32 w 32"/>
                <a:gd name="T1" fmla="*/ 3 h 6"/>
                <a:gd name="T2" fmla="*/ 30 w 32"/>
                <a:gd name="T3" fmla="*/ 6 h 6"/>
                <a:gd name="T4" fmla="*/ 3 w 32"/>
                <a:gd name="T5" fmla="*/ 6 h 6"/>
                <a:gd name="T6" fmla="*/ 0 w 32"/>
                <a:gd name="T7" fmla="*/ 3 h 6"/>
                <a:gd name="T8" fmla="*/ 0 w 32"/>
                <a:gd name="T9" fmla="*/ 2 h 6"/>
                <a:gd name="T10" fmla="*/ 3 w 32"/>
                <a:gd name="T11" fmla="*/ 0 h 6"/>
                <a:gd name="T12" fmla="*/ 30 w 32"/>
                <a:gd name="T13" fmla="*/ 0 h 6"/>
                <a:gd name="T14" fmla="*/ 32 w 32"/>
                <a:gd name="T15" fmla="*/ 2 h 6"/>
                <a:gd name="T16" fmla="*/ 32 w 32"/>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6">
                  <a:moveTo>
                    <a:pt x="32" y="3"/>
                  </a:moveTo>
                  <a:cubicBezTo>
                    <a:pt x="32" y="5"/>
                    <a:pt x="31" y="6"/>
                    <a:pt x="30" y="6"/>
                  </a:cubicBezTo>
                  <a:cubicBezTo>
                    <a:pt x="3" y="6"/>
                    <a:pt x="3" y="6"/>
                    <a:pt x="3" y="6"/>
                  </a:cubicBezTo>
                  <a:cubicBezTo>
                    <a:pt x="1" y="6"/>
                    <a:pt x="0" y="5"/>
                    <a:pt x="0" y="3"/>
                  </a:cubicBezTo>
                  <a:cubicBezTo>
                    <a:pt x="0" y="2"/>
                    <a:pt x="0" y="2"/>
                    <a:pt x="0" y="2"/>
                  </a:cubicBezTo>
                  <a:cubicBezTo>
                    <a:pt x="0" y="1"/>
                    <a:pt x="1" y="0"/>
                    <a:pt x="3" y="0"/>
                  </a:cubicBezTo>
                  <a:cubicBezTo>
                    <a:pt x="30" y="0"/>
                    <a:pt x="30" y="0"/>
                    <a:pt x="30" y="0"/>
                  </a:cubicBezTo>
                  <a:cubicBezTo>
                    <a:pt x="31" y="0"/>
                    <a:pt x="32" y="1"/>
                    <a:pt x="32" y="2"/>
                  </a:cubicBezTo>
                  <a:lnTo>
                    <a:pt x="32"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07" name="Rectangle 181"/>
            <p:cNvSpPr>
              <a:spLocks noChangeArrowheads="1"/>
            </p:cNvSpPr>
            <p:nvPr/>
          </p:nvSpPr>
          <p:spPr bwMode="auto">
            <a:xfrm>
              <a:off x="7379367" y="4749509"/>
              <a:ext cx="202919" cy="6350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08" name="Freeform 182"/>
            <p:cNvSpPr>
              <a:spLocks/>
            </p:cNvSpPr>
            <p:nvPr/>
          </p:nvSpPr>
          <p:spPr bwMode="auto">
            <a:xfrm>
              <a:off x="7490894" y="4681353"/>
              <a:ext cx="156449" cy="153351"/>
            </a:xfrm>
            <a:custGeom>
              <a:avLst/>
              <a:gdLst>
                <a:gd name="T0" fmla="*/ 40 w 46"/>
                <a:gd name="T1" fmla="*/ 0 h 45"/>
                <a:gd name="T2" fmla="*/ 0 w 46"/>
                <a:gd name="T3" fmla="*/ 35 h 45"/>
                <a:gd name="T4" fmla="*/ 8 w 46"/>
                <a:gd name="T5" fmla="*/ 45 h 45"/>
                <a:gd name="T6" fmla="*/ 46 w 46"/>
                <a:gd name="T7" fmla="*/ 32 h 45"/>
                <a:gd name="T8" fmla="*/ 40 w 46"/>
                <a:gd name="T9" fmla="*/ 0 h 45"/>
              </a:gdLst>
              <a:ahLst/>
              <a:cxnLst>
                <a:cxn ang="0">
                  <a:pos x="T0" y="T1"/>
                </a:cxn>
                <a:cxn ang="0">
                  <a:pos x="T2" y="T3"/>
                </a:cxn>
                <a:cxn ang="0">
                  <a:pos x="T4" y="T5"/>
                </a:cxn>
                <a:cxn ang="0">
                  <a:pos x="T6" y="T7"/>
                </a:cxn>
                <a:cxn ang="0">
                  <a:pos x="T8" y="T9"/>
                </a:cxn>
              </a:cxnLst>
              <a:rect l="0" t="0" r="r" b="b"/>
              <a:pathLst>
                <a:path w="46" h="45">
                  <a:moveTo>
                    <a:pt x="40" y="0"/>
                  </a:moveTo>
                  <a:cubicBezTo>
                    <a:pt x="25" y="0"/>
                    <a:pt x="0" y="4"/>
                    <a:pt x="0" y="35"/>
                  </a:cubicBezTo>
                  <a:cubicBezTo>
                    <a:pt x="0" y="42"/>
                    <a:pt x="8" y="45"/>
                    <a:pt x="8" y="45"/>
                  </a:cubicBezTo>
                  <a:cubicBezTo>
                    <a:pt x="46" y="32"/>
                    <a:pt x="46" y="32"/>
                    <a:pt x="46" y="32"/>
                  </a:cubicBez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09" name="Rectangle 183"/>
            <p:cNvSpPr>
              <a:spLocks noChangeArrowheads="1"/>
            </p:cNvSpPr>
            <p:nvPr/>
          </p:nvSpPr>
          <p:spPr bwMode="auto">
            <a:xfrm>
              <a:off x="7627206" y="4478435"/>
              <a:ext cx="17039" cy="2308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10" name="Freeform 184"/>
            <p:cNvSpPr>
              <a:spLocks/>
            </p:cNvSpPr>
            <p:nvPr/>
          </p:nvSpPr>
          <p:spPr bwMode="auto">
            <a:xfrm>
              <a:off x="7374719" y="4478435"/>
              <a:ext cx="269525" cy="311348"/>
            </a:xfrm>
            <a:custGeom>
              <a:avLst/>
              <a:gdLst>
                <a:gd name="T0" fmla="*/ 1 w 79"/>
                <a:gd name="T1" fmla="*/ 80 h 92"/>
                <a:gd name="T2" fmla="*/ 29 w 79"/>
                <a:gd name="T3" fmla="*/ 0 h 92"/>
                <a:gd name="T4" fmla="*/ 79 w 79"/>
                <a:gd name="T5" fmla="*/ 0 h 92"/>
                <a:gd name="T6" fmla="*/ 75 w 79"/>
                <a:gd name="T7" fmla="*/ 5 h 92"/>
                <a:gd name="T8" fmla="*/ 32 w 79"/>
                <a:gd name="T9" fmla="*/ 5 h 92"/>
                <a:gd name="T10" fmla="*/ 7 w 79"/>
                <a:gd name="T11" fmla="*/ 86 h 92"/>
                <a:gd name="T12" fmla="*/ 1 w 79"/>
                <a:gd name="T13" fmla="*/ 80 h 92"/>
              </a:gdLst>
              <a:ahLst/>
              <a:cxnLst>
                <a:cxn ang="0">
                  <a:pos x="T0" y="T1"/>
                </a:cxn>
                <a:cxn ang="0">
                  <a:pos x="T2" y="T3"/>
                </a:cxn>
                <a:cxn ang="0">
                  <a:pos x="T4" y="T5"/>
                </a:cxn>
                <a:cxn ang="0">
                  <a:pos x="T6" y="T7"/>
                </a:cxn>
                <a:cxn ang="0">
                  <a:pos x="T8" y="T9"/>
                </a:cxn>
                <a:cxn ang="0">
                  <a:pos x="T10" y="T11"/>
                </a:cxn>
                <a:cxn ang="0">
                  <a:pos x="T12" y="T13"/>
                </a:cxn>
              </a:cxnLst>
              <a:rect l="0" t="0" r="r" b="b"/>
              <a:pathLst>
                <a:path w="79" h="92">
                  <a:moveTo>
                    <a:pt x="1" y="80"/>
                  </a:moveTo>
                  <a:cubicBezTo>
                    <a:pt x="1" y="80"/>
                    <a:pt x="0" y="25"/>
                    <a:pt x="29" y="0"/>
                  </a:cubicBezTo>
                  <a:cubicBezTo>
                    <a:pt x="49" y="0"/>
                    <a:pt x="79" y="0"/>
                    <a:pt x="79" y="0"/>
                  </a:cubicBezTo>
                  <a:cubicBezTo>
                    <a:pt x="75" y="5"/>
                    <a:pt x="75" y="5"/>
                    <a:pt x="75" y="5"/>
                  </a:cubicBezTo>
                  <a:cubicBezTo>
                    <a:pt x="32" y="5"/>
                    <a:pt x="32" y="5"/>
                    <a:pt x="32" y="5"/>
                  </a:cubicBezTo>
                  <a:cubicBezTo>
                    <a:pt x="32" y="5"/>
                    <a:pt x="7" y="22"/>
                    <a:pt x="7" y="86"/>
                  </a:cubicBezTo>
                  <a:cubicBezTo>
                    <a:pt x="7" y="89"/>
                    <a:pt x="1" y="92"/>
                    <a:pt x="1" y="8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11" name="Freeform 185"/>
            <p:cNvSpPr>
              <a:spLocks/>
            </p:cNvSpPr>
            <p:nvPr/>
          </p:nvSpPr>
          <p:spPr bwMode="auto">
            <a:xfrm>
              <a:off x="7300368" y="4758803"/>
              <a:ext cx="196723" cy="102234"/>
            </a:xfrm>
            <a:custGeom>
              <a:avLst/>
              <a:gdLst>
                <a:gd name="T0" fmla="*/ 48 w 127"/>
                <a:gd name="T1" fmla="*/ 0 h 66"/>
                <a:gd name="T2" fmla="*/ 0 w 127"/>
                <a:gd name="T3" fmla="*/ 0 h 66"/>
                <a:gd name="T4" fmla="*/ 0 w 127"/>
                <a:gd name="T5" fmla="*/ 35 h 66"/>
                <a:gd name="T6" fmla="*/ 29 w 127"/>
                <a:gd name="T7" fmla="*/ 64 h 66"/>
                <a:gd name="T8" fmla="*/ 46 w 127"/>
                <a:gd name="T9" fmla="*/ 66 h 66"/>
                <a:gd name="T10" fmla="*/ 127 w 127"/>
                <a:gd name="T11" fmla="*/ 66 h 66"/>
                <a:gd name="T12" fmla="*/ 48 w 127"/>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127" h="66">
                  <a:moveTo>
                    <a:pt x="48" y="0"/>
                  </a:moveTo>
                  <a:lnTo>
                    <a:pt x="0" y="0"/>
                  </a:lnTo>
                  <a:lnTo>
                    <a:pt x="0" y="35"/>
                  </a:lnTo>
                  <a:lnTo>
                    <a:pt x="29" y="64"/>
                  </a:lnTo>
                  <a:lnTo>
                    <a:pt x="46" y="66"/>
                  </a:lnTo>
                  <a:lnTo>
                    <a:pt x="127" y="66"/>
                  </a:lnTo>
                  <a:lnTo>
                    <a:pt x="48" y="0"/>
                  </a:lnTo>
                  <a:close/>
                </a:path>
              </a:pathLst>
            </a:custGeom>
            <a:solidFill>
              <a:srgbClr val="C4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12" name="Freeform 186"/>
            <p:cNvSpPr>
              <a:spLocks/>
            </p:cNvSpPr>
            <p:nvPr/>
          </p:nvSpPr>
          <p:spPr bwMode="auto">
            <a:xfrm>
              <a:off x="7579186" y="4769646"/>
              <a:ext cx="199821" cy="91391"/>
            </a:xfrm>
            <a:custGeom>
              <a:avLst/>
              <a:gdLst>
                <a:gd name="T0" fmla="*/ 129 w 129"/>
                <a:gd name="T1" fmla="*/ 11 h 59"/>
                <a:gd name="T2" fmla="*/ 129 w 129"/>
                <a:gd name="T3" fmla="*/ 59 h 59"/>
                <a:gd name="T4" fmla="*/ 0 w 129"/>
                <a:gd name="T5" fmla="*/ 59 h 59"/>
                <a:gd name="T6" fmla="*/ 57 w 129"/>
                <a:gd name="T7" fmla="*/ 0 h 59"/>
                <a:gd name="T8" fmla="*/ 129 w 129"/>
                <a:gd name="T9" fmla="*/ 11 h 59"/>
              </a:gdLst>
              <a:ahLst/>
              <a:cxnLst>
                <a:cxn ang="0">
                  <a:pos x="T0" y="T1"/>
                </a:cxn>
                <a:cxn ang="0">
                  <a:pos x="T2" y="T3"/>
                </a:cxn>
                <a:cxn ang="0">
                  <a:pos x="T4" y="T5"/>
                </a:cxn>
                <a:cxn ang="0">
                  <a:pos x="T6" y="T7"/>
                </a:cxn>
                <a:cxn ang="0">
                  <a:pos x="T8" y="T9"/>
                </a:cxn>
              </a:cxnLst>
              <a:rect l="0" t="0" r="r" b="b"/>
              <a:pathLst>
                <a:path w="129" h="59">
                  <a:moveTo>
                    <a:pt x="129" y="11"/>
                  </a:moveTo>
                  <a:lnTo>
                    <a:pt x="129" y="59"/>
                  </a:lnTo>
                  <a:lnTo>
                    <a:pt x="0" y="59"/>
                  </a:lnTo>
                  <a:lnTo>
                    <a:pt x="57" y="0"/>
                  </a:lnTo>
                  <a:lnTo>
                    <a:pt x="129"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13" name="Freeform 187"/>
            <p:cNvSpPr>
              <a:spLocks/>
            </p:cNvSpPr>
            <p:nvPr/>
          </p:nvSpPr>
          <p:spPr bwMode="auto">
            <a:xfrm>
              <a:off x="7297270" y="4681353"/>
              <a:ext cx="481737" cy="193625"/>
            </a:xfrm>
            <a:custGeom>
              <a:avLst/>
              <a:gdLst>
                <a:gd name="T0" fmla="*/ 58 w 142"/>
                <a:gd name="T1" fmla="*/ 57 h 57"/>
                <a:gd name="T2" fmla="*/ 110 w 142"/>
                <a:gd name="T3" fmla="*/ 57 h 57"/>
                <a:gd name="T4" fmla="*/ 142 w 142"/>
                <a:gd name="T5" fmla="*/ 31 h 57"/>
                <a:gd name="T6" fmla="*/ 142 w 142"/>
                <a:gd name="T7" fmla="*/ 18 h 57"/>
                <a:gd name="T8" fmla="*/ 121 w 142"/>
                <a:gd name="T9" fmla="*/ 0 h 57"/>
                <a:gd name="T10" fmla="*/ 102 w 142"/>
                <a:gd name="T11" fmla="*/ 0 h 57"/>
                <a:gd name="T12" fmla="*/ 102 w 142"/>
                <a:gd name="T13" fmla="*/ 6 h 57"/>
                <a:gd name="T14" fmla="*/ 64 w 142"/>
                <a:gd name="T15" fmla="*/ 35 h 57"/>
                <a:gd name="T16" fmla="*/ 41 w 142"/>
                <a:gd name="T17" fmla="*/ 35 h 57"/>
                <a:gd name="T18" fmla="*/ 24 w 142"/>
                <a:gd name="T19" fmla="*/ 20 h 57"/>
                <a:gd name="T20" fmla="*/ 0 w 142"/>
                <a:gd name="T21" fmla="*/ 20 h 57"/>
                <a:gd name="T22" fmla="*/ 0 w 142"/>
                <a:gd name="T23" fmla="*/ 26 h 57"/>
                <a:gd name="T24" fmla="*/ 24 w 142"/>
                <a:gd name="T25" fmla="*/ 26 h 57"/>
                <a:gd name="T26" fmla="*/ 58 w 142"/>
                <a:gd name="T2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57">
                  <a:moveTo>
                    <a:pt x="58" y="57"/>
                  </a:moveTo>
                  <a:cubicBezTo>
                    <a:pt x="110" y="57"/>
                    <a:pt x="110" y="57"/>
                    <a:pt x="110" y="57"/>
                  </a:cubicBezTo>
                  <a:cubicBezTo>
                    <a:pt x="110" y="57"/>
                    <a:pt x="113" y="31"/>
                    <a:pt x="142" y="31"/>
                  </a:cubicBezTo>
                  <a:cubicBezTo>
                    <a:pt x="142" y="21"/>
                    <a:pt x="142" y="18"/>
                    <a:pt x="142" y="18"/>
                  </a:cubicBezTo>
                  <a:cubicBezTo>
                    <a:pt x="142" y="18"/>
                    <a:pt x="142" y="0"/>
                    <a:pt x="121" y="0"/>
                  </a:cubicBezTo>
                  <a:cubicBezTo>
                    <a:pt x="106" y="0"/>
                    <a:pt x="102" y="0"/>
                    <a:pt x="102" y="0"/>
                  </a:cubicBezTo>
                  <a:cubicBezTo>
                    <a:pt x="102" y="6"/>
                    <a:pt x="102" y="6"/>
                    <a:pt x="102" y="6"/>
                  </a:cubicBezTo>
                  <a:cubicBezTo>
                    <a:pt x="102" y="6"/>
                    <a:pt x="64" y="3"/>
                    <a:pt x="64" y="35"/>
                  </a:cubicBezTo>
                  <a:cubicBezTo>
                    <a:pt x="41" y="35"/>
                    <a:pt x="41" y="35"/>
                    <a:pt x="41" y="35"/>
                  </a:cubicBezTo>
                  <a:cubicBezTo>
                    <a:pt x="24" y="20"/>
                    <a:pt x="24" y="20"/>
                    <a:pt x="24" y="20"/>
                  </a:cubicBezTo>
                  <a:cubicBezTo>
                    <a:pt x="0" y="20"/>
                    <a:pt x="0" y="20"/>
                    <a:pt x="0" y="20"/>
                  </a:cubicBezTo>
                  <a:cubicBezTo>
                    <a:pt x="0" y="26"/>
                    <a:pt x="0" y="26"/>
                    <a:pt x="0" y="26"/>
                  </a:cubicBezTo>
                  <a:cubicBezTo>
                    <a:pt x="24" y="26"/>
                    <a:pt x="24" y="26"/>
                    <a:pt x="24" y="26"/>
                  </a:cubicBezTo>
                  <a:lnTo>
                    <a:pt x="58" y="57"/>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14" name="Oval 188"/>
            <p:cNvSpPr>
              <a:spLocks noChangeArrowheads="1"/>
            </p:cNvSpPr>
            <p:nvPr/>
          </p:nvSpPr>
          <p:spPr bwMode="auto">
            <a:xfrm>
              <a:off x="7707753" y="4813017"/>
              <a:ext cx="99136" cy="99136"/>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15" name="Oval 189"/>
            <p:cNvSpPr>
              <a:spLocks noChangeArrowheads="1"/>
            </p:cNvSpPr>
            <p:nvPr/>
          </p:nvSpPr>
          <p:spPr bwMode="auto">
            <a:xfrm>
              <a:off x="7732537" y="4834703"/>
              <a:ext cx="49568" cy="52666"/>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16" name="Rectangle 190"/>
            <p:cNvSpPr>
              <a:spLocks noChangeArrowheads="1"/>
            </p:cNvSpPr>
            <p:nvPr/>
          </p:nvSpPr>
          <p:spPr bwMode="auto">
            <a:xfrm>
              <a:off x="7263192" y="4360711"/>
              <a:ext cx="34078" cy="5003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17" name="Freeform 191"/>
            <p:cNvSpPr>
              <a:spLocks/>
            </p:cNvSpPr>
            <p:nvPr/>
          </p:nvSpPr>
          <p:spPr bwMode="auto">
            <a:xfrm>
              <a:off x="7286427" y="4478435"/>
              <a:ext cx="48019" cy="40274"/>
            </a:xfrm>
            <a:custGeom>
              <a:avLst/>
              <a:gdLst>
                <a:gd name="T0" fmla="*/ 31 w 31"/>
                <a:gd name="T1" fmla="*/ 20 h 26"/>
                <a:gd name="T2" fmla="*/ 0 w 31"/>
                <a:gd name="T3" fmla="*/ 26 h 26"/>
                <a:gd name="T4" fmla="*/ 0 w 31"/>
                <a:gd name="T5" fmla="*/ 0 h 26"/>
                <a:gd name="T6" fmla="*/ 31 w 31"/>
                <a:gd name="T7" fmla="*/ 0 h 26"/>
                <a:gd name="T8" fmla="*/ 31 w 31"/>
                <a:gd name="T9" fmla="*/ 20 h 26"/>
              </a:gdLst>
              <a:ahLst/>
              <a:cxnLst>
                <a:cxn ang="0">
                  <a:pos x="T0" y="T1"/>
                </a:cxn>
                <a:cxn ang="0">
                  <a:pos x="T2" y="T3"/>
                </a:cxn>
                <a:cxn ang="0">
                  <a:pos x="T4" y="T5"/>
                </a:cxn>
                <a:cxn ang="0">
                  <a:pos x="T6" y="T7"/>
                </a:cxn>
                <a:cxn ang="0">
                  <a:pos x="T8" y="T9"/>
                </a:cxn>
              </a:cxnLst>
              <a:rect l="0" t="0" r="r" b="b"/>
              <a:pathLst>
                <a:path w="31" h="26">
                  <a:moveTo>
                    <a:pt x="31" y="20"/>
                  </a:moveTo>
                  <a:lnTo>
                    <a:pt x="0" y="26"/>
                  </a:lnTo>
                  <a:lnTo>
                    <a:pt x="0" y="0"/>
                  </a:lnTo>
                  <a:lnTo>
                    <a:pt x="31" y="0"/>
                  </a:lnTo>
                  <a:lnTo>
                    <a:pt x="31"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18" name="Rectangle 192"/>
            <p:cNvSpPr>
              <a:spLocks noChangeArrowheads="1"/>
            </p:cNvSpPr>
            <p:nvPr/>
          </p:nvSpPr>
          <p:spPr bwMode="auto">
            <a:xfrm>
              <a:off x="7080411" y="4732470"/>
              <a:ext cx="199821" cy="1394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19" name="Rectangle 193"/>
            <p:cNvSpPr>
              <a:spLocks noChangeArrowheads="1"/>
            </p:cNvSpPr>
            <p:nvPr/>
          </p:nvSpPr>
          <p:spPr bwMode="auto">
            <a:xfrm>
              <a:off x="7249251" y="4580668"/>
              <a:ext cx="30980" cy="1579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20" name="Freeform 194"/>
            <p:cNvSpPr>
              <a:spLocks/>
            </p:cNvSpPr>
            <p:nvPr/>
          </p:nvSpPr>
          <p:spPr bwMode="auto">
            <a:xfrm>
              <a:off x="7568344" y="4627138"/>
              <a:ext cx="34078" cy="74352"/>
            </a:xfrm>
            <a:custGeom>
              <a:avLst/>
              <a:gdLst>
                <a:gd name="T0" fmla="*/ 7 w 10"/>
                <a:gd name="T1" fmla="*/ 21 h 22"/>
                <a:gd name="T2" fmla="*/ 5 w 10"/>
                <a:gd name="T3" fmla="*/ 22 h 22"/>
                <a:gd name="T4" fmla="*/ 1 w 10"/>
                <a:gd name="T5" fmla="*/ 22 h 22"/>
                <a:gd name="T6" fmla="*/ 0 w 10"/>
                <a:gd name="T7" fmla="*/ 20 h 22"/>
                <a:gd name="T8" fmla="*/ 3 w 10"/>
                <a:gd name="T9" fmla="*/ 2 h 22"/>
                <a:gd name="T10" fmla="*/ 5 w 10"/>
                <a:gd name="T11" fmla="*/ 0 h 22"/>
                <a:gd name="T12" fmla="*/ 9 w 10"/>
                <a:gd name="T13" fmla="*/ 1 h 22"/>
                <a:gd name="T14" fmla="*/ 10 w 10"/>
                <a:gd name="T15" fmla="*/ 3 h 22"/>
                <a:gd name="T16" fmla="*/ 7 w 10"/>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7" y="21"/>
                  </a:moveTo>
                  <a:cubicBezTo>
                    <a:pt x="6" y="22"/>
                    <a:pt x="6" y="22"/>
                    <a:pt x="5" y="22"/>
                  </a:cubicBezTo>
                  <a:cubicBezTo>
                    <a:pt x="1" y="22"/>
                    <a:pt x="1" y="22"/>
                    <a:pt x="1" y="22"/>
                  </a:cubicBezTo>
                  <a:cubicBezTo>
                    <a:pt x="0" y="21"/>
                    <a:pt x="0" y="21"/>
                    <a:pt x="0" y="20"/>
                  </a:cubicBezTo>
                  <a:cubicBezTo>
                    <a:pt x="3" y="2"/>
                    <a:pt x="3" y="2"/>
                    <a:pt x="3" y="2"/>
                  </a:cubicBezTo>
                  <a:cubicBezTo>
                    <a:pt x="4" y="1"/>
                    <a:pt x="4" y="0"/>
                    <a:pt x="5" y="0"/>
                  </a:cubicBezTo>
                  <a:cubicBezTo>
                    <a:pt x="9" y="1"/>
                    <a:pt x="9" y="1"/>
                    <a:pt x="9" y="1"/>
                  </a:cubicBezTo>
                  <a:cubicBezTo>
                    <a:pt x="10" y="1"/>
                    <a:pt x="10" y="2"/>
                    <a:pt x="10" y="3"/>
                  </a:cubicBezTo>
                  <a:lnTo>
                    <a:pt x="7"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21" name="Freeform 195"/>
            <p:cNvSpPr>
              <a:spLocks/>
            </p:cNvSpPr>
            <p:nvPr/>
          </p:nvSpPr>
          <p:spPr bwMode="auto">
            <a:xfrm>
              <a:off x="7416543" y="4566728"/>
              <a:ext cx="26333" cy="30980"/>
            </a:xfrm>
            <a:custGeom>
              <a:avLst/>
              <a:gdLst>
                <a:gd name="T0" fmla="*/ 5 w 8"/>
                <a:gd name="T1" fmla="*/ 8 h 9"/>
                <a:gd name="T2" fmla="*/ 4 w 8"/>
                <a:gd name="T3" fmla="*/ 9 h 9"/>
                <a:gd name="T4" fmla="*/ 1 w 8"/>
                <a:gd name="T5" fmla="*/ 7 h 9"/>
                <a:gd name="T6" fmla="*/ 0 w 8"/>
                <a:gd name="T7" fmla="*/ 6 h 9"/>
                <a:gd name="T8" fmla="*/ 2 w 8"/>
                <a:gd name="T9" fmla="*/ 1 h 9"/>
                <a:gd name="T10" fmla="*/ 4 w 8"/>
                <a:gd name="T11" fmla="*/ 1 h 9"/>
                <a:gd name="T12" fmla="*/ 7 w 8"/>
                <a:gd name="T13" fmla="*/ 2 h 9"/>
                <a:gd name="T14" fmla="*/ 7 w 8"/>
                <a:gd name="T15" fmla="*/ 3 h 9"/>
                <a:gd name="T16" fmla="*/ 5 w 8"/>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9">
                  <a:moveTo>
                    <a:pt x="5" y="8"/>
                  </a:moveTo>
                  <a:cubicBezTo>
                    <a:pt x="5" y="9"/>
                    <a:pt x="4" y="9"/>
                    <a:pt x="4" y="9"/>
                  </a:cubicBezTo>
                  <a:cubicBezTo>
                    <a:pt x="1" y="7"/>
                    <a:pt x="1" y="7"/>
                    <a:pt x="1" y="7"/>
                  </a:cubicBezTo>
                  <a:cubicBezTo>
                    <a:pt x="0" y="7"/>
                    <a:pt x="0" y="7"/>
                    <a:pt x="0" y="6"/>
                  </a:cubicBezTo>
                  <a:cubicBezTo>
                    <a:pt x="2" y="1"/>
                    <a:pt x="2" y="1"/>
                    <a:pt x="2" y="1"/>
                  </a:cubicBezTo>
                  <a:cubicBezTo>
                    <a:pt x="3" y="1"/>
                    <a:pt x="3" y="0"/>
                    <a:pt x="4" y="1"/>
                  </a:cubicBezTo>
                  <a:cubicBezTo>
                    <a:pt x="7" y="2"/>
                    <a:pt x="7" y="2"/>
                    <a:pt x="7" y="2"/>
                  </a:cubicBezTo>
                  <a:cubicBezTo>
                    <a:pt x="7" y="2"/>
                    <a:pt x="8" y="3"/>
                    <a:pt x="7" y="3"/>
                  </a:cubicBezTo>
                  <a:lnTo>
                    <a:pt x="5" y="8"/>
                  </a:lnTo>
                  <a:close/>
                </a:path>
              </a:pathLst>
            </a:custGeom>
            <a:noFill/>
            <a:ln w="3175" cap="flat">
              <a:solidFill>
                <a:srgbClr val="28282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22" name="Oval 196"/>
            <p:cNvSpPr>
              <a:spLocks noChangeArrowheads="1"/>
            </p:cNvSpPr>
            <p:nvPr/>
          </p:nvSpPr>
          <p:spPr bwMode="auto">
            <a:xfrm>
              <a:off x="7280231" y="4780489"/>
              <a:ext cx="128567" cy="131665"/>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23" name="Oval 197"/>
            <p:cNvSpPr>
              <a:spLocks noChangeArrowheads="1"/>
            </p:cNvSpPr>
            <p:nvPr/>
          </p:nvSpPr>
          <p:spPr bwMode="auto">
            <a:xfrm>
              <a:off x="7311211" y="4809919"/>
              <a:ext cx="68156" cy="71254"/>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24" name="Freeform 198"/>
            <p:cNvSpPr>
              <a:spLocks/>
            </p:cNvSpPr>
            <p:nvPr/>
          </p:nvSpPr>
          <p:spPr bwMode="auto">
            <a:xfrm>
              <a:off x="7639598" y="4735568"/>
              <a:ext cx="41823" cy="7745"/>
            </a:xfrm>
            <a:custGeom>
              <a:avLst/>
              <a:gdLst>
                <a:gd name="T0" fmla="*/ 12 w 12"/>
                <a:gd name="T1" fmla="*/ 1 h 2"/>
                <a:gd name="T2" fmla="*/ 11 w 12"/>
                <a:gd name="T3" fmla="*/ 2 h 2"/>
                <a:gd name="T4" fmla="*/ 1 w 12"/>
                <a:gd name="T5" fmla="*/ 2 h 2"/>
                <a:gd name="T6" fmla="*/ 0 w 12"/>
                <a:gd name="T7" fmla="*/ 1 h 2"/>
                <a:gd name="T8" fmla="*/ 0 w 12"/>
                <a:gd name="T9" fmla="*/ 1 h 2"/>
                <a:gd name="T10" fmla="*/ 1 w 12"/>
                <a:gd name="T11" fmla="*/ 0 h 2"/>
                <a:gd name="T12" fmla="*/ 11 w 12"/>
                <a:gd name="T13" fmla="*/ 0 h 2"/>
                <a:gd name="T14" fmla="*/ 12 w 12"/>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
                  <a:moveTo>
                    <a:pt x="12" y="1"/>
                  </a:moveTo>
                  <a:cubicBezTo>
                    <a:pt x="12" y="1"/>
                    <a:pt x="11" y="2"/>
                    <a:pt x="11" y="2"/>
                  </a:cubicBezTo>
                  <a:cubicBezTo>
                    <a:pt x="1" y="2"/>
                    <a:pt x="1" y="2"/>
                    <a:pt x="1" y="2"/>
                  </a:cubicBezTo>
                  <a:cubicBezTo>
                    <a:pt x="0" y="2"/>
                    <a:pt x="0" y="1"/>
                    <a:pt x="0" y="1"/>
                  </a:cubicBezTo>
                  <a:cubicBezTo>
                    <a:pt x="0" y="1"/>
                    <a:pt x="0" y="1"/>
                    <a:pt x="0" y="1"/>
                  </a:cubicBezTo>
                  <a:cubicBezTo>
                    <a:pt x="0" y="0"/>
                    <a:pt x="0" y="0"/>
                    <a:pt x="1" y="0"/>
                  </a:cubicBezTo>
                  <a:cubicBezTo>
                    <a:pt x="11" y="0"/>
                    <a:pt x="11" y="0"/>
                    <a:pt x="11" y="0"/>
                  </a:cubicBezTo>
                  <a:cubicBezTo>
                    <a:pt x="11" y="0"/>
                    <a:pt x="12" y="0"/>
                    <a:pt x="12"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25" name="Freeform 199"/>
            <p:cNvSpPr>
              <a:spLocks/>
            </p:cNvSpPr>
            <p:nvPr/>
          </p:nvSpPr>
          <p:spPr bwMode="auto">
            <a:xfrm>
              <a:off x="7639598" y="4752607"/>
              <a:ext cx="41823" cy="3098"/>
            </a:xfrm>
            <a:custGeom>
              <a:avLst/>
              <a:gdLst>
                <a:gd name="T0" fmla="*/ 12 w 12"/>
                <a:gd name="T1" fmla="*/ 0 h 1"/>
                <a:gd name="T2" fmla="*/ 11 w 12"/>
                <a:gd name="T3" fmla="*/ 1 h 1"/>
                <a:gd name="T4" fmla="*/ 1 w 12"/>
                <a:gd name="T5" fmla="*/ 1 h 1"/>
                <a:gd name="T6" fmla="*/ 0 w 12"/>
                <a:gd name="T7" fmla="*/ 0 h 1"/>
                <a:gd name="T8" fmla="*/ 0 w 12"/>
                <a:gd name="T9" fmla="*/ 0 h 1"/>
                <a:gd name="T10" fmla="*/ 1 w 12"/>
                <a:gd name="T11" fmla="*/ 0 h 1"/>
                <a:gd name="T12" fmla="*/ 11 w 12"/>
                <a:gd name="T13" fmla="*/ 0 h 1"/>
                <a:gd name="T14" fmla="*/ 12 w 12"/>
                <a:gd name="T15" fmla="*/ 0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
                  <a:moveTo>
                    <a:pt x="12" y="0"/>
                  </a:moveTo>
                  <a:cubicBezTo>
                    <a:pt x="12" y="1"/>
                    <a:pt x="11" y="1"/>
                    <a:pt x="11" y="1"/>
                  </a:cubicBezTo>
                  <a:cubicBezTo>
                    <a:pt x="1" y="1"/>
                    <a:pt x="1" y="1"/>
                    <a:pt x="1" y="1"/>
                  </a:cubicBezTo>
                  <a:cubicBezTo>
                    <a:pt x="0" y="1"/>
                    <a:pt x="0" y="1"/>
                    <a:pt x="0" y="0"/>
                  </a:cubicBezTo>
                  <a:cubicBezTo>
                    <a:pt x="0" y="0"/>
                    <a:pt x="0" y="0"/>
                    <a:pt x="0" y="0"/>
                  </a:cubicBezTo>
                  <a:cubicBezTo>
                    <a:pt x="0" y="0"/>
                    <a:pt x="0" y="0"/>
                    <a:pt x="1" y="0"/>
                  </a:cubicBezTo>
                  <a:cubicBezTo>
                    <a:pt x="11" y="0"/>
                    <a:pt x="11" y="0"/>
                    <a:pt x="11" y="0"/>
                  </a:cubicBezTo>
                  <a:cubicBezTo>
                    <a:pt x="11" y="0"/>
                    <a:pt x="12" y="0"/>
                    <a:pt x="12"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26" name="Freeform 200"/>
            <p:cNvSpPr>
              <a:spLocks/>
            </p:cNvSpPr>
            <p:nvPr/>
          </p:nvSpPr>
          <p:spPr bwMode="auto">
            <a:xfrm>
              <a:off x="7639598" y="4766548"/>
              <a:ext cx="41823" cy="6196"/>
            </a:xfrm>
            <a:custGeom>
              <a:avLst/>
              <a:gdLst>
                <a:gd name="T0" fmla="*/ 12 w 12"/>
                <a:gd name="T1" fmla="*/ 1 h 2"/>
                <a:gd name="T2" fmla="*/ 11 w 12"/>
                <a:gd name="T3" fmla="*/ 2 h 2"/>
                <a:gd name="T4" fmla="*/ 1 w 12"/>
                <a:gd name="T5" fmla="*/ 2 h 2"/>
                <a:gd name="T6" fmla="*/ 0 w 12"/>
                <a:gd name="T7" fmla="*/ 1 h 2"/>
                <a:gd name="T8" fmla="*/ 0 w 12"/>
                <a:gd name="T9" fmla="*/ 1 h 2"/>
                <a:gd name="T10" fmla="*/ 1 w 12"/>
                <a:gd name="T11" fmla="*/ 0 h 2"/>
                <a:gd name="T12" fmla="*/ 11 w 12"/>
                <a:gd name="T13" fmla="*/ 0 h 2"/>
                <a:gd name="T14" fmla="*/ 12 w 12"/>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
                  <a:moveTo>
                    <a:pt x="12" y="1"/>
                  </a:moveTo>
                  <a:cubicBezTo>
                    <a:pt x="12" y="2"/>
                    <a:pt x="11" y="2"/>
                    <a:pt x="11" y="2"/>
                  </a:cubicBezTo>
                  <a:cubicBezTo>
                    <a:pt x="1" y="2"/>
                    <a:pt x="1" y="2"/>
                    <a:pt x="1" y="2"/>
                  </a:cubicBezTo>
                  <a:cubicBezTo>
                    <a:pt x="0" y="2"/>
                    <a:pt x="0" y="2"/>
                    <a:pt x="0" y="1"/>
                  </a:cubicBezTo>
                  <a:cubicBezTo>
                    <a:pt x="0" y="1"/>
                    <a:pt x="0" y="1"/>
                    <a:pt x="0" y="1"/>
                  </a:cubicBezTo>
                  <a:cubicBezTo>
                    <a:pt x="0" y="1"/>
                    <a:pt x="0" y="0"/>
                    <a:pt x="1" y="0"/>
                  </a:cubicBezTo>
                  <a:cubicBezTo>
                    <a:pt x="11" y="0"/>
                    <a:pt x="11" y="0"/>
                    <a:pt x="11" y="0"/>
                  </a:cubicBezTo>
                  <a:cubicBezTo>
                    <a:pt x="11" y="0"/>
                    <a:pt x="12" y="1"/>
                    <a:pt x="12"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27" name="Freeform 201"/>
            <p:cNvSpPr>
              <a:spLocks/>
            </p:cNvSpPr>
            <p:nvPr/>
          </p:nvSpPr>
          <p:spPr bwMode="auto">
            <a:xfrm>
              <a:off x="7382465" y="4658118"/>
              <a:ext cx="91391" cy="97587"/>
            </a:xfrm>
            <a:custGeom>
              <a:avLst/>
              <a:gdLst>
                <a:gd name="T0" fmla="*/ 27 w 27"/>
                <a:gd name="T1" fmla="*/ 9 h 29"/>
                <a:gd name="T2" fmla="*/ 17 w 27"/>
                <a:gd name="T3" fmla="*/ 1 h 29"/>
                <a:gd name="T4" fmla="*/ 15 w 27"/>
                <a:gd name="T5" fmla="*/ 1 h 29"/>
                <a:gd name="T6" fmla="*/ 16 w 27"/>
                <a:gd name="T7" fmla="*/ 3 h 29"/>
                <a:gd name="T8" fmla="*/ 20 w 27"/>
                <a:gd name="T9" fmla="*/ 6 h 29"/>
                <a:gd name="T10" fmla="*/ 18 w 27"/>
                <a:gd name="T11" fmla="*/ 8 h 29"/>
                <a:gd name="T12" fmla="*/ 16 w 27"/>
                <a:gd name="T13" fmla="*/ 6 h 29"/>
                <a:gd name="T14" fmla="*/ 0 w 27"/>
                <a:gd name="T15" fmla="*/ 25 h 29"/>
                <a:gd name="T16" fmla="*/ 5 w 27"/>
                <a:gd name="T17" fmla="*/ 29 h 29"/>
                <a:gd name="T18" fmla="*/ 21 w 27"/>
                <a:gd name="T19" fmla="*/ 11 h 29"/>
                <a:gd name="T20" fmla="*/ 20 w 27"/>
                <a:gd name="T21" fmla="*/ 9 h 29"/>
                <a:gd name="T22" fmla="*/ 21 w 27"/>
                <a:gd name="T23" fmla="*/ 8 h 29"/>
                <a:gd name="T24" fmla="*/ 25 w 27"/>
                <a:gd name="T25" fmla="*/ 11 h 29"/>
                <a:gd name="T26" fmla="*/ 27 w 27"/>
                <a:gd name="T27" fmla="*/ 11 h 29"/>
                <a:gd name="T28" fmla="*/ 27 w 27"/>
                <a:gd name="T29" fmla="*/ 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29">
                  <a:moveTo>
                    <a:pt x="27" y="9"/>
                  </a:moveTo>
                  <a:cubicBezTo>
                    <a:pt x="17" y="1"/>
                    <a:pt x="17" y="1"/>
                    <a:pt x="17" y="1"/>
                  </a:cubicBezTo>
                  <a:cubicBezTo>
                    <a:pt x="17" y="0"/>
                    <a:pt x="16" y="0"/>
                    <a:pt x="15" y="1"/>
                  </a:cubicBezTo>
                  <a:cubicBezTo>
                    <a:pt x="15" y="1"/>
                    <a:pt x="15" y="2"/>
                    <a:pt x="16" y="3"/>
                  </a:cubicBezTo>
                  <a:cubicBezTo>
                    <a:pt x="20" y="6"/>
                    <a:pt x="20" y="6"/>
                    <a:pt x="20" y="6"/>
                  </a:cubicBezTo>
                  <a:cubicBezTo>
                    <a:pt x="18" y="8"/>
                    <a:pt x="18" y="8"/>
                    <a:pt x="18" y="8"/>
                  </a:cubicBezTo>
                  <a:cubicBezTo>
                    <a:pt x="16" y="6"/>
                    <a:pt x="16" y="6"/>
                    <a:pt x="16" y="6"/>
                  </a:cubicBezTo>
                  <a:cubicBezTo>
                    <a:pt x="0" y="25"/>
                    <a:pt x="0" y="25"/>
                    <a:pt x="0" y="25"/>
                  </a:cubicBezTo>
                  <a:cubicBezTo>
                    <a:pt x="5" y="29"/>
                    <a:pt x="5" y="29"/>
                    <a:pt x="5" y="29"/>
                  </a:cubicBezTo>
                  <a:cubicBezTo>
                    <a:pt x="21" y="11"/>
                    <a:pt x="21" y="11"/>
                    <a:pt x="21" y="11"/>
                  </a:cubicBezTo>
                  <a:cubicBezTo>
                    <a:pt x="20" y="9"/>
                    <a:pt x="20" y="9"/>
                    <a:pt x="20" y="9"/>
                  </a:cubicBezTo>
                  <a:cubicBezTo>
                    <a:pt x="21" y="8"/>
                    <a:pt x="21" y="8"/>
                    <a:pt x="21" y="8"/>
                  </a:cubicBezTo>
                  <a:cubicBezTo>
                    <a:pt x="25" y="11"/>
                    <a:pt x="25" y="11"/>
                    <a:pt x="25" y="11"/>
                  </a:cubicBezTo>
                  <a:cubicBezTo>
                    <a:pt x="26" y="12"/>
                    <a:pt x="26" y="12"/>
                    <a:pt x="27" y="11"/>
                  </a:cubicBezTo>
                  <a:cubicBezTo>
                    <a:pt x="27" y="11"/>
                    <a:pt x="27" y="10"/>
                    <a:pt x="27"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28" name="Rectangle 202"/>
            <p:cNvSpPr>
              <a:spLocks noChangeArrowheads="1"/>
            </p:cNvSpPr>
            <p:nvPr/>
          </p:nvSpPr>
          <p:spPr bwMode="auto">
            <a:xfrm>
              <a:off x="6984373" y="4540394"/>
              <a:ext cx="247839" cy="192075"/>
            </a:xfrm>
            <a:prstGeom prst="rect">
              <a:avLst/>
            </a:prstGeom>
            <a:solidFill>
              <a:srgbClr val="AB845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29" name="Rectangle 203"/>
            <p:cNvSpPr>
              <a:spLocks noChangeArrowheads="1"/>
            </p:cNvSpPr>
            <p:nvPr/>
          </p:nvSpPr>
          <p:spPr bwMode="auto">
            <a:xfrm>
              <a:off x="7072666" y="4407181"/>
              <a:ext cx="136311" cy="136312"/>
            </a:xfrm>
            <a:prstGeom prst="rect">
              <a:avLst/>
            </a:prstGeom>
            <a:solidFill>
              <a:srgbClr val="AB845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30" name="Freeform 204"/>
            <p:cNvSpPr>
              <a:spLocks/>
            </p:cNvSpPr>
            <p:nvPr/>
          </p:nvSpPr>
          <p:spPr bwMode="auto">
            <a:xfrm>
              <a:off x="7072666" y="4617844"/>
              <a:ext cx="71254" cy="97587"/>
            </a:xfrm>
            <a:custGeom>
              <a:avLst/>
              <a:gdLst>
                <a:gd name="T0" fmla="*/ 46 w 46"/>
                <a:gd name="T1" fmla="*/ 28 h 63"/>
                <a:gd name="T2" fmla="*/ 24 w 46"/>
                <a:gd name="T3" fmla="*/ 0 h 63"/>
                <a:gd name="T4" fmla="*/ 0 w 46"/>
                <a:gd name="T5" fmla="*/ 28 h 63"/>
                <a:gd name="T6" fmla="*/ 13 w 46"/>
                <a:gd name="T7" fmla="*/ 28 h 63"/>
                <a:gd name="T8" fmla="*/ 13 w 46"/>
                <a:gd name="T9" fmla="*/ 63 h 63"/>
                <a:gd name="T10" fmla="*/ 33 w 46"/>
                <a:gd name="T11" fmla="*/ 63 h 63"/>
                <a:gd name="T12" fmla="*/ 33 w 46"/>
                <a:gd name="T13" fmla="*/ 28 h 63"/>
                <a:gd name="T14" fmla="*/ 46 w 46"/>
                <a:gd name="T15" fmla="*/ 28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63">
                  <a:moveTo>
                    <a:pt x="46" y="28"/>
                  </a:moveTo>
                  <a:lnTo>
                    <a:pt x="24" y="0"/>
                  </a:lnTo>
                  <a:lnTo>
                    <a:pt x="0" y="28"/>
                  </a:lnTo>
                  <a:lnTo>
                    <a:pt x="13" y="28"/>
                  </a:lnTo>
                  <a:lnTo>
                    <a:pt x="13" y="63"/>
                  </a:lnTo>
                  <a:lnTo>
                    <a:pt x="33" y="63"/>
                  </a:lnTo>
                  <a:lnTo>
                    <a:pt x="33" y="28"/>
                  </a:lnTo>
                  <a:lnTo>
                    <a:pt x="46"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31" name="Freeform 206"/>
            <p:cNvSpPr>
              <a:spLocks/>
            </p:cNvSpPr>
            <p:nvPr/>
          </p:nvSpPr>
          <p:spPr bwMode="auto">
            <a:xfrm>
              <a:off x="7174900" y="4492376"/>
              <a:ext cx="23235" cy="37176"/>
            </a:xfrm>
            <a:custGeom>
              <a:avLst/>
              <a:gdLst>
                <a:gd name="T0" fmla="*/ 15 w 15"/>
                <a:gd name="T1" fmla="*/ 11 h 24"/>
                <a:gd name="T2" fmla="*/ 7 w 15"/>
                <a:gd name="T3" fmla="*/ 0 h 24"/>
                <a:gd name="T4" fmla="*/ 0 w 15"/>
                <a:gd name="T5" fmla="*/ 11 h 24"/>
                <a:gd name="T6" fmla="*/ 4 w 15"/>
                <a:gd name="T7" fmla="*/ 11 h 24"/>
                <a:gd name="T8" fmla="*/ 4 w 15"/>
                <a:gd name="T9" fmla="*/ 24 h 24"/>
                <a:gd name="T10" fmla="*/ 11 w 15"/>
                <a:gd name="T11" fmla="*/ 24 h 24"/>
                <a:gd name="T12" fmla="*/ 11 w 15"/>
                <a:gd name="T13" fmla="*/ 11 h 24"/>
                <a:gd name="T14" fmla="*/ 15 w 15"/>
                <a:gd name="T15" fmla="*/ 11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24">
                  <a:moveTo>
                    <a:pt x="15" y="11"/>
                  </a:moveTo>
                  <a:lnTo>
                    <a:pt x="7" y="0"/>
                  </a:lnTo>
                  <a:lnTo>
                    <a:pt x="0" y="11"/>
                  </a:lnTo>
                  <a:lnTo>
                    <a:pt x="4" y="11"/>
                  </a:lnTo>
                  <a:lnTo>
                    <a:pt x="4" y="24"/>
                  </a:lnTo>
                  <a:lnTo>
                    <a:pt x="11" y="24"/>
                  </a:lnTo>
                  <a:lnTo>
                    <a:pt x="11" y="11"/>
                  </a:lnTo>
                  <a:lnTo>
                    <a:pt x="15"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grpSp>
      <p:grpSp>
        <p:nvGrpSpPr>
          <p:cNvPr id="232" name="Group 231"/>
          <p:cNvGrpSpPr/>
          <p:nvPr/>
        </p:nvGrpSpPr>
        <p:grpSpPr>
          <a:xfrm>
            <a:off x="510049" y="3896825"/>
            <a:ext cx="1586425" cy="755251"/>
            <a:chOff x="5002213" y="1455738"/>
            <a:chExt cx="630238" cy="300038"/>
          </a:xfrm>
        </p:grpSpPr>
        <p:sp>
          <p:nvSpPr>
            <p:cNvPr id="233" name="Rectangle 387"/>
            <p:cNvSpPr>
              <a:spLocks noChangeArrowheads="1"/>
            </p:cNvSpPr>
            <p:nvPr/>
          </p:nvSpPr>
          <p:spPr bwMode="auto">
            <a:xfrm>
              <a:off x="5002213" y="1455738"/>
              <a:ext cx="630238" cy="300038"/>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34" name="Oval 388"/>
            <p:cNvSpPr>
              <a:spLocks noChangeArrowheads="1"/>
            </p:cNvSpPr>
            <p:nvPr/>
          </p:nvSpPr>
          <p:spPr bwMode="auto">
            <a:xfrm>
              <a:off x="5241925" y="1500188"/>
              <a:ext cx="150813" cy="211138"/>
            </a:xfrm>
            <a:prstGeom prst="ellipse">
              <a:avLst/>
            </a:prstGeom>
            <a:solidFill>
              <a:srgbClr val="0070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35" name="Rectangle 389"/>
            <p:cNvSpPr>
              <a:spLocks noChangeArrowheads="1"/>
            </p:cNvSpPr>
            <p:nvPr/>
          </p:nvSpPr>
          <p:spPr bwMode="auto">
            <a:xfrm>
              <a:off x="5030788" y="1479550"/>
              <a:ext cx="571500" cy="252413"/>
            </a:xfrm>
            <a:prstGeom prst="rect">
              <a:avLst/>
            </a:prstGeom>
            <a:noFill/>
            <a:ln w="9525" cap="flat">
              <a:solidFill>
                <a:srgbClr val="38A13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36" name="Oval 390"/>
            <p:cNvSpPr>
              <a:spLocks noChangeArrowheads="1"/>
            </p:cNvSpPr>
            <p:nvPr/>
          </p:nvSpPr>
          <p:spPr bwMode="auto">
            <a:xfrm>
              <a:off x="5051425" y="1500188"/>
              <a:ext cx="47625" cy="68263"/>
            </a:xfrm>
            <a:prstGeom prst="ellipse">
              <a:avLst/>
            </a:prstGeom>
            <a:solidFill>
              <a:srgbClr val="0070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37" name="Oval 391"/>
            <p:cNvSpPr>
              <a:spLocks noChangeArrowheads="1"/>
            </p:cNvSpPr>
            <p:nvPr/>
          </p:nvSpPr>
          <p:spPr bwMode="auto">
            <a:xfrm>
              <a:off x="5051425" y="1643063"/>
              <a:ext cx="47625" cy="68263"/>
            </a:xfrm>
            <a:prstGeom prst="ellipse">
              <a:avLst/>
            </a:prstGeom>
            <a:solidFill>
              <a:srgbClr val="0070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38" name="Oval 392"/>
            <p:cNvSpPr>
              <a:spLocks noChangeArrowheads="1"/>
            </p:cNvSpPr>
            <p:nvPr/>
          </p:nvSpPr>
          <p:spPr bwMode="auto">
            <a:xfrm>
              <a:off x="5537200" y="1500188"/>
              <a:ext cx="47625" cy="68263"/>
            </a:xfrm>
            <a:prstGeom prst="ellipse">
              <a:avLst/>
            </a:prstGeom>
            <a:solidFill>
              <a:srgbClr val="0070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39" name="Oval 393"/>
            <p:cNvSpPr>
              <a:spLocks noChangeArrowheads="1"/>
            </p:cNvSpPr>
            <p:nvPr/>
          </p:nvSpPr>
          <p:spPr bwMode="auto">
            <a:xfrm>
              <a:off x="5537200" y="1643063"/>
              <a:ext cx="47625" cy="68263"/>
            </a:xfrm>
            <a:prstGeom prst="ellipse">
              <a:avLst/>
            </a:prstGeom>
            <a:solidFill>
              <a:srgbClr val="0070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40" name="Rectangle 394"/>
            <p:cNvSpPr>
              <a:spLocks noChangeArrowheads="1"/>
            </p:cNvSpPr>
            <p:nvPr/>
          </p:nvSpPr>
          <p:spPr bwMode="auto">
            <a:xfrm>
              <a:off x="5214938" y="1701800"/>
              <a:ext cx="201613" cy="30163"/>
            </a:xfrm>
            <a:prstGeom prst="rect">
              <a:avLst/>
            </a:prstGeom>
            <a:solidFill>
              <a:srgbClr val="0070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41" name="Oval 395"/>
            <p:cNvSpPr>
              <a:spLocks noChangeArrowheads="1"/>
            </p:cNvSpPr>
            <p:nvPr/>
          </p:nvSpPr>
          <p:spPr bwMode="auto">
            <a:xfrm>
              <a:off x="5129213" y="1579563"/>
              <a:ext cx="55563" cy="53975"/>
            </a:xfrm>
            <a:prstGeom prst="ellipse">
              <a:avLst/>
            </a:prstGeom>
            <a:noFill/>
            <a:ln w="9525" cap="flat">
              <a:solidFill>
                <a:srgbClr val="38A13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42" name="Oval 396"/>
            <p:cNvSpPr>
              <a:spLocks noChangeArrowheads="1"/>
            </p:cNvSpPr>
            <p:nvPr/>
          </p:nvSpPr>
          <p:spPr bwMode="auto">
            <a:xfrm>
              <a:off x="5448300" y="1579563"/>
              <a:ext cx="53975" cy="53975"/>
            </a:xfrm>
            <a:prstGeom prst="ellipse">
              <a:avLst/>
            </a:prstGeom>
            <a:solidFill>
              <a:srgbClr val="0070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43" name="Freeform 397"/>
            <p:cNvSpPr>
              <a:spLocks/>
            </p:cNvSpPr>
            <p:nvPr/>
          </p:nvSpPr>
          <p:spPr bwMode="auto">
            <a:xfrm>
              <a:off x="5300663" y="1639888"/>
              <a:ext cx="68263" cy="61913"/>
            </a:xfrm>
            <a:custGeom>
              <a:avLst/>
              <a:gdLst>
                <a:gd name="T0" fmla="*/ 3 w 20"/>
                <a:gd name="T1" fmla="*/ 0 h 18"/>
                <a:gd name="T2" fmla="*/ 0 w 20"/>
                <a:gd name="T3" fmla="*/ 0 h 18"/>
                <a:gd name="T4" fmla="*/ 0 w 20"/>
                <a:gd name="T5" fmla="*/ 1 h 18"/>
                <a:gd name="T6" fmla="*/ 12 w 20"/>
                <a:gd name="T7" fmla="*/ 18 h 18"/>
                <a:gd name="T8" fmla="*/ 20 w 20"/>
                <a:gd name="T9" fmla="*/ 18 h 18"/>
                <a:gd name="T10" fmla="*/ 3 w 20"/>
                <a:gd name="T11" fmla="*/ 0 h 18"/>
              </a:gdLst>
              <a:ahLst/>
              <a:cxnLst>
                <a:cxn ang="0">
                  <a:pos x="T0" y="T1"/>
                </a:cxn>
                <a:cxn ang="0">
                  <a:pos x="T2" y="T3"/>
                </a:cxn>
                <a:cxn ang="0">
                  <a:pos x="T4" y="T5"/>
                </a:cxn>
                <a:cxn ang="0">
                  <a:pos x="T6" y="T7"/>
                </a:cxn>
                <a:cxn ang="0">
                  <a:pos x="T8" y="T9"/>
                </a:cxn>
                <a:cxn ang="0">
                  <a:pos x="T10" y="T11"/>
                </a:cxn>
              </a:cxnLst>
              <a:rect l="0" t="0" r="r" b="b"/>
              <a:pathLst>
                <a:path w="20" h="18">
                  <a:moveTo>
                    <a:pt x="3" y="0"/>
                  </a:moveTo>
                  <a:cubicBezTo>
                    <a:pt x="0" y="0"/>
                    <a:pt x="0" y="0"/>
                    <a:pt x="0" y="0"/>
                  </a:cubicBezTo>
                  <a:cubicBezTo>
                    <a:pt x="0" y="1"/>
                    <a:pt x="0" y="1"/>
                    <a:pt x="0" y="1"/>
                  </a:cubicBezTo>
                  <a:cubicBezTo>
                    <a:pt x="7" y="3"/>
                    <a:pt x="12" y="10"/>
                    <a:pt x="12" y="18"/>
                  </a:cubicBezTo>
                  <a:cubicBezTo>
                    <a:pt x="20" y="18"/>
                    <a:pt x="20" y="18"/>
                    <a:pt x="20" y="18"/>
                  </a:cubicBezTo>
                  <a:cubicBezTo>
                    <a:pt x="20" y="8"/>
                    <a:pt x="13" y="0"/>
                    <a:pt x="3" y="0"/>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44" name="Freeform 398"/>
            <p:cNvSpPr>
              <a:spLocks/>
            </p:cNvSpPr>
            <p:nvPr/>
          </p:nvSpPr>
          <p:spPr bwMode="auto">
            <a:xfrm>
              <a:off x="5270500" y="1550988"/>
              <a:ext cx="95250" cy="95250"/>
            </a:xfrm>
            <a:custGeom>
              <a:avLst/>
              <a:gdLst>
                <a:gd name="T0" fmla="*/ 14 w 28"/>
                <a:gd name="T1" fmla="*/ 0 h 28"/>
                <a:gd name="T2" fmla="*/ 0 w 28"/>
                <a:gd name="T3" fmla="*/ 14 h 28"/>
                <a:gd name="T4" fmla="*/ 0 w 28"/>
                <a:gd name="T5" fmla="*/ 16 h 28"/>
                <a:gd name="T6" fmla="*/ 3 w 28"/>
                <a:gd name="T7" fmla="*/ 16 h 28"/>
                <a:gd name="T8" fmla="*/ 3 w 28"/>
                <a:gd name="T9" fmla="*/ 23 h 28"/>
                <a:gd name="T10" fmla="*/ 14 w 28"/>
                <a:gd name="T11" fmla="*/ 28 h 28"/>
                <a:gd name="T12" fmla="*/ 28 w 28"/>
                <a:gd name="T13" fmla="*/ 28 h 28"/>
                <a:gd name="T14" fmla="*/ 28 w 28"/>
                <a:gd name="T15" fmla="*/ 14 h 28"/>
                <a:gd name="T16" fmla="*/ 14 w 28"/>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8">
                  <a:moveTo>
                    <a:pt x="14" y="0"/>
                  </a:moveTo>
                  <a:cubicBezTo>
                    <a:pt x="6" y="0"/>
                    <a:pt x="0" y="6"/>
                    <a:pt x="0" y="14"/>
                  </a:cubicBezTo>
                  <a:cubicBezTo>
                    <a:pt x="0" y="15"/>
                    <a:pt x="0" y="15"/>
                    <a:pt x="0" y="16"/>
                  </a:cubicBezTo>
                  <a:cubicBezTo>
                    <a:pt x="3" y="16"/>
                    <a:pt x="3" y="16"/>
                    <a:pt x="3" y="16"/>
                  </a:cubicBezTo>
                  <a:cubicBezTo>
                    <a:pt x="3" y="23"/>
                    <a:pt x="3" y="23"/>
                    <a:pt x="3" y="23"/>
                  </a:cubicBezTo>
                  <a:cubicBezTo>
                    <a:pt x="6" y="26"/>
                    <a:pt x="10" y="28"/>
                    <a:pt x="14" y="28"/>
                  </a:cubicBezTo>
                  <a:cubicBezTo>
                    <a:pt x="28" y="28"/>
                    <a:pt x="28" y="28"/>
                    <a:pt x="28" y="28"/>
                  </a:cubicBezTo>
                  <a:cubicBezTo>
                    <a:pt x="28" y="14"/>
                    <a:pt x="28" y="14"/>
                    <a:pt x="28" y="14"/>
                  </a:cubicBezTo>
                  <a:cubicBezTo>
                    <a:pt x="28" y="6"/>
                    <a:pt x="22" y="0"/>
                    <a:pt x="14" y="0"/>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45" name="Freeform 399"/>
            <p:cNvSpPr>
              <a:spLocks/>
            </p:cNvSpPr>
            <p:nvPr/>
          </p:nvSpPr>
          <p:spPr bwMode="auto">
            <a:xfrm>
              <a:off x="5314950" y="1592263"/>
              <a:ext cx="15875" cy="6350"/>
            </a:xfrm>
            <a:custGeom>
              <a:avLst/>
              <a:gdLst>
                <a:gd name="T0" fmla="*/ 5 w 5"/>
                <a:gd name="T1" fmla="*/ 2 h 2"/>
                <a:gd name="T2" fmla="*/ 2 w 5"/>
                <a:gd name="T3" fmla="*/ 0 h 2"/>
                <a:gd name="T4" fmla="*/ 0 w 5"/>
                <a:gd name="T5" fmla="*/ 2 h 2"/>
                <a:gd name="T6" fmla="*/ 5 w 5"/>
                <a:gd name="T7" fmla="*/ 2 h 2"/>
              </a:gdLst>
              <a:ahLst/>
              <a:cxnLst>
                <a:cxn ang="0">
                  <a:pos x="T0" y="T1"/>
                </a:cxn>
                <a:cxn ang="0">
                  <a:pos x="T2" y="T3"/>
                </a:cxn>
                <a:cxn ang="0">
                  <a:pos x="T4" y="T5"/>
                </a:cxn>
                <a:cxn ang="0">
                  <a:pos x="T6" y="T7"/>
                </a:cxn>
              </a:cxnLst>
              <a:rect l="0" t="0" r="r" b="b"/>
              <a:pathLst>
                <a:path w="5" h="2">
                  <a:moveTo>
                    <a:pt x="5" y="2"/>
                  </a:moveTo>
                  <a:cubicBezTo>
                    <a:pt x="4" y="1"/>
                    <a:pt x="3" y="0"/>
                    <a:pt x="2" y="0"/>
                  </a:cubicBezTo>
                  <a:cubicBezTo>
                    <a:pt x="1" y="0"/>
                    <a:pt x="0" y="1"/>
                    <a:pt x="0" y="2"/>
                  </a:cubicBezTo>
                  <a:lnTo>
                    <a:pt x="5" y="2"/>
                  </a:lnTo>
                  <a:close/>
                </a:path>
              </a:pathLst>
            </a:custGeom>
            <a:solidFill>
              <a:srgbClr val="0070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46" name="Freeform 400"/>
            <p:cNvSpPr>
              <a:spLocks/>
            </p:cNvSpPr>
            <p:nvPr/>
          </p:nvSpPr>
          <p:spPr bwMode="auto">
            <a:xfrm>
              <a:off x="5348288" y="1592263"/>
              <a:ext cx="17463" cy="6350"/>
            </a:xfrm>
            <a:custGeom>
              <a:avLst/>
              <a:gdLst>
                <a:gd name="T0" fmla="*/ 5 w 5"/>
                <a:gd name="T1" fmla="*/ 2 h 2"/>
                <a:gd name="T2" fmla="*/ 2 w 5"/>
                <a:gd name="T3" fmla="*/ 0 h 2"/>
                <a:gd name="T4" fmla="*/ 0 w 5"/>
                <a:gd name="T5" fmla="*/ 2 h 2"/>
                <a:gd name="T6" fmla="*/ 5 w 5"/>
                <a:gd name="T7" fmla="*/ 2 h 2"/>
              </a:gdLst>
              <a:ahLst/>
              <a:cxnLst>
                <a:cxn ang="0">
                  <a:pos x="T0" y="T1"/>
                </a:cxn>
                <a:cxn ang="0">
                  <a:pos x="T2" y="T3"/>
                </a:cxn>
                <a:cxn ang="0">
                  <a:pos x="T4" y="T5"/>
                </a:cxn>
                <a:cxn ang="0">
                  <a:pos x="T6" y="T7"/>
                </a:cxn>
              </a:cxnLst>
              <a:rect l="0" t="0" r="r" b="b"/>
              <a:pathLst>
                <a:path w="5" h="2">
                  <a:moveTo>
                    <a:pt x="5" y="2"/>
                  </a:moveTo>
                  <a:cubicBezTo>
                    <a:pt x="5" y="1"/>
                    <a:pt x="4" y="0"/>
                    <a:pt x="2" y="0"/>
                  </a:cubicBezTo>
                  <a:cubicBezTo>
                    <a:pt x="1" y="0"/>
                    <a:pt x="0" y="1"/>
                    <a:pt x="0" y="2"/>
                  </a:cubicBezTo>
                  <a:lnTo>
                    <a:pt x="5" y="2"/>
                  </a:lnTo>
                  <a:close/>
                </a:path>
              </a:pathLst>
            </a:custGeom>
            <a:solidFill>
              <a:srgbClr val="0070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47" name="Freeform 401"/>
            <p:cNvSpPr>
              <a:spLocks/>
            </p:cNvSpPr>
            <p:nvPr/>
          </p:nvSpPr>
          <p:spPr bwMode="auto">
            <a:xfrm>
              <a:off x="5335588" y="1612900"/>
              <a:ext cx="9525" cy="3175"/>
            </a:xfrm>
            <a:custGeom>
              <a:avLst/>
              <a:gdLst>
                <a:gd name="T0" fmla="*/ 0 w 3"/>
                <a:gd name="T1" fmla="*/ 0 h 1"/>
                <a:gd name="T2" fmla="*/ 2 w 3"/>
                <a:gd name="T3" fmla="*/ 1 h 1"/>
                <a:gd name="T4" fmla="*/ 3 w 3"/>
                <a:gd name="T5" fmla="*/ 0 h 1"/>
                <a:gd name="T6" fmla="*/ 0 w 3"/>
                <a:gd name="T7" fmla="*/ 0 h 1"/>
              </a:gdLst>
              <a:ahLst/>
              <a:cxnLst>
                <a:cxn ang="0">
                  <a:pos x="T0" y="T1"/>
                </a:cxn>
                <a:cxn ang="0">
                  <a:pos x="T2" y="T3"/>
                </a:cxn>
                <a:cxn ang="0">
                  <a:pos x="T4" y="T5"/>
                </a:cxn>
                <a:cxn ang="0">
                  <a:pos x="T6" y="T7"/>
                </a:cxn>
              </a:cxnLst>
              <a:rect l="0" t="0" r="r" b="b"/>
              <a:pathLst>
                <a:path w="3" h="1">
                  <a:moveTo>
                    <a:pt x="0" y="0"/>
                  </a:moveTo>
                  <a:cubicBezTo>
                    <a:pt x="0" y="1"/>
                    <a:pt x="1" y="1"/>
                    <a:pt x="2" y="1"/>
                  </a:cubicBezTo>
                  <a:cubicBezTo>
                    <a:pt x="2" y="1"/>
                    <a:pt x="3" y="1"/>
                    <a:pt x="3" y="0"/>
                  </a:cubicBezTo>
                  <a:lnTo>
                    <a:pt x="0" y="0"/>
                  </a:lnTo>
                  <a:close/>
                </a:path>
              </a:pathLst>
            </a:custGeom>
            <a:solidFill>
              <a:srgbClr val="0070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48" name="Line 402"/>
            <p:cNvSpPr>
              <a:spLocks noChangeShapeType="1"/>
            </p:cNvSpPr>
            <p:nvPr/>
          </p:nvSpPr>
          <p:spPr bwMode="auto">
            <a:xfrm>
              <a:off x="5330825" y="1630363"/>
              <a:ext cx="17463" cy="0"/>
            </a:xfrm>
            <a:prstGeom prst="line">
              <a:avLst/>
            </a:prstGeom>
            <a:noFill/>
            <a:ln w="3175" cap="rnd">
              <a:solidFill>
                <a:srgbClr val="38A13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49" name="Freeform 403"/>
            <p:cNvSpPr>
              <a:spLocks/>
            </p:cNvSpPr>
            <p:nvPr/>
          </p:nvSpPr>
          <p:spPr bwMode="auto">
            <a:xfrm>
              <a:off x="5318125" y="1550988"/>
              <a:ext cx="61913" cy="55563"/>
            </a:xfrm>
            <a:custGeom>
              <a:avLst/>
              <a:gdLst>
                <a:gd name="T0" fmla="*/ 14 w 18"/>
                <a:gd name="T1" fmla="*/ 16 h 16"/>
                <a:gd name="T2" fmla="*/ 17 w 18"/>
                <a:gd name="T3" fmla="*/ 16 h 16"/>
                <a:gd name="T4" fmla="*/ 0 w 18"/>
                <a:gd name="T5" fmla="*/ 0 h 16"/>
                <a:gd name="T6" fmla="*/ 0 w 18"/>
                <a:gd name="T7" fmla="*/ 7 h 16"/>
                <a:gd name="T8" fmla="*/ 11 w 18"/>
                <a:gd name="T9" fmla="*/ 7 h 16"/>
                <a:gd name="T10" fmla="*/ 14 w 18"/>
                <a:gd name="T11" fmla="*/ 13 h 16"/>
                <a:gd name="T12" fmla="*/ 14 w 18"/>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8" h="16">
                  <a:moveTo>
                    <a:pt x="14" y="16"/>
                  </a:moveTo>
                  <a:cubicBezTo>
                    <a:pt x="17" y="16"/>
                    <a:pt x="17" y="16"/>
                    <a:pt x="17" y="16"/>
                  </a:cubicBezTo>
                  <a:cubicBezTo>
                    <a:pt x="17" y="16"/>
                    <a:pt x="18" y="0"/>
                    <a:pt x="0" y="0"/>
                  </a:cubicBezTo>
                  <a:cubicBezTo>
                    <a:pt x="0" y="4"/>
                    <a:pt x="0" y="7"/>
                    <a:pt x="0" y="7"/>
                  </a:cubicBezTo>
                  <a:cubicBezTo>
                    <a:pt x="11" y="7"/>
                    <a:pt x="11" y="7"/>
                    <a:pt x="11" y="7"/>
                  </a:cubicBezTo>
                  <a:cubicBezTo>
                    <a:pt x="14" y="13"/>
                    <a:pt x="14" y="13"/>
                    <a:pt x="14" y="13"/>
                  </a:cubicBezTo>
                  <a:lnTo>
                    <a:pt x="14" y="16"/>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grpSp>
      <p:grpSp>
        <p:nvGrpSpPr>
          <p:cNvPr id="250" name="Group 249"/>
          <p:cNvGrpSpPr/>
          <p:nvPr/>
        </p:nvGrpSpPr>
        <p:grpSpPr>
          <a:xfrm>
            <a:off x="599003" y="4906439"/>
            <a:ext cx="1420961" cy="1413839"/>
            <a:chOff x="10534650" y="5259388"/>
            <a:chExt cx="633413" cy="630238"/>
          </a:xfrm>
        </p:grpSpPr>
        <p:sp>
          <p:nvSpPr>
            <p:cNvPr id="251" name="Oval 269"/>
            <p:cNvSpPr>
              <a:spLocks noChangeArrowheads="1"/>
            </p:cNvSpPr>
            <p:nvPr/>
          </p:nvSpPr>
          <p:spPr bwMode="auto">
            <a:xfrm>
              <a:off x="10534650" y="5259388"/>
              <a:ext cx="633413" cy="630238"/>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52" name="Oval 270"/>
            <p:cNvSpPr>
              <a:spLocks noChangeArrowheads="1"/>
            </p:cNvSpPr>
            <p:nvPr/>
          </p:nvSpPr>
          <p:spPr bwMode="auto">
            <a:xfrm>
              <a:off x="10579100" y="5307013"/>
              <a:ext cx="541338" cy="5381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53" name="Oval 271"/>
            <p:cNvSpPr>
              <a:spLocks noChangeArrowheads="1"/>
            </p:cNvSpPr>
            <p:nvPr/>
          </p:nvSpPr>
          <p:spPr bwMode="auto">
            <a:xfrm>
              <a:off x="10836275" y="5562600"/>
              <a:ext cx="30163" cy="26988"/>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54" name="Line 272"/>
            <p:cNvSpPr>
              <a:spLocks noChangeShapeType="1"/>
            </p:cNvSpPr>
            <p:nvPr/>
          </p:nvSpPr>
          <p:spPr bwMode="auto">
            <a:xfrm>
              <a:off x="10850563" y="5322888"/>
              <a:ext cx="0" cy="504825"/>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55" name="Line 273"/>
            <p:cNvSpPr>
              <a:spLocks noChangeShapeType="1"/>
            </p:cNvSpPr>
            <p:nvPr/>
          </p:nvSpPr>
          <p:spPr bwMode="auto">
            <a:xfrm>
              <a:off x="10599738" y="5575300"/>
              <a:ext cx="503238"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56" name="Line 274"/>
            <p:cNvSpPr>
              <a:spLocks noChangeShapeType="1"/>
            </p:cNvSpPr>
            <p:nvPr/>
          </p:nvSpPr>
          <p:spPr bwMode="auto">
            <a:xfrm>
              <a:off x="10629900" y="5449888"/>
              <a:ext cx="439738" cy="249238"/>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57" name="Line 275"/>
            <p:cNvSpPr>
              <a:spLocks noChangeShapeType="1"/>
            </p:cNvSpPr>
            <p:nvPr/>
          </p:nvSpPr>
          <p:spPr bwMode="auto">
            <a:xfrm flipV="1">
              <a:off x="10726738" y="5357813"/>
              <a:ext cx="249238" cy="436563"/>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58" name="Line 276"/>
            <p:cNvSpPr>
              <a:spLocks noChangeShapeType="1"/>
            </p:cNvSpPr>
            <p:nvPr/>
          </p:nvSpPr>
          <p:spPr bwMode="auto">
            <a:xfrm>
              <a:off x="10723563" y="5357813"/>
              <a:ext cx="252413" cy="436563"/>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59" name="Line 277"/>
            <p:cNvSpPr>
              <a:spLocks noChangeShapeType="1"/>
            </p:cNvSpPr>
            <p:nvPr/>
          </p:nvSpPr>
          <p:spPr bwMode="auto">
            <a:xfrm flipV="1">
              <a:off x="10629900" y="5449888"/>
              <a:ext cx="439738" cy="252413"/>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60" name="Oval 278"/>
            <p:cNvSpPr>
              <a:spLocks noChangeArrowheads="1"/>
            </p:cNvSpPr>
            <p:nvPr/>
          </p:nvSpPr>
          <p:spPr bwMode="auto">
            <a:xfrm>
              <a:off x="10644188" y="5372100"/>
              <a:ext cx="411163" cy="4079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61" name="Oval 279"/>
            <p:cNvSpPr>
              <a:spLocks noChangeArrowheads="1"/>
            </p:cNvSpPr>
            <p:nvPr/>
          </p:nvSpPr>
          <p:spPr bwMode="auto">
            <a:xfrm>
              <a:off x="10836275" y="5562600"/>
              <a:ext cx="30163" cy="26988"/>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62" name="Line 280"/>
            <p:cNvSpPr>
              <a:spLocks noChangeShapeType="1"/>
            </p:cNvSpPr>
            <p:nvPr/>
          </p:nvSpPr>
          <p:spPr bwMode="auto">
            <a:xfrm flipH="1" flipV="1">
              <a:off x="10694988" y="5422900"/>
              <a:ext cx="155575" cy="152400"/>
            </a:xfrm>
            <a:prstGeom prst="line">
              <a:avLst/>
            </a:prstGeom>
            <a:noFill/>
            <a:ln w="6350"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63" name="Line 281"/>
            <p:cNvSpPr>
              <a:spLocks noChangeShapeType="1"/>
            </p:cNvSpPr>
            <p:nvPr/>
          </p:nvSpPr>
          <p:spPr bwMode="auto">
            <a:xfrm>
              <a:off x="10850563" y="5575300"/>
              <a:ext cx="115888" cy="0"/>
            </a:xfrm>
            <a:prstGeom prst="line">
              <a:avLst/>
            </a:prstGeom>
            <a:noFill/>
            <a:ln w="6350"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64" name="Line 282"/>
            <p:cNvSpPr>
              <a:spLocks noChangeShapeType="1"/>
            </p:cNvSpPr>
            <p:nvPr/>
          </p:nvSpPr>
          <p:spPr bwMode="auto">
            <a:xfrm flipH="1">
              <a:off x="10694988" y="5541963"/>
              <a:ext cx="188913" cy="187325"/>
            </a:xfrm>
            <a:prstGeom prst="line">
              <a:avLst/>
            </a:prstGeom>
            <a:noFill/>
            <a:ln w="6350" cap="rnd">
              <a:solidFill>
                <a:srgbClr val="E8112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grpSp>
      <p:pic>
        <p:nvPicPr>
          <p:cNvPr id="265" name="Picture 264"/>
          <p:cNvPicPr>
            <a:picLocks noChangeAspect="1"/>
          </p:cNvPicPr>
          <p:nvPr/>
        </p:nvPicPr>
        <p:blipFill>
          <a:blip r:embed="rId3">
            <a:duotone>
              <a:srgbClr val="0078D7">
                <a:shade val="45000"/>
                <a:satMod val="135000"/>
              </a:srgbClr>
              <a:prstClr val="white"/>
            </a:duotone>
          </a:blip>
          <a:stretch>
            <a:fillRect/>
          </a:stretch>
        </p:blipFill>
        <p:spPr>
          <a:xfrm>
            <a:off x="2622562" y="3211565"/>
            <a:ext cx="1676400" cy="1676400"/>
          </a:xfrm>
          <a:prstGeom prst="rect">
            <a:avLst/>
          </a:prstGeom>
        </p:spPr>
      </p:pic>
      <p:sp>
        <p:nvSpPr>
          <p:cNvPr id="266" name="TextBox 265"/>
          <p:cNvSpPr txBox="1"/>
          <p:nvPr/>
        </p:nvSpPr>
        <p:spPr>
          <a:xfrm>
            <a:off x="3024424" y="4885310"/>
            <a:ext cx="872675" cy="627864"/>
          </a:xfrm>
          <a:prstGeom prst="rect">
            <a:avLst/>
          </a:prstGeom>
          <a:noFill/>
        </p:spPr>
        <p:txBody>
          <a:bodyPr wrap="none" lIns="182880" tIns="146304" rIns="182880" bIns="146304" rtlCol="0">
            <a:spAutoFit/>
          </a:bodyPr>
          <a:lstStyle/>
          <a:p>
            <a:pPr>
              <a:lnSpc>
                <a:spcPct val="90000"/>
              </a:lnSpc>
              <a:spcAft>
                <a:spcPts val="600"/>
              </a:spcAft>
            </a:pPr>
            <a:r>
              <a:rPr lang="en-US" sz="2400" b="1" dirty="0">
                <a:gradFill>
                  <a:gsLst>
                    <a:gs pos="2917">
                      <a:srgbClr val="353535"/>
                    </a:gs>
                    <a:gs pos="30000">
                      <a:srgbClr val="353535"/>
                    </a:gs>
                  </a:gsLst>
                  <a:lin ang="5400000" scaled="0"/>
                </a:gradFill>
                <a:latin typeface="Segoe UI Semilight"/>
              </a:rPr>
              <a:t>ERP</a:t>
            </a:r>
          </a:p>
        </p:txBody>
      </p:sp>
      <p:sp>
        <p:nvSpPr>
          <p:cNvPr id="267" name="Rectangle 266"/>
          <p:cNvSpPr/>
          <p:nvPr/>
        </p:nvSpPr>
        <p:spPr bwMode="auto">
          <a:xfrm>
            <a:off x="4796084" y="2819098"/>
            <a:ext cx="2819400" cy="2853921"/>
          </a:xfrm>
          <a:prstGeom prst="rect">
            <a:avLst/>
          </a:prstGeom>
          <a:solidFill>
            <a:srgbClr val="0078D7"/>
          </a:solidFill>
          <a:ln w="10795" cap="flat" cmpd="sng" algn="ctr">
            <a:noFill/>
            <a:prstDash val="solid"/>
            <a:headEnd type="none" w="med" len="med"/>
            <a:tailEnd type="none" w="med" len="med"/>
          </a:ln>
          <a:effectLst/>
        </p:spPr>
        <p:txBody>
          <a:bodyPr vert="horz" wrap="square" lIns="0" tIns="46637" rIns="0" bIns="46637" numCol="1" rtlCol="0" anchor="t"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SOAP Web Service</a:t>
            </a:r>
          </a:p>
        </p:txBody>
      </p:sp>
      <p:sp>
        <p:nvSpPr>
          <p:cNvPr id="268" name="Rectangle 267"/>
          <p:cNvSpPr/>
          <p:nvPr/>
        </p:nvSpPr>
        <p:spPr bwMode="auto">
          <a:xfrm>
            <a:off x="4959382" y="3417877"/>
            <a:ext cx="2494933" cy="479461"/>
          </a:xfrm>
          <a:prstGeom prst="rect">
            <a:avLst/>
          </a:prstGeom>
          <a:solidFill>
            <a:schemeClr val="tx2"/>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Shipping</a:t>
            </a:r>
          </a:p>
        </p:txBody>
      </p:sp>
      <p:sp>
        <p:nvSpPr>
          <p:cNvPr id="269" name="Rectangle 268"/>
          <p:cNvSpPr/>
          <p:nvPr/>
        </p:nvSpPr>
        <p:spPr bwMode="auto">
          <a:xfrm>
            <a:off x="4959382" y="3972988"/>
            <a:ext cx="2494933" cy="479461"/>
          </a:xfrm>
          <a:prstGeom prst="rect">
            <a:avLst/>
          </a:prstGeom>
          <a:solidFill>
            <a:schemeClr val="tx2"/>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Inventory</a:t>
            </a:r>
          </a:p>
        </p:txBody>
      </p:sp>
      <p:sp>
        <p:nvSpPr>
          <p:cNvPr id="270" name="Rectangle 269"/>
          <p:cNvSpPr/>
          <p:nvPr/>
        </p:nvSpPr>
        <p:spPr bwMode="auto">
          <a:xfrm>
            <a:off x="4954622" y="4528099"/>
            <a:ext cx="2494933" cy="479461"/>
          </a:xfrm>
          <a:prstGeom prst="rect">
            <a:avLst/>
          </a:prstGeom>
          <a:solidFill>
            <a:schemeClr val="tx2"/>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Purchasing</a:t>
            </a:r>
          </a:p>
        </p:txBody>
      </p:sp>
      <p:sp>
        <p:nvSpPr>
          <p:cNvPr id="271" name="Rectangle 270"/>
          <p:cNvSpPr/>
          <p:nvPr/>
        </p:nvSpPr>
        <p:spPr bwMode="auto">
          <a:xfrm>
            <a:off x="4954622" y="5083210"/>
            <a:ext cx="2494933" cy="479461"/>
          </a:xfrm>
          <a:prstGeom prst="rect">
            <a:avLst/>
          </a:prstGeom>
          <a:solidFill>
            <a:schemeClr val="tx2"/>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Scheduling</a:t>
            </a:r>
          </a:p>
        </p:txBody>
      </p:sp>
      <p:cxnSp>
        <p:nvCxnSpPr>
          <p:cNvPr id="272" name="Straight Arrow Connector 271"/>
          <p:cNvCxnSpPr>
            <a:cxnSpLocks/>
          </p:cNvCxnSpPr>
          <p:nvPr/>
        </p:nvCxnSpPr>
        <p:spPr>
          <a:xfrm>
            <a:off x="4101515" y="4218855"/>
            <a:ext cx="694569" cy="0"/>
          </a:xfrm>
          <a:prstGeom prst="straightConnector1">
            <a:avLst/>
          </a:prstGeom>
          <a:noFill/>
          <a:ln w="38100" cap="flat" cmpd="sng" algn="ctr">
            <a:solidFill>
              <a:srgbClr val="353535"/>
            </a:solidFill>
            <a:prstDash val="solid"/>
            <a:headEnd type="triangle"/>
            <a:tailEnd type="triangle"/>
          </a:ln>
          <a:effectLst/>
        </p:spPr>
      </p:cxnSp>
      <p:sp>
        <p:nvSpPr>
          <p:cNvPr id="273" name="Rectangle 272"/>
          <p:cNvSpPr/>
          <p:nvPr/>
        </p:nvSpPr>
        <p:spPr bwMode="auto">
          <a:xfrm>
            <a:off x="198437" y="1293872"/>
            <a:ext cx="7772400" cy="5257800"/>
          </a:xfrm>
          <a:prstGeom prst="rect">
            <a:avLst/>
          </a:prstGeom>
          <a:noFill/>
          <a:ln w="38100" cap="flat" cmpd="sng" algn="ctr">
            <a:solidFill>
              <a:srgbClr val="353535"/>
            </a:solidFill>
            <a:prstDash val="sysDot"/>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274" name="Rectangle 273"/>
          <p:cNvSpPr/>
          <p:nvPr/>
        </p:nvSpPr>
        <p:spPr bwMode="auto">
          <a:xfrm>
            <a:off x="8239359" y="1293872"/>
            <a:ext cx="3998678" cy="5257800"/>
          </a:xfrm>
          <a:prstGeom prst="rect">
            <a:avLst/>
          </a:prstGeom>
          <a:noFill/>
          <a:ln w="38100" cap="flat" cmpd="sng" algn="ctr">
            <a:solidFill>
              <a:srgbClr val="353535"/>
            </a:solidFill>
            <a:prstDash val="sysDot"/>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277" name="TextBox 276"/>
          <p:cNvSpPr txBox="1"/>
          <p:nvPr/>
        </p:nvSpPr>
        <p:spPr>
          <a:xfrm>
            <a:off x="3053201" y="1455934"/>
            <a:ext cx="2062872" cy="627864"/>
          </a:xfrm>
          <a:prstGeom prst="rect">
            <a:avLst/>
          </a:prstGeom>
          <a:noFill/>
        </p:spPr>
        <p:txBody>
          <a:bodyPr wrap="none" lIns="182880" tIns="146304" rIns="182880" bIns="146304" rtlCol="0">
            <a:spAutoFit/>
          </a:bodyPr>
          <a:lstStyle/>
          <a:p>
            <a:pPr>
              <a:lnSpc>
                <a:spcPct val="90000"/>
              </a:lnSpc>
              <a:spcAft>
                <a:spcPts val="600"/>
              </a:spcAft>
            </a:pPr>
            <a:r>
              <a:rPr lang="en-US" sz="2400" b="1" dirty="0">
                <a:gradFill>
                  <a:gsLst>
                    <a:gs pos="2917">
                      <a:srgbClr val="353535"/>
                    </a:gs>
                    <a:gs pos="30000">
                      <a:srgbClr val="353535"/>
                    </a:gs>
                  </a:gsLst>
                  <a:lin ang="5400000" scaled="0"/>
                </a:gradFill>
                <a:latin typeface="Segoe UI Semilight"/>
              </a:rPr>
              <a:t>On-Premises</a:t>
            </a:r>
          </a:p>
        </p:txBody>
      </p:sp>
      <p:sp>
        <p:nvSpPr>
          <p:cNvPr id="278" name="TextBox 277"/>
          <p:cNvSpPr txBox="1"/>
          <p:nvPr/>
        </p:nvSpPr>
        <p:spPr>
          <a:xfrm>
            <a:off x="9555949" y="1495524"/>
            <a:ext cx="1134734" cy="627864"/>
          </a:xfrm>
          <a:prstGeom prst="rect">
            <a:avLst/>
          </a:prstGeom>
          <a:noFill/>
        </p:spPr>
        <p:txBody>
          <a:bodyPr wrap="none" lIns="182880" tIns="146304" rIns="182880" bIns="146304" rtlCol="0">
            <a:spAutoFit/>
          </a:bodyPr>
          <a:lstStyle/>
          <a:p>
            <a:pPr>
              <a:lnSpc>
                <a:spcPct val="90000"/>
              </a:lnSpc>
              <a:spcAft>
                <a:spcPts val="600"/>
              </a:spcAft>
            </a:pPr>
            <a:r>
              <a:rPr lang="en-US" sz="2400" b="1" dirty="0">
                <a:gradFill>
                  <a:gsLst>
                    <a:gs pos="2917">
                      <a:srgbClr val="353535"/>
                    </a:gs>
                    <a:gs pos="30000">
                      <a:srgbClr val="353535"/>
                    </a:gs>
                  </a:gsLst>
                  <a:lin ang="5400000" scaled="0"/>
                </a:gradFill>
                <a:latin typeface="Segoe UI Semilight"/>
              </a:rPr>
              <a:t>Azure</a:t>
            </a:r>
          </a:p>
        </p:txBody>
      </p:sp>
      <p:pic>
        <p:nvPicPr>
          <p:cNvPr id="279" name="Picture 278"/>
          <p:cNvPicPr>
            <a:picLocks noChangeAspect="1"/>
          </p:cNvPicPr>
          <p:nvPr/>
        </p:nvPicPr>
        <p:blipFill>
          <a:blip r:embed="rId4"/>
          <a:stretch>
            <a:fillRect/>
          </a:stretch>
        </p:blipFill>
        <p:spPr>
          <a:xfrm>
            <a:off x="8842827" y="4543426"/>
            <a:ext cx="780290" cy="780290"/>
          </a:xfrm>
          <a:prstGeom prst="rect">
            <a:avLst/>
          </a:prstGeom>
        </p:spPr>
      </p:pic>
      <p:sp>
        <p:nvSpPr>
          <p:cNvPr id="280" name="TextBox 279"/>
          <p:cNvSpPr txBox="1"/>
          <p:nvPr/>
        </p:nvSpPr>
        <p:spPr>
          <a:xfrm>
            <a:off x="8420932" y="5240457"/>
            <a:ext cx="1613016" cy="849463"/>
          </a:xfrm>
          <a:prstGeom prst="rect">
            <a:avLst/>
          </a:prstGeom>
          <a:noFill/>
        </p:spPr>
        <p:txBody>
          <a:bodyPr wrap="square" lIns="182880" tIns="146304" rIns="182880" bIns="146304" rtlCol="0">
            <a:spAutoFit/>
          </a:bodyPr>
          <a:lstStyle/>
          <a:p>
            <a:pPr algn="ctr">
              <a:lnSpc>
                <a:spcPct val="90000"/>
              </a:lnSpc>
              <a:spcAft>
                <a:spcPts val="600"/>
              </a:spcAft>
            </a:pPr>
            <a:r>
              <a:rPr lang="en-US" sz="2000" b="1" dirty="0">
                <a:gradFill>
                  <a:gsLst>
                    <a:gs pos="2917">
                      <a:srgbClr val="353535"/>
                    </a:gs>
                    <a:gs pos="30000">
                      <a:srgbClr val="353535"/>
                    </a:gs>
                  </a:gsLst>
                  <a:lin ang="5400000" scaled="0"/>
                </a:gradFill>
                <a:latin typeface="Segoe UI Semilight"/>
              </a:rPr>
              <a:t>Inventory API</a:t>
            </a:r>
          </a:p>
        </p:txBody>
      </p:sp>
      <p:pic>
        <p:nvPicPr>
          <p:cNvPr id="3" name="Picture 2"/>
          <p:cNvPicPr>
            <a:picLocks noChangeAspect="1"/>
          </p:cNvPicPr>
          <p:nvPr/>
        </p:nvPicPr>
        <p:blipFill>
          <a:blip r:embed="rId5"/>
          <a:stretch>
            <a:fillRect/>
          </a:stretch>
        </p:blipFill>
        <p:spPr>
          <a:xfrm>
            <a:off x="10826673" y="4540187"/>
            <a:ext cx="780290" cy="780290"/>
          </a:xfrm>
          <a:prstGeom prst="rect">
            <a:avLst/>
          </a:prstGeom>
        </p:spPr>
      </p:pic>
      <p:sp>
        <p:nvSpPr>
          <p:cNvPr id="92" name="TextBox 91"/>
          <p:cNvSpPr txBox="1"/>
          <p:nvPr/>
        </p:nvSpPr>
        <p:spPr>
          <a:xfrm>
            <a:off x="10676528" y="5298545"/>
            <a:ext cx="1045799" cy="572464"/>
          </a:xfrm>
          <a:prstGeom prst="rect">
            <a:avLst/>
          </a:prstGeom>
          <a:noFill/>
        </p:spPr>
        <p:txBody>
          <a:bodyPr wrap="none" lIns="182880" tIns="146304" rIns="182880" bIns="146304" rtlCol="0">
            <a:spAutoFit/>
          </a:bodyPr>
          <a:lstStyle/>
          <a:p>
            <a:pPr>
              <a:lnSpc>
                <a:spcPct val="90000"/>
              </a:lnSpc>
              <a:spcAft>
                <a:spcPts val="600"/>
              </a:spcAft>
            </a:pPr>
            <a:r>
              <a:rPr lang="en-US" sz="2000" b="1" dirty="0">
                <a:gradFill>
                  <a:gsLst>
                    <a:gs pos="2917">
                      <a:srgbClr val="353535"/>
                    </a:gs>
                    <a:gs pos="30000">
                      <a:srgbClr val="353535"/>
                    </a:gs>
                  </a:gsLst>
                  <a:lin ang="5400000" scaled="0"/>
                </a:gradFill>
                <a:latin typeface="Segoe UI Semilight"/>
              </a:rPr>
              <a:t>Cache</a:t>
            </a:r>
          </a:p>
        </p:txBody>
      </p:sp>
      <p:sp>
        <p:nvSpPr>
          <p:cNvPr id="93" name="Rectangle 92">
            <a:extLst>
              <a:ext uri="{FF2B5EF4-FFF2-40B4-BE49-F238E27FC236}">
                <a16:creationId xmlns:a16="http://schemas.microsoft.com/office/drawing/2014/main" id="{1012BF25-C286-4AE1-B15E-51D20C10D065}"/>
              </a:ext>
            </a:extLst>
          </p:cNvPr>
          <p:cNvSpPr/>
          <p:nvPr/>
        </p:nvSpPr>
        <p:spPr bwMode="auto">
          <a:xfrm>
            <a:off x="8980000" y="2792264"/>
            <a:ext cx="2438400" cy="6949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Check Inventory</a:t>
            </a:r>
          </a:p>
        </p:txBody>
      </p:sp>
      <p:pic>
        <p:nvPicPr>
          <p:cNvPr id="94" name="Picture 93">
            <a:extLst>
              <a:ext uri="{FF2B5EF4-FFF2-40B4-BE49-F238E27FC236}">
                <a16:creationId xmlns:a16="http://schemas.microsoft.com/office/drawing/2014/main" id="{11FB9921-8F98-457F-A446-CF7D570FEB65}"/>
              </a:ext>
            </a:extLst>
          </p:cNvPr>
          <p:cNvPicPr>
            <a:picLocks noChangeAspect="1"/>
          </p:cNvPicPr>
          <p:nvPr/>
        </p:nvPicPr>
        <p:blipFill>
          <a:blip r:embed="rId6"/>
          <a:stretch>
            <a:fillRect/>
          </a:stretch>
        </p:blipFill>
        <p:spPr>
          <a:xfrm>
            <a:off x="11198087" y="2572342"/>
            <a:ext cx="440626" cy="428184"/>
          </a:xfrm>
          <a:prstGeom prst="rect">
            <a:avLst/>
          </a:prstGeom>
        </p:spPr>
      </p:pic>
      <p:cxnSp>
        <p:nvCxnSpPr>
          <p:cNvPr id="4" name="Connector: Elbow 3">
            <a:extLst>
              <a:ext uri="{FF2B5EF4-FFF2-40B4-BE49-F238E27FC236}">
                <a16:creationId xmlns:a16="http://schemas.microsoft.com/office/drawing/2014/main" id="{8E62D74B-BCD4-4586-A275-60EB1A10294D}"/>
              </a:ext>
            </a:extLst>
          </p:cNvPr>
          <p:cNvCxnSpPr>
            <a:stCxn id="93" idx="1"/>
            <a:endCxn id="267" idx="3"/>
          </p:cNvCxnSpPr>
          <p:nvPr/>
        </p:nvCxnSpPr>
        <p:spPr>
          <a:xfrm rot="10800000" flipV="1">
            <a:off x="7615484" y="3139735"/>
            <a:ext cx="1364516" cy="1106323"/>
          </a:xfrm>
          <a:prstGeom prst="bentConnector3">
            <a:avLst>
              <a:gd name="adj1" fmla="val 25549"/>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0F71B636-949A-4EA7-894C-57B845BFB499}"/>
              </a:ext>
            </a:extLst>
          </p:cNvPr>
          <p:cNvCxnSpPr>
            <a:cxnSpLocks/>
            <a:stCxn id="279" idx="1"/>
            <a:endCxn id="267" idx="3"/>
          </p:cNvCxnSpPr>
          <p:nvPr/>
        </p:nvCxnSpPr>
        <p:spPr>
          <a:xfrm rot="10800000">
            <a:off x="7615485" y="4246059"/>
            <a:ext cx="1227343" cy="687512"/>
          </a:xfrm>
          <a:prstGeom prst="bentConnector3">
            <a:avLst>
              <a:gd name="adj1" fmla="val 17783"/>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F5ED1E9A-A171-49D5-8086-8FA3666F4147}"/>
              </a:ext>
            </a:extLst>
          </p:cNvPr>
          <p:cNvCxnSpPr>
            <a:stCxn id="279" idx="0"/>
            <a:endCxn id="93" idx="2"/>
          </p:cNvCxnSpPr>
          <p:nvPr/>
        </p:nvCxnSpPr>
        <p:spPr>
          <a:xfrm rot="5400000" flipH="1" flipV="1">
            <a:off x="9187977" y="3532203"/>
            <a:ext cx="1056218" cy="966228"/>
          </a:xfrm>
          <a:prstGeom prst="bentConnector3">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7BD7270-34FE-4E15-B7E6-FBFFCDBBF665}"/>
              </a:ext>
            </a:extLst>
          </p:cNvPr>
          <p:cNvCxnSpPr>
            <a:stCxn id="279" idx="3"/>
            <a:endCxn id="3" idx="1"/>
          </p:cNvCxnSpPr>
          <p:nvPr/>
        </p:nvCxnSpPr>
        <p:spPr>
          <a:xfrm flipV="1">
            <a:off x="9623117" y="4930332"/>
            <a:ext cx="1203556" cy="3239"/>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7072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9" presetClass="emph" presetSubtype="0" grpId="1" nodeType="clickEffect">
                                  <p:stCondLst>
                                    <p:cond delay="0"/>
                                  </p:stCondLst>
                                  <p:childTnLst>
                                    <p:set>
                                      <p:cBhvr>
                                        <p:cTn id="54" dur="indefinite"/>
                                        <p:tgtEl>
                                          <p:spTgt spid="268"/>
                                        </p:tgtEl>
                                        <p:attrNameLst>
                                          <p:attrName>style.opacity</p:attrName>
                                        </p:attrNameLst>
                                      </p:cBhvr>
                                      <p:to>
                                        <p:strVal val="0.25"/>
                                      </p:to>
                                    </p:set>
                                    <p:animEffect filter="image" prLst="opacity: 0.25">
                                      <p:cBhvr rctx="IE">
                                        <p:cTn id="55" dur="indefinite"/>
                                        <p:tgtEl>
                                          <p:spTgt spid="268"/>
                                        </p:tgtEl>
                                      </p:cBhvr>
                                    </p:animEffect>
                                  </p:childTnLst>
                                </p:cTn>
                              </p:par>
                              <p:par>
                                <p:cTn id="56" presetID="9" presetClass="emph" presetSubtype="0" grpId="1" nodeType="withEffect">
                                  <p:stCondLst>
                                    <p:cond delay="0"/>
                                  </p:stCondLst>
                                  <p:childTnLst>
                                    <p:set>
                                      <p:cBhvr>
                                        <p:cTn id="57" dur="indefinite"/>
                                        <p:tgtEl>
                                          <p:spTgt spid="270"/>
                                        </p:tgtEl>
                                        <p:attrNameLst>
                                          <p:attrName>style.opacity</p:attrName>
                                        </p:attrNameLst>
                                      </p:cBhvr>
                                      <p:to>
                                        <p:strVal val="0.25"/>
                                      </p:to>
                                    </p:set>
                                    <p:animEffect filter="image" prLst="opacity: 0.25">
                                      <p:cBhvr rctx="IE">
                                        <p:cTn id="58" dur="indefinite"/>
                                        <p:tgtEl>
                                          <p:spTgt spid="270"/>
                                        </p:tgtEl>
                                      </p:cBhvr>
                                    </p:animEffect>
                                  </p:childTnLst>
                                </p:cTn>
                              </p:par>
                              <p:par>
                                <p:cTn id="59" presetID="9" presetClass="emph" presetSubtype="0" grpId="1" nodeType="withEffect">
                                  <p:stCondLst>
                                    <p:cond delay="0"/>
                                  </p:stCondLst>
                                  <p:childTnLst>
                                    <p:set>
                                      <p:cBhvr>
                                        <p:cTn id="60" dur="indefinite"/>
                                        <p:tgtEl>
                                          <p:spTgt spid="271"/>
                                        </p:tgtEl>
                                        <p:attrNameLst>
                                          <p:attrName>style.opacity</p:attrName>
                                        </p:attrNameLst>
                                      </p:cBhvr>
                                      <p:to>
                                        <p:strVal val="0.25"/>
                                      </p:to>
                                    </p:set>
                                    <p:animEffect filter="image" prLst="opacity: 0.25">
                                      <p:cBhvr rctx="IE">
                                        <p:cTn id="61" dur="indefinite"/>
                                        <p:tgtEl>
                                          <p:spTgt spid="271"/>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7"/>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279"/>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280"/>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17"/>
                                        </p:tgtEl>
                                        <p:attrNameLst>
                                          <p:attrName>style.visibility</p:attrName>
                                        </p:attrNameLst>
                                      </p:cBhvr>
                                      <p:to>
                                        <p:strVal val="visible"/>
                                      </p:to>
                                    </p:set>
                                  </p:childTnLst>
                                </p:cTn>
                              </p:par>
                              <p:par>
                                <p:cTn id="72" presetID="1" presetClass="exit" presetSubtype="0" fill="hold" nodeType="withEffect">
                                  <p:stCondLst>
                                    <p:cond delay="0"/>
                                  </p:stCondLst>
                                  <p:childTnLst>
                                    <p:set>
                                      <p:cBhvr>
                                        <p:cTn id="73" dur="1" fill="hold">
                                          <p:stCondLst>
                                            <p:cond delay="0"/>
                                          </p:stCondLst>
                                        </p:cTn>
                                        <p:tgtEl>
                                          <p:spTgt spid="4"/>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19"/>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3"/>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 grpId="0" animBg="1"/>
      <p:bldP spid="268" grpId="0" animBg="1"/>
      <p:bldP spid="268" grpId="1" animBg="1"/>
      <p:bldP spid="269" grpId="0" animBg="1"/>
      <p:bldP spid="270" grpId="0" animBg="1"/>
      <p:bldP spid="270" grpId="1" animBg="1"/>
      <p:bldP spid="271" grpId="0" animBg="1"/>
      <p:bldP spid="271" grpId="1" animBg="1"/>
      <p:bldP spid="273" grpId="0" animBg="1"/>
      <p:bldP spid="274" grpId="0" animBg="1"/>
      <p:bldP spid="277" grpId="0"/>
      <p:bldP spid="278" grpId="0"/>
      <p:bldP spid="280" grpId="0"/>
      <p:bldP spid="92" grpId="0"/>
      <p:bldP spid="9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txBox="1">
            <a:spLocks/>
          </p:cNvSpPr>
          <p:nvPr/>
        </p:nvSpPr>
        <p:spPr>
          <a:xfrm>
            <a:off x="274638" y="2125662"/>
            <a:ext cx="11887199" cy="1181862"/>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7200" b="1" i="0" u="sng" strike="noStrike" kern="1200" cap="none" spc="-100" normalizeH="0" baseline="0" noProof="0">
                <a:ln w="3175">
                  <a:noFill/>
                </a:ln>
                <a:gradFill>
                  <a:gsLst>
                    <a:gs pos="100000">
                      <a:srgbClr val="FFFFFF"/>
                    </a:gs>
                    <a:gs pos="0">
                      <a:srgbClr val="FFFFFF"/>
                    </a:gs>
                  </a:gsLst>
                  <a:lin ang="5400000" scaled="0"/>
                </a:gradFill>
                <a:effectLst/>
                <a:uLnTx/>
                <a:uFillTx/>
                <a:latin typeface="Segoe UI Light"/>
                <a:ea typeface="+mn-ea"/>
                <a:cs typeface="Segoe UI" pitchFamily="34" charset="0"/>
              </a:rPr>
              <a:t>I</a:t>
            </a:r>
            <a:r>
              <a:rPr kumimoji="0" lang="en-US" sz="7200" b="0" i="0" u="none" strike="noStrike" kern="1200" cap="none" spc="-100" normalizeH="0" baseline="0" noProof="0">
                <a:ln w="3175">
                  <a:noFill/>
                </a:ln>
                <a:gradFill>
                  <a:gsLst>
                    <a:gs pos="100000">
                      <a:srgbClr val="FFFFFF"/>
                    </a:gs>
                    <a:gs pos="0">
                      <a:srgbClr val="FFFFFF"/>
                    </a:gs>
                  </a:gsLst>
                  <a:lin ang="5400000" scaled="0"/>
                </a:gradFill>
                <a:effectLst/>
                <a:uLnTx/>
                <a:uFillTx/>
                <a:latin typeface="Segoe UI Light"/>
                <a:ea typeface="+mn-ea"/>
                <a:cs typeface="Segoe UI" pitchFamily="34" charset="0"/>
              </a:rPr>
              <a:t>nterface Segregation Principle</a:t>
            </a:r>
            <a:endParaRPr kumimoji="0" lang="en-US" sz="7200" b="0"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endParaRPr>
          </a:p>
        </p:txBody>
      </p:sp>
      <p:sp>
        <p:nvSpPr>
          <p:cNvPr id="7" name="Title 4"/>
          <p:cNvSpPr txBox="1">
            <a:spLocks/>
          </p:cNvSpPr>
          <p:nvPr/>
        </p:nvSpPr>
        <p:spPr>
          <a:xfrm>
            <a:off x="274638" y="3215191"/>
            <a:ext cx="11963399" cy="1292662"/>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rPr>
              <a:t>Many client-specific interfaces are better than one general-purpose interface.</a:t>
            </a:r>
          </a:p>
        </p:txBody>
      </p:sp>
      <p:sp>
        <p:nvSpPr>
          <p:cNvPr id="8" name="Title 4"/>
          <p:cNvSpPr txBox="1">
            <a:spLocks/>
          </p:cNvSpPr>
          <p:nvPr/>
        </p:nvSpPr>
        <p:spPr>
          <a:xfrm>
            <a:off x="274638" y="4507853"/>
            <a:ext cx="11963399" cy="1292662"/>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rPr>
              <a:t>Many client-specific </a:t>
            </a:r>
            <a:r>
              <a:rPr kumimoji="0" lang="en-US" sz="4000" b="1"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rPr>
              <a:t>services</a:t>
            </a:r>
            <a:r>
              <a:rPr kumimoji="0" lang="en-US" sz="4000" b="0"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rPr>
              <a:t> are better than one general-purpose </a:t>
            </a:r>
            <a:r>
              <a:rPr kumimoji="0" lang="en-US" sz="4000" b="1"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rPr>
              <a:t>service</a:t>
            </a:r>
            <a:r>
              <a:rPr kumimoji="0" lang="en-US" sz="4000" b="0"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rPr>
              <a:t>.</a:t>
            </a:r>
          </a:p>
        </p:txBody>
      </p:sp>
    </p:spTree>
    <p:extLst>
      <p:ext uri="{BB962C8B-B14F-4D97-AF65-F5344CB8AC3E}">
        <p14:creationId xmlns:p14="http://schemas.microsoft.com/office/powerpoint/2010/main" val="19018676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7"/>
                                        </p:tgtEl>
                                        <p:attrNameLst>
                                          <p:attrName>style.opacity</p:attrName>
                                        </p:attrNameLst>
                                      </p:cBhvr>
                                      <p:to>
                                        <p:strVal val="0.25"/>
                                      </p:to>
                                    </p:set>
                                    <p:animEffect filter="image" prLst="opacity: 0.25">
                                      <p:cBhvr rctx="IE">
                                        <p:cTn id="7" dur="indefinite"/>
                                        <p:tgtEl>
                                          <p:spTgt spid="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4"/>
          <a:stretch>
            <a:fillRect/>
          </a:stretch>
        </p:blipFill>
        <p:spPr>
          <a:xfrm>
            <a:off x="274637" y="2125662"/>
            <a:ext cx="2057400" cy="2078180"/>
          </a:xfrm>
          <a:prstGeom prst="rect">
            <a:avLst/>
          </a:prstGeom>
        </p:spPr>
      </p:pic>
      <p:sp>
        <p:nvSpPr>
          <p:cNvPr id="9" name="Text Placeholder 2"/>
          <p:cNvSpPr txBox="1">
            <a:spLocks/>
          </p:cNvSpPr>
          <p:nvPr/>
        </p:nvSpPr>
        <p:spPr>
          <a:xfrm>
            <a:off x="2560637" y="2963863"/>
            <a:ext cx="9603566" cy="2078180"/>
          </a:xfrm>
          <a:prstGeom prst="rect">
            <a:avLst/>
          </a:prstGeom>
        </p:spPr>
        <p:txBody>
          <a:bodyPr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400" dirty="0"/>
          </a:p>
          <a:p>
            <a:endParaRPr lang="en-US" dirty="0"/>
          </a:p>
          <a:p>
            <a:pPr marL="571500" indent="-571500"/>
            <a:endParaRPr lang="en-US" dirty="0"/>
          </a:p>
          <a:p>
            <a:endParaRPr lang="en-US" dirty="0"/>
          </a:p>
        </p:txBody>
      </p:sp>
      <p:sp>
        <p:nvSpPr>
          <p:cNvPr id="10" name="Text Placeholder 2"/>
          <p:cNvSpPr txBox="1">
            <a:spLocks/>
          </p:cNvSpPr>
          <p:nvPr/>
        </p:nvSpPr>
        <p:spPr>
          <a:xfrm>
            <a:off x="2561446" y="2147762"/>
            <a:ext cx="9583518" cy="2438399"/>
          </a:xfrm>
          <a:prstGeom prst="rect">
            <a:avLst/>
          </a:prstGeom>
        </p:spPr>
        <p:txBody>
          <a:bodyPr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a:p>
            <a:pPr marL="0" indent="0">
              <a:buNone/>
            </a:pPr>
            <a:endParaRPr lang="en-US" sz="3200" dirty="0"/>
          </a:p>
        </p:txBody>
      </p:sp>
      <p:sp>
        <p:nvSpPr>
          <p:cNvPr id="17" name="Text Placeholder 2"/>
          <p:cNvSpPr txBox="1">
            <a:spLocks/>
          </p:cNvSpPr>
          <p:nvPr/>
        </p:nvSpPr>
        <p:spPr>
          <a:xfrm>
            <a:off x="2637646" y="2147761"/>
            <a:ext cx="9606081" cy="685800"/>
          </a:xfrm>
          <a:prstGeom prst="rect">
            <a:avLst/>
          </a:prstGeom>
        </p:spPr>
        <p:txBody>
          <a:bodyPr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The application is coming along great. We’re still on target to hit our launch date in a few weeks.</a:t>
            </a:r>
          </a:p>
        </p:txBody>
      </p:sp>
      <p:sp>
        <p:nvSpPr>
          <p:cNvPr id="11" name="Text Placeholder 2"/>
          <p:cNvSpPr txBox="1">
            <a:spLocks/>
          </p:cNvSpPr>
          <p:nvPr/>
        </p:nvSpPr>
        <p:spPr>
          <a:xfrm>
            <a:off x="2635805" y="3116262"/>
            <a:ext cx="9606081" cy="685800"/>
          </a:xfrm>
          <a:prstGeom prst="rect">
            <a:avLst/>
          </a:prstGeom>
        </p:spPr>
        <p:txBody>
          <a:bodyPr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Adding on-premises into the mix has definitely made things more complicated. We’re now working in two separate branches which is causing some friction.</a:t>
            </a:r>
          </a:p>
          <a:p>
            <a:pPr marL="0" indent="0">
              <a:buNone/>
            </a:pPr>
            <a:endParaRPr lang="en-US" sz="3200" dirty="0"/>
          </a:p>
        </p:txBody>
      </p:sp>
      <p:sp>
        <p:nvSpPr>
          <p:cNvPr id="14" name="Text Placeholder 2"/>
          <p:cNvSpPr txBox="1">
            <a:spLocks/>
          </p:cNvSpPr>
          <p:nvPr/>
        </p:nvSpPr>
        <p:spPr>
          <a:xfrm>
            <a:off x="2635804" y="4564062"/>
            <a:ext cx="9606081" cy="685800"/>
          </a:xfrm>
          <a:prstGeom prst="rect">
            <a:avLst/>
          </a:prstGeom>
        </p:spPr>
        <p:txBody>
          <a:bodyPr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There’s got to be an easier way to do this.</a:t>
            </a:r>
          </a:p>
        </p:txBody>
      </p:sp>
    </p:spTree>
    <p:custDataLst>
      <p:tags r:id="rId1"/>
    </p:custDataLst>
    <p:extLst>
      <p:ext uri="{BB962C8B-B14F-4D97-AF65-F5344CB8AC3E}">
        <p14:creationId xmlns:p14="http://schemas.microsoft.com/office/powerpoint/2010/main" val="3668202182"/>
      </p:ext>
    </p:extLst>
  </p:cSld>
  <p:clrMapOvr>
    <a:masterClrMapping/>
  </p:clrMapOvr>
  <p:transition advTm="109952">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2179058"/>
          </a:xfrm>
        </p:spPr>
        <p:txBody>
          <a:bodyPr/>
          <a:lstStyle/>
          <a:p>
            <a:r>
              <a:rPr lang="en-US" dirty="0"/>
              <a:t>The following presentation is based on real projects.</a:t>
            </a:r>
          </a:p>
        </p:txBody>
      </p:sp>
    </p:spTree>
    <p:extLst>
      <p:ext uri="{BB962C8B-B14F-4D97-AF65-F5344CB8AC3E}">
        <p14:creationId xmlns:p14="http://schemas.microsoft.com/office/powerpoint/2010/main" val="3124357483"/>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p:cNvSpPr txBox="1">
            <a:spLocks/>
          </p:cNvSpPr>
          <p:nvPr/>
        </p:nvSpPr>
        <p:spPr>
          <a:xfrm>
            <a:off x="274638" y="2125662"/>
            <a:ext cx="11887199" cy="2179058"/>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7200" b="1" i="0" u="sng" strike="noStrike" kern="1200" cap="none" spc="-100" normalizeH="0" baseline="0" noProof="0">
                <a:ln w="3175">
                  <a:noFill/>
                </a:ln>
                <a:gradFill>
                  <a:gsLst>
                    <a:gs pos="100000">
                      <a:srgbClr val="FFFFFF"/>
                    </a:gs>
                    <a:gs pos="0">
                      <a:srgbClr val="FFFFFF"/>
                    </a:gs>
                  </a:gsLst>
                  <a:lin ang="5400000" scaled="0"/>
                </a:gradFill>
                <a:effectLst/>
                <a:uLnTx/>
                <a:uFillTx/>
                <a:latin typeface="Segoe UI Light"/>
                <a:ea typeface="+mn-ea"/>
                <a:cs typeface="Segoe UI" pitchFamily="34" charset="0"/>
              </a:rPr>
              <a:t>D</a:t>
            </a:r>
            <a:r>
              <a:rPr kumimoji="0" lang="en-US" sz="7200" b="0" i="0" u="none" strike="noStrike" kern="1200" cap="none" spc="-100" normalizeH="0" baseline="0" noProof="0">
                <a:ln w="3175">
                  <a:noFill/>
                </a:ln>
                <a:gradFill>
                  <a:gsLst>
                    <a:gs pos="100000">
                      <a:srgbClr val="FFFFFF"/>
                    </a:gs>
                    <a:gs pos="0">
                      <a:srgbClr val="FFFFFF"/>
                    </a:gs>
                  </a:gsLst>
                  <a:lin ang="5400000" scaled="0"/>
                </a:gradFill>
                <a:effectLst/>
                <a:uLnTx/>
                <a:uFillTx/>
                <a:latin typeface="Segoe UI Light"/>
                <a:ea typeface="+mn-ea"/>
                <a:cs typeface="Segoe UI" pitchFamily="34" charset="0"/>
              </a:rPr>
              <a:t>ependency Inversion Principle</a:t>
            </a:r>
            <a:endParaRPr kumimoji="0" lang="en-US" sz="7200" b="0"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endParaRPr>
          </a:p>
        </p:txBody>
      </p:sp>
      <p:sp>
        <p:nvSpPr>
          <p:cNvPr id="3" name="Title 4"/>
          <p:cNvSpPr txBox="1">
            <a:spLocks/>
          </p:cNvSpPr>
          <p:nvPr/>
        </p:nvSpPr>
        <p:spPr>
          <a:xfrm>
            <a:off x="274638" y="4185800"/>
            <a:ext cx="11963399" cy="738664"/>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rPr>
              <a:t>One should depend upon abstractions, not concretions.</a:t>
            </a:r>
          </a:p>
        </p:txBody>
      </p:sp>
    </p:spTree>
    <p:extLst>
      <p:ext uri="{BB962C8B-B14F-4D97-AF65-F5344CB8AC3E}">
        <p14:creationId xmlns:p14="http://schemas.microsoft.com/office/powerpoint/2010/main" val="3610270090"/>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FDD36-C02E-4648-B0FA-B52D06612B93}"/>
              </a:ext>
            </a:extLst>
          </p:cNvPr>
          <p:cNvSpPr>
            <a:spLocks noGrp="1"/>
          </p:cNvSpPr>
          <p:nvPr>
            <p:ph type="title"/>
          </p:nvPr>
        </p:nvSpPr>
        <p:spPr/>
        <p:txBody>
          <a:bodyPr/>
          <a:lstStyle/>
          <a:p>
            <a:r>
              <a:rPr lang="en-US" dirty="0"/>
              <a:t>Reviewing the email pipeline</a:t>
            </a:r>
          </a:p>
        </p:txBody>
      </p:sp>
      <p:sp>
        <p:nvSpPr>
          <p:cNvPr id="85" name="Rectangle 84">
            <a:extLst>
              <a:ext uri="{FF2B5EF4-FFF2-40B4-BE49-F238E27FC236}">
                <a16:creationId xmlns:a16="http://schemas.microsoft.com/office/drawing/2014/main" id="{AFED6269-51BB-4B95-BB2A-429F779BD4B8}"/>
              </a:ext>
            </a:extLst>
          </p:cNvPr>
          <p:cNvSpPr/>
          <p:nvPr/>
        </p:nvSpPr>
        <p:spPr bwMode="auto">
          <a:xfrm>
            <a:off x="3841230" y="3707361"/>
            <a:ext cx="2133600" cy="6949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Compose Order Confirmation Email</a:t>
            </a:r>
          </a:p>
        </p:txBody>
      </p:sp>
      <p:cxnSp>
        <p:nvCxnSpPr>
          <p:cNvPr id="86" name="Straight Arrow Connector 85">
            <a:extLst>
              <a:ext uri="{FF2B5EF4-FFF2-40B4-BE49-F238E27FC236}">
                <a16:creationId xmlns:a16="http://schemas.microsoft.com/office/drawing/2014/main" id="{35FD1DFA-D37B-4C66-B090-6396BEB2CF2A}"/>
              </a:ext>
            </a:extLst>
          </p:cNvPr>
          <p:cNvCxnSpPr>
            <a:cxnSpLocks/>
            <a:stCxn id="85" idx="3"/>
            <a:endCxn id="88" idx="1"/>
          </p:cNvCxnSpPr>
          <p:nvPr/>
        </p:nvCxnSpPr>
        <p:spPr>
          <a:xfrm flipV="1">
            <a:off x="5974830" y="4052472"/>
            <a:ext cx="1291465" cy="2361"/>
          </a:xfrm>
          <a:prstGeom prst="straightConnector1">
            <a:avLst/>
          </a:prstGeom>
          <a:ln w="38100">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pic>
        <p:nvPicPr>
          <p:cNvPr id="87" name="Picture 86">
            <a:extLst>
              <a:ext uri="{FF2B5EF4-FFF2-40B4-BE49-F238E27FC236}">
                <a16:creationId xmlns:a16="http://schemas.microsoft.com/office/drawing/2014/main" id="{A5A51413-19F0-42A1-A2DE-442263E95582}"/>
              </a:ext>
            </a:extLst>
          </p:cNvPr>
          <p:cNvPicPr>
            <a:picLocks noChangeAspect="1"/>
          </p:cNvPicPr>
          <p:nvPr/>
        </p:nvPicPr>
        <p:blipFill>
          <a:blip r:embed="rId3"/>
          <a:stretch>
            <a:fillRect/>
          </a:stretch>
        </p:blipFill>
        <p:spPr>
          <a:xfrm>
            <a:off x="8999536" y="3705000"/>
            <a:ext cx="694944" cy="694944"/>
          </a:xfrm>
          <a:prstGeom prst="rect">
            <a:avLst/>
          </a:prstGeom>
        </p:spPr>
      </p:pic>
      <p:pic>
        <p:nvPicPr>
          <p:cNvPr id="88" name="Picture 87">
            <a:extLst>
              <a:ext uri="{FF2B5EF4-FFF2-40B4-BE49-F238E27FC236}">
                <a16:creationId xmlns:a16="http://schemas.microsoft.com/office/drawing/2014/main" id="{BE5029CE-0020-475B-B6C2-420289C4AE71}"/>
              </a:ext>
            </a:extLst>
          </p:cNvPr>
          <p:cNvPicPr>
            <a:picLocks noChangeAspect="1"/>
          </p:cNvPicPr>
          <p:nvPr/>
        </p:nvPicPr>
        <p:blipFill>
          <a:blip r:embed="rId4"/>
          <a:stretch>
            <a:fillRect/>
          </a:stretch>
        </p:blipFill>
        <p:spPr>
          <a:xfrm>
            <a:off x="7266295" y="3662327"/>
            <a:ext cx="780290" cy="780290"/>
          </a:xfrm>
          <a:prstGeom prst="rect">
            <a:avLst/>
          </a:prstGeom>
        </p:spPr>
      </p:pic>
      <p:sp>
        <p:nvSpPr>
          <p:cNvPr id="89" name="TextBox 88">
            <a:extLst>
              <a:ext uri="{FF2B5EF4-FFF2-40B4-BE49-F238E27FC236}">
                <a16:creationId xmlns:a16="http://schemas.microsoft.com/office/drawing/2014/main" id="{1EED851F-81AC-455B-AD99-8CBB74E0D8B3}"/>
              </a:ext>
            </a:extLst>
          </p:cNvPr>
          <p:cNvSpPr txBox="1"/>
          <p:nvPr/>
        </p:nvSpPr>
        <p:spPr>
          <a:xfrm>
            <a:off x="7051411" y="4388285"/>
            <a:ext cx="1210058" cy="627864"/>
          </a:xfrm>
          <a:prstGeom prst="rect">
            <a:avLst/>
          </a:prstGeom>
          <a:noFill/>
        </p:spPr>
        <p:txBody>
          <a:bodyPr wrap="square" lIns="0" tIns="91440" rIns="0" bIns="91440"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Send Email Command</a:t>
            </a:r>
          </a:p>
        </p:txBody>
      </p:sp>
      <p:sp>
        <p:nvSpPr>
          <p:cNvPr id="90" name="TextBox 89">
            <a:extLst>
              <a:ext uri="{FF2B5EF4-FFF2-40B4-BE49-F238E27FC236}">
                <a16:creationId xmlns:a16="http://schemas.microsoft.com/office/drawing/2014/main" id="{CD3ED4D0-371D-43B3-AD3B-4E3345C38E9E}"/>
              </a:ext>
            </a:extLst>
          </p:cNvPr>
          <p:cNvSpPr txBox="1"/>
          <p:nvPr/>
        </p:nvSpPr>
        <p:spPr>
          <a:xfrm>
            <a:off x="8741979" y="4396790"/>
            <a:ext cx="1210058" cy="627864"/>
          </a:xfrm>
          <a:prstGeom prst="rect">
            <a:avLst/>
          </a:prstGeom>
          <a:noFill/>
        </p:spPr>
        <p:txBody>
          <a:bodyPr wrap="square" lIns="0" tIns="91440" rIns="0" bIns="91440"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Service Bus Topic</a:t>
            </a:r>
          </a:p>
        </p:txBody>
      </p:sp>
      <p:cxnSp>
        <p:nvCxnSpPr>
          <p:cNvPr id="91" name="Straight Arrow Connector 90">
            <a:extLst>
              <a:ext uri="{FF2B5EF4-FFF2-40B4-BE49-F238E27FC236}">
                <a16:creationId xmlns:a16="http://schemas.microsoft.com/office/drawing/2014/main" id="{538F24D2-3B5A-4938-A068-10FC8434B8AB}"/>
              </a:ext>
            </a:extLst>
          </p:cNvPr>
          <p:cNvCxnSpPr>
            <a:cxnSpLocks/>
            <a:stCxn id="88" idx="3"/>
            <a:endCxn id="87" idx="1"/>
          </p:cNvCxnSpPr>
          <p:nvPr/>
        </p:nvCxnSpPr>
        <p:spPr>
          <a:xfrm>
            <a:off x="8046585" y="4052472"/>
            <a:ext cx="952951" cy="0"/>
          </a:xfrm>
          <a:prstGeom prst="straightConnector1">
            <a:avLst/>
          </a:prstGeom>
          <a:ln w="38100">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70683725-F7D6-473D-A07F-CEE681F266DE}"/>
              </a:ext>
            </a:extLst>
          </p:cNvPr>
          <p:cNvSpPr/>
          <p:nvPr/>
        </p:nvSpPr>
        <p:spPr bwMode="auto">
          <a:xfrm>
            <a:off x="3246436" y="2582864"/>
            <a:ext cx="3355073" cy="2578998"/>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Azure Kubernetes Service</a:t>
            </a:r>
          </a:p>
        </p:txBody>
      </p:sp>
      <p:pic>
        <p:nvPicPr>
          <p:cNvPr id="41" name="Picture 40">
            <a:extLst>
              <a:ext uri="{FF2B5EF4-FFF2-40B4-BE49-F238E27FC236}">
                <a16:creationId xmlns:a16="http://schemas.microsoft.com/office/drawing/2014/main" id="{46D11BE8-593B-4FDD-8265-09D6E9A2CE59}"/>
              </a:ext>
            </a:extLst>
          </p:cNvPr>
          <p:cNvPicPr>
            <a:picLocks noChangeAspect="1"/>
          </p:cNvPicPr>
          <p:nvPr/>
        </p:nvPicPr>
        <p:blipFill>
          <a:blip r:embed="rId5"/>
          <a:stretch>
            <a:fillRect/>
          </a:stretch>
        </p:blipFill>
        <p:spPr>
          <a:xfrm>
            <a:off x="6263739" y="2257243"/>
            <a:ext cx="670163" cy="651240"/>
          </a:xfrm>
          <a:prstGeom prst="rect">
            <a:avLst/>
          </a:prstGeom>
        </p:spPr>
      </p:pic>
      <p:sp>
        <p:nvSpPr>
          <p:cNvPr id="9" name="Rectangle 8">
            <a:extLst>
              <a:ext uri="{FF2B5EF4-FFF2-40B4-BE49-F238E27FC236}">
                <a16:creationId xmlns:a16="http://schemas.microsoft.com/office/drawing/2014/main" id="{51D04F71-2911-4E2B-BFF3-4CA671F86E08}"/>
              </a:ext>
            </a:extLst>
          </p:cNvPr>
          <p:cNvSpPr/>
          <p:nvPr/>
        </p:nvSpPr>
        <p:spPr bwMode="auto">
          <a:xfrm>
            <a:off x="3475037" y="3116262"/>
            <a:ext cx="2881430" cy="1828800"/>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Pod</a:t>
            </a:r>
          </a:p>
        </p:txBody>
      </p:sp>
    </p:spTree>
    <p:extLst>
      <p:ext uri="{BB962C8B-B14F-4D97-AF65-F5344CB8AC3E}">
        <p14:creationId xmlns:p14="http://schemas.microsoft.com/office/powerpoint/2010/main" val="9408907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FDD36-C02E-4648-B0FA-B52D06612B93}"/>
              </a:ext>
            </a:extLst>
          </p:cNvPr>
          <p:cNvSpPr>
            <a:spLocks noGrp="1"/>
          </p:cNvSpPr>
          <p:nvPr>
            <p:ph type="title"/>
          </p:nvPr>
        </p:nvSpPr>
        <p:spPr/>
        <p:txBody>
          <a:bodyPr/>
          <a:lstStyle/>
          <a:p>
            <a:r>
              <a:rPr lang="en-US" dirty="0"/>
              <a:t>Sidecar containers</a:t>
            </a:r>
          </a:p>
        </p:txBody>
      </p:sp>
      <p:sp>
        <p:nvSpPr>
          <p:cNvPr id="85" name="Rectangle 84">
            <a:extLst>
              <a:ext uri="{FF2B5EF4-FFF2-40B4-BE49-F238E27FC236}">
                <a16:creationId xmlns:a16="http://schemas.microsoft.com/office/drawing/2014/main" id="{AFED6269-51BB-4B95-BB2A-429F779BD4B8}"/>
              </a:ext>
            </a:extLst>
          </p:cNvPr>
          <p:cNvSpPr/>
          <p:nvPr/>
        </p:nvSpPr>
        <p:spPr bwMode="auto">
          <a:xfrm>
            <a:off x="3841230" y="3707361"/>
            <a:ext cx="2133600" cy="6949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Compose Order Confirmation Email</a:t>
            </a:r>
          </a:p>
        </p:txBody>
      </p:sp>
      <p:cxnSp>
        <p:nvCxnSpPr>
          <p:cNvPr id="86" name="Straight Arrow Connector 85">
            <a:extLst>
              <a:ext uri="{FF2B5EF4-FFF2-40B4-BE49-F238E27FC236}">
                <a16:creationId xmlns:a16="http://schemas.microsoft.com/office/drawing/2014/main" id="{35FD1DFA-D37B-4C66-B090-6396BEB2CF2A}"/>
              </a:ext>
            </a:extLst>
          </p:cNvPr>
          <p:cNvCxnSpPr>
            <a:cxnSpLocks/>
            <a:stCxn id="85" idx="3"/>
            <a:endCxn id="88" idx="1"/>
          </p:cNvCxnSpPr>
          <p:nvPr/>
        </p:nvCxnSpPr>
        <p:spPr>
          <a:xfrm flipV="1">
            <a:off x="5974830" y="4052472"/>
            <a:ext cx="1291465" cy="2361"/>
          </a:xfrm>
          <a:prstGeom prst="straightConnector1">
            <a:avLst/>
          </a:prstGeom>
          <a:ln w="38100">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pic>
        <p:nvPicPr>
          <p:cNvPr id="87" name="Picture 86">
            <a:extLst>
              <a:ext uri="{FF2B5EF4-FFF2-40B4-BE49-F238E27FC236}">
                <a16:creationId xmlns:a16="http://schemas.microsoft.com/office/drawing/2014/main" id="{A5A51413-19F0-42A1-A2DE-442263E95582}"/>
              </a:ext>
            </a:extLst>
          </p:cNvPr>
          <p:cNvPicPr>
            <a:picLocks noChangeAspect="1"/>
          </p:cNvPicPr>
          <p:nvPr/>
        </p:nvPicPr>
        <p:blipFill>
          <a:blip r:embed="rId3"/>
          <a:stretch>
            <a:fillRect/>
          </a:stretch>
        </p:blipFill>
        <p:spPr>
          <a:xfrm>
            <a:off x="8999536" y="3705000"/>
            <a:ext cx="694944" cy="694944"/>
          </a:xfrm>
          <a:prstGeom prst="rect">
            <a:avLst/>
          </a:prstGeom>
        </p:spPr>
      </p:pic>
      <p:pic>
        <p:nvPicPr>
          <p:cNvPr id="88" name="Picture 87">
            <a:extLst>
              <a:ext uri="{FF2B5EF4-FFF2-40B4-BE49-F238E27FC236}">
                <a16:creationId xmlns:a16="http://schemas.microsoft.com/office/drawing/2014/main" id="{BE5029CE-0020-475B-B6C2-420289C4AE71}"/>
              </a:ext>
            </a:extLst>
          </p:cNvPr>
          <p:cNvPicPr>
            <a:picLocks noChangeAspect="1"/>
          </p:cNvPicPr>
          <p:nvPr/>
        </p:nvPicPr>
        <p:blipFill>
          <a:blip r:embed="rId4"/>
          <a:stretch>
            <a:fillRect/>
          </a:stretch>
        </p:blipFill>
        <p:spPr>
          <a:xfrm>
            <a:off x="7266295" y="3662327"/>
            <a:ext cx="780290" cy="780290"/>
          </a:xfrm>
          <a:prstGeom prst="rect">
            <a:avLst/>
          </a:prstGeom>
        </p:spPr>
      </p:pic>
      <p:sp>
        <p:nvSpPr>
          <p:cNvPr id="89" name="TextBox 88">
            <a:extLst>
              <a:ext uri="{FF2B5EF4-FFF2-40B4-BE49-F238E27FC236}">
                <a16:creationId xmlns:a16="http://schemas.microsoft.com/office/drawing/2014/main" id="{1EED851F-81AC-455B-AD99-8CBB74E0D8B3}"/>
              </a:ext>
            </a:extLst>
          </p:cNvPr>
          <p:cNvSpPr txBox="1"/>
          <p:nvPr/>
        </p:nvSpPr>
        <p:spPr>
          <a:xfrm>
            <a:off x="7051411" y="4388285"/>
            <a:ext cx="1210058" cy="627864"/>
          </a:xfrm>
          <a:prstGeom prst="rect">
            <a:avLst/>
          </a:prstGeom>
          <a:noFill/>
        </p:spPr>
        <p:txBody>
          <a:bodyPr wrap="square" lIns="0" tIns="91440" rIns="0" bIns="91440"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Send Email Command</a:t>
            </a:r>
          </a:p>
        </p:txBody>
      </p:sp>
      <p:sp>
        <p:nvSpPr>
          <p:cNvPr id="90" name="TextBox 89">
            <a:extLst>
              <a:ext uri="{FF2B5EF4-FFF2-40B4-BE49-F238E27FC236}">
                <a16:creationId xmlns:a16="http://schemas.microsoft.com/office/drawing/2014/main" id="{CD3ED4D0-371D-43B3-AD3B-4E3345C38E9E}"/>
              </a:ext>
            </a:extLst>
          </p:cNvPr>
          <p:cNvSpPr txBox="1"/>
          <p:nvPr/>
        </p:nvSpPr>
        <p:spPr>
          <a:xfrm>
            <a:off x="8741979" y="4396790"/>
            <a:ext cx="1210058" cy="627864"/>
          </a:xfrm>
          <a:prstGeom prst="rect">
            <a:avLst/>
          </a:prstGeom>
          <a:noFill/>
        </p:spPr>
        <p:txBody>
          <a:bodyPr wrap="square" lIns="0" tIns="91440" rIns="0" bIns="91440"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Service Bus Topic</a:t>
            </a:r>
          </a:p>
        </p:txBody>
      </p:sp>
      <p:cxnSp>
        <p:nvCxnSpPr>
          <p:cNvPr id="91" name="Straight Arrow Connector 90">
            <a:extLst>
              <a:ext uri="{FF2B5EF4-FFF2-40B4-BE49-F238E27FC236}">
                <a16:creationId xmlns:a16="http://schemas.microsoft.com/office/drawing/2014/main" id="{538F24D2-3B5A-4938-A068-10FC8434B8AB}"/>
              </a:ext>
            </a:extLst>
          </p:cNvPr>
          <p:cNvCxnSpPr>
            <a:cxnSpLocks/>
            <a:stCxn id="88" idx="3"/>
            <a:endCxn id="87" idx="1"/>
          </p:cNvCxnSpPr>
          <p:nvPr/>
        </p:nvCxnSpPr>
        <p:spPr>
          <a:xfrm>
            <a:off x="8046585" y="4052472"/>
            <a:ext cx="952951" cy="0"/>
          </a:xfrm>
          <a:prstGeom prst="straightConnector1">
            <a:avLst/>
          </a:prstGeom>
          <a:ln w="38100">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70683725-F7D6-473D-A07F-CEE681F266DE}"/>
              </a:ext>
            </a:extLst>
          </p:cNvPr>
          <p:cNvSpPr/>
          <p:nvPr/>
        </p:nvSpPr>
        <p:spPr bwMode="auto">
          <a:xfrm>
            <a:off x="1189038" y="2582863"/>
            <a:ext cx="5412472" cy="3883838"/>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Azure Kubernetes Service</a:t>
            </a:r>
          </a:p>
        </p:txBody>
      </p:sp>
      <p:pic>
        <p:nvPicPr>
          <p:cNvPr id="41" name="Picture 40">
            <a:extLst>
              <a:ext uri="{FF2B5EF4-FFF2-40B4-BE49-F238E27FC236}">
                <a16:creationId xmlns:a16="http://schemas.microsoft.com/office/drawing/2014/main" id="{46D11BE8-593B-4FDD-8265-09D6E9A2CE59}"/>
              </a:ext>
            </a:extLst>
          </p:cNvPr>
          <p:cNvPicPr>
            <a:picLocks noChangeAspect="1"/>
          </p:cNvPicPr>
          <p:nvPr/>
        </p:nvPicPr>
        <p:blipFill>
          <a:blip r:embed="rId5"/>
          <a:stretch>
            <a:fillRect/>
          </a:stretch>
        </p:blipFill>
        <p:spPr>
          <a:xfrm>
            <a:off x="6263739" y="2257243"/>
            <a:ext cx="670163" cy="651240"/>
          </a:xfrm>
          <a:prstGeom prst="rect">
            <a:avLst/>
          </a:prstGeom>
        </p:spPr>
      </p:pic>
      <p:sp>
        <p:nvSpPr>
          <p:cNvPr id="9" name="Rectangle 8">
            <a:extLst>
              <a:ext uri="{FF2B5EF4-FFF2-40B4-BE49-F238E27FC236}">
                <a16:creationId xmlns:a16="http://schemas.microsoft.com/office/drawing/2014/main" id="{51D04F71-2911-4E2B-BFF3-4CA671F86E08}"/>
              </a:ext>
            </a:extLst>
          </p:cNvPr>
          <p:cNvSpPr/>
          <p:nvPr/>
        </p:nvSpPr>
        <p:spPr bwMode="auto">
          <a:xfrm>
            <a:off x="1417637" y="3116262"/>
            <a:ext cx="4938830" cy="3124200"/>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Pod</a:t>
            </a:r>
          </a:p>
        </p:txBody>
      </p:sp>
      <p:sp>
        <p:nvSpPr>
          <p:cNvPr id="13" name="Rectangle 12">
            <a:extLst>
              <a:ext uri="{FF2B5EF4-FFF2-40B4-BE49-F238E27FC236}">
                <a16:creationId xmlns:a16="http://schemas.microsoft.com/office/drawing/2014/main" id="{CA38DF45-F80E-4FCA-97A5-AA3AC99D4108}"/>
              </a:ext>
            </a:extLst>
          </p:cNvPr>
          <p:cNvSpPr/>
          <p:nvPr/>
        </p:nvSpPr>
        <p:spPr bwMode="auto">
          <a:xfrm>
            <a:off x="3841230" y="4523147"/>
            <a:ext cx="2133600" cy="69494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Sidecar A</a:t>
            </a:r>
          </a:p>
        </p:txBody>
      </p:sp>
      <p:sp>
        <p:nvSpPr>
          <p:cNvPr id="14" name="Rectangle 13">
            <a:extLst>
              <a:ext uri="{FF2B5EF4-FFF2-40B4-BE49-F238E27FC236}">
                <a16:creationId xmlns:a16="http://schemas.microsoft.com/office/drawing/2014/main" id="{8BBE23AC-2597-4979-8891-452F89689B4D}"/>
              </a:ext>
            </a:extLst>
          </p:cNvPr>
          <p:cNvSpPr/>
          <p:nvPr/>
        </p:nvSpPr>
        <p:spPr bwMode="auto">
          <a:xfrm>
            <a:off x="3841230" y="5338934"/>
            <a:ext cx="2133600" cy="69494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Sidecar B</a:t>
            </a:r>
          </a:p>
        </p:txBody>
      </p:sp>
      <p:sp>
        <p:nvSpPr>
          <p:cNvPr id="15" name="TextBox 14">
            <a:extLst>
              <a:ext uri="{FF2B5EF4-FFF2-40B4-BE49-F238E27FC236}">
                <a16:creationId xmlns:a16="http://schemas.microsoft.com/office/drawing/2014/main" id="{C4AF581D-5918-4AC7-83D7-E1A7A50C2EFB}"/>
              </a:ext>
            </a:extLst>
          </p:cNvPr>
          <p:cNvSpPr txBox="1"/>
          <p:nvPr/>
        </p:nvSpPr>
        <p:spPr>
          <a:xfrm>
            <a:off x="1507011" y="3793939"/>
            <a:ext cx="224484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http://localhost:8080</a:t>
            </a:r>
          </a:p>
        </p:txBody>
      </p:sp>
      <p:sp>
        <p:nvSpPr>
          <p:cNvPr id="16" name="TextBox 15">
            <a:extLst>
              <a:ext uri="{FF2B5EF4-FFF2-40B4-BE49-F238E27FC236}">
                <a16:creationId xmlns:a16="http://schemas.microsoft.com/office/drawing/2014/main" id="{74D25E45-71D0-4230-816F-944C003DA0BE}"/>
              </a:ext>
            </a:extLst>
          </p:cNvPr>
          <p:cNvSpPr txBox="1"/>
          <p:nvPr/>
        </p:nvSpPr>
        <p:spPr>
          <a:xfrm>
            <a:off x="1507323" y="4609542"/>
            <a:ext cx="224484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http://localhost:8081</a:t>
            </a:r>
          </a:p>
        </p:txBody>
      </p:sp>
      <p:sp>
        <p:nvSpPr>
          <p:cNvPr id="17" name="TextBox 16">
            <a:extLst>
              <a:ext uri="{FF2B5EF4-FFF2-40B4-BE49-F238E27FC236}">
                <a16:creationId xmlns:a16="http://schemas.microsoft.com/office/drawing/2014/main" id="{29D39353-8E50-43DD-AEAC-BE1E7164FF3D}"/>
              </a:ext>
            </a:extLst>
          </p:cNvPr>
          <p:cNvSpPr txBox="1"/>
          <p:nvPr/>
        </p:nvSpPr>
        <p:spPr>
          <a:xfrm>
            <a:off x="1507011" y="5431926"/>
            <a:ext cx="224484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http://localhost:8082</a:t>
            </a:r>
          </a:p>
        </p:txBody>
      </p:sp>
    </p:spTree>
    <p:extLst>
      <p:ext uri="{BB962C8B-B14F-4D97-AF65-F5344CB8AC3E}">
        <p14:creationId xmlns:p14="http://schemas.microsoft.com/office/powerpoint/2010/main" val="3234531800"/>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FDD36-C02E-4648-B0FA-B52D06612B93}"/>
              </a:ext>
            </a:extLst>
          </p:cNvPr>
          <p:cNvSpPr>
            <a:spLocks noGrp="1"/>
          </p:cNvSpPr>
          <p:nvPr>
            <p:ph type="title"/>
          </p:nvPr>
        </p:nvSpPr>
        <p:spPr/>
        <p:txBody>
          <a:bodyPr/>
          <a:lstStyle/>
          <a:p>
            <a:r>
              <a:rPr lang="en-US" dirty="0"/>
              <a:t>Publishing through ambassadors</a:t>
            </a:r>
          </a:p>
        </p:txBody>
      </p:sp>
      <p:grpSp>
        <p:nvGrpSpPr>
          <p:cNvPr id="31" name="Group 30">
            <a:extLst>
              <a:ext uri="{FF2B5EF4-FFF2-40B4-BE49-F238E27FC236}">
                <a16:creationId xmlns:a16="http://schemas.microsoft.com/office/drawing/2014/main" id="{B3E1B223-1F87-48C4-AB83-0BAD68F4E653}"/>
              </a:ext>
            </a:extLst>
          </p:cNvPr>
          <p:cNvGrpSpPr/>
          <p:nvPr/>
        </p:nvGrpSpPr>
        <p:grpSpPr>
          <a:xfrm>
            <a:off x="1776294" y="1820862"/>
            <a:ext cx="8883887" cy="4227822"/>
            <a:chOff x="3246436" y="2257243"/>
            <a:chExt cx="8883887" cy="4227822"/>
          </a:xfrm>
        </p:grpSpPr>
        <p:sp>
          <p:nvSpPr>
            <p:cNvPr id="85" name="Rectangle 84">
              <a:extLst>
                <a:ext uri="{FF2B5EF4-FFF2-40B4-BE49-F238E27FC236}">
                  <a16:creationId xmlns:a16="http://schemas.microsoft.com/office/drawing/2014/main" id="{AFED6269-51BB-4B95-BB2A-429F779BD4B8}"/>
                </a:ext>
              </a:extLst>
            </p:cNvPr>
            <p:cNvSpPr/>
            <p:nvPr/>
          </p:nvSpPr>
          <p:spPr bwMode="auto">
            <a:xfrm>
              <a:off x="3633947" y="3693418"/>
              <a:ext cx="2133600" cy="6949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Compose Order Confirmation Email</a:t>
              </a:r>
            </a:p>
          </p:txBody>
        </p:sp>
        <p:cxnSp>
          <p:nvCxnSpPr>
            <p:cNvPr id="86" name="Straight Arrow Connector 85">
              <a:extLst>
                <a:ext uri="{FF2B5EF4-FFF2-40B4-BE49-F238E27FC236}">
                  <a16:creationId xmlns:a16="http://schemas.microsoft.com/office/drawing/2014/main" id="{35FD1DFA-D37B-4C66-B090-6396BEB2CF2A}"/>
                </a:ext>
              </a:extLst>
            </p:cNvPr>
            <p:cNvCxnSpPr>
              <a:cxnSpLocks/>
              <a:stCxn id="17" idx="3"/>
              <a:endCxn id="88" idx="1"/>
            </p:cNvCxnSpPr>
            <p:nvPr/>
          </p:nvCxnSpPr>
          <p:spPr>
            <a:xfrm>
              <a:off x="8491630" y="4040813"/>
              <a:ext cx="952951" cy="0"/>
            </a:xfrm>
            <a:prstGeom prst="straightConnector1">
              <a:avLst/>
            </a:prstGeom>
            <a:ln w="38100">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pic>
          <p:nvPicPr>
            <p:cNvPr id="87" name="Picture 86">
              <a:extLst>
                <a:ext uri="{FF2B5EF4-FFF2-40B4-BE49-F238E27FC236}">
                  <a16:creationId xmlns:a16="http://schemas.microsoft.com/office/drawing/2014/main" id="{A5A51413-19F0-42A1-A2DE-442263E95582}"/>
                </a:ext>
              </a:extLst>
            </p:cNvPr>
            <p:cNvPicPr>
              <a:picLocks noChangeAspect="1"/>
            </p:cNvPicPr>
            <p:nvPr/>
          </p:nvPicPr>
          <p:blipFill>
            <a:blip r:embed="rId3"/>
            <a:stretch>
              <a:fillRect/>
            </a:stretch>
          </p:blipFill>
          <p:spPr>
            <a:xfrm>
              <a:off x="11177822" y="3693341"/>
              <a:ext cx="694944" cy="694944"/>
            </a:xfrm>
            <a:prstGeom prst="rect">
              <a:avLst/>
            </a:prstGeom>
          </p:spPr>
        </p:pic>
        <p:pic>
          <p:nvPicPr>
            <p:cNvPr id="88" name="Picture 87">
              <a:extLst>
                <a:ext uri="{FF2B5EF4-FFF2-40B4-BE49-F238E27FC236}">
                  <a16:creationId xmlns:a16="http://schemas.microsoft.com/office/drawing/2014/main" id="{BE5029CE-0020-475B-B6C2-420289C4AE71}"/>
                </a:ext>
              </a:extLst>
            </p:cNvPr>
            <p:cNvPicPr>
              <a:picLocks noChangeAspect="1"/>
            </p:cNvPicPr>
            <p:nvPr/>
          </p:nvPicPr>
          <p:blipFill>
            <a:blip r:embed="rId4"/>
            <a:stretch>
              <a:fillRect/>
            </a:stretch>
          </p:blipFill>
          <p:spPr>
            <a:xfrm>
              <a:off x="9444581" y="3650668"/>
              <a:ext cx="780290" cy="780290"/>
            </a:xfrm>
            <a:prstGeom prst="rect">
              <a:avLst/>
            </a:prstGeom>
          </p:spPr>
        </p:pic>
        <p:sp>
          <p:nvSpPr>
            <p:cNvPr id="89" name="TextBox 88">
              <a:extLst>
                <a:ext uri="{FF2B5EF4-FFF2-40B4-BE49-F238E27FC236}">
                  <a16:creationId xmlns:a16="http://schemas.microsoft.com/office/drawing/2014/main" id="{1EED851F-81AC-455B-AD99-8CBB74E0D8B3}"/>
                </a:ext>
              </a:extLst>
            </p:cNvPr>
            <p:cNvSpPr txBox="1"/>
            <p:nvPr/>
          </p:nvSpPr>
          <p:spPr>
            <a:xfrm>
              <a:off x="9229697" y="4388285"/>
              <a:ext cx="1210058" cy="627864"/>
            </a:xfrm>
            <a:prstGeom prst="rect">
              <a:avLst/>
            </a:prstGeom>
            <a:noFill/>
          </p:spPr>
          <p:txBody>
            <a:bodyPr wrap="square" lIns="0" tIns="91440" rIns="0" bIns="91440"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Send Email Command</a:t>
              </a:r>
            </a:p>
          </p:txBody>
        </p:sp>
        <p:sp>
          <p:nvSpPr>
            <p:cNvPr id="90" name="TextBox 89">
              <a:extLst>
                <a:ext uri="{FF2B5EF4-FFF2-40B4-BE49-F238E27FC236}">
                  <a16:creationId xmlns:a16="http://schemas.microsoft.com/office/drawing/2014/main" id="{CD3ED4D0-371D-43B3-AD3B-4E3345C38E9E}"/>
                </a:ext>
              </a:extLst>
            </p:cNvPr>
            <p:cNvSpPr txBox="1"/>
            <p:nvPr/>
          </p:nvSpPr>
          <p:spPr>
            <a:xfrm>
              <a:off x="10920265" y="4396790"/>
              <a:ext cx="1210058" cy="627864"/>
            </a:xfrm>
            <a:prstGeom prst="rect">
              <a:avLst/>
            </a:prstGeom>
            <a:noFill/>
          </p:spPr>
          <p:txBody>
            <a:bodyPr wrap="square" lIns="0" tIns="91440" rIns="0" bIns="91440"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Service Bus Topic</a:t>
              </a:r>
            </a:p>
          </p:txBody>
        </p:sp>
        <p:cxnSp>
          <p:nvCxnSpPr>
            <p:cNvPr id="91" name="Straight Arrow Connector 90">
              <a:extLst>
                <a:ext uri="{FF2B5EF4-FFF2-40B4-BE49-F238E27FC236}">
                  <a16:creationId xmlns:a16="http://schemas.microsoft.com/office/drawing/2014/main" id="{538F24D2-3B5A-4938-A068-10FC8434B8AB}"/>
                </a:ext>
              </a:extLst>
            </p:cNvPr>
            <p:cNvCxnSpPr>
              <a:cxnSpLocks/>
              <a:stCxn id="88" idx="3"/>
              <a:endCxn id="87" idx="1"/>
            </p:cNvCxnSpPr>
            <p:nvPr/>
          </p:nvCxnSpPr>
          <p:spPr>
            <a:xfrm>
              <a:off x="10224871" y="4040813"/>
              <a:ext cx="952951" cy="0"/>
            </a:xfrm>
            <a:prstGeom prst="straightConnector1">
              <a:avLst/>
            </a:prstGeom>
            <a:ln w="381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70683725-F7D6-473D-A07F-CEE681F266DE}"/>
                </a:ext>
              </a:extLst>
            </p:cNvPr>
            <p:cNvSpPr/>
            <p:nvPr/>
          </p:nvSpPr>
          <p:spPr bwMode="auto">
            <a:xfrm>
              <a:off x="3246436" y="2582863"/>
              <a:ext cx="5638801" cy="3729077"/>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Azure Kubernetes Service</a:t>
              </a:r>
            </a:p>
          </p:txBody>
        </p:sp>
        <p:pic>
          <p:nvPicPr>
            <p:cNvPr id="41" name="Picture 40">
              <a:extLst>
                <a:ext uri="{FF2B5EF4-FFF2-40B4-BE49-F238E27FC236}">
                  <a16:creationId xmlns:a16="http://schemas.microsoft.com/office/drawing/2014/main" id="{46D11BE8-593B-4FDD-8265-09D6E9A2CE59}"/>
                </a:ext>
              </a:extLst>
            </p:cNvPr>
            <p:cNvPicPr>
              <a:picLocks noChangeAspect="1"/>
            </p:cNvPicPr>
            <p:nvPr/>
          </p:nvPicPr>
          <p:blipFill>
            <a:blip r:embed="rId5"/>
            <a:stretch>
              <a:fillRect/>
            </a:stretch>
          </p:blipFill>
          <p:spPr>
            <a:xfrm>
              <a:off x="8532854" y="2257243"/>
              <a:ext cx="670163" cy="651240"/>
            </a:xfrm>
            <a:prstGeom prst="rect">
              <a:avLst/>
            </a:prstGeom>
          </p:spPr>
        </p:pic>
        <p:sp>
          <p:nvSpPr>
            <p:cNvPr id="9" name="Rectangle 8">
              <a:extLst>
                <a:ext uri="{FF2B5EF4-FFF2-40B4-BE49-F238E27FC236}">
                  <a16:creationId xmlns:a16="http://schemas.microsoft.com/office/drawing/2014/main" id="{51D04F71-2911-4E2B-BFF3-4CA671F86E08}"/>
                </a:ext>
              </a:extLst>
            </p:cNvPr>
            <p:cNvSpPr/>
            <p:nvPr/>
          </p:nvSpPr>
          <p:spPr bwMode="auto">
            <a:xfrm>
              <a:off x="3475037" y="3116262"/>
              <a:ext cx="5181600" cy="2971800"/>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Pod</a:t>
              </a:r>
            </a:p>
          </p:txBody>
        </p:sp>
        <p:sp>
          <p:nvSpPr>
            <p:cNvPr id="17" name="Rectangle 16">
              <a:extLst>
                <a:ext uri="{FF2B5EF4-FFF2-40B4-BE49-F238E27FC236}">
                  <a16:creationId xmlns:a16="http://schemas.microsoft.com/office/drawing/2014/main" id="{9ED72177-1331-495E-8884-22F18AE9F2E5}"/>
                </a:ext>
              </a:extLst>
            </p:cNvPr>
            <p:cNvSpPr/>
            <p:nvPr/>
          </p:nvSpPr>
          <p:spPr bwMode="auto">
            <a:xfrm>
              <a:off x="6358030" y="3693341"/>
              <a:ext cx="2133600" cy="69494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Service Bus Topic Publisher</a:t>
              </a:r>
            </a:p>
          </p:txBody>
        </p:sp>
        <p:cxnSp>
          <p:nvCxnSpPr>
            <p:cNvPr id="11" name="Straight Arrow Connector 10">
              <a:extLst>
                <a:ext uri="{FF2B5EF4-FFF2-40B4-BE49-F238E27FC236}">
                  <a16:creationId xmlns:a16="http://schemas.microsoft.com/office/drawing/2014/main" id="{76A8BB0E-0FDE-46DD-BB5D-3DC60BDA8FD9}"/>
                </a:ext>
              </a:extLst>
            </p:cNvPr>
            <p:cNvCxnSpPr>
              <a:cxnSpLocks/>
              <a:stCxn id="85" idx="3"/>
              <a:endCxn id="17" idx="1"/>
            </p:cNvCxnSpPr>
            <p:nvPr/>
          </p:nvCxnSpPr>
          <p:spPr>
            <a:xfrm flipV="1">
              <a:off x="5767547" y="4040813"/>
              <a:ext cx="590483" cy="77"/>
            </a:xfrm>
            <a:prstGeom prst="straightConnector1">
              <a:avLst/>
            </a:prstGeom>
            <a:ln w="38100">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41DE07BB-DC5F-4B1C-A1EE-135A39F84086}"/>
                </a:ext>
              </a:extLst>
            </p:cNvPr>
            <p:cNvSpPr/>
            <p:nvPr/>
          </p:nvSpPr>
          <p:spPr bwMode="auto">
            <a:xfrm>
              <a:off x="6358030" y="5119585"/>
              <a:ext cx="2133600" cy="69494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Kafka Topic Publisher</a:t>
              </a:r>
            </a:p>
          </p:txBody>
        </p:sp>
        <p:cxnSp>
          <p:nvCxnSpPr>
            <p:cNvPr id="22" name="Connector: Elbow 21">
              <a:extLst>
                <a:ext uri="{FF2B5EF4-FFF2-40B4-BE49-F238E27FC236}">
                  <a16:creationId xmlns:a16="http://schemas.microsoft.com/office/drawing/2014/main" id="{1A8A9328-217D-4287-9E83-D9BC49A083FB}"/>
                </a:ext>
              </a:extLst>
            </p:cNvPr>
            <p:cNvCxnSpPr>
              <a:stCxn id="85" idx="2"/>
              <a:endCxn id="30" idx="1"/>
            </p:cNvCxnSpPr>
            <p:nvPr/>
          </p:nvCxnSpPr>
          <p:spPr>
            <a:xfrm rot="16200000" flipH="1">
              <a:off x="4990041" y="4099067"/>
              <a:ext cx="1078695" cy="1657283"/>
            </a:xfrm>
            <a:prstGeom prst="bentConnector2">
              <a:avLst/>
            </a:prstGeom>
            <a:ln w="38100">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4BE5D602-487B-4721-AD85-93825F0FED53}"/>
                </a:ext>
              </a:extLst>
            </p:cNvPr>
            <p:cNvPicPr>
              <a:picLocks noChangeAspect="1"/>
            </p:cNvPicPr>
            <p:nvPr/>
          </p:nvPicPr>
          <p:blipFill>
            <a:blip r:embed="rId4"/>
            <a:stretch>
              <a:fillRect/>
            </a:stretch>
          </p:blipFill>
          <p:spPr>
            <a:xfrm>
              <a:off x="9444581" y="5076911"/>
              <a:ext cx="780290" cy="780290"/>
            </a:xfrm>
            <a:prstGeom prst="rect">
              <a:avLst/>
            </a:prstGeom>
          </p:spPr>
        </p:pic>
        <p:sp>
          <p:nvSpPr>
            <p:cNvPr id="35" name="TextBox 34">
              <a:extLst>
                <a:ext uri="{FF2B5EF4-FFF2-40B4-BE49-F238E27FC236}">
                  <a16:creationId xmlns:a16="http://schemas.microsoft.com/office/drawing/2014/main" id="{099B4EB7-4782-471F-A908-2918751A803D}"/>
                </a:ext>
              </a:extLst>
            </p:cNvPr>
            <p:cNvSpPr txBox="1"/>
            <p:nvPr/>
          </p:nvSpPr>
          <p:spPr>
            <a:xfrm>
              <a:off x="9224361" y="5857201"/>
              <a:ext cx="1210058" cy="627864"/>
            </a:xfrm>
            <a:prstGeom prst="rect">
              <a:avLst/>
            </a:prstGeom>
            <a:noFill/>
          </p:spPr>
          <p:txBody>
            <a:bodyPr wrap="square" lIns="0" tIns="91440" rIns="0" bIns="91440"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Send Email Command</a:t>
              </a:r>
            </a:p>
          </p:txBody>
        </p:sp>
        <p:pic>
          <p:nvPicPr>
            <p:cNvPr id="36" name="Picture 2" descr="Image result for kafka">
              <a:extLst>
                <a:ext uri="{FF2B5EF4-FFF2-40B4-BE49-F238E27FC236}">
                  <a16:creationId xmlns:a16="http://schemas.microsoft.com/office/drawing/2014/main" id="{515730B9-AEB6-4A47-B138-1034FF6743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36916" y="5080446"/>
              <a:ext cx="776755" cy="776755"/>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6B513062-1865-406A-902D-A9F77C805720}"/>
                </a:ext>
              </a:extLst>
            </p:cNvPr>
            <p:cNvSpPr txBox="1"/>
            <p:nvPr/>
          </p:nvSpPr>
          <p:spPr>
            <a:xfrm>
              <a:off x="10920264" y="5857201"/>
              <a:ext cx="1210058" cy="406265"/>
            </a:xfrm>
            <a:prstGeom prst="rect">
              <a:avLst/>
            </a:prstGeom>
            <a:noFill/>
          </p:spPr>
          <p:txBody>
            <a:bodyPr wrap="square" lIns="0" tIns="91440" rIns="0" bIns="91440"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Kafka Topic</a:t>
              </a:r>
            </a:p>
          </p:txBody>
        </p:sp>
        <p:cxnSp>
          <p:nvCxnSpPr>
            <p:cNvPr id="25" name="Straight Arrow Connector 24">
              <a:extLst>
                <a:ext uri="{FF2B5EF4-FFF2-40B4-BE49-F238E27FC236}">
                  <a16:creationId xmlns:a16="http://schemas.microsoft.com/office/drawing/2014/main" id="{C2CDFE78-9E1C-4CFD-ABED-9EF1877C79B0}"/>
                </a:ext>
              </a:extLst>
            </p:cNvPr>
            <p:cNvCxnSpPr>
              <a:stCxn id="30" idx="3"/>
              <a:endCxn id="33" idx="1"/>
            </p:cNvCxnSpPr>
            <p:nvPr/>
          </p:nvCxnSpPr>
          <p:spPr>
            <a:xfrm flipV="1">
              <a:off x="8491630" y="5467056"/>
              <a:ext cx="952951" cy="1"/>
            </a:xfrm>
            <a:prstGeom prst="straightConnector1">
              <a:avLst/>
            </a:prstGeom>
            <a:ln w="38100">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4819ED9-4296-46E2-B6FA-0DF5B3273B5C}"/>
                </a:ext>
              </a:extLst>
            </p:cNvPr>
            <p:cNvCxnSpPr>
              <a:cxnSpLocks/>
              <a:stCxn id="33" idx="3"/>
            </p:cNvCxnSpPr>
            <p:nvPr/>
          </p:nvCxnSpPr>
          <p:spPr>
            <a:xfrm>
              <a:off x="10224871" y="5467056"/>
              <a:ext cx="1098766" cy="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61075D60-AC54-4883-8BE4-79CE65BE0897}"/>
                </a:ext>
              </a:extLst>
            </p:cNvPr>
            <p:cNvSpPr txBox="1"/>
            <p:nvPr/>
          </p:nvSpPr>
          <p:spPr>
            <a:xfrm>
              <a:off x="6306884" y="4491721"/>
              <a:ext cx="224484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http://localhost:8080</a:t>
              </a:r>
            </a:p>
          </p:txBody>
        </p:sp>
      </p:grpSp>
    </p:spTree>
    <p:extLst>
      <p:ext uri="{BB962C8B-B14F-4D97-AF65-F5344CB8AC3E}">
        <p14:creationId xmlns:p14="http://schemas.microsoft.com/office/powerpoint/2010/main" val="2236245773"/>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FDD36-C02E-4648-B0FA-B52D06612B93}"/>
              </a:ext>
            </a:extLst>
          </p:cNvPr>
          <p:cNvSpPr>
            <a:spLocks noGrp="1"/>
          </p:cNvSpPr>
          <p:nvPr>
            <p:ph type="title"/>
          </p:nvPr>
        </p:nvSpPr>
        <p:spPr>
          <a:xfrm>
            <a:off x="274639" y="295274"/>
            <a:ext cx="11889564" cy="917575"/>
          </a:xfrm>
        </p:spPr>
        <p:txBody>
          <a:bodyPr/>
          <a:lstStyle/>
          <a:p>
            <a:r>
              <a:rPr lang="en-US" dirty="0"/>
              <a:t>Subscribing through ambassadors</a:t>
            </a:r>
          </a:p>
        </p:txBody>
      </p:sp>
      <p:grpSp>
        <p:nvGrpSpPr>
          <p:cNvPr id="69" name="Group 68">
            <a:extLst>
              <a:ext uri="{FF2B5EF4-FFF2-40B4-BE49-F238E27FC236}">
                <a16:creationId xmlns:a16="http://schemas.microsoft.com/office/drawing/2014/main" id="{DAC70BC8-1C6D-4A9C-AA07-F536E6CF8A19}"/>
              </a:ext>
            </a:extLst>
          </p:cNvPr>
          <p:cNvGrpSpPr/>
          <p:nvPr/>
        </p:nvGrpSpPr>
        <p:grpSpPr>
          <a:xfrm>
            <a:off x="204703" y="1592262"/>
            <a:ext cx="12027069" cy="4571794"/>
            <a:chOff x="158457" y="1876242"/>
            <a:chExt cx="12027069" cy="4571794"/>
          </a:xfrm>
        </p:grpSpPr>
        <p:sp>
          <p:nvSpPr>
            <p:cNvPr id="85" name="Rectangle 84">
              <a:extLst>
                <a:ext uri="{FF2B5EF4-FFF2-40B4-BE49-F238E27FC236}">
                  <a16:creationId xmlns:a16="http://schemas.microsoft.com/office/drawing/2014/main" id="{AFED6269-51BB-4B95-BB2A-429F779BD4B8}"/>
                </a:ext>
              </a:extLst>
            </p:cNvPr>
            <p:cNvSpPr/>
            <p:nvPr/>
          </p:nvSpPr>
          <p:spPr bwMode="auto">
            <a:xfrm>
              <a:off x="6592645" y="3312340"/>
              <a:ext cx="2133600" cy="6949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Compose Order Confirmation Email</a:t>
              </a:r>
            </a:p>
          </p:txBody>
        </p:sp>
        <p:sp>
          <p:nvSpPr>
            <p:cNvPr id="40" name="Rectangle 39">
              <a:extLst>
                <a:ext uri="{FF2B5EF4-FFF2-40B4-BE49-F238E27FC236}">
                  <a16:creationId xmlns:a16="http://schemas.microsoft.com/office/drawing/2014/main" id="{70683725-F7D6-473D-A07F-CEE681F266DE}"/>
                </a:ext>
              </a:extLst>
            </p:cNvPr>
            <p:cNvSpPr/>
            <p:nvPr/>
          </p:nvSpPr>
          <p:spPr bwMode="auto">
            <a:xfrm>
              <a:off x="3468445" y="2201862"/>
              <a:ext cx="8382000" cy="4010572"/>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Azure Kubernetes Service</a:t>
              </a:r>
            </a:p>
          </p:txBody>
        </p:sp>
        <p:pic>
          <p:nvPicPr>
            <p:cNvPr id="41" name="Picture 40">
              <a:extLst>
                <a:ext uri="{FF2B5EF4-FFF2-40B4-BE49-F238E27FC236}">
                  <a16:creationId xmlns:a16="http://schemas.microsoft.com/office/drawing/2014/main" id="{46D11BE8-593B-4FDD-8265-09D6E9A2CE59}"/>
                </a:ext>
              </a:extLst>
            </p:cNvPr>
            <p:cNvPicPr>
              <a:picLocks noChangeAspect="1"/>
            </p:cNvPicPr>
            <p:nvPr/>
          </p:nvPicPr>
          <p:blipFill>
            <a:blip r:embed="rId3"/>
            <a:stretch>
              <a:fillRect/>
            </a:stretch>
          </p:blipFill>
          <p:spPr>
            <a:xfrm>
              <a:off x="11515363" y="1876242"/>
              <a:ext cx="670163" cy="651240"/>
            </a:xfrm>
            <a:prstGeom prst="rect">
              <a:avLst/>
            </a:prstGeom>
          </p:spPr>
        </p:pic>
        <p:sp>
          <p:nvSpPr>
            <p:cNvPr id="9" name="Rectangle 8">
              <a:extLst>
                <a:ext uri="{FF2B5EF4-FFF2-40B4-BE49-F238E27FC236}">
                  <a16:creationId xmlns:a16="http://schemas.microsoft.com/office/drawing/2014/main" id="{51D04F71-2911-4E2B-BFF3-4CA671F86E08}"/>
                </a:ext>
              </a:extLst>
            </p:cNvPr>
            <p:cNvSpPr/>
            <p:nvPr/>
          </p:nvSpPr>
          <p:spPr bwMode="auto">
            <a:xfrm>
              <a:off x="3712773" y="2735260"/>
              <a:ext cx="7937781" cy="3276601"/>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Pod</a:t>
              </a:r>
            </a:p>
          </p:txBody>
        </p:sp>
        <p:sp>
          <p:nvSpPr>
            <p:cNvPr id="17" name="Rectangle 16">
              <a:extLst>
                <a:ext uri="{FF2B5EF4-FFF2-40B4-BE49-F238E27FC236}">
                  <a16:creationId xmlns:a16="http://schemas.microsoft.com/office/drawing/2014/main" id="{9ED72177-1331-495E-8884-22F18AE9F2E5}"/>
                </a:ext>
              </a:extLst>
            </p:cNvPr>
            <p:cNvSpPr/>
            <p:nvPr/>
          </p:nvSpPr>
          <p:spPr bwMode="auto">
            <a:xfrm>
              <a:off x="3887785" y="3312340"/>
              <a:ext cx="2133600" cy="69494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Service Bus Topic Subscriber</a:t>
              </a:r>
            </a:p>
          </p:txBody>
        </p:sp>
        <p:sp>
          <p:nvSpPr>
            <p:cNvPr id="30" name="Rectangle 29">
              <a:extLst>
                <a:ext uri="{FF2B5EF4-FFF2-40B4-BE49-F238E27FC236}">
                  <a16:creationId xmlns:a16="http://schemas.microsoft.com/office/drawing/2014/main" id="{41DE07BB-DC5F-4B1C-A1EE-135A39F84086}"/>
                </a:ext>
              </a:extLst>
            </p:cNvPr>
            <p:cNvSpPr/>
            <p:nvPr/>
          </p:nvSpPr>
          <p:spPr bwMode="auto">
            <a:xfrm>
              <a:off x="3887785" y="5124056"/>
              <a:ext cx="2133600" cy="69494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Kafka Topic Subscriber</a:t>
              </a:r>
            </a:p>
          </p:txBody>
        </p:sp>
        <p:sp>
          <p:nvSpPr>
            <p:cNvPr id="29" name="TextBox 28">
              <a:extLst>
                <a:ext uri="{FF2B5EF4-FFF2-40B4-BE49-F238E27FC236}">
                  <a16:creationId xmlns:a16="http://schemas.microsoft.com/office/drawing/2014/main" id="{61075D60-AC54-4883-8BE4-79CE65BE0897}"/>
                </a:ext>
              </a:extLst>
            </p:cNvPr>
            <p:cNvSpPr txBox="1"/>
            <p:nvPr/>
          </p:nvSpPr>
          <p:spPr>
            <a:xfrm>
              <a:off x="6591314" y="2829929"/>
              <a:ext cx="224484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http://localhost:8081</a:t>
              </a:r>
            </a:p>
          </p:txBody>
        </p:sp>
        <p:cxnSp>
          <p:nvCxnSpPr>
            <p:cNvPr id="10" name="Straight Arrow Connector 9">
              <a:extLst>
                <a:ext uri="{FF2B5EF4-FFF2-40B4-BE49-F238E27FC236}">
                  <a16:creationId xmlns:a16="http://schemas.microsoft.com/office/drawing/2014/main" id="{95B8EBCB-268A-4FC6-9E95-5D1388846553}"/>
                </a:ext>
              </a:extLst>
            </p:cNvPr>
            <p:cNvCxnSpPr>
              <a:stCxn id="17" idx="3"/>
              <a:endCxn id="85" idx="1"/>
            </p:cNvCxnSpPr>
            <p:nvPr/>
          </p:nvCxnSpPr>
          <p:spPr>
            <a:xfrm>
              <a:off x="6021385" y="3659812"/>
              <a:ext cx="571260" cy="0"/>
            </a:xfrm>
            <a:prstGeom prst="straightConnector1">
              <a:avLst/>
            </a:prstGeom>
            <a:ln w="38100">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C7246AAA-E4FA-4415-A8DC-81FB59C21C95}"/>
                </a:ext>
              </a:extLst>
            </p:cNvPr>
            <p:cNvCxnSpPr>
              <a:stCxn id="30" idx="3"/>
              <a:endCxn id="85" idx="2"/>
            </p:cNvCxnSpPr>
            <p:nvPr/>
          </p:nvCxnSpPr>
          <p:spPr>
            <a:xfrm flipV="1">
              <a:off x="6021385" y="4007284"/>
              <a:ext cx="1638060" cy="1464244"/>
            </a:xfrm>
            <a:prstGeom prst="bentConnector2">
              <a:avLst/>
            </a:prstGeom>
            <a:ln w="38100">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A3DF444B-87BE-4627-8CE0-D82946282BEB}"/>
                </a:ext>
              </a:extLst>
            </p:cNvPr>
            <p:cNvSpPr/>
            <p:nvPr/>
          </p:nvSpPr>
          <p:spPr bwMode="auto">
            <a:xfrm>
              <a:off x="9299100" y="3312340"/>
              <a:ext cx="2133600" cy="69494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Service Bus Topic Publisher</a:t>
              </a:r>
            </a:p>
          </p:txBody>
        </p:sp>
        <p:cxnSp>
          <p:nvCxnSpPr>
            <p:cNvPr id="19" name="Straight Arrow Connector 18">
              <a:extLst>
                <a:ext uri="{FF2B5EF4-FFF2-40B4-BE49-F238E27FC236}">
                  <a16:creationId xmlns:a16="http://schemas.microsoft.com/office/drawing/2014/main" id="{25207D51-37B1-42C0-A051-C43FE8897162}"/>
                </a:ext>
              </a:extLst>
            </p:cNvPr>
            <p:cNvCxnSpPr>
              <a:cxnSpLocks/>
              <a:stCxn id="85" idx="3"/>
              <a:endCxn id="38" idx="1"/>
            </p:cNvCxnSpPr>
            <p:nvPr/>
          </p:nvCxnSpPr>
          <p:spPr>
            <a:xfrm>
              <a:off x="8726245" y="3659812"/>
              <a:ext cx="572855" cy="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7E78A4A4-CEB5-43BD-A410-41DDFE122AEF}"/>
                </a:ext>
              </a:extLst>
            </p:cNvPr>
            <p:cNvSpPr txBox="1"/>
            <p:nvPr/>
          </p:nvSpPr>
          <p:spPr>
            <a:xfrm>
              <a:off x="9243477" y="2833624"/>
              <a:ext cx="224484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http://localhost:8080</a:t>
              </a:r>
            </a:p>
          </p:txBody>
        </p:sp>
        <p:pic>
          <p:nvPicPr>
            <p:cNvPr id="46" name="Picture 45">
              <a:extLst>
                <a:ext uri="{FF2B5EF4-FFF2-40B4-BE49-F238E27FC236}">
                  <a16:creationId xmlns:a16="http://schemas.microsoft.com/office/drawing/2014/main" id="{ECF7DD4C-6289-4289-AC27-A4BA2C61AD9A}"/>
                </a:ext>
              </a:extLst>
            </p:cNvPr>
            <p:cNvPicPr>
              <a:picLocks noChangeAspect="1"/>
            </p:cNvPicPr>
            <p:nvPr/>
          </p:nvPicPr>
          <p:blipFill>
            <a:blip r:embed="rId4"/>
            <a:stretch>
              <a:fillRect/>
            </a:stretch>
          </p:blipFill>
          <p:spPr>
            <a:xfrm>
              <a:off x="379543" y="3283412"/>
              <a:ext cx="780290" cy="780290"/>
            </a:xfrm>
            <a:prstGeom prst="rect">
              <a:avLst/>
            </a:prstGeom>
          </p:spPr>
        </p:pic>
        <p:pic>
          <p:nvPicPr>
            <p:cNvPr id="47" name="Picture 46">
              <a:extLst>
                <a:ext uri="{FF2B5EF4-FFF2-40B4-BE49-F238E27FC236}">
                  <a16:creationId xmlns:a16="http://schemas.microsoft.com/office/drawing/2014/main" id="{A4169264-DECE-45D0-82E6-4F781A4FC0E9}"/>
                </a:ext>
              </a:extLst>
            </p:cNvPr>
            <p:cNvPicPr>
              <a:picLocks noChangeAspect="1"/>
            </p:cNvPicPr>
            <p:nvPr/>
          </p:nvPicPr>
          <p:blipFill>
            <a:blip r:embed="rId5"/>
            <a:stretch>
              <a:fillRect/>
            </a:stretch>
          </p:blipFill>
          <p:spPr>
            <a:xfrm>
              <a:off x="1966667" y="3326085"/>
              <a:ext cx="694944" cy="694944"/>
            </a:xfrm>
            <a:prstGeom prst="rect">
              <a:avLst/>
            </a:prstGeom>
          </p:spPr>
        </p:pic>
        <p:pic>
          <p:nvPicPr>
            <p:cNvPr id="48" name="Picture 2" descr="Image result for kafka">
              <a:extLst>
                <a:ext uri="{FF2B5EF4-FFF2-40B4-BE49-F238E27FC236}">
                  <a16:creationId xmlns:a16="http://schemas.microsoft.com/office/drawing/2014/main" id="{33B86911-C1BD-4ED0-A721-81BB3C3AF4F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99896" y="5083150"/>
              <a:ext cx="776755" cy="776755"/>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8">
              <a:extLst>
                <a:ext uri="{FF2B5EF4-FFF2-40B4-BE49-F238E27FC236}">
                  <a16:creationId xmlns:a16="http://schemas.microsoft.com/office/drawing/2014/main" id="{39E0AA28-FABD-485F-A846-0BF65276BE2B}"/>
                </a:ext>
              </a:extLst>
            </p:cNvPr>
            <p:cNvPicPr>
              <a:picLocks noChangeAspect="1"/>
            </p:cNvPicPr>
            <p:nvPr/>
          </p:nvPicPr>
          <p:blipFill>
            <a:blip r:embed="rId4"/>
            <a:stretch>
              <a:fillRect/>
            </a:stretch>
          </p:blipFill>
          <p:spPr>
            <a:xfrm>
              <a:off x="379543" y="5059424"/>
              <a:ext cx="780290" cy="780290"/>
            </a:xfrm>
            <a:prstGeom prst="rect">
              <a:avLst/>
            </a:prstGeom>
          </p:spPr>
        </p:pic>
        <p:sp>
          <p:nvSpPr>
            <p:cNvPr id="50" name="TextBox 49">
              <a:extLst>
                <a:ext uri="{FF2B5EF4-FFF2-40B4-BE49-F238E27FC236}">
                  <a16:creationId xmlns:a16="http://schemas.microsoft.com/office/drawing/2014/main" id="{187118DF-ACDD-4583-999E-9C143FCB4DAA}"/>
                </a:ext>
              </a:extLst>
            </p:cNvPr>
            <p:cNvSpPr txBox="1"/>
            <p:nvPr/>
          </p:nvSpPr>
          <p:spPr>
            <a:xfrm>
              <a:off x="164659" y="4053739"/>
              <a:ext cx="1210058" cy="627864"/>
            </a:xfrm>
            <a:prstGeom prst="rect">
              <a:avLst/>
            </a:prstGeom>
            <a:noFill/>
          </p:spPr>
          <p:txBody>
            <a:bodyPr wrap="square" lIns="0" tIns="91440" rIns="0" bIns="91440"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Order Placed Event</a:t>
              </a:r>
            </a:p>
          </p:txBody>
        </p:sp>
        <p:sp>
          <p:nvSpPr>
            <p:cNvPr id="51" name="TextBox 50">
              <a:extLst>
                <a:ext uri="{FF2B5EF4-FFF2-40B4-BE49-F238E27FC236}">
                  <a16:creationId xmlns:a16="http://schemas.microsoft.com/office/drawing/2014/main" id="{A5B54941-E2FB-44B1-85F8-40C9179FFD8C}"/>
                </a:ext>
              </a:extLst>
            </p:cNvPr>
            <p:cNvSpPr txBox="1"/>
            <p:nvPr/>
          </p:nvSpPr>
          <p:spPr>
            <a:xfrm>
              <a:off x="158457" y="5820172"/>
              <a:ext cx="1210058" cy="627864"/>
            </a:xfrm>
            <a:prstGeom prst="rect">
              <a:avLst/>
            </a:prstGeom>
            <a:noFill/>
          </p:spPr>
          <p:txBody>
            <a:bodyPr wrap="square" lIns="0" tIns="91440" rIns="0" bIns="91440"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Order Placed Event</a:t>
              </a:r>
            </a:p>
          </p:txBody>
        </p:sp>
        <p:sp>
          <p:nvSpPr>
            <p:cNvPr id="52" name="TextBox 51">
              <a:extLst>
                <a:ext uri="{FF2B5EF4-FFF2-40B4-BE49-F238E27FC236}">
                  <a16:creationId xmlns:a16="http://schemas.microsoft.com/office/drawing/2014/main" id="{4942BE6D-FF32-4778-B04C-4B2C87EFA251}"/>
                </a:ext>
              </a:extLst>
            </p:cNvPr>
            <p:cNvSpPr txBox="1"/>
            <p:nvPr/>
          </p:nvSpPr>
          <p:spPr>
            <a:xfrm>
              <a:off x="1719959" y="4049957"/>
              <a:ext cx="1210058" cy="627864"/>
            </a:xfrm>
            <a:prstGeom prst="rect">
              <a:avLst/>
            </a:prstGeom>
            <a:noFill/>
          </p:spPr>
          <p:txBody>
            <a:bodyPr wrap="square" lIns="0" tIns="91440" rIns="0" bIns="91440"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Service Bus Topic</a:t>
              </a:r>
            </a:p>
          </p:txBody>
        </p:sp>
        <p:sp>
          <p:nvSpPr>
            <p:cNvPr id="53" name="TextBox 52">
              <a:extLst>
                <a:ext uri="{FF2B5EF4-FFF2-40B4-BE49-F238E27FC236}">
                  <a16:creationId xmlns:a16="http://schemas.microsoft.com/office/drawing/2014/main" id="{E1B1F3B4-83B5-4087-8FA6-25EF155628C2}"/>
                </a:ext>
              </a:extLst>
            </p:cNvPr>
            <p:cNvSpPr txBox="1"/>
            <p:nvPr/>
          </p:nvSpPr>
          <p:spPr>
            <a:xfrm>
              <a:off x="1683244" y="5824092"/>
              <a:ext cx="1210058" cy="406265"/>
            </a:xfrm>
            <a:prstGeom prst="rect">
              <a:avLst/>
            </a:prstGeom>
            <a:noFill/>
          </p:spPr>
          <p:txBody>
            <a:bodyPr wrap="square" lIns="0" tIns="91440" rIns="0" bIns="91440"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Kafka Topic</a:t>
              </a:r>
            </a:p>
          </p:txBody>
        </p:sp>
        <p:cxnSp>
          <p:nvCxnSpPr>
            <p:cNvPr id="32" name="Straight Arrow Connector 31">
              <a:extLst>
                <a:ext uri="{FF2B5EF4-FFF2-40B4-BE49-F238E27FC236}">
                  <a16:creationId xmlns:a16="http://schemas.microsoft.com/office/drawing/2014/main" id="{54515033-D5BB-4AC4-A4DD-17EC09265138}"/>
                </a:ext>
              </a:extLst>
            </p:cNvPr>
            <p:cNvCxnSpPr>
              <a:cxnSpLocks/>
              <a:stCxn id="46" idx="3"/>
              <a:endCxn id="47" idx="1"/>
            </p:cNvCxnSpPr>
            <p:nvPr/>
          </p:nvCxnSpPr>
          <p:spPr>
            <a:xfrm>
              <a:off x="1159833" y="3673557"/>
              <a:ext cx="806834" cy="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D4AED73-82C2-45F9-95B6-1EE6A1D74892}"/>
                </a:ext>
              </a:extLst>
            </p:cNvPr>
            <p:cNvCxnSpPr>
              <a:cxnSpLocks/>
              <a:stCxn id="49" idx="3"/>
            </p:cNvCxnSpPr>
            <p:nvPr/>
          </p:nvCxnSpPr>
          <p:spPr>
            <a:xfrm>
              <a:off x="1159833" y="5449569"/>
              <a:ext cx="899462" cy="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C7C492BD-1133-4D51-8631-3B5785AD1995}"/>
                </a:ext>
              </a:extLst>
            </p:cNvPr>
            <p:cNvCxnSpPr>
              <a:stCxn id="47" idx="3"/>
              <a:endCxn id="17" idx="1"/>
            </p:cNvCxnSpPr>
            <p:nvPr/>
          </p:nvCxnSpPr>
          <p:spPr>
            <a:xfrm flipV="1">
              <a:off x="2661611" y="3659812"/>
              <a:ext cx="1226174" cy="13745"/>
            </a:xfrm>
            <a:prstGeom prst="straightConnector1">
              <a:avLst/>
            </a:prstGeom>
            <a:ln w="38100">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AD7A8623-9EFA-4FD5-9A83-993A326A9941}"/>
                </a:ext>
              </a:extLst>
            </p:cNvPr>
            <p:cNvCxnSpPr>
              <a:cxnSpLocks/>
              <a:endCxn id="30" idx="1"/>
            </p:cNvCxnSpPr>
            <p:nvPr/>
          </p:nvCxnSpPr>
          <p:spPr>
            <a:xfrm>
              <a:off x="2560637" y="5471528"/>
              <a:ext cx="1327148" cy="0"/>
            </a:xfrm>
            <a:prstGeom prst="straightConnector1">
              <a:avLst/>
            </a:prstGeom>
            <a:ln w="38100">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8311055"/>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FDD36-C02E-4648-B0FA-B52D06612B93}"/>
              </a:ext>
            </a:extLst>
          </p:cNvPr>
          <p:cNvSpPr>
            <a:spLocks noGrp="1"/>
          </p:cNvSpPr>
          <p:nvPr>
            <p:ph type="title"/>
          </p:nvPr>
        </p:nvSpPr>
        <p:spPr>
          <a:xfrm>
            <a:off x="274639" y="295274"/>
            <a:ext cx="11889564" cy="917575"/>
          </a:xfrm>
        </p:spPr>
        <p:txBody>
          <a:bodyPr/>
          <a:lstStyle/>
          <a:p>
            <a:r>
              <a:rPr lang="en-US" dirty="0"/>
              <a:t>Other ambassador scenarios</a:t>
            </a:r>
          </a:p>
        </p:txBody>
      </p:sp>
      <p:grpSp>
        <p:nvGrpSpPr>
          <p:cNvPr id="62" name="Group 61">
            <a:extLst>
              <a:ext uri="{FF2B5EF4-FFF2-40B4-BE49-F238E27FC236}">
                <a16:creationId xmlns:a16="http://schemas.microsoft.com/office/drawing/2014/main" id="{190D0256-57AD-4536-960C-65CA202F339E}"/>
              </a:ext>
            </a:extLst>
          </p:cNvPr>
          <p:cNvGrpSpPr/>
          <p:nvPr/>
        </p:nvGrpSpPr>
        <p:grpSpPr>
          <a:xfrm>
            <a:off x="377174" y="1592262"/>
            <a:ext cx="11682127" cy="4581294"/>
            <a:chOff x="257109" y="1592262"/>
            <a:chExt cx="11682127" cy="4581294"/>
          </a:xfrm>
        </p:grpSpPr>
        <p:grpSp>
          <p:nvGrpSpPr>
            <p:cNvPr id="20" name="Group 19">
              <a:extLst>
                <a:ext uri="{FF2B5EF4-FFF2-40B4-BE49-F238E27FC236}">
                  <a16:creationId xmlns:a16="http://schemas.microsoft.com/office/drawing/2014/main" id="{726A0721-490D-49AD-89EE-825A3FA1FFDD}"/>
                </a:ext>
              </a:extLst>
            </p:cNvPr>
            <p:cNvGrpSpPr/>
            <p:nvPr/>
          </p:nvGrpSpPr>
          <p:grpSpPr>
            <a:xfrm>
              <a:off x="1707297" y="1592262"/>
              <a:ext cx="9021881" cy="4336192"/>
              <a:chOff x="1722437" y="1592262"/>
              <a:chExt cx="9021881" cy="4336192"/>
            </a:xfrm>
          </p:grpSpPr>
          <p:sp>
            <p:nvSpPr>
              <p:cNvPr id="85" name="Rectangle 84">
                <a:extLst>
                  <a:ext uri="{FF2B5EF4-FFF2-40B4-BE49-F238E27FC236}">
                    <a16:creationId xmlns:a16="http://schemas.microsoft.com/office/drawing/2014/main" id="{AFED6269-51BB-4B95-BB2A-429F779BD4B8}"/>
                  </a:ext>
                </a:extLst>
              </p:cNvPr>
              <p:cNvSpPr/>
              <p:nvPr/>
            </p:nvSpPr>
            <p:spPr bwMode="auto">
              <a:xfrm>
                <a:off x="4999037" y="3028360"/>
                <a:ext cx="2133600" cy="6949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Application Service</a:t>
                </a:r>
              </a:p>
            </p:txBody>
          </p:sp>
          <p:sp>
            <p:nvSpPr>
              <p:cNvPr id="40" name="Rectangle 39">
                <a:extLst>
                  <a:ext uri="{FF2B5EF4-FFF2-40B4-BE49-F238E27FC236}">
                    <a16:creationId xmlns:a16="http://schemas.microsoft.com/office/drawing/2014/main" id="{70683725-F7D6-473D-A07F-CEE681F266DE}"/>
                  </a:ext>
                </a:extLst>
              </p:cNvPr>
              <p:cNvSpPr/>
              <p:nvPr/>
            </p:nvSpPr>
            <p:spPr bwMode="auto">
              <a:xfrm>
                <a:off x="1722437" y="1917882"/>
                <a:ext cx="8686800" cy="4010572"/>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Azure Kubernetes Service</a:t>
                </a:r>
              </a:p>
            </p:txBody>
          </p:sp>
          <p:pic>
            <p:nvPicPr>
              <p:cNvPr id="41" name="Picture 40">
                <a:extLst>
                  <a:ext uri="{FF2B5EF4-FFF2-40B4-BE49-F238E27FC236}">
                    <a16:creationId xmlns:a16="http://schemas.microsoft.com/office/drawing/2014/main" id="{46D11BE8-593B-4FDD-8265-09D6E9A2CE59}"/>
                  </a:ext>
                </a:extLst>
              </p:cNvPr>
              <p:cNvPicPr>
                <a:picLocks noChangeAspect="1"/>
              </p:cNvPicPr>
              <p:nvPr/>
            </p:nvPicPr>
            <p:blipFill>
              <a:blip r:embed="rId3"/>
              <a:stretch>
                <a:fillRect/>
              </a:stretch>
            </p:blipFill>
            <p:spPr>
              <a:xfrm>
                <a:off x="10074155" y="1592262"/>
                <a:ext cx="670163" cy="651240"/>
              </a:xfrm>
              <a:prstGeom prst="rect">
                <a:avLst/>
              </a:prstGeom>
            </p:spPr>
          </p:pic>
          <p:sp>
            <p:nvSpPr>
              <p:cNvPr id="9" name="Rectangle 8">
                <a:extLst>
                  <a:ext uri="{FF2B5EF4-FFF2-40B4-BE49-F238E27FC236}">
                    <a16:creationId xmlns:a16="http://schemas.microsoft.com/office/drawing/2014/main" id="{51D04F71-2911-4E2B-BFF3-4CA671F86E08}"/>
                  </a:ext>
                </a:extLst>
              </p:cNvPr>
              <p:cNvSpPr/>
              <p:nvPr/>
            </p:nvSpPr>
            <p:spPr bwMode="auto">
              <a:xfrm>
                <a:off x="1951038" y="2451280"/>
                <a:ext cx="8229600" cy="3276601"/>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Pod</a:t>
                </a:r>
              </a:p>
            </p:txBody>
          </p:sp>
          <p:sp>
            <p:nvSpPr>
              <p:cNvPr id="17" name="Rectangle 16">
                <a:extLst>
                  <a:ext uri="{FF2B5EF4-FFF2-40B4-BE49-F238E27FC236}">
                    <a16:creationId xmlns:a16="http://schemas.microsoft.com/office/drawing/2014/main" id="{9ED72177-1331-495E-8884-22F18AE9F2E5}"/>
                  </a:ext>
                </a:extLst>
              </p:cNvPr>
              <p:cNvSpPr/>
              <p:nvPr/>
            </p:nvSpPr>
            <p:spPr bwMode="auto">
              <a:xfrm>
                <a:off x="2186436" y="3028360"/>
                <a:ext cx="2133600" cy="69494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Azure Blob Storage Provider</a:t>
                </a:r>
              </a:p>
            </p:txBody>
          </p:sp>
          <p:sp>
            <p:nvSpPr>
              <p:cNvPr id="30" name="Rectangle 29">
                <a:extLst>
                  <a:ext uri="{FF2B5EF4-FFF2-40B4-BE49-F238E27FC236}">
                    <a16:creationId xmlns:a16="http://schemas.microsoft.com/office/drawing/2014/main" id="{41DE07BB-DC5F-4B1C-A1EE-135A39F84086}"/>
                  </a:ext>
                </a:extLst>
              </p:cNvPr>
              <p:cNvSpPr/>
              <p:nvPr/>
            </p:nvSpPr>
            <p:spPr bwMode="auto">
              <a:xfrm>
                <a:off x="2186436" y="4824490"/>
                <a:ext cx="2133600" cy="69494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Local Blob Storage Provider</a:t>
                </a:r>
              </a:p>
            </p:txBody>
          </p:sp>
          <p:sp>
            <p:nvSpPr>
              <p:cNvPr id="29" name="TextBox 28">
                <a:extLst>
                  <a:ext uri="{FF2B5EF4-FFF2-40B4-BE49-F238E27FC236}">
                    <a16:creationId xmlns:a16="http://schemas.microsoft.com/office/drawing/2014/main" id="{61075D60-AC54-4883-8BE4-79CE65BE0897}"/>
                  </a:ext>
                </a:extLst>
              </p:cNvPr>
              <p:cNvSpPr txBox="1"/>
              <p:nvPr/>
            </p:nvSpPr>
            <p:spPr>
              <a:xfrm>
                <a:off x="2152154" y="4015364"/>
                <a:ext cx="224484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http://localhost:8080</a:t>
                </a:r>
              </a:p>
            </p:txBody>
          </p:sp>
          <p:cxnSp>
            <p:nvCxnSpPr>
              <p:cNvPr id="10" name="Straight Arrow Connector 9">
                <a:extLst>
                  <a:ext uri="{FF2B5EF4-FFF2-40B4-BE49-F238E27FC236}">
                    <a16:creationId xmlns:a16="http://schemas.microsoft.com/office/drawing/2014/main" id="{95B8EBCB-268A-4FC6-9E95-5D1388846553}"/>
                  </a:ext>
                </a:extLst>
              </p:cNvPr>
              <p:cNvCxnSpPr>
                <a:stCxn id="17" idx="3"/>
                <a:endCxn id="85" idx="1"/>
              </p:cNvCxnSpPr>
              <p:nvPr/>
            </p:nvCxnSpPr>
            <p:spPr>
              <a:xfrm>
                <a:off x="4320036" y="3375832"/>
                <a:ext cx="679001" cy="0"/>
              </a:xfrm>
              <a:prstGeom prst="straightConnector1">
                <a:avLst/>
              </a:prstGeom>
              <a:ln w="38100">
                <a:solidFill>
                  <a:schemeClr val="tx1"/>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C7246AAA-E4FA-4415-A8DC-81FB59C21C95}"/>
                  </a:ext>
                </a:extLst>
              </p:cNvPr>
              <p:cNvCxnSpPr>
                <a:cxnSpLocks/>
                <a:stCxn id="30" idx="3"/>
              </p:cNvCxnSpPr>
              <p:nvPr/>
            </p:nvCxnSpPr>
            <p:spPr>
              <a:xfrm flipV="1">
                <a:off x="4320036" y="3718346"/>
                <a:ext cx="1281040" cy="1453616"/>
              </a:xfrm>
              <a:prstGeom prst="bentConnector2">
                <a:avLst/>
              </a:prstGeom>
              <a:ln w="38100">
                <a:solidFill>
                  <a:schemeClr val="tx1"/>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A3DF444B-87BE-4627-8CE0-D82946282BEB}"/>
                  </a:ext>
                </a:extLst>
              </p:cNvPr>
              <p:cNvSpPr/>
              <p:nvPr/>
            </p:nvSpPr>
            <p:spPr bwMode="auto">
              <a:xfrm>
                <a:off x="7811638" y="3028360"/>
                <a:ext cx="2133600" cy="69494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Application Insights Logger</a:t>
                </a:r>
              </a:p>
            </p:txBody>
          </p:sp>
          <p:cxnSp>
            <p:nvCxnSpPr>
              <p:cNvPr id="19" name="Straight Arrow Connector 18">
                <a:extLst>
                  <a:ext uri="{FF2B5EF4-FFF2-40B4-BE49-F238E27FC236}">
                    <a16:creationId xmlns:a16="http://schemas.microsoft.com/office/drawing/2014/main" id="{25207D51-37B1-42C0-A051-C43FE8897162}"/>
                  </a:ext>
                </a:extLst>
              </p:cNvPr>
              <p:cNvCxnSpPr>
                <a:cxnSpLocks/>
                <a:stCxn id="85" idx="3"/>
                <a:endCxn id="38" idx="1"/>
              </p:cNvCxnSpPr>
              <p:nvPr/>
            </p:nvCxnSpPr>
            <p:spPr>
              <a:xfrm>
                <a:off x="7132637" y="3375832"/>
                <a:ext cx="679001" cy="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A371FA33-63F2-42D3-A466-B02DE1EA5E5C}"/>
                  </a:ext>
                </a:extLst>
              </p:cNvPr>
              <p:cNvSpPr txBox="1"/>
              <p:nvPr/>
            </p:nvSpPr>
            <p:spPr>
              <a:xfrm>
                <a:off x="7754962" y="4015363"/>
                <a:ext cx="224484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http://localhost:8081</a:t>
                </a:r>
              </a:p>
            </p:txBody>
          </p:sp>
          <p:sp>
            <p:nvSpPr>
              <p:cNvPr id="36" name="Rectangle 35">
                <a:extLst>
                  <a:ext uri="{FF2B5EF4-FFF2-40B4-BE49-F238E27FC236}">
                    <a16:creationId xmlns:a16="http://schemas.microsoft.com/office/drawing/2014/main" id="{BF6B6040-A181-495B-BF7E-35478F0E4185}"/>
                  </a:ext>
                </a:extLst>
              </p:cNvPr>
              <p:cNvSpPr/>
              <p:nvPr/>
            </p:nvSpPr>
            <p:spPr bwMode="auto">
              <a:xfrm>
                <a:off x="7811638" y="4822897"/>
                <a:ext cx="2133600" cy="69494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Kafka Topic Logger</a:t>
                </a:r>
              </a:p>
            </p:txBody>
          </p:sp>
          <p:cxnSp>
            <p:nvCxnSpPr>
              <p:cNvPr id="14" name="Connector: Elbow 13">
                <a:extLst>
                  <a:ext uri="{FF2B5EF4-FFF2-40B4-BE49-F238E27FC236}">
                    <a16:creationId xmlns:a16="http://schemas.microsoft.com/office/drawing/2014/main" id="{6EEEB885-BCF1-4470-AC0D-941DDFE9F13C}"/>
                  </a:ext>
                </a:extLst>
              </p:cNvPr>
              <p:cNvCxnSpPr>
                <a:cxnSpLocks/>
                <a:endCxn id="36" idx="1"/>
              </p:cNvCxnSpPr>
              <p:nvPr/>
            </p:nvCxnSpPr>
            <p:spPr>
              <a:xfrm rot="16200000" flipH="1">
                <a:off x="6445107" y="3803838"/>
                <a:ext cx="1452022" cy="1281039"/>
              </a:xfrm>
              <a:prstGeom prst="bentConnector2">
                <a:avLst/>
              </a:prstGeom>
              <a:ln w="381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pic>
          <p:nvPicPr>
            <p:cNvPr id="22" name="Picture 21">
              <a:extLst>
                <a:ext uri="{FF2B5EF4-FFF2-40B4-BE49-F238E27FC236}">
                  <a16:creationId xmlns:a16="http://schemas.microsoft.com/office/drawing/2014/main" id="{287E2E2D-C95B-4863-AD24-7A5B97474994}"/>
                </a:ext>
              </a:extLst>
            </p:cNvPr>
            <p:cNvPicPr>
              <a:picLocks noChangeAspect="1"/>
            </p:cNvPicPr>
            <p:nvPr/>
          </p:nvPicPr>
          <p:blipFill>
            <a:blip r:embed="rId4"/>
            <a:stretch>
              <a:fillRect/>
            </a:stretch>
          </p:blipFill>
          <p:spPr>
            <a:xfrm>
              <a:off x="478953" y="2985687"/>
              <a:ext cx="780290" cy="780290"/>
            </a:xfrm>
            <a:prstGeom prst="rect">
              <a:avLst/>
            </a:prstGeom>
          </p:spPr>
        </p:pic>
        <p:pic>
          <p:nvPicPr>
            <p:cNvPr id="24" name="Picture 23">
              <a:extLst>
                <a:ext uri="{FF2B5EF4-FFF2-40B4-BE49-F238E27FC236}">
                  <a16:creationId xmlns:a16="http://schemas.microsoft.com/office/drawing/2014/main" id="{340A5CF0-C725-496E-9515-1F2E6F526670}"/>
                </a:ext>
              </a:extLst>
            </p:cNvPr>
            <p:cNvPicPr>
              <a:picLocks noChangeAspect="1"/>
            </p:cNvPicPr>
            <p:nvPr/>
          </p:nvPicPr>
          <p:blipFill>
            <a:blip r:embed="rId5"/>
            <a:stretch>
              <a:fillRect/>
            </a:stretch>
          </p:blipFill>
          <p:spPr>
            <a:xfrm>
              <a:off x="10933219" y="2985687"/>
              <a:ext cx="780290" cy="780290"/>
            </a:xfrm>
            <a:prstGeom prst="rect">
              <a:avLst/>
            </a:prstGeom>
          </p:spPr>
        </p:pic>
        <p:pic>
          <p:nvPicPr>
            <p:cNvPr id="54" name="Picture 2" descr="Image result for kafka">
              <a:extLst>
                <a:ext uri="{FF2B5EF4-FFF2-40B4-BE49-F238E27FC236}">
                  <a16:creationId xmlns:a16="http://schemas.microsoft.com/office/drawing/2014/main" id="{A348953F-82A8-4299-AB54-D65EF730907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37162" y="4781991"/>
              <a:ext cx="776755" cy="77675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a:extLst>
                <a:ext uri="{FF2B5EF4-FFF2-40B4-BE49-F238E27FC236}">
                  <a16:creationId xmlns:a16="http://schemas.microsoft.com/office/drawing/2014/main" id="{32482963-1F3F-4EB5-89F9-8EE46D6A4AB8}"/>
                </a:ext>
              </a:extLst>
            </p:cNvPr>
            <p:cNvPicPr>
              <a:picLocks noChangeAspect="1"/>
            </p:cNvPicPr>
            <p:nvPr/>
          </p:nvPicPr>
          <p:blipFill>
            <a:blip r:embed="rId7"/>
            <a:stretch>
              <a:fillRect/>
            </a:stretch>
          </p:blipFill>
          <p:spPr>
            <a:xfrm>
              <a:off x="478953" y="4788482"/>
              <a:ext cx="780290" cy="780290"/>
            </a:xfrm>
            <a:prstGeom prst="rect">
              <a:avLst/>
            </a:prstGeom>
          </p:spPr>
        </p:pic>
        <p:sp>
          <p:nvSpPr>
            <p:cNvPr id="56" name="TextBox 55">
              <a:extLst>
                <a:ext uri="{FF2B5EF4-FFF2-40B4-BE49-F238E27FC236}">
                  <a16:creationId xmlns:a16="http://schemas.microsoft.com/office/drawing/2014/main" id="{FCFFDB0D-E8BE-40B4-B0D3-DF6C3DF113B1}"/>
                </a:ext>
              </a:extLst>
            </p:cNvPr>
            <p:cNvSpPr txBox="1"/>
            <p:nvPr/>
          </p:nvSpPr>
          <p:spPr>
            <a:xfrm>
              <a:off x="257109" y="3765977"/>
              <a:ext cx="1210058" cy="627864"/>
            </a:xfrm>
            <a:prstGeom prst="rect">
              <a:avLst/>
            </a:prstGeom>
            <a:noFill/>
          </p:spPr>
          <p:txBody>
            <a:bodyPr wrap="square" lIns="0" tIns="91440" rIns="0" bIns="91440"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Azure Blob Storage</a:t>
              </a:r>
            </a:p>
          </p:txBody>
        </p:sp>
        <p:sp>
          <p:nvSpPr>
            <p:cNvPr id="57" name="TextBox 56">
              <a:extLst>
                <a:ext uri="{FF2B5EF4-FFF2-40B4-BE49-F238E27FC236}">
                  <a16:creationId xmlns:a16="http://schemas.microsoft.com/office/drawing/2014/main" id="{BB459386-6572-45D7-BD95-3C55A6651B1E}"/>
                </a:ext>
              </a:extLst>
            </p:cNvPr>
            <p:cNvSpPr txBox="1"/>
            <p:nvPr/>
          </p:nvSpPr>
          <p:spPr>
            <a:xfrm>
              <a:off x="257109" y="5545692"/>
              <a:ext cx="1210058" cy="627864"/>
            </a:xfrm>
            <a:prstGeom prst="rect">
              <a:avLst/>
            </a:prstGeom>
            <a:noFill/>
          </p:spPr>
          <p:txBody>
            <a:bodyPr wrap="square" lIns="0" tIns="91440" rIns="0" bIns="91440"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Local File System</a:t>
              </a:r>
            </a:p>
          </p:txBody>
        </p:sp>
        <p:sp>
          <p:nvSpPr>
            <p:cNvPr id="58" name="TextBox 57">
              <a:extLst>
                <a:ext uri="{FF2B5EF4-FFF2-40B4-BE49-F238E27FC236}">
                  <a16:creationId xmlns:a16="http://schemas.microsoft.com/office/drawing/2014/main" id="{CEFC3102-FF58-4FAF-B0C0-D26E02FC968D}"/>
                </a:ext>
              </a:extLst>
            </p:cNvPr>
            <p:cNvSpPr txBox="1"/>
            <p:nvPr/>
          </p:nvSpPr>
          <p:spPr>
            <a:xfrm>
              <a:off x="10729178" y="3816493"/>
              <a:ext cx="1210058" cy="627864"/>
            </a:xfrm>
            <a:prstGeom prst="rect">
              <a:avLst/>
            </a:prstGeom>
            <a:noFill/>
          </p:spPr>
          <p:txBody>
            <a:bodyPr wrap="square" lIns="0" tIns="91440" rIns="0" bIns="91440"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Application Insights</a:t>
              </a:r>
            </a:p>
          </p:txBody>
        </p:sp>
        <p:sp>
          <p:nvSpPr>
            <p:cNvPr id="59" name="TextBox 58">
              <a:extLst>
                <a:ext uri="{FF2B5EF4-FFF2-40B4-BE49-F238E27FC236}">
                  <a16:creationId xmlns:a16="http://schemas.microsoft.com/office/drawing/2014/main" id="{1F7D63F9-95FB-4DC9-AFED-2F2014DEE71E}"/>
                </a:ext>
              </a:extLst>
            </p:cNvPr>
            <p:cNvSpPr txBox="1"/>
            <p:nvPr/>
          </p:nvSpPr>
          <p:spPr>
            <a:xfrm>
              <a:off x="10718335" y="5545692"/>
              <a:ext cx="1210058" cy="406265"/>
            </a:xfrm>
            <a:prstGeom prst="rect">
              <a:avLst/>
            </a:prstGeom>
            <a:noFill/>
          </p:spPr>
          <p:txBody>
            <a:bodyPr wrap="square" lIns="0" tIns="91440" rIns="0" bIns="91440"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Kafka Topic</a:t>
              </a:r>
            </a:p>
          </p:txBody>
        </p:sp>
        <p:cxnSp>
          <p:nvCxnSpPr>
            <p:cNvPr id="28" name="Straight Arrow Connector 27">
              <a:extLst>
                <a:ext uri="{FF2B5EF4-FFF2-40B4-BE49-F238E27FC236}">
                  <a16:creationId xmlns:a16="http://schemas.microsoft.com/office/drawing/2014/main" id="{5642E414-93AA-4196-AC96-527019B9DC7F}"/>
                </a:ext>
              </a:extLst>
            </p:cNvPr>
            <p:cNvCxnSpPr>
              <a:stCxn id="17" idx="1"/>
              <a:endCxn id="22" idx="3"/>
            </p:cNvCxnSpPr>
            <p:nvPr/>
          </p:nvCxnSpPr>
          <p:spPr>
            <a:xfrm flipH="1">
              <a:off x="1259243" y="3375832"/>
              <a:ext cx="912053" cy="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6FD58B3-31C8-4B86-9582-D25AB74F4DCF}"/>
                </a:ext>
              </a:extLst>
            </p:cNvPr>
            <p:cNvCxnSpPr>
              <a:stCxn id="30" idx="1"/>
              <a:endCxn id="26" idx="3"/>
            </p:cNvCxnSpPr>
            <p:nvPr/>
          </p:nvCxnSpPr>
          <p:spPr>
            <a:xfrm flipH="1">
              <a:off x="1259243" y="5171962"/>
              <a:ext cx="912053" cy="6665"/>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777AF08-6F44-4C7F-98FF-B5D9CA60F629}"/>
                </a:ext>
              </a:extLst>
            </p:cNvPr>
            <p:cNvCxnSpPr>
              <a:cxnSpLocks/>
              <a:stCxn id="38" idx="3"/>
              <a:endCxn id="24" idx="1"/>
            </p:cNvCxnSpPr>
            <p:nvPr/>
          </p:nvCxnSpPr>
          <p:spPr>
            <a:xfrm>
              <a:off x="9930098" y="3375832"/>
              <a:ext cx="1003121" cy="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E2977A4-3364-45E8-B345-C28CAD6371F3}"/>
                </a:ext>
              </a:extLst>
            </p:cNvPr>
            <p:cNvCxnSpPr>
              <a:cxnSpLocks/>
              <a:stCxn id="36" idx="3"/>
              <a:endCxn id="54" idx="1"/>
            </p:cNvCxnSpPr>
            <p:nvPr/>
          </p:nvCxnSpPr>
          <p:spPr>
            <a:xfrm>
              <a:off x="9930098" y="5170369"/>
              <a:ext cx="1007064" cy="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72432706"/>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p:cNvSpPr txBox="1">
            <a:spLocks/>
          </p:cNvSpPr>
          <p:nvPr/>
        </p:nvSpPr>
        <p:spPr>
          <a:xfrm>
            <a:off x="274638" y="2125662"/>
            <a:ext cx="11887199" cy="2179058"/>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7200" b="1" i="0" u="sng" strike="noStrike" kern="1200" cap="none" spc="-100" normalizeH="0" baseline="0" noProof="0">
                <a:ln w="3175">
                  <a:noFill/>
                </a:ln>
                <a:gradFill>
                  <a:gsLst>
                    <a:gs pos="100000">
                      <a:srgbClr val="FFFFFF"/>
                    </a:gs>
                    <a:gs pos="0">
                      <a:srgbClr val="FFFFFF"/>
                    </a:gs>
                  </a:gsLst>
                  <a:lin ang="5400000" scaled="0"/>
                </a:gradFill>
                <a:effectLst/>
                <a:uLnTx/>
                <a:uFillTx/>
                <a:latin typeface="Segoe UI Light"/>
                <a:ea typeface="+mn-ea"/>
                <a:cs typeface="Segoe UI" pitchFamily="34" charset="0"/>
              </a:rPr>
              <a:t>D</a:t>
            </a:r>
            <a:r>
              <a:rPr kumimoji="0" lang="en-US" sz="7200" b="0" i="0" u="none" strike="noStrike" kern="1200" cap="none" spc="-100" normalizeH="0" baseline="0" noProof="0">
                <a:ln w="3175">
                  <a:noFill/>
                </a:ln>
                <a:gradFill>
                  <a:gsLst>
                    <a:gs pos="100000">
                      <a:srgbClr val="FFFFFF"/>
                    </a:gs>
                    <a:gs pos="0">
                      <a:srgbClr val="FFFFFF"/>
                    </a:gs>
                  </a:gsLst>
                  <a:lin ang="5400000" scaled="0"/>
                </a:gradFill>
                <a:effectLst/>
                <a:uLnTx/>
                <a:uFillTx/>
                <a:latin typeface="Segoe UI Light"/>
                <a:ea typeface="+mn-ea"/>
                <a:cs typeface="Segoe UI" pitchFamily="34" charset="0"/>
              </a:rPr>
              <a:t>ependency Inversion Principle</a:t>
            </a:r>
            <a:endParaRPr kumimoji="0" lang="en-US" sz="7200" b="0"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endParaRPr>
          </a:p>
        </p:txBody>
      </p:sp>
      <p:sp>
        <p:nvSpPr>
          <p:cNvPr id="3" name="Title 4"/>
          <p:cNvSpPr txBox="1">
            <a:spLocks/>
          </p:cNvSpPr>
          <p:nvPr/>
        </p:nvSpPr>
        <p:spPr>
          <a:xfrm>
            <a:off x="274638" y="4185800"/>
            <a:ext cx="11963399" cy="738664"/>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rPr>
              <a:t>One should depend upon abstractions, not concretions.</a:t>
            </a:r>
          </a:p>
        </p:txBody>
      </p:sp>
    </p:spTree>
    <p:extLst>
      <p:ext uri="{BB962C8B-B14F-4D97-AF65-F5344CB8AC3E}">
        <p14:creationId xmlns:p14="http://schemas.microsoft.com/office/powerpoint/2010/main" val="2493573429"/>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4639" y="2952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02" normalizeH="0" baseline="0" noProof="0">
                <a:ln w="3175">
                  <a:noFill/>
                </a:ln>
                <a:gradFill>
                  <a:gsLst>
                    <a:gs pos="1250">
                      <a:srgbClr val="353535"/>
                    </a:gs>
                    <a:gs pos="100000">
                      <a:srgbClr val="353535"/>
                    </a:gs>
                  </a:gsLst>
                  <a:lin ang="5400000" scaled="0"/>
                </a:gradFill>
                <a:effectLst/>
                <a:uLnTx/>
                <a:uFillTx/>
                <a:latin typeface="Segoe UI Light"/>
                <a:ea typeface="+mn-ea"/>
                <a:cs typeface="Segoe UI" pitchFamily="34" charset="0"/>
              </a:rPr>
              <a:t>The Importance of DevOps</a:t>
            </a:r>
            <a:endParaRPr kumimoji="0" lang="en-US" sz="4800" b="0" i="0" u="none" strike="noStrike" kern="1200" cap="none" spc="-102" normalizeH="0" baseline="0" noProof="0" dirty="0">
              <a:ln w="3175">
                <a:noFill/>
              </a:ln>
              <a:gradFill>
                <a:gsLst>
                  <a:gs pos="1250">
                    <a:srgbClr val="353535"/>
                  </a:gs>
                  <a:gs pos="100000">
                    <a:srgbClr val="353535"/>
                  </a:gs>
                </a:gsLst>
                <a:lin ang="5400000" scaled="0"/>
              </a:gradFill>
              <a:effectLst/>
              <a:uLnTx/>
              <a:uFillTx/>
              <a:latin typeface="Segoe UI Light"/>
              <a:ea typeface="+mn-ea"/>
              <a:cs typeface="Segoe UI" pitchFamily="34" charset="0"/>
            </a:endParaRPr>
          </a:p>
        </p:txBody>
      </p:sp>
      <p:sp>
        <p:nvSpPr>
          <p:cNvPr id="3" name="Text Placeholder 2"/>
          <p:cNvSpPr txBox="1">
            <a:spLocks/>
          </p:cNvSpPr>
          <p:nvPr/>
        </p:nvSpPr>
        <p:spPr>
          <a:xfrm>
            <a:off x="274638" y="1212851"/>
            <a:ext cx="11887200" cy="3427411"/>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4000" b="0" i="0" u="none" strike="noStrike" kern="1200" cap="none" spc="0" normalizeH="0" baseline="0" noProof="0" dirty="0">
                <a:ln>
                  <a:noFill/>
                </a:ln>
                <a:gradFill>
                  <a:gsLst>
                    <a:gs pos="1250">
                      <a:srgbClr val="353535"/>
                    </a:gs>
                    <a:gs pos="99000">
                      <a:srgbClr val="353535"/>
                    </a:gs>
                  </a:gsLst>
                  <a:lin ang="5400000" scaled="0"/>
                </a:gradFill>
                <a:effectLst/>
                <a:uLnTx/>
                <a:uFillTx/>
                <a:latin typeface="Segoe UI Light"/>
                <a:ea typeface="+mn-ea"/>
                <a:cs typeface="+mn-cs"/>
              </a:rPr>
              <a:t>Increased deployment complexity</a:t>
            </a: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4000" b="0" i="0" u="none" strike="noStrike" kern="1200" cap="none" spc="0" normalizeH="0" baseline="0" noProof="0" dirty="0">
                <a:ln>
                  <a:noFill/>
                </a:ln>
                <a:gradFill>
                  <a:gsLst>
                    <a:gs pos="1250">
                      <a:srgbClr val="353535"/>
                    </a:gs>
                    <a:gs pos="99000">
                      <a:srgbClr val="353535"/>
                    </a:gs>
                  </a:gsLst>
                  <a:lin ang="5400000" scaled="0"/>
                </a:gradFill>
                <a:effectLst/>
                <a:uLnTx/>
                <a:uFillTx/>
                <a:latin typeface="Segoe UI Light"/>
                <a:ea typeface="+mn-ea"/>
                <a:cs typeface="+mn-cs"/>
              </a:rPr>
              <a:t>Health monitoring is critical</a:t>
            </a: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4000" b="0" i="0" u="none" strike="noStrike" kern="1200" cap="none" spc="0" normalizeH="0" baseline="0" noProof="0" dirty="0">
                <a:ln>
                  <a:noFill/>
                </a:ln>
                <a:gradFill>
                  <a:gsLst>
                    <a:gs pos="1250">
                      <a:srgbClr val="353535"/>
                    </a:gs>
                    <a:gs pos="99000">
                      <a:srgbClr val="353535"/>
                    </a:gs>
                  </a:gsLst>
                  <a:lin ang="5400000" scaled="0"/>
                </a:gradFill>
                <a:effectLst/>
                <a:uLnTx/>
                <a:uFillTx/>
                <a:latin typeface="Segoe UI Light"/>
                <a:ea typeface="+mn-ea"/>
                <a:cs typeface="+mn-cs"/>
              </a:rPr>
              <a:t>Leverage versioning when rolling out updates</a:t>
            </a: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4000" b="0" i="0" u="none" strike="noStrike" kern="1200" cap="none" spc="0" normalizeH="0" baseline="0" noProof="0" dirty="0">
                <a:ln>
                  <a:noFill/>
                </a:ln>
                <a:gradFill>
                  <a:gsLst>
                    <a:gs pos="1250">
                      <a:srgbClr val="353535"/>
                    </a:gs>
                    <a:gs pos="99000">
                      <a:srgbClr val="353535"/>
                    </a:gs>
                  </a:gsLst>
                  <a:lin ang="5400000" scaled="0"/>
                </a:gradFill>
                <a:effectLst/>
                <a:uLnTx/>
                <a:uFillTx/>
                <a:latin typeface="Segoe UI Light"/>
                <a:ea typeface="+mn-ea"/>
                <a:cs typeface="+mn-cs"/>
              </a:rPr>
              <a:t>Define your branching strategy up front</a:t>
            </a: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4000" b="0" i="0" u="none" strike="noStrike" kern="1200" cap="none" spc="0" normalizeH="0" baseline="0" noProof="0" dirty="0">
                <a:ln>
                  <a:noFill/>
                </a:ln>
                <a:gradFill>
                  <a:gsLst>
                    <a:gs pos="1250">
                      <a:srgbClr val="353535"/>
                    </a:gs>
                    <a:gs pos="99000">
                      <a:srgbClr val="353535"/>
                    </a:gs>
                  </a:gsLst>
                  <a:lin ang="5400000" scaled="0"/>
                </a:gradFill>
                <a:effectLst/>
                <a:uLnTx/>
                <a:uFillTx/>
                <a:latin typeface="Segoe UI Light"/>
                <a:ea typeface="+mn-ea"/>
                <a:cs typeface="+mn-cs"/>
              </a:rPr>
              <a:t>Automation is key</a:t>
            </a: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endParaRPr kumimoji="0" lang="en-US" sz="4000" b="0" i="0" u="none" strike="noStrike" kern="1200" cap="none" spc="0" normalizeH="0" baseline="0" noProof="0" dirty="0">
              <a:ln>
                <a:noFill/>
              </a:ln>
              <a:gradFill>
                <a:gsLst>
                  <a:gs pos="1250">
                    <a:srgbClr val="353535"/>
                  </a:gs>
                  <a:gs pos="99000">
                    <a:srgbClr val="353535"/>
                  </a:gs>
                </a:gsLst>
                <a:lin ang="5400000" scaled="0"/>
              </a:gradFill>
              <a:effectLst/>
              <a:uLnTx/>
              <a:uFillTx/>
              <a:latin typeface="Segoe UI Light"/>
              <a:ea typeface="+mn-ea"/>
              <a:cs typeface="+mn-cs"/>
            </a:endParaRP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endParaRPr kumimoji="0" lang="en-US" sz="4000" b="0" i="0" u="none" strike="noStrike" kern="1200" cap="none" spc="0" normalizeH="0" baseline="0" noProof="0" dirty="0">
              <a:ln>
                <a:noFill/>
              </a:ln>
              <a:gradFill>
                <a:gsLst>
                  <a:gs pos="1250">
                    <a:srgbClr val="353535"/>
                  </a:gs>
                  <a:gs pos="99000">
                    <a:srgbClr val="353535"/>
                  </a:gs>
                </a:gsLst>
                <a:lin ang="5400000" scaled="0"/>
              </a:gradFill>
              <a:effectLst/>
              <a:uLnTx/>
              <a:uFillTx/>
              <a:latin typeface="Segoe UI Light"/>
              <a:ea typeface="+mn-ea"/>
              <a:cs typeface="+mn-cs"/>
            </a:endParaRP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endParaRPr kumimoji="0" lang="en-US" sz="4000" b="0" i="0" u="none" strike="noStrike" kern="1200" cap="none" spc="0" normalizeH="0" baseline="0" noProof="0" dirty="0">
              <a:ln>
                <a:noFill/>
              </a:ln>
              <a:gradFill>
                <a:gsLst>
                  <a:gs pos="1250">
                    <a:srgbClr val="353535"/>
                  </a:gs>
                  <a:gs pos="99000">
                    <a:srgbClr val="353535"/>
                  </a:gs>
                </a:gsLst>
                <a:lin ang="5400000" scaled="0"/>
              </a:gradFill>
              <a:effectLst/>
              <a:uLnTx/>
              <a:uFillTx/>
              <a:latin typeface="Segoe UI Light"/>
              <a:ea typeface="+mn-ea"/>
              <a:cs typeface="+mn-cs"/>
            </a:endParaRP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endParaRPr kumimoji="0" lang="en-US" sz="4000" b="0" i="0" u="none" strike="noStrike" kern="1200" cap="none" spc="0" normalizeH="0" baseline="0" noProof="0" dirty="0">
              <a:ln>
                <a:noFill/>
              </a:ln>
              <a:gradFill>
                <a:gsLst>
                  <a:gs pos="1250">
                    <a:srgbClr val="353535"/>
                  </a:gs>
                  <a:gs pos="99000">
                    <a:srgbClr val="353535"/>
                  </a:gs>
                </a:gsLst>
                <a:lin ang="5400000" scaled="0"/>
              </a:gradFill>
              <a:effectLst/>
              <a:uLnTx/>
              <a:uFillTx/>
              <a:latin typeface="Segoe UI Light"/>
              <a:ea typeface="+mn-ea"/>
              <a:cs typeface="+mn-cs"/>
            </a:endParaRP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endParaRPr kumimoji="0" lang="en-US" sz="4000" b="0" i="0" u="none" strike="noStrike" kern="1200" cap="none" spc="0" normalizeH="0" baseline="0" noProof="0" dirty="0">
              <a:ln>
                <a:noFill/>
              </a:ln>
              <a:gradFill>
                <a:gsLst>
                  <a:gs pos="1250">
                    <a:srgbClr val="353535"/>
                  </a:gs>
                  <a:gs pos="99000">
                    <a:srgbClr val="353535"/>
                  </a:gs>
                </a:gsLst>
                <a:lin ang="5400000" scaled="0"/>
              </a:gradFill>
              <a:effectLst/>
              <a:uLnTx/>
              <a:uFillTx/>
              <a:latin typeface="Segoe UI Light"/>
              <a:ea typeface="+mn-ea"/>
              <a:cs typeface="+mn-cs"/>
            </a:endParaRPr>
          </a:p>
        </p:txBody>
      </p:sp>
      <p:pic>
        <p:nvPicPr>
          <p:cNvPr id="4" name="Picture 3"/>
          <p:cNvPicPr>
            <a:picLocks noChangeAspect="1"/>
          </p:cNvPicPr>
          <p:nvPr/>
        </p:nvPicPr>
        <p:blipFill>
          <a:blip r:embed="rId3"/>
          <a:stretch>
            <a:fillRect/>
          </a:stretch>
        </p:blipFill>
        <p:spPr>
          <a:xfrm>
            <a:off x="5656263" y="4411662"/>
            <a:ext cx="6505575" cy="2286000"/>
          </a:xfrm>
          <a:prstGeom prst="rect">
            <a:avLst/>
          </a:prstGeom>
          <a:ln>
            <a:solidFill>
              <a:srgbClr val="353535"/>
            </a:solidFill>
            <a:prstDash val="soli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3785994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6"/>
          <p:cNvSpPr txBox="1">
            <a:spLocks/>
          </p:cNvSpPr>
          <p:nvPr/>
        </p:nvSpPr>
        <p:spPr>
          <a:xfrm>
            <a:off x="274639" y="2952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02" normalizeH="0" baseline="0" noProof="0">
                <a:ln w="3175">
                  <a:noFill/>
                </a:ln>
                <a:gradFill>
                  <a:gsLst>
                    <a:gs pos="1250">
                      <a:srgbClr val="353535"/>
                    </a:gs>
                    <a:gs pos="100000">
                      <a:srgbClr val="353535"/>
                    </a:gs>
                  </a:gsLst>
                  <a:lin ang="5400000" scaled="0"/>
                </a:gradFill>
                <a:effectLst/>
                <a:uLnTx/>
                <a:uFillTx/>
                <a:latin typeface="Segoe UI Light"/>
                <a:ea typeface="+mn-ea"/>
                <a:cs typeface="Segoe UI" pitchFamily="34" charset="0"/>
              </a:rPr>
              <a:t>SOLID Principles Review</a:t>
            </a:r>
            <a:endParaRPr kumimoji="0" lang="en-US" sz="4800" b="0" i="0" u="none" strike="noStrike" kern="1200" cap="none" spc="-102" normalizeH="0" baseline="0" noProof="0" dirty="0">
              <a:ln w="3175">
                <a:noFill/>
              </a:ln>
              <a:gradFill>
                <a:gsLst>
                  <a:gs pos="1250">
                    <a:srgbClr val="353535"/>
                  </a:gs>
                  <a:gs pos="100000">
                    <a:srgbClr val="353535"/>
                  </a:gs>
                </a:gsLst>
                <a:lin ang="5400000" scaled="0"/>
              </a:gradFill>
              <a:effectLst/>
              <a:uLnTx/>
              <a:uFillTx/>
              <a:latin typeface="Segoe UI Light"/>
              <a:ea typeface="+mn-ea"/>
              <a:cs typeface="Segoe UI" pitchFamily="34" charset="0"/>
            </a:endParaRPr>
          </a:p>
        </p:txBody>
      </p:sp>
      <p:sp>
        <p:nvSpPr>
          <p:cNvPr id="7" name="Text Placeholder 5"/>
          <p:cNvSpPr txBox="1">
            <a:spLocks/>
          </p:cNvSpPr>
          <p:nvPr/>
        </p:nvSpPr>
        <p:spPr>
          <a:xfrm>
            <a:off x="274639" y="1212850"/>
            <a:ext cx="457198" cy="3447098"/>
          </a:xfrm>
          <a:prstGeom prst="rect">
            <a:avLst/>
          </a:prstGeom>
        </p:spPr>
        <p:txBody>
          <a:bodyPr vert="horz" wrap="square" lIns="0" tIns="91440" rIns="0"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r"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4000" b="1" i="0" u="none" strike="noStrike" kern="1200" cap="none" spc="0" normalizeH="0" baseline="0" noProof="0">
                <a:ln>
                  <a:noFill/>
                </a:ln>
                <a:gradFill>
                  <a:gsLst>
                    <a:gs pos="1250">
                      <a:srgbClr val="353535"/>
                    </a:gs>
                    <a:gs pos="99000">
                      <a:srgbClr val="353535"/>
                    </a:gs>
                  </a:gsLst>
                  <a:lin ang="5400000" scaled="0"/>
                </a:gradFill>
                <a:effectLst/>
                <a:uLnTx/>
                <a:uFillTx/>
                <a:latin typeface="Segoe UI Light"/>
                <a:ea typeface="+mn-ea"/>
                <a:cs typeface="+mn-cs"/>
              </a:rPr>
              <a:t>S</a:t>
            </a:r>
          </a:p>
          <a:p>
            <a:pPr marL="0" marR="0" lvl="0" indent="0" algn="r"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4000" b="1" i="0" u="none" strike="noStrike" kern="1200" cap="none" spc="0" normalizeH="0" baseline="0" noProof="0">
                <a:ln>
                  <a:noFill/>
                </a:ln>
                <a:gradFill>
                  <a:gsLst>
                    <a:gs pos="1250">
                      <a:srgbClr val="353535"/>
                    </a:gs>
                    <a:gs pos="99000">
                      <a:srgbClr val="353535"/>
                    </a:gs>
                  </a:gsLst>
                  <a:lin ang="5400000" scaled="0"/>
                </a:gradFill>
                <a:effectLst/>
                <a:uLnTx/>
                <a:uFillTx/>
                <a:latin typeface="Segoe UI Light"/>
                <a:ea typeface="+mn-ea"/>
                <a:cs typeface="+mn-cs"/>
              </a:rPr>
              <a:t>O</a:t>
            </a:r>
          </a:p>
          <a:p>
            <a:pPr marL="0" marR="0" lvl="0" indent="0" algn="r"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4000" b="1" i="0" u="none" strike="noStrike" kern="1200" cap="none" spc="0" normalizeH="0" baseline="0" noProof="0">
                <a:ln>
                  <a:noFill/>
                </a:ln>
                <a:gradFill>
                  <a:gsLst>
                    <a:gs pos="1250">
                      <a:srgbClr val="353535"/>
                    </a:gs>
                    <a:gs pos="99000">
                      <a:srgbClr val="353535"/>
                    </a:gs>
                  </a:gsLst>
                  <a:lin ang="5400000" scaled="0"/>
                </a:gradFill>
                <a:effectLst/>
                <a:uLnTx/>
                <a:uFillTx/>
                <a:latin typeface="Segoe UI Light"/>
                <a:ea typeface="+mn-ea"/>
                <a:cs typeface="+mn-cs"/>
              </a:rPr>
              <a:t>L</a:t>
            </a:r>
          </a:p>
          <a:p>
            <a:pPr marL="0" marR="0" lvl="0" indent="0" algn="r"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4000" b="1" i="0" u="none" strike="noStrike" kern="1200" cap="none" spc="0" normalizeH="0" baseline="0" noProof="0">
                <a:ln>
                  <a:noFill/>
                </a:ln>
                <a:gradFill>
                  <a:gsLst>
                    <a:gs pos="1250">
                      <a:srgbClr val="353535"/>
                    </a:gs>
                    <a:gs pos="99000">
                      <a:srgbClr val="353535"/>
                    </a:gs>
                  </a:gsLst>
                  <a:lin ang="5400000" scaled="0"/>
                </a:gradFill>
                <a:effectLst/>
                <a:uLnTx/>
                <a:uFillTx/>
                <a:latin typeface="Segoe UI Light"/>
                <a:ea typeface="+mn-ea"/>
                <a:cs typeface="+mn-cs"/>
              </a:rPr>
              <a:t>I</a:t>
            </a:r>
          </a:p>
          <a:p>
            <a:pPr marL="0" marR="0" lvl="0" indent="0" algn="r"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4000" b="1" i="0" u="none" strike="noStrike" kern="1200" cap="none" spc="0" normalizeH="0" baseline="0" noProof="0">
                <a:ln>
                  <a:noFill/>
                </a:ln>
                <a:gradFill>
                  <a:gsLst>
                    <a:gs pos="1250">
                      <a:srgbClr val="353535"/>
                    </a:gs>
                    <a:gs pos="99000">
                      <a:srgbClr val="353535"/>
                    </a:gs>
                  </a:gsLst>
                  <a:lin ang="5400000" scaled="0"/>
                </a:gradFill>
                <a:effectLst/>
                <a:uLnTx/>
                <a:uFillTx/>
                <a:latin typeface="Segoe UI Light"/>
                <a:ea typeface="+mn-ea"/>
                <a:cs typeface="+mn-cs"/>
              </a:rPr>
              <a:t>D</a:t>
            </a:r>
            <a:endParaRPr kumimoji="0" lang="en-US" sz="4000" b="1" i="0" u="none" strike="noStrike" kern="1200" cap="none" spc="0" normalizeH="0" baseline="0" noProof="0" dirty="0">
              <a:ln>
                <a:noFill/>
              </a:ln>
              <a:gradFill>
                <a:gsLst>
                  <a:gs pos="1250">
                    <a:srgbClr val="353535"/>
                  </a:gs>
                  <a:gs pos="99000">
                    <a:srgbClr val="353535"/>
                  </a:gs>
                </a:gsLst>
                <a:lin ang="5400000" scaled="0"/>
              </a:gradFill>
              <a:effectLst/>
              <a:uLnTx/>
              <a:uFillTx/>
              <a:latin typeface="Segoe UI Light"/>
              <a:ea typeface="+mn-ea"/>
              <a:cs typeface="+mn-cs"/>
            </a:endParaRPr>
          </a:p>
        </p:txBody>
      </p:sp>
      <p:sp>
        <p:nvSpPr>
          <p:cNvPr id="8" name="Text Placeholder 5"/>
          <p:cNvSpPr txBox="1">
            <a:spLocks/>
          </p:cNvSpPr>
          <p:nvPr/>
        </p:nvSpPr>
        <p:spPr>
          <a:xfrm>
            <a:off x="731520" y="1211262"/>
            <a:ext cx="10225148" cy="3447098"/>
          </a:xfrm>
          <a:prstGeom prst="rect">
            <a:avLst/>
          </a:prstGeom>
        </p:spPr>
        <p:txBody>
          <a:bodyPr vert="horz" wrap="square" lIns="0" tIns="91440" rIns="0"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4000" b="0" i="0" u="none" strike="noStrike" kern="1200" cap="none" spc="0" normalizeH="0" baseline="0" noProof="0" dirty="0">
                <a:ln>
                  <a:noFill/>
                </a:ln>
                <a:solidFill>
                  <a:srgbClr val="353535"/>
                </a:solidFill>
                <a:effectLst/>
                <a:uLnTx/>
                <a:uFillTx/>
                <a:latin typeface="Segoe UI Light"/>
                <a:ea typeface="+mn-ea"/>
                <a:cs typeface="+mn-cs"/>
              </a:rPr>
              <a:t>ingle Responsibility Principle (SRP)</a:t>
            </a: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4000" b="0" i="0" u="none" strike="noStrike" kern="1200" cap="none" spc="0" normalizeH="0" baseline="0" noProof="0" dirty="0">
                <a:ln>
                  <a:noFill/>
                </a:ln>
                <a:solidFill>
                  <a:srgbClr val="353535"/>
                </a:solidFill>
                <a:effectLst/>
                <a:uLnTx/>
                <a:uFillTx/>
                <a:latin typeface="Segoe UI Light"/>
                <a:ea typeface="+mn-ea"/>
                <a:cs typeface="+mn-cs"/>
              </a:rPr>
              <a:t>pen/Closed Principle (OCP)</a:t>
            </a: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4000" b="0" i="0" u="none" strike="noStrike" kern="1200" cap="none" spc="0" normalizeH="0" baseline="0" noProof="0" dirty="0" err="1">
                <a:ln>
                  <a:noFill/>
                </a:ln>
                <a:solidFill>
                  <a:srgbClr val="353535"/>
                </a:solidFill>
                <a:effectLst/>
                <a:uLnTx/>
                <a:uFillTx/>
                <a:latin typeface="Segoe UI Light"/>
                <a:ea typeface="+mn-ea"/>
                <a:cs typeface="+mn-cs"/>
              </a:rPr>
              <a:t>iskov</a:t>
            </a:r>
            <a:r>
              <a:rPr kumimoji="0" lang="en-US" sz="4000" b="0" i="0" u="none" strike="noStrike" kern="1200" cap="none" spc="0" normalizeH="0" baseline="0" noProof="0" dirty="0">
                <a:ln>
                  <a:noFill/>
                </a:ln>
                <a:solidFill>
                  <a:srgbClr val="353535"/>
                </a:solidFill>
                <a:effectLst/>
                <a:uLnTx/>
                <a:uFillTx/>
                <a:latin typeface="Segoe UI Light"/>
                <a:ea typeface="+mn-ea"/>
                <a:cs typeface="+mn-cs"/>
              </a:rPr>
              <a:t> Substitution Principle (LSP)</a:t>
            </a: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4000" b="0" i="0" u="none" strike="noStrike" kern="1200" cap="none" spc="0" normalizeH="0" baseline="0" noProof="0" dirty="0" err="1">
                <a:ln>
                  <a:noFill/>
                </a:ln>
                <a:solidFill>
                  <a:srgbClr val="353535"/>
                </a:solidFill>
                <a:effectLst/>
                <a:uLnTx/>
                <a:uFillTx/>
                <a:latin typeface="Segoe UI Light"/>
                <a:ea typeface="+mn-ea"/>
                <a:cs typeface="+mn-cs"/>
              </a:rPr>
              <a:t>nterface</a:t>
            </a:r>
            <a:r>
              <a:rPr kumimoji="0" lang="en-US" sz="4000" b="0" i="0" u="none" strike="noStrike" kern="1200" cap="none" spc="0" normalizeH="0" baseline="0" noProof="0" dirty="0">
                <a:ln>
                  <a:noFill/>
                </a:ln>
                <a:solidFill>
                  <a:srgbClr val="353535"/>
                </a:solidFill>
                <a:effectLst/>
                <a:uLnTx/>
                <a:uFillTx/>
                <a:latin typeface="Segoe UI Light"/>
                <a:ea typeface="+mn-ea"/>
                <a:cs typeface="+mn-cs"/>
              </a:rPr>
              <a:t> Segregation Principle (ISP)</a:t>
            </a: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4000" b="0" i="0" u="none" strike="noStrike" kern="1200" cap="none" spc="0" normalizeH="0" baseline="0" noProof="0" dirty="0" err="1">
                <a:ln>
                  <a:noFill/>
                </a:ln>
                <a:solidFill>
                  <a:srgbClr val="353535"/>
                </a:solidFill>
                <a:effectLst/>
                <a:uLnTx/>
                <a:uFillTx/>
                <a:latin typeface="Segoe UI Light"/>
                <a:ea typeface="+mn-ea"/>
                <a:cs typeface="+mn-cs"/>
              </a:rPr>
              <a:t>ependency</a:t>
            </a:r>
            <a:r>
              <a:rPr kumimoji="0" lang="en-US" sz="4000" b="0" i="0" u="none" strike="noStrike" kern="1200" cap="none" spc="0" normalizeH="0" baseline="0" noProof="0" dirty="0">
                <a:ln>
                  <a:noFill/>
                </a:ln>
                <a:solidFill>
                  <a:srgbClr val="353535"/>
                </a:solidFill>
                <a:effectLst/>
                <a:uLnTx/>
                <a:uFillTx/>
                <a:latin typeface="Segoe UI Light"/>
                <a:ea typeface="+mn-ea"/>
                <a:cs typeface="+mn-cs"/>
              </a:rPr>
              <a:t> Inversion Principle (DIP)</a:t>
            </a:r>
          </a:p>
        </p:txBody>
      </p:sp>
    </p:spTree>
    <p:extLst>
      <p:ext uri="{BB962C8B-B14F-4D97-AF65-F5344CB8AC3E}">
        <p14:creationId xmlns:p14="http://schemas.microsoft.com/office/powerpoint/2010/main" val="24317447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0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2484437" y="1363662"/>
            <a:ext cx="8458200" cy="3508653"/>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000" b="1"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rPr>
              <a:t>The SOLID principles are not rules. </a:t>
            </a:r>
            <a:r>
              <a:rPr kumimoji="0" lang="en-US" sz="4000" b="0"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rPr>
              <a:t>They are not laws. They are not perfect truths. They are statements on the order of “An apple a day keeps the doctor away.” This is a good principle, it is good advice, but it’s not a pure truth, nor is it a rule.</a:t>
            </a:r>
          </a:p>
        </p:txBody>
      </p:sp>
      <p:grpSp>
        <p:nvGrpSpPr>
          <p:cNvPr id="3" name="Group 2"/>
          <p:cNvGrpSpPr/>
          <p:nvPr/>
        </p:nvGrpSpPr>
        <p:grpSpPr>
          <a:xfrm>
            <a:off x="278755" y="1363662"/>
            <a:ext cx="2141720" cy="2057400"/>
            <a:chOff x="274637" y="2481093"/>
            <a:chExt cx="2057400" cy="2057400"/>
          </a:xfrm>
        </p:grpSpPr>
        <p:grpSp>
          <p:nvGrpSpPr>
            <p:cNvPr id="4" name="Group 4"/>
            <p:cNvGrpSpPr>
              <a:grpSpLocks noChangeAspect="1"/>
            </p:cNvGrpSpPr>
            <p:nvPr/>
          </p:nvGrpSpPr>
          <p:grpSpPr bwMode="auto">
            <a:xfrm>
              <a:off x="274637" y="2481093"/>
              <a:ext cx="2057400" cy="2057400"/>
              <a:chOff x="2341" y="775"/>
              <a:chExt cx="666" cy="673"/>
            </a:xfrm>
          </p:grpSpPr>
          <p:sp>
            <p:nvSpPr>
              <p:cNvPr id="6" name="AutoShape 3"/>
              <p:cNvSpPr>
                <a:spLocks noChangeAspect="1" noChangeArrowheads="1" noTextEdit="1"/>
              </p:cNvSpPr>
              <p:nvPr/>
            </p:nvSpPr>
            <p:spPr bwMode="auto">
              <a:xfrm>
                <a:off x="2342" y="775"/>
                <a:ext cx="665"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7" name="Oval 5"/>
              <p:cNvSpPr>
                <a:spLocks noChangeArrowheads="1"/>
              </p:cNvSpPr>
              <p:nvPr/>
            </p:nvSpPr>
            <p:spPr bwMode="auto">
              <a:xfrm>
                <a:off x="2341" y="776"/>
                <a:ext cx="665" cy="672"/>
              </a:xfrm>
              <a:prstGeom prst="ellipse">
                <a:avLst/>
              </a:pr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8" name="Freeform 6"/>
              <p:cNvSpPr>
                <a:spLocks/>
              </p:cNvSpPr>
              <p:nvPr/>
            </p:nvSpPr>
            <p:spPr bwMode="auto">
              <a:xfrm>
                <a:off x="2556" y="987"/>
                <a:ext cx="216" cy="64"/>
              </a:xfrm>
              <a:custGeom>
                <a:avLst/>
                <a:gdLst>
                  <a:gd name="T0" fmla="*/ 0 w 231"/>
                  <a:gd name="T1" fmla="*/ 51 h 68"/>
                  <a:gd name="T2" fmla="*/ 11 w 231"/>
                  <a:gd name="T3" fmla="*/ 68 h 68"/>
                  <a:gd name="T4" fmla="*/ 219 w 231"/>
                  <a:gd name="T5" fmla="*/ 68 h 68"/>
                  <a:gd name="T6" fmla="*/ 231 w 231"/>
                  <a:gd name="T7" fmla="*/ 51 h 68"/>
                  <a:gd name="T8" fmla="*/ 231 w 231"/>
                  <a:gd name="T9" fmla="*/ 16 h 68"/>
                  <a:gd name="T10" fmla="*/ 219 w 231"/>
                  <a:gd name="T11" fmla="*/ 0 h 68"/>
                  <a:gd name="T12" fmla="*/ 11 w 231"/>
                  <a:gd name="T13" fmla="*/ 0 h 68"/>
                  <a:gd name="T14" fmla="*/ 0 w 231"/>
                  <a:gd name="T15" fmla="*/ 16 h 68"/>
                  <a:gd name="T16" fmla="*/ 0 w 231"/>
                  <a:gd name="T17" fmla="*/ 5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68">
                    <a:moveTo>
                      <a:pt x="0" y="51"/>
                    </a:moveTo>
                    <a:cubicBezTo>
                      <a:pt x="0" y="60"/>
                      <a:pt x="5" y="68"/>
                      <a:pt x="11" y="68"/>
                    </a:cubicBezTo>
                    <a:cubicBezTo>
                      <a:pt x="219" y="68"/>
                      <a:pt x="219" y="68"/>
                      <a:pt x="219" y="68"/>
                    </a:cubicBezTo>
                    <a:cubicBezTo>
                      <a:pt x="226" y="68"/>
                      <a:pt x="231" y="60"/>
                      <a:pt x="231" y="51"/>
                    </a:cubicBezTo>
                    <a:cubicBezTo>
                      <a:pt x="231" y="16"/>
                      <a:pt x="231" y="16"/>
                      <a:pt x="231" y="16"/>
                    </a:cubicBezTo>
                    <a:cubicBezTo>
                      <a:pt x="231" y="7"/>
                      <a:pt x="226" y="0"/>
                      <a:pt x="219" y="0"/>
                    </a:cubicBezTo>
                    <a:cubicBezTo>
                      <a:pt x="11" y="0"/>
                      <a:pt x="11" y="0"/>
                      <a:pt x="11" y="0"/>
                    </a:cubicBezTo>
                    <a:cubicBezTo>
                      <a:pt x="5" y="0"/>
                      <a:pt x="0" y="7"/>
                      <a:pt x="0" y="16"/>
                    </a:cubicBezTo>
                    <a:lnTo>
                      <a:pt x="0" y="51"/>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9" name="Freeform 7"/>
              <p:cNvSpPr>
                <a:spLocks/>
              </p:cNvSpPr>
              <p:nvPr/>
            </p:nvSpPr>
            <p:spPr bwMode="auto">
              <a:xfrm>
                <a:off x="2565" y="886"/>
                <a:ext cx="193" cy="262"/>
              </a:xfrm>
              <a:custGeom>
                <a:avLst/>
                <a:gdLst>
                  <a:gd name="T0" fmla="*/ 3 w 207"/>
                  <a:gd name="T1" fmla="*/ 129 h 278"/>
                  <a:gd name="T2" fmla="*/ 3 w 207"/>
                  <a:gd name="T3" fmla="*/ 214 h 278"/>
                  <a:gd name="T4" fmla="*/ 25 w 207"/>
                  <a:gd name="T5" fmla="*/ 247 h 278"/>
                  <a:gd name="T6" fmla="*/ 161 w 207"/>
                  <a:gd name="T7" fmla="*/ 259 h 278"/>
                  <a:gd name="T8" fmla="*/ 195 w 207"/>
                  <a:gd name="T9" fmla="*/ 243 h 278"/>
                  <a:gd name="T10" fmla="*/ 207 w 207"/>
                  <a:gd name="T11" fmla="*/ 207 h 278"/>
                  <a:gd name="T12" fmla="*/ 207 w 207"/>
                  <a:gd name="T13" fmla="*/ 69 h 278"/>
                  <a:gd name="T14" fmla="*/ 171 w 207"/>
                  <a:gd name="T15" fmla="*/ 9 h 278"/>
                  <a:gd name="T16" fmla="*/ 45 w 207"/>
                  <a:gd name="T17" fmla="*/ 0 h 278"/>
                  <a:gd name="T18" fmla="*/ 25 w 207"/>
                  <a:gd name="T19" fmla="*/ 52 h 278"/>
                  <a:gd name="T20" fmla="*/ 10 w 207"/>
                  <a:gd name="T21" fmla="*/ 102 h 278"/>
                  <a:gd name="T22" fmla="*/ 3 w 207"/>
                  <a:gd name="T23" fmla="*/ 12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278">
                    <a:moveTo>
                      <a:pt x="3" y="129"/>
                    </a:moveTo>
                    <a:cubicBezTo>
                      <a:pt x="3" y="214"/>
                      <a:pt x="3" y="214"/>
                      <a:pt x="3" y="214"/>
                    </a:cubicBezTo>
                    <a:cubicBezTo>
                      <a:pt x="3" y="214"/>
                      <a:pt x="0" y="238"/>
                      <a:pt x="25" y="247"/>
                    </a:cubicBezTo>
                    <a:cubicBezTo>
                      <a:pt x="25" y="247"/>
                      <a:pt x="93" y="278"/>
                      <a:pt x="161" y="259"/>
                    </a:cubicBezTo>
                    <a:cubicBezTo>
                      <a:pt x="195" y="243"/>
                      <a:pt x="195" y="243"/>
                      <a:pt x="195" y="243"/>
                    </a:cubicBezTo>
                    <a:cubicBezTo>
                      <a:pt x="195" y="243"/>
                      <a:pt x="207" y="240"/>
                      <a:pt x="207" y="207"/>
                    </a:cubicBezTo>
                    <a:cubicBezTo>
                      <a:pt x="207" y="69"/>
                      <a:pt x="207" y="69"/>
                      <a:pt x="207" y="69"/>
                    </a:cubicBezTo>
                    <a:cubicBezTo>
                      <a:pt x="207" y="69"/>
                      <a:pt x="176" y="10"/>
                      <a:pt x="171" y="9"/>
                    </a:cubicBezTo>
                    <a:cubicBezTo>
                      <a:pt x="166" y="8"/>
                      <a:pt x="45" y="0"/>
                      <a:pt x="45" y="0"/>
                    </a:cubicBezTo>
                    <a:cubicBezTo>
                      <a:pt x="25" y="52"/>
                      <a:pt x="25" y="52"/>
                      <a:pt x="25" y="52"/>
                    </a:cubicBezTo>
                    <a:cubicBezTo>
                      <a:pt x="10" y="102"/>
                      <a:pt x="10" y="102"/>
                      <a:pt x="10" y="102"/>
                    </a:cubicBezTo>
                    <a:lnTo>
                      <a:pt x="3" y="129"/>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Semilight"/>
                </a:endParaRPr>
              </a:p>
            </p:txBody>
          </p:sp>
          <p:sp>
            <p:nvSpPr>
              <p:cNvPr id="10" name="Freeform 8"/>
              <p:cNvSpPr>
                <a:spLocks/>
              </p:cNvSpPr>
              <p:nvPr/>
            </p:nvSpPr>
            <p:spPr bwMode="auto">
              <a:xfrm>
                <a:off x="2491" y="1208"/>
                <a:ext cx="177" cy="240"/>
              </a:xfrm>
              <a:custGeom>
                <a:avLst/>
                <a:gdLst>
                  <a:gd name="T0" fmla="*/ 189 w 189"/>
                  <a:gd name="T1" fmla="*/ 0 h 254"/>
                  <a:gd name="T2" fmla="*/ 189 w 189"/>
                  <a:gd name="T3" fmla="*/ 254 h 254"/>
                  <a:gd name="T4" fmla="*/ 187 w 189"/>
                  <a:gd name="T5" fmla="*/ 254 h 254"/>
                  <a:gd name="T6" fmla="*/ 9 w 189"/>
                  <a:gd name="T7" fmla="*/ 200 h 254"/>
                  <a:gd name="T8" fmla="*/ 9 w 189"/>
                  <a:gd name="T9" fmla="*/ 189 h 254"/>
                  <a:gd name="T10" fmla="*/ 8 w 189"/>
                  <a:gd name="T11" fmla="*/ 172 h 254"/>
                  <a:gd name="T12" fmla="*/ 6 w 189"/>
                  <a:gd name="T13" fmla="*/ 137 h 254"/>
                  <a:gd name="T14" fmla="*/ 3 w 189"/>
                  <a:gd name="T15" fmla="*/ 73 h 254"/>
                  <a:gd name="T16" fmla="*/ 1 w 189"/>
                  <a:gd name="T17" fmla="*/ 17 h 254"/>
                  <a:gd name="T18" fmla="*/ 1 w 189"/>
                  <a:gd name="T19" fmla="*/ 17 h 254"/>
                  <a:gd name="T20" fmla="*/ 0 w 189"/>
                  <a:gd name="T21" fmla="*/ 14 h 254"/>
                  <a:gd name="T22" fmla="*/ 45 w 189"/>
                  <a:gd name="T23" fmla="*/ 11 h 254"/>
                  <a:gd name="T24" fmla="*/ 55 w 189"/>
                  <a:gd name="T25" fmla="*/ 10 h 254"/>
                  <a:gd name="T26" fmla="*/ 184 w 189"/>
                  <a:gd name="T27" fmla="*/ 1 h 254"/>
                  <a:gd name="T28" fmla="*/ 187 w 189"/>
                  <a:gd name="T29" fmla="*/ 0 h 254"/>
                  <a:gd name="T30" fmla="*/ 188 w 189"/>
                  <a:gd name="T31" fmla="*/ 0 h 254"/>
                  <a:gd name="T32" fmla="*/ 189 w 189"/>
                  <a:gd name="T33"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9" h="254">
                    <a:moveTo>
                      <a:pt x="189" y="0"/>
                    </a:moveTo>
                    <a:cubicBezTo>
                      <a:pt x="189" y="254"/>
                      <a:pt x="189" y="254"/>
                      <a:pt x="189" y="254"/>
                    </a:cubicBezTo>
                    <a:cubicBezTo>
                      <a:pt x="188" y="254"/>
                      <a:pt x="188" y="254"/>
                      <a:pt x="187" y="254"/>
                    </a:cubicBezTo>
                    <a:cubicBezTo>
                      <a:pt x="122" y="252"/>
                      <a:pt x="61" y="233"/>
                      <a:pt x="9" y="200"/>
                    </a:cubicBezTo>
                    <a:cubicBezTo>
                      <a:pt x="9" y="189"/>
                      <a:pt x="9" y="189"/>
                      <a:pt x="9" y="189"/>
                    </a:cubicBezTo>
                    <a:cubicBezTo>
                      <a:pt x="8" y="172"/>
                      <a:pt x="8" y="172"/>
                      <a:pt x="8" y="172"/>
                    </a:cubicBezTo>
                    <a:cubicBezTo>
                      <a:pt x="6" y="137"/>
                      <a:pt x="6" y="137"/>
                      <a:pt x="6" y="137"/>
                    </a:cubicBezTo>
                    <a:cubicBezTo>
                      <a:pt x="3" y="73"/>
                      <a:pt x="3" y="73"/>
                      <a:pt x="3" y="73"/>
                    </a:cubicBezTo>
                    <a:cubicBezTo>
                      <a:pt x="1" y="17"/>
                      <a:pt x="1" y="17"/>
                      <a:pt x="1" y="17"/>
                    </a:cubicBezTo>
                    <a:cubicBezTo>
                      <a:pt x="1" y="17"/>
                      <a:pt x="1" y="17"/>
                      <a:pt x="1" y="17"/>
                    </a:cubicBezTo>
                    <a:cubicBezTo>
                      <a:pt x="0" y="14"/>
                      <a:pt x="0" y="14"/>
                      <a:pt x="0" y="14"/>
                    </a:cubicBezTo>
                    <a:cubicBezTo>
                      <a:pt x="45" y="11"/>
                      <a:pt x="45" y="11"/>
                      <a:pt x="45" y="11"/>
                    </a:cubicBezTo>
                    <a:cubicBezTo>
                      <a:pt x="55" y="10"/>
                      <a:pt x="55" y="10"/>
                      <a:pt x="55" y="10"/>
                    </a:cubicBezTo>
                    <a:cubicBezTo>
                      <a:pt x="184" y="1"/>
                      <a:pt x="184" y="1"/>
                      <a:pt x="184" y="1"/>
                    </a:cubicBezTo>
                    <a:cubicBezTo>
                      <a:pt x="187" y="0"/>
                      <a:pt x="187" y="0"/>
                      <a:pt x="187" y="0"/>
                    </a:cubicBezTo>
                    <a:cubicBezTo>
                      <a:pt x="188" y="0"/>
                      <a:pt x="188" y="0"/>
                      <a:pt x="188" y="0"/>
                    </a:cubicBezTo>
                    <a:lnTo>
                      <a:pt x="189" y="0"/>
                    </a:lnTo>
                    <a:close/>
                  </a:path>
                </a:pathLst>
              </a:custGeom>
              <a:solidFill>
                <a:srgbClr val="353535">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11" name="Freeform 9"/>
              <p:cNvSpPr>
                <a:spLocks/>
              </p:cNvSpPr>
              <p:nvPr/>
            </p:nvSpPr>
            <p:spPr bwMode="auto">
              <a:xfrm>
                <a:off x="2666" y="1208"/>
                <a:ext cx="176" cy="240"/>
              </a:xfrm>
              <a:custGeom>
                <a:avLst/>
                <a:gdLst>
                  <a:gd name="T0" fmla="*/ 189 w 189"/>
                  <a:gd name="T1" fmla="*/ 14 h 254"/>
                  <a:gd name="T2" fmla="*/ 188 w 189"/>
                  <a:gd name="T3" fmla="*/ 17 h 254"/>
                  <a:gd name="T4" fmla="*/ 188 w 189"/>
                  <a:gd name="T5" fmla="*/ 17 h 254"/>
                  <a:gd name="T6" fmla="*/ 186 w 189"/>
                  <a:gd name="T7" fmla="*/ 73 h 254"/>
                  <a:gd name="T8" fmla="*/ 182 w 189"/>
                  <a:gd name="T9" fmla="*/ 155 h 254"/>
                  <a:gd name="T10" fmla="*/ 180 w 189"/>
                  <a:gd name="T11" fmla="*/ 187 h 254"/>
                  <a:gd name="T12" fmla="*/ 180 w 189"/>
                  <a:gd name="T13" fmla="*/ 189 h 254"/>
                  <a:gd name="T14" fmla="*/ 180 w 189"/>
                  <a:gd name="T15" fmla="*/ 210 h 254"/>
                  <a:gd name="T16" fmla="*/ 9 w 189"/>
                  <a:gd name="T17" fmla="*/ 254 h 254"/>
                  <a:gd name="T18" fmla="*/ 2 w 189"/>
                  <a:gd name="T19" fmla="*/ 254 h 254"/>
                  <a:gd name="T20" fmla="*/ 0 w 189"/>
                  <a:gd name="T21" fmla="*/ 254 h 254"/>
                  <a:gd name="T22" fmla="*/ 0 w 189"/>
                  <a:gd name="T23" fmla="*/ 0 h 254"/>
                  <a:gd name="T24" fmla="*/ 1 w 189"/>
                  <a:gd name="T25" fmla="*/ 0 h 254"/>
                  <a:gd name="T26" fmla="*/ 2 w 189"/>
                  <a:gd name="T27" fmla="*/ 0 h 254"/>
                  <a:gd name="T28" fmla="*/ 5 w 189"/>
                  <a:gd name="T29" fmla="*/ 1 h 254"/>
                  <a:gd name="T30" fmla="*/ 134 w 189"/>
                  <a:gd name="T31" fmla="*/ 10 h 254"/>
                  <a:gd name="T32" fmla="*/ 144 w 189"/>
                  <a:gd name="T33" fmla="*/ 11 h 254"/>
                  <a:gd name="T34" fmla="*/ 189 w 189"/>
                  <a:gd name="T35" fmla="*/ 1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254">
                    <a:moveTo>
                      <a:pt x="189" y="14"/>
                    </a:moveTo>
                    <a:cubicBezTo>
                      <a:pt x="188" y="17"/>
                      <a:pt x="188" y="17"/>
                      <a:pt x="188" y="17"/>
                    </a:cubicBezTo>
                    <a:cubicBezTo>
                      <a:pt x="188" y="17"/>
                      <a:pt x="188" y="17"/>
                      <a:pt x="188" y="17"/>
                    </a:cubicBezTo>
                    <a:cubicBezTo>
                      <a:pt x="186" y="73"/>
                      <a:pt x="186" y="73"/>
                      <a:pt x="186" y="73"/>
                    </a:cubicBezTo>
                    <a:cubicBezTo>
                      <a:pt x="182" y="155"/>
                      <a:pt x="182" y="155"/>
                      <a:pt x="182" y="155"/>
                    </a:cubicBezTo>
                    <a:cubicBezTo>
                      <a:pt x="180" y="187"/>
                      <a:pt x="180" y="187"/>
                      <a:pt x="180" y="187"/>
                    </a:cubicBezTo>
                    <a:cubicBezTo>
                      <a:pt x="180" y="189"/>
                      <a:pt x="180" y="189"/>
                      <a:pt x="180" y="189"/>
                    </a:cubicBezTo>
                    <a:cubicBezTo>
                      <a:pt x="180" y="210"/>
                      <a:pt x="180" y="210"/>
                      <a:pt x="180" y="210"/>
                    </a:cubicBezTo>
                    <a:cubicBezTo>
                      <a:pt x="129" y="238"/>
                      <a:pt x="71" y="254"/>
                      <a:pt x="9" y="254"/>
                    </a:cubicBezTo>
                    <a:cubicBezTo>
                      <a:pt x="7" y="254"/>
                      <a:pt x="4" y="254"/>
                      <a:pt x="2" y="254"/>
                    </a:cubicBezTo>
                    <a:cubicBezTo>
                      <a:pt x="1" y="254"/>
                      <a:pt x="1" y="254"/>
                      <a:pt x="0" y="254"/>
                    </a:cubicBezTo>
                    <a:cubicBezTo>
                      <a:pt x="0" y="0"/>
                      <a:pt x="0" y="0"/>
                      <a:pt x="0" y="0"/>
                    </a:cubicBezTo>
                    <a:cubicBezTo>
                      <a:pt x="1" y="0"/>
                      <a:pt x="1" y="0"/>
                      <a:pt x="1" y="0"/>
                    </a:cubicBezTo>
                    <a:cubicBezTo>
                      <a:pt x="2" y="0"/>
                      <a:pt x="2" y="0"/>
                      <a:pt x="2" y="0"/>
                    </a:cubicBezTo>
                    <a:cubicBezTo>
                      <a:pt x="5" y="1"/>
                      <a:pt x="5" y="1"/>
                      <a:pt x="5" y="1"/>
                    </a:cubicBezTo>
                    <a:cubicBezTo>
                      <a:pt x="134" y="10"/>
                      <a:pt x="134" y="10"/>
                      <a:pt x="134" y="10"/>
                    </a:cubicBezTo>
                    <a:cubicBezTo>
                      <a:pt x="144" y="11"/>
                      <a:pt x="144" y="11"/>
                      <a:pt x="144" y="11"/>
                    </a:cubicBezTo>
                    <a:lnTo>
                      <a:pt x="189" y="14"/>
                    </a:lnTo>
                    <a:close/>
                  </a:path>
                </a:pathLst>
              </a:custGeom>
              <a:solidFill>
                <a:srgbClr val="353535">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12" name="Freeform 10"/>
              <p:cNvSpPr>
                <a:spLocks/>
              </p:cNvSpPr>
              <p:nvPr/>
            </p:nvSpPr>
            <p:spPr bwMode="auto">
              <a:xfrm>
                <a:off x="2799" y="1182"/>
                <a:ext cx="119" cy="217"/>
              </a:xfrm>
              <a:custGeom>
                <a:avLst/>
                <a:gdLst>
                  <a:gd name="T0" fmla="*/ 127 w 127"/>
                  <a:gd name="T1" fmla="*/ 168 h 230"/>
                  <a:gd name="T2" fmla="*/ 51 w 127"/>
                  <a:gd name="T3" fmla="*/ 230 h 230"/>
                  <a:gd name="T4" fmla="*/ 39 w 127"/>
                  <a:gd name="T5" fmla="*/ 183 h 230"/>
                  <a:gd name="T6" fmla="*/ 13 w 127"/>
                  <a:gd name="T7" fmla="*/ 96 h 230"/>
                  <a:gd name="T8" fmla="*/ 13 w 127"/>
                  <a:gd name="T9" fmla="*/ 95 h 230"/>
                  <a:gd name="T10" fmla="*/ 11 w 127"/>
                  <a:gd name="T11" fmla="*/ 89 h 230"/>
                  <a:gd name="T12" fmla="*/ 2 w 127"/>
                  <a:gd name="T13" fmla="*/ 58 h 230"/>
                  <a:gd name="T14" fmla="*/ 1 w 127"/>
                  <a:gd name="T15" fmla="*/ 39 h 230"/>
                  <a:gd name="T16" fmla="*/ 32 w 127"/>
                  <a:gd name="T17" fmla="*/ 2 h 230"/>
                  <a:gd name="T18" fmla="*/ 54 w 127"/>
                  <a:gd name="T19" fmla="*/ 1 h 230"/>
                  <a:gd name="T20" fmla="*/ 88 w 127"/>
                  <a:gd name="T21" fmla="*/ 33 h 230"/>
                  <a:gd name="T22" fmla="*/ 98 w 127"/>
                  <a:gd name="T23" fmla="*/ 65 h 230"/>
                  <a:gd name="T24" fmla="*/ 99 w 127"/>
                  <a:gd name="T25" fmla="*/ 70 h 230"/>
                  <a:gd name="T26" fmla="*/ 127 w 127"/>
                  <a:gd name="T27" fmla="*/ 168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 h="230">
                    <a:moveTo>
                      <a:pt x="127" y="168"/>
                    </a:moveTo>
                    <a:cubicBezTo>
                      <a:pt x="105" y="192"/>
                      <a:pt x="79" y="213"/>
                      <a:pt x="51" y="230"/>
                    </a:cubicBezTo>
                    <a:cubicBezTo>
                      <a:pt x="47" y="214"/>
                      <a:pt x="43" y="198"/>
                      <a:pt x="39" y="183"/>
                    </a:cubicBezTo>
                    <a:cubicBezTo>
                      <a:pt x="30" y="151"/>
                      <a:pt x="21" y="122"/>
                      <a:pt x="13" y="96"/>
                    </a:cubicBezTo>
                    <a:cubicBezTo>
                      <a:pt x="13" y="95"/>
                      <a:pt x="13" y="95"/>
                      <a:pt x="13" y="95"/>
                    </a:cubicBezTo>
                    <a:cubicBezTo>
                      <a:pt x="12" y="93"/>
                      <a:pt x="12" y="91"/>
                      <a:pt x="11" y="89"/>
                    </a:cubicBezTo>
                    <a:cubicBezTo>
                      <a:pt x="8" y="78"/>
                      <a:pt x="5" y="67"/>
                      <a:pt x="2" y="58"/>
                    </a:cubicBezTo>
                    <a:cubicBezTo>
                      <a:pt x="0" y="51"/>
                      <a:pt x="0" y="45"/>
                      <a:pt x="1" y="39"/>
                    </a:cubicBezTo>
                    <a:cubicBezTo>
                      <a:pt x="3" y="22"/>
                      <a:pt x="15" y="7"/>
                      <a:pt x="32" y="2"/>
                    </a:cubicBezTo>
                    <a:cubicBezTo>
                      <a:pt x="40" y="0"/>
                      <a:pt x="47" y="0"/>
                      <a:pt x="54" y="1"/>
                    </a:cubicBezTo>
                    <a:cubicBezTo>
                      <a:pt x="70" y="5"/>
                      <a:pt x="83" y="16"/>
                      <a:pt x="88" y="33"/>
                    </a:cubicBezTo>
                    <a:cubicBezTo>
                      <a:pt x="91" y="42"/>
                      <a:pt x="94" y="53"/>
                      <a:pt x="98" y="65"/>
                    </a:cubicBezTo>
                    <a:cubicBezTo>
                      <a:pt x="98" y="67"/>
                      <a:pt x="99" y="68"/>
                      <a:pt x="99" y="70"/>
                    </a:cubicBezTo>
                    <a:cubicBezTo>
                      <a:pt x="108" y="98"/>
                      <a:pt x="118" y="132"/>
                      <a:pt x="127" y="168"/>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13" name="Freeform 11"/>
              <p:cNvSpPr>
                <a:spLocks/>
              </p:cNvSpPr>
              <p:nvPr/>
            </p:nvSpPr>
            <p:spPr bwMode="auto">
              <a:xfrm>
                <a:off x="2790" y="1172"/>
                <a:ext cx="105" cy="106"/>
              </a:xfrm>
              <a:custGeom>
                <a:avLst/>
                <a:gdLst>
                  <a:gd name="T0" fmla="*/ 1 w 112"/>
                  <a:gd name="T1" fmla="*/ 58 h 112"/>
                  <a:gd name="T2" fmla="*/ 58 w 112"/>
                  <a:gd name="T3" fmla="*/ 111 h 112"/>
                  <a:gd name="T4" fmla="*/ 111 w 112"/>
                  <a:gd name="T5" fmla="*/ 54 h 112"/>
                  <a:gd name="T6" fmla="*/ 54 w 112"/>
                  <a:gd name="T7" fmla="*/ 1 h 112"/>
                  <a:gd name="T8" fmla="*/ 1 w 112"/>
                  <a:gd name="T9" fmla="*/ 58 h 112"/>
                </a:gdLst>
                <a:ahLst/>
                <a:cxnLst>
                  <a:cxn ang="0">
                    <a:pos x="T0" y="T1"/>
                  </a:cxn>
                  <a:cxn ang="0">
                    <a:pos x="T2" y="T3"/>
                  </a:cxn>
                  <a:cxn ang="0">
                    <a:pos x="T4" y="T5"/>
                  </a:cxn>
                  <a:cxn ang="0">
                    <a:pos x="T6" y="T7"/>
                  </a:cxn>
                  <a:cxn ang="0">
                    <a:pos x="T8" y="T9"/>
                  </a:cxn>
                </a:cxnLst>
                <a:rect l="0" t="0" r="r" b="b"/>
                <a:pathLst>
                  <a:path w="112" h="112">
                    <a:moveTo>
                      <a:pt x="1" y="58"/>
                    </a:moveTo>
                    <a:cubicBezTo>
                      <a:pt x="2" y="88"/>
                      <a:pt x="27" y="112"/>
                      <a:pt x="58" y="111"/>
                    </a:cubicBezTo>
                    <a:cubicBezTo>
                      <a:pt x="88" y="110"/>
                      <a:pt x="112" y="85"/>
                      <a:pt x="111" y="54"/>
                    </a:cubicBezTo>
                    <a:cubicBezTo>
                      <a:pt x="110" y="24"/>
                      <a:pt x="84" y="0"/>
                      <a:pt x="54" y="1"/>
                    </a:cubicBezTo>
                    <a:cubicBezTo>
                      <a:pt x="24" y="2"/>
                      <a:pt x="0" y="27"/>
                      <a:pt x="1" y="58"/>
                    </a:cubicBezTo>
                    <a:close/>
                  </a:path>
                </a:pathLst>
              </a:custGeom>
              <a:solidFill>
                <a:srgbClr val="353535">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14" name="Freeform 12"/>
              <p:cNvSpPr>
                <a:spLocks/>
              </p:cNvSpPr>
              <p:nvPr/>
            </p:nvSpPr>
            <p:spPr bwMode="auto">
              <a:xfrm>
                <a:off x="2414" y="1182"/>
                <a:ext cx="120" cy="204"/>
              </a:xfrm>
              <a:custGeom>
                <a:avLst/>
                <a:gdLst>
                  <a:gd name="T0" fmla="*/ 125 w 128"/>
                  <a:gd name="T1" fmla="*/ 60 h 216"/>
                  <a:gd name="T2" fmla="*/ 114 w 128"/>
                  <a:gd name="T3" fmla="*/ 91 h 216"/>
                  <a:gd name="T4" fmla="*/ 112 w 128"/>
                  <a:gd name="T5" fmla="*/ 95 h 216"/>
                  <a:gd name="T6" fmla="*/ 111 w 128"/>
                  <a:gd name="T7" fmla="*/ 98 h 216"/>
                  <a:gd name="T8" fmla="*/ 88 w 128"/>
                  <a:gd name="T9" fmla="*/ 165 h 216"/>
                  <a:gd name="T10" fmla="*/ 72 w 128"/>
                  <a:gd name="T11" fmla="*/ 216 h 216"/>
                  <a:gd name="T12" fmla="*/ 0 w 128"/>
                  <a:gd name="T13" fmla="*/ 147 h 216"/>
                  <a:gd name="T14" fmla="*/ 27 w 128"/>
                  <a:gd name="T15" fmla="*/ 69 h 216"/>
                  <a:gd name="T16" fmla="*/ 29 w 128"/>
                  <a:gd name="T17" fmla="*/ 62 h 216"/>
                  <a:gd name="T18" fmla="*/ 29 w 128"/>
                  <a:gd name="T19" fmla="*/ 62 h 216"/>
                  <a:gd name="T20" fmla="*/ 40 w 128"/>
                  <a:gd name="T21" fmla="*/ 31 h 216"/>
                  <a:gd name="T22" fmla="*/ 74 w 128"/>
                  <a:gd name="T23" fmla="*/ 1 h 216"/>
                  <a:gd name="T24" fmla="*/ 97 w 128"/>
                  <a:gd name="T25" fmla="*/ 3 h 216"/>
                  <a:gd name="T26" fmla="*/ 127 w 128"/>
                  <a:gd name="T27" fmla="*/ 39 h 216"/>
                  <a:gd name="T28" fmla="*/ 125 w 128"/>
                  <a:gd name="T29" fmla="*/ 6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216">
                    <a:moveTo>
                      <a:pt x="125" y="60"/>
                    </a:moveTo>
                    <a:cubicBezTo>
                      <a:pt x="122" y="69"/>
                      <a:pt x="118" y="80"/>
                      <a:pt x="114" y="91"/>
                    </a:cubicBezTo>
                    <a:cubicBezTo>
                      <a:pt x="113" y="93"/>
                      <a:pt x="113" y="94"/>
                      <a:pt x="112" y="95"/>
                    </a:cubicBezTo>
                    <a:cubicBezTo>
                      <a:pt x="112" y="96"/>
                      <a:pt x="112" y="97"/>
                      <a:pt x="111" y="98"/>
                    </a:cubicBezTo>
                    <a:cubicBezTo>
                      <a:pt x="104" y="119"/>
                      <a:pt x="96" y="141"/>
                      <a:pt x="88" y="165"/>
                    </a:cubicBezTo>
                    <a:cubicBezTo>
                      <a:pt x="83" y="181"/>
                      <a:pt x="77" y="198"/>
                      <a:pt x="72" y="216"/>
                    </a:cubicBezTo>
                    <a:cubicBezTo>
                      <a:pt x="45" y="196"/>
                      <a:pt x="21" y="173"/>
                      <a:pt x="0" y="147"/>
                    </a:cubicBezTo>
                    <a:cubicBezTo>
                      <a:pt x="9" y="118"/>
                      <a:pt x="19" y="92"/>
                      <a:pt x="27" y="69"/>
                    </a:cubicBezTo>
                    <a:cubicBezTo>
                      <a:pt x="28" y="66"/>
                      <a:pt x="28" y="64"/>
                      <a:pt x="29" y="62"/>
                    </a:cubicBezTo>
                    <a:cubicBezTo>
                      <a:pt x="29" y="62"/>
                      <a:pt x="29" y="62"/>
                      <a:pt x="29" y="62"/>
                    </a:cubicBezTo>
                    <a:cubicBezTo>
                      <a:pt x="33" y="51"/>
                      <a:pt x="37" y="40"/>
                      <a:pt x="40" y="31"/>
                    </a:cubicBezTo>
                    <a:cubicBezTo>
                      <a:pt x="45" y="15"/>
                      <a:pt x="59" y="4"/>
                      <a:pt x="74" y="1"/>
                    </a:cubicBezTo>
                    <a:cubicBezTo>
                      <a:pt x="81" y="0"/>
                      <a:pt x="89" y="0"/>
                      <a:pt x="97" y="3"/>
                    </a:cubicBezTo>
                    <a:cubicBezTo>
                      <a:pt x="113" y="8"/>
                      <a:pt x="125" y="23"/>
                      <a:pt x="127" y="39"/>
                    </a:cubicBezTo>
                    <a:cubicBezTo>
                      <a:pt x="128" y="46"/>
                      <a:pt x="127" y="53"/>
                      <a:pt x="125" y="60"/>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15" name="Freeform 13"/>
              <p:cNvSpPr>
                <a:spLocks/>
              </p:cNvSpPr>
              <p:nvPr/>
            </p:nvSpPr>
            <p:spPr bwMode="auto">
              <a:xfrm>
                <a:off x="2481" y="1137"/>
                <a:ext cx="196" cy="138"/>
              </a:xfrm>
              <a:custGeom>
                <a:avLst/>
                <a:gdLst>
                  <a:gd name="T0" fmla="*/ 20 w 196"/>
                  <a:gd name="T1" fmla="*/ 138 h 138"/>
                  <a:gd name="T2" fmla="*/ 0 w 196"/>
                  <a:gd name="T3" fmla="*/ 36 h 138"/>
                  <a:gd name="T4" fmla="*/ 175 w 196"/>
                  <a:gd name="T5" fmla="*/ 0 h 138"/>
                  <a:gd name="T6" fmla="*/ 196 w 196"/>
                  <a:gd name="T7" fmla="*/ 102 h 138"/>
                  <a:gd name="T8" fmla="*/ 20 w 196"/>
                  <a:gd name="T9" fmla="*/ 138 h 138"/>
                </a:gdLst>
                <a:ahLst/>
                <a:cxnLst>
                  <a:cxn ang="0">
                    <a:pos x="T0" y="T1"/>
                  </a:cxn>
                  <a:cxn ang="0">
                    <a:pos x="T2" y="T3"/>
                  </a:cxn>
                  <a:cxn ang="0">
                    <a:pos x="T4" y="T5"/>
                  </a:cxn>
                  <a:cxn ang="0">
                    <a:pos x="T6" y="T7"/>
                  </a:cxn>
                  <a:cxn ang="0">
                    <a:pos x="T8" y="T9"/>
                  </a:cxn>
                </a:cxnLst>
                <a:rect l="0" t="0" r="r" b="b"/>
                <a:pathLst>
                  <a:path w="196" h="138">
                    <a:moveTo>
                      <a:pt x="20" y="138"/>
                    </a:moveTo>
                    <a:lnTo>
                      <a:pt x="0" y="36"/>
                    </a:lnTo>
                    <a:lnTo>
                      <a:pt x="175" y="0"/>
                    </a:lnTo>
                    <a:lnTo>
                      <a:pt x="196" y="102"/>
                    </a:lnTo>
                    <a:lnTo>
                      <a:pt x="20" y="138"/>
                    </a:lnTo>
                    <a:close/>
                  </a:path>
                </a:pathLst>
              </a:custGeom>
              <a:solidFill>
                <a:srgbClr val="353535">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16" name="Freeform 14"/>
              <p:cNvSpPr>
                <a:spLocks/>
              </p:cNvSpPr>
              <p:nvPr/>
            </p:nvSpPr>
            <p:spPr bwMode="auto">
              <a:xfrm>
                <a:off x="2656" y="1137"/>
                <a:ext cx="196" cy="138"/>
              </a:xfrm>
              <a:custGeom>
                <a:avLst/>
                <a:gdLst>
                  <a:gd name="T0" fmla="*/ 176 w 196"/>
                  <a:gd name="T1" fmla="*/ 138 h 138"/>
                  <a:gd name="T2" fmla="*/ 0 w 196"/>
                  <a:gd name="T3" fmla="*/ 102 h 138"/>
                  <a:gd name="T4" fmla="*/ 21 w 196"/>
                  <a:gd name="T5" fmla="*/ 0 h 138"/>
                  <a:gd name="T6" fmla="*/ 196 w 196"/>
                  <a:gd name="T7" fmla="*/ 36 h 138"/>
                  <a:gd name="T8" fmla="*/ 176 w 196"/>
                  <a:gd name="T9" fmla="*/ 138 h 138"/>
                </a:gdLst>
                <a:ahLst/>
                <a:cxnLst>
                  <a:cxn ang="0">
                    <a:pos x="T0" y="T1"/>
                  </a:cxn>
                  <a:cxn ang="0">
                    <a:pos x="T2" y="T3"/>
                  </a:cxn>
                  <a:cxn ang="0">
                    <a:pos x="T4" y="T5"/>
                  </a:cxn>
                  <a:cxn ang="0">
                    <a:pos x="T6" y="T7"/>
                  </a:cxn>
                  <a:cxn ang="0">
                    <a:pos x="T8" y="T9"/>
                  </a:cxn>
                </a:cxnLst>
                <a:rect l="0" t="0" r="r" b="b"/>
                <a:pathLst>
                  <a:path w="196" h="138">
                    <a:moveTo>
                      <a:pt x="176" y="138"/>
                    </a:moveTo>
                    <a:lnTo>
                      <a:pt x="0" y="102"/>
                    </a:lnTo>
                    <a:lnTo>
                      <a:pt x="21" y="0"/>
                    </a:lnTo>
                    <a:lnTo>
                      <a:pt x="196" y="36"/>
                    </a:lnTo>
                    <a:lnTo>
                      <a:pt x="176" y="138"/>
                    </a:lnTo>
                    <a:close/>
                  </a:path>
                </a:pathLst>
              </a:custGeom>
              <a:solidFill>
                <a:srgbClr val="353535">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Semilight"/>
                </a:endParaRPr>
              </a:p>
            </p:txBody>
          </p:sp>
          <p:sp>
            <p:nvSpPr>
              <p:cNvPr id="17" name="Freeform 15"/>
              <p:cNvSpPr>
                <a:spLocks/>
              </p:cNvSpPr>
              <p:nvPr/>
            </p:nvSpPr>
            <p:spPr bwMode="auto">
              <a:xfrm>
                <a:off x="2792" y="1210"/>
                <a:ext cx="135" cy="194"/>
              </a:xfrm>
              <a:custGeom>
                <a:avLst/>
                <a:gdLst>
                  <a:gd name="T0" fmla="*/ 144 w 144"/>
                  <a:gd name="T1" fmla="*/ 128 h 205"/>
                  <a:gd name="T2" fmla="*/ 135 w 144"/>
                  <a:gd name="T3" fmla="*/ 138 h 205"/>
                  <a:gd name="T4" fmla="*/ 59 w 144"/>
                  <a:gd name="T5" fmla="*/ 200 h 205"/>
                  <a:gd name="T6" fmla="*/ 51 w 144"/>
                  <a:gd name="T7" fmla="*/ 205 h 205"/>
                  <a:gd name="T8" fmla="*/ 45 w 144"/>
                  <a:gd name="T9" fmla="*/ 185 h 205"/>
                  <a:gd name="T10" fmla="*/ 10 w 144"/>
                  <a:gd name="T11" fmla="*/ 65 h 205"/>
                  <a:gd name="T12" fmla="*/ 9 w 144"/>
                  <a:gd name="T13" fmla="*/ 63 h 205"/>
                  <a:gd name="T14" fmla="*/ 0 w 144"/>
                  <a:gd name="T15" fmla="*/ 30 h 205"/>
                  <a:gd name="T16" fmla="*/ 1 w 144"/>
                  <a:gd name="T17" fmla="*/ 30 h 205"/>
                  <a:gd name="T18" fmla="*/ 10 w 144"/>
                  <a:gd name="T19" fmla="*/ 28 h 205"/>
                  <a:gd name="T20" fmla="*/ 53 w 144"/>
                  <a:gd name="T21" fmla="*/ 15 h 205"/>
                  <a:gd name="T22" fmla="*/ 96 w 144"/>
                  <a:gd name="T23" fmla="*/ 3 h 205"/>
                  <a:gd name="T24" fmla="*/ 106 w 144"/>
                  <a:gd name="T25" fmla="*/ 0 h 205"/>
                  <a:gd name="T26" fmla="*/ 109 w 144"/>
                  <a:gd name="T27" fmla="*/ 9 h 205"/>
                  <a:gd name="T28" fmla="*/ 116 w 144"/>
                  <a:gd name="T29" fmla="*/ 33 h 205"/>
                  <a:gd name="T30" fmla="*/ 144 w 144"/>
                  <a:gd name="T31" fmla="*/ 128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4" h="205">
                    <a:moveTo>
                      <a:pt x="144" y="128"/>
                    </a:moveTo>
                    <a:cubicBezTo>
                      <a:pt x="141" y="132"/>
                      <a:pt x="138" y="135"/>
                      <a:pt x="135" y="138"/>
                    </a:cubicBezTo>
                    <a:cubicBezTo>
                      <a:pt x="113" y="162"/>
                      <a:pt x="87" y="183"/>
                      <a:pt x="59" y="200"/>
                    </a:cubicBezTo>
                    <a:cubicBezTo>
                      <a:pt x="56" y="202"/>
                      <a:pt x="54" y="203"/>
                      <a:pt x="51" y="205"/>
                    </a:cubicBezTo>
                    <a:cubicBezTo>
                      <a:pt x="49" y="199"/>
                      <a:pt x="47" y="192"/>
                      <a:pt x="45" y="185"/>
                    </a:cubicBezTo>
                    <a:cubicBezTo>
                      <a:pt x="34" y="145"/>
                      <a:pt x="19" y="96"/>
                      <a:pt x="10" y="65"/>
                    </a:cubicBezTo>
                    <a:cubicBezTo>
                      <a:pt x="10" y="64"/>
                      <a:pt x="10" y="63"/>
                      <a:pt x="9" y="63"/>
                    </a:cubicBezTo>
                    <a:cubicBezTo>
                      <a:pt x="5" y="48"/>
                      <a:pt x="2" y="37"/>
                      <a:pt x="0" y="30"/>
                    </a:cubicBezTo>
                    <a:cubicBezTo>
                      <a:pt x="1" y="30"/>
                      <a:pt x="1" y="30"/>
                      <a:pt x="1" y="30"/>
                    </a:cubicBezTo>
                    <a:cubicBezTo>
                      <a:pt x="10" y="28"/>
                      <a:pt x="10" y="28"/>
                      <a:pt x="10" y="28"/>
                    </a:cubicBezTo>
                    <a:cubicBezTo>
                      <a:pt x="53" y="15"/>
                      <a:pt x="53" y="15"/>
                      <a:pt x="53" y="15"/>
                    </a:cubicBezTo>
                    <a:cubicBezTo>
                      <a:pt x="96" y="3"/>
                      <a:pt x="96" y="3"/>
                      <a:pt x="96" y="3"/>
                    </a:cubicBezTo>
                    <a:cubicBezTo>
                      <a:pt x="106" y="0"/>
                      <a:pt x="106" y="0"/>
                      <a:pt x="106" y="0"/>
                    </a:cubicBezTo>
                    <a:cubicBezTo>
                      <a:pt x="107" y="2"/>
                      <a:pt x="108" y="5"/>
                      <a:pt x="109" y="9"/>
                    </a:cubicBezTo>
                    <a:cubicBezTo>
                      <a:pt x="111" y="16"/>
                      <a:pt x="113" y="24"/>
                      <a:pt x="116" y="33"/>
                    </a:cubicBezTo>
                    <a:cubicBezTo>
                      <a:pt x="124" y="60"/>
                      <a:pt x="134" y="95"/>
                      <a:pt x="144" y="128"/>
                    </a:cubicBezTo>
                    <a:close/>
                  </a:path>
                </a:pathLst>
              </a:custGeom>
              <a:solidFill>
                <a:srgbClr val="353535">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18" name="Freeform 16"/>
              <p:cNvSpPr>
                <a:spLocks/>
              </p:cNvSpPr>
              <p:nvPr/>
            </p:nvSpPr>
            <p:spPr bwMode="auto">
              <a:xfrm>
                <a:off x="2408" y="1207"/>
                <a:ext cx="132" cy="185"/>
              </a:xfrm>
              <a:custGeom>
                <a:avLst/>
                <a:gdLst>
                  <a:gd name="T0" fmla="*/ 141 w 141"/>
                  <a:gd name="T1" fmla="*/ 36 h 196"/>
                  <a:gd name="T2" fmla="*/ 140 w 141"/>
                  <a:gd name="T3" fmla="*/ 37 h 196"/>
                  <a:gd name="T4" fmla="*/ 140 w 141"/>
                  <a:gd name="T5" fmla="*/ 37 h 196"/>
                  <a:gd name="T6" fmla="*/ 131 w 141"/>
                  <a:gd name="T7" fmla="*/ 66 h 196"/>
                  <a:gd name="T8" fmla="*/ 96 w 141"/>
                  <a:gd name="T9" fmla="*/ 173 h 196"/>
                  <a:gd name="T10" fmla="*/ 89 w 141"/>
                  <a:gd name="T11" fmla="*/ 196 h 196"/>
                  <a:gd name="T12" fmla="*/ 78 w 141"/>
                  <a:gd name="T13" fmla="*/ 189 h 196"/>
                  <a:gd name="T14" fmla="*/ 6 w 141"/>
                  <a:gd name="T15" fmla="*/ 120 h 196"/>
                  <a:gd name="T16" fmla="*/ 0 w 141"/>
                  <a:gd name="T17" fmla="*/ 112 h 196"/>
                  <a:gd name="T18" fmla="*/ 36 w 141"/>
                  <a:gd name="T19" fmla="*/ 2 h 196"/>
                  <a:gd name="T20" fmla="*/ 36 w 141"/>
                  <a:gd name="T21" fmla="*/ 0 h 196"/>
                  <a:gd name="T22" fmla="*/ 46 w 141"/>
                  <a:gd name="T23" fmla="*/ 4 h 196"/>
                  <a:gd name="T24" fmla="*/ 89 w 141"/>
                  <a:gd name="T25" fmla="*/ 18 h 196"/>
                  <a:gd name="T26" fmla="*/ 89 w 141"/>
                  <a:gd name="T27" fmla="*/ 18 h 196"/>
                  <a:gd name="T28" fmla="*/ 131 w 141"/>
                  <a:gd name="T29" fmla="*/ 33 h 196"/>
                  <a:gd name="T30" fmla="*/ 141 w 141"/>
                  <a:gd name="T31" fmla="*/ 3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1" h="196">
                    <a:moveTo>
                      <a:pt x="141" y="36"/>
                    </a:moveTo>
                    <a:cubicBezTo>
                      <a:pt x="141" y="36"/>
                      <a:pt x="141" y="37"/>
                      <a:pt x="140" y="37"/>
                    </a:cubicBezTo>
                    <a:cubicBezTo>
                      <a:pt x="140" y="37"/>
                      <a:pt x="140" y="37"/>
                      <a:pt x="140" y="37"/>
                    </a:cubicBezTo>
                    <a:cubicBezTo>
                      <a:pt x="138" y="44"/>
                      <a:pt x="135" y="54"/>
                      <a:pt x="131" y="66"/>
                    </a:cubicBezTo>
                    <a:cubicBezTo>
                      <a:pt x="121" y="94"/>
                      <a:pt x="108" y="135"/>
                      <a:pt x="96" y="173"/>
                    </a:cubicBezTo>
                    <a:cubicBezTo>
                      <a:pt x="93" y="181"/>
                      <a:pt x="91" y="188"/>
                      <a:pt x="89" y="196"/>
                    </a:cubicBezTo>
                    <a:cubicBezTo>
                      <a:pt x="85" y="194"/>
                      <a:pt x="81" y="191"/>
                      <a:pt x="78" y="189"/>
                    </a:cubicBezTo>
                    <a:cubicBezTo>
                      <a:pt x="51" y="169"/>
                      <a:pt x="27" y="146"/>
                      <a:pt x="6" y="120"/>
                    </a:cubicBezTo>
                    <a:cubicBezTo>
                      <a:pt x="4" y="117"/>
                      <a:pt x="2" y="115"/>
                      <a:pt x="0" y="112"/>
                    </a:cubicBezTo>
                    <a:cubicBezTo>
                      <a:pt x="14" y="66"/>
                      <a:pt x="30" y="20"/>
                      <a:pt x="36" y="2"/>
                    </a:cubicBezTo>
                    <a:cubicBezTo>
                      <a:pt x="36" y="1"/>
                      <a:pt x="36" y="1"/>
                      <a:pt x="36" y="0"/>
                    </a:cubicBezTo>
                    <a:cubicBezTo>
                      <a:pt x="46" y="4"/>
                      <a:pt x="46" y="4"/>
                      <a:pt x="46" y="4"/>
                    </a:cubicBezTo>
                    <a:cubicBezTo>
                      <a:pt x="89" y="18"/>
                      <a:pt x="89" y="18"/>
                      <a:pt x="89" y="18"/>
                    </a:cubicBezTo>
                    <a:cubicBezTo>
                      <a:pt x="89" y="18"/>
                      <a:pt x="89" y="18"/>
                      <a:pt x="89" y="18"/>
                    </a:cubicBezTo>
                    <a:cubicBezTo>
                      <a:pt x="131" y="33"/>
                      <a:pt x="131" y="33"/>
                      <a:pt x="131" y="33"/>
                    </a:cubicBezTo>
                    <a:cubicBezTo>
                      <a:pt x="141" y="36"/>
                      <a:pt x="141" y="36"/>
                      <a:pt x="141" y="36"/>
                    </a:cubicBezTo>
                    <a:close/>
                  </a:path>
                </a:pathLst>
              </a:custGeom>
              <a:solidFill>
                <a:srgbClr val="353535">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19" name="Freeform 17"/>
              <p:cNvSpPr>
                <a:spLocks/>
              </p:cNvSpPr>
              <p:nvPr/>
            </p:nvSpPr>
            <p:spPr bwMode="auto">
              <a:xfrm>
                <a:off x="2437" y="1170"/>
                <a:ext cx="108" cy="110"/>
              </a:xfrm>
              <a:custGeom>
                <a:avLst/>
                <a:gdLst>
                  <a:gd name="T0" fmla="*/ 113 w 116"/>
                  <a:gd name="T1" fmla="*/ 53 h 116"/>
                  <a:gd name="T2" fmla="*/ 63 w 116"/>
                  <a:gd name="T3" fmla="*/ 113 h 116"/>
                  <a:gd name="T4" fmla="*/ 3 w 116"/>
                  <a:gd name="T5" fmla="*/ 63 h 116"/>
                  <a:gd name="T6" fmla="*/ 53 w 116"/>
                  <a:gd name="T7" fmla="*/ 3 h 116"/>
                  <a:gd name="T8" fmla="*/ 113 w 116"/>
                  <a:gd name="T9" fmla="*/ 53 h 116"/>
                </a:gdLst>
                <a:ahLst/>
                <a:cxnLst>
                  <a:cxn ang="0">
                    <a:pos x="T0" y="T1"/>
                  </a:cxn>
                  <a:cxn ang="0">
                    <a:pos x="T2" y="T3"/>
                  </a:cxn>
                  <a:cxn ang="0">
                    <a:pos x="T4" y="T5"/>
                  </a:cxn>
                  <a:cxn ang="0">
                    <a:pos x="T6" y="T7"/>
                  </a:cxn>
                  <a:cxn ang="0">
                    <a:pos x="T8" y="T9"/>
                  </a:cxn>
                </a:cxnLst>
                <a:rect l="0" t="0" r="r" b="b"/>
                <a:pathLst>
                  <a:path w="116" h="116">
                    <a:moveTo>
                      <a:pt x="113" y="53"/>
                    </a:moveTo>
                    <a:cubicBezTo>
                      <a:pt x="116" y="83"/>
                      <a:pt x="94" y="110"/>
                      <a:pt x="63" y="113"/>
                    </a:cubicBezTo>
                    <a:cubicBezTo>
                      <a:pt x="33" y="116"/>
                      <a:pt x="6" y="94"/>
                      <a:pt x="3" y="63"/>
                    </a:cubicBezTo>
                    <a:cubicBezTo>
                      <a:pt x="0" y="33"/>
                      <a:pt x="23" y="6"/>
                      <a:pt x="53" y="3"/>
                    </a:cubicBezTo>
                    <a:cubicBezTo>
                      <a:pt x="83" y="0"/>
                      <a:pt x="110" y="23"/>
                      <a:pt x="113" y="53"/>
                    </a:cubicBezTo>
                    <a:close/>
                  </a:path>
                </a:pathLst>
              </a:custGeom>
              <a:solidFill>
                <a:srgbClr val="353535">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20" name="Freeform 18"/>
              <p:cNvSpPr>
                <a:spLocks/>
              </p:cNvSpPr>
              <p:nvPr/>
            </p:nvSpPr>
            <p:spPr bwMode="auto">
              <a:xfrm>
                <a:off x="2607" y="1107"/>
                <a:ext cx="111" cy="91"/>
              </a:xfrm>
              <a:custGeom>
                <a:avLst/>
                <a:gdLst>
                  <a:gd name="T0" fmla="*/ 60 w 119"/>
                  <a:gd name="T1" fmla="*/ 96 h 96"/>
                  <a:gd name="T2" fmla="*/ 0 w 119"/>
                  <a:gd name="T3" fmla="*/ 42 h 96"/>
                  <a:gd name="T4" fmla="*/ 0 w 119"/>
                  <a:gd name="T5" fmla="*/ 0 h 96"/>
                  <a:gd name="T6" fmla="*/ 119 w 119"/>
                  <a:gd name="T7" fmla="*/ 0 h 96"/>
                  <a:gd name="T8" fmla="*/ 119 w 119"/>
                  <a:gd name="T9" fmla="*/ 42 h 96"/>
                  <a:gd name="T10" fmla="*/ 60 w 119"/>
                  <a:gd name="T11" fmla="*/ 96 h 96"/>
                </a:gdLst>
                <a:ahLst/>
                <a:cxnLst>
                  <a:cxn ang="0">
                    <a:pos x="T0" y="T1"/>
                  </a:cxn>
                  <a:cxn ang="0">
                    <a:pos x="T2" y="T3"/>
                  </a:cxn>
                  <a:cxn ang="0">
                    <a:pos x="T4" y="T5"/>
                  </a:cxn>
                  <a:cxn ang="0">
                    <a:pos x="T6" y="T7"/>
                  </a:cxn>
                  <a:cxn ang="0">
                    <a:pos x="T8" y="T9"/>
                  </a:cxn>
                  <a:cxn ang="0">
                    <a:pos x="T10" y="T11"/>
                  </a:cxn>
                </a:cxnLst>
                <a:rect l="0" t="0" r="r" b="b"/>
                <a:pathLst>
                  <a:path w="119" h="96">
                    <a:moveTo>
                      <a:pt x="60" y="96"/>
                    </a:moveTo>
                    <a:cubicBezTo>
                      <a:pt x="27" y="96"/>
                      <a:pt x="0" y="75"/>
                      <a:pt x="0" y="42"/>
                    </a:cubicBezTo>
                    <a:cubicBezTo>
                      <a:pt x="0" y="0"/>
                      <a:pt x="0" y="0"/>
                      <a:pt x="0" y="0"/>
                    </a:cubicBezTo>
                    <a:cubicBezTo>
                      <a:pt x="119" y="0"/>
                      <a:pt x="119" y="0"/>
                      <a:pt x="119" y="0"/>
                    </a:cubicBezTo>
                    <a:cubicBezTo>
                      <a:pt x="119" y="42"/>
                      <a:pt x="119" y="42"/>
                      <a:pt x="119" y="42"/>
                    </a:cubicBezTo>
                    <a:cubicBezTo>
                      <a:pt x="119" y="75"/>
                      <a:pt x="93" y="96"/>
                      <a:pt x="60" y="96"/>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21" name="Freeform 19"/>
              <p:cNvSpPr>
                <a:spLocks/>
              </p:cNvSpPr>
              <p:nvPr/>
            </p:nvSpPr>
            <p:spPr bwMode="auto">
              <a:xfrm>
                <a:off x="2636" y="1101"/>
                <a:ext cx="52" cy="13"/>
              </a:xfrm>
              <a:custGeom>
                <a:avLst/>
                <a:gdLst>
                  <a:gd name="T0" fmla="*/ 28 w 56"/>
                  <a:gd name="T1" fmla="*/ 14 h 14"/>
                  <a:gd name="T2" fmla="*/ 10 w 56"/>
                  <a:gd name="T3" fmla="*/ 12 h 14"/>
                  <a:gd name="T4" fmla="*/ 4 w 56"/>
                  <a:gd name="T5" fmla="*/ 11 h 14"/>
                  <a:gd name="T6" fmla="*/ 0 w 56"/>
                  <a:gd name="T7" fmla="*/ 5 h 14"/>
                  <a:gd name="T8" fmla="*/ 7 w 56"/>
                  <a:gd name="T9" fmla="*/ 1 h 14"/>
                  <a:gd name="T10" fmla="*/ 12 w 56"/>
                  <a:gd name="T11" fmla="*/ 2 h 14"/>
                  <a:gd name="T12" fmla="*/ 44 w 56"/>
                  <a:gd name="T13" fmla="*/ 2 h 14"/>
                  <a:gd name="T14" fmla="*/ 49 w 56"/>
                  <a:gd name="T15" fmla="*/ 1 h 14"/>
                  <a:gd name="T16" fmla="*/ 56 w 56"/>
                  <a:gd name="T17" fmla="*/ 5 h 14"/>
                  <a:gd name="T18" fmla="*/ 52 w 56"/>
                  <a:gd name="T19" fmla="*/ 11 h 14"/>
                  <a:gd name="T20" fmla="*/ 46 w 56"/>
                  <a:gd name="T21" fmla="*/ 12 h 14"/>
                  <a:gd name="T22" fmla="*/ 28 w 56"/>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14">
                    <a:moveTo>
                      <a:pt x="28" y="14"/>
                    </a:moveTo>
                    <a:cubicBezTo>
                      <a:pt x="22" y="14"/>
                      <a:pt x="16" y="13"/>
                      <a:pt x="10" y="12"/>
                    </a:cubicBezTo>
                    <a:cubicBezTo>
                      <a:pt x="4" y="11"/>
                      <a:pt x="4" y="11"/>
                      <a:pt x="4" y="11"/>
                    </a:cubicBezTo>
                    <a:cubicBezTo>
                      <a:pt x="1" y="10"/>
                      <a:pt x="0" y="7"/>
                      <a:pt x="0" y="5"/>
                    </a:cubicBezTo>
                    <a:cubicBezTo>
                      <a:pt x="1" y="2"/>
                      <a:pt x="4" y="0"/>
                      <a:pt x="7" y="1"/>
                    </a:cubicBezTo>
                    <a:cubicBezTo>
                      <a:pt x="12" y="2"/>
                      <a:pt x="12" y="2"/>
                      <a:pt x="12" y="2"/>
                    </a:cubicBezTo>
                    <a:cubicBezTo>
                      <a:pt x="23" y="4"/>
                      <a:pt x="33" y="4"/>
                      <a:pt x="44" y="2"/>
                    </a:cubicBezTo>
                    <a:cubicBezTo>
                      <a:pt x="49" y="1"/>
                      <a:pt x="49" y="1"/>
                      <a:pt x="49" y="1"/>
                    </a:cubicBezTo>
                    <a:cubicBezTo>
                      <a:pt x="52" y="0"/>
                      <a:pt x="55" y="2"/>
                      <a:pt x="56" y="5"/>
                    </a:cubicBezTo>
                    <a:cubicBezTo>
                      <a:pt x="56" y="7"/>
                      <a:pt x="55" y="10"/>
                      <a:pt x="52" y="11"/>
                    </a:cubicBezTo>
                    <a:cubicBezTo>
                      <a:pt x="46" y="12"/>
                      <a:pt x="46" y="12"/>
                      <a:pt x="46" y="12"/>
                    </a:cubicBezTo>
                    <a:cubicBezTo>
                      <a:pt x="40" y="13"/>
                      <a:pt x="34" y="14"/>
                      <a:pt x="28" y="14"/>
                    </a:cubicBezTo>
                    <a:close/>
                  </a:path>
                </a:pathLst>
              </a:custGeom>
              <a:solidFill>
                <a:srgbClr val="C98B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22" name="Freeform 20"/>
              <p:cNvSpPr>
                <a:spLocks/>
              </p:cNvSpPr>
              <p:nvPr/>
            </p:nvSpPr>
            <p:spPr bwMode="auto">
              <a:xfrm>
                <a:off x="2552" y="814"/>
                <a:ext cx="242" cy="220"/>
              </a:xfrm>
              <a:custGeom>
                <a:avLst/>
                <a:gdLst>
                  <a:gd name="T0" fmla="*/ 226 w 259"/>
                  <a:gd name="T1" fmla="*/ 152 h 233"/>
                  <a:gd name="T2" fmla="*/ 221 w 259"/>
                  <a:gd name="T3" fmla="*/ 153 h 233"/>
                  <a:gd name="T4" fmla="*/ 221 w 259"/>
                  <a:gd name="T5" fmla="*/ 233 h 233"/>
                  <a:gd name="T6" fmla="*/ 205 w 259"/>
                  <a:gd name="T7" fmla="*/ 233 h 233"/>
                  <a:gd name="T8" fmla="*/ 200 w 259"/>
                  <a:gd name="T9" fmla="*/ 144 h 233"/>
                  <a:gd name="T10" fmla="*/ 156 w 259"/>
                  <a:gd name="T11" fmla="*/ 92 h 233"/>
                  <a:gd name="T12" fmla="*/ 33 w 259"/>
                  <a:gd name="T13" fmla="*/ 146 h 233"/>
                  <a:gd name="T14" fmla="*/ 34 w 259"/>
                  <a:gd name="T15" fmla="*/ 230 h 233"/>
                  <a:gd name="T16" fmla="*/ 17 w 259"/>
                  <a:gd name="T17" fmla="*/ 233 h 233"/>
                  <a:gd name="T18" fmla="*/ 17 w 259"/>
                  <a:gd name="T19" fmla="*/ 147 h 233"/>
                  <a:gd name="T20" fmla="*/ 8 w 259"/>
                  <a:gd name="T21" fmla="*/ 139 h 233"/>
                  <a:gd name="T22" fmla="*/ 143 w 259"/>
                  <a:gd name="T23" fmla="*/ 32 h 233"/>
                  <a:gd name="T24" fmla="*/ 146 w 259"/>
                  <a:gd name="T25" fmla="*/ 33 h 233"/>
                  <a:gd name="T26" fmla="*/ 151 w 259"/>
                  <a:gd name="T27" fmla="*/ 33 h 233"/>
                  <a:gd name="T28" fmla="*/ 226 w 259"/>
                  <a:gd name="T29" fmla="*/ 152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9" h="233">
                    <a:moveTo>
                      <a:pt x="226" y="152"/>
                    </a:moveTo>
                    <a:cubicBezTo>
                      <a:pt x="225" y="153"/>
                      <a:pt x="223" y="154"/>
                      <a:pt x="221" y="153"/>
                    </a:cubicBezTo>
                    <a:cubicBezTo>
                      <a:pt x="221" y="233"/>
                      <a:pt x="221" y="233"/>
                      <a:pt x="221" y="233"/>
                    </a:cubicBezTo>
                    <a:cubicBezTo>
                      <a:pt x="205" y="233"/>
                      <a:pt x="205" y="233"/>
                      <a:pt x="205" y="233"/>
                    </a:cubicBezTo>
                    <a:cubicBezTo>
                      <a:pt x="200" y="144"/>
                      <a:pt x="200" y="144"/>
                      <a:pt x="200" y="144"/>
                    </a:cubicBezTo>
                    <a:cubicBezTo>
                      <a:pt x="185" y="133"/>
                      <a:pt x="172" y="112"/>
                      <a:pt x="156" y="92"/>
                    </a:cubicBezTo>
                    <a:cubicBezTo>
                      <a:pt x="123" y="114"/>
                      <a:pt x="65" y="141"/>
                      <a:pt x="33" y="146"/>
                    </a:cubicBezTo>
                    <a:cubicBezTo>
                      <a:pt x="34" y="230"/>
                      <a:pt x="34" y="230"/>
                      <a:pt x="34" y="230"/>
                    </a:cubicBezTo>
                    <a:cubicBezTo>
                      <a:pt x="17" y="233"/>
                      <a:pt x="17" y="233"/>
                      <a:pt x="17" y="233"/>
                    </a:cubicBezTo>
                    <a:cubicBezTo>
                      <a:pt x="17" y="147"/>
                      <a:pt x="17" y="147"/>
                      <a:pt x="17" y="147"/>
                    </a:cubicBezTo>
                    <a:cubicBezTo>
                      <a:pt x="12" y="146"/>
                      <a:pt x="8" y="143"/>
                      <a:pt x="8" y="139"/>
                    </a:cubicBezTo>
                    <a:cubicBezTo>
                      <a:pt x="0" y="64"/>
                      <a:pt x="72" y="0"/>
                      <a:pt x="143" y="32"/>
                    </a:cubicBezTo>
                    <a:cubicBezTo>
                      <a:pt x="144" y="32"/>
                      <a:pt x="145" y="33"/>
                      <a:pt x="146" y="33"/>
                    </a:cubicBezTo>
                    <a:cubicBezTo>
                      <a:pt x="148" y="33"/>
                      <a:pt x="150" y="33"/>
                      <a:pt x="151" y="33"/>
                    </a:cubicBezTo>
                    <a:cubicBezTo>
                      <a:pt x="221" y="35"/>
                      <a:pt x="259" y="109"/>
                      <a:pt x="226" y="152"/>
                    </a:cubicBezTo>
                    <a:close/>
                  </a:path>
                </a:pathLst>
              </a:custGeom>
              <a:solidFill>
                <a:srgbClr val="737373">
                  <a:lumMod val="60000"/>
                  <a:lumOff val="4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23" name="Freeform 22"/>
              <p:cNvSpPr>
                <a:spLocks/>
              </p:cNvSpPr>
              <p:nvPr/>
            </p:nvSpPr>
            <p:spPr bwMode="auto">
              <a:xfrm>
                <a:off x="2606" y="986"/>
                <a:ext cx="43" cy="9"/>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24" name="Freeform 24"/>
              <p:cNvSpPr>
                <a:spLocks/>
              </p:cNvSpPr>
              <p:nvPr/>
            </p:nvSpPr>
            <p:spPr bwMode="auto">
              <a:xfrm>
                <a:off x="2626" y="997"/>
                <a:ext cx="15" cy="14"/>
              </a:xfrm>
              <a:custGeom>
                <a:avLst/>
                <a:gdLst>
                  <a:gd name="T0" fmla="*/ 3 w 16"/>
                  <a:gd name="T1" fmla="*/ 13 h 15"/>
                  <a:gd name="T2" fmla="*/ 3 w 16"/>
                  <a:gd name="T3" fmla="*/ 3 h 15"/>
                  <a:gd name="T4" fmla="*/ 13 w 16"/>
                  <a:gd name="T5" fmla="*/ 3 h 15"/>
                  <a:gd name="T6" fmla="*/ 13 w 16"/>
                  <a:gd name="T7" fmla="*/ 13 h 15"/>
                  <a:gd name="T8" fmla="*/ 3 w 16"/>
                  <a:gd name="T9" fmla="*/ 13 h 15"/>
                </a:gdLst>
                <a:ahLst/>
                <a:cxnLst>
                  <a:cxn ang="0">
                    <a:pos x="T0" y="T1"/>
                  </a:cxn>
                  <a:cxn ang="0">
                    <a:pos x="T2" y="T3"/>
                  </a:cxn>
                  <a:cxn ang="0">
                    <a:pos x="T4" y="T5"/>
                  </a:cxn>
                  <a:cxn ang="0">
                    <a:pos x="T6" y="T7"/>
                  </a:cxn>
                  <a:cxn ang="0">
                    <a:pos x="T8" y="T9"/>
                  </a:cxn>
                </a:cxnLst>
                <a:rect l="0" t="0" r="r" b="b"/>
                <a:pathLst>
                  <a:path w="16" h="15">
                    <a:moveTo>
                      <a:pt x="3" y="13"/>
                    </a:moveTo>
                    <a:cubicBezTo>
                      <a:pt x="0" y="10"/>
                      <a:pt x="0" y="5"/>
                      <a:pt x="3" y="3"/>
                    </a:cubicBezTo>
                    <a:cubicBezTo>
                      <a:pt x="6" y="0"/>
                      <a:pt x="10" y="0"/>
                      <a:pt x="13" y="3"/>
                    </a:cubicBezTo>
                    <a:cubicBezTo>
                      <a:pt x="16" y="5"/>
                      <a:pt x="16" y="10"/>
                      <a:pt x="13" y="13"/>
                    </a:cubicBezTo>
                    <a:cubicBezTo>
                      <a:pt x="10" y="15"/>
                      <a:pt x="6" y="15"/>
                      <a:pt x="3"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25" name="Freeform 25"/>
              <p:cNvSpPr>
                <a:spLocks/>
              </p:cNvSpPr>
              <p:nvPr/>
            </p:nvSpPr>
            <p:spPr bwMode="auto">
              <a:xfrm>
                <a:off x="2683" y="994"/>
                <a:ext cx="14" cy="14"/>
              </a:xfrm>
              <a:custGeom>
                <a:avLst/>
                <a:gdLst>
                  <a:gd name="T0" fmla="*/ 3 w 15"/>
                  <a:gd name="T1" fmla="*/ 12 h 15"/>
                  <a:gd name="T2" fmla="*/ 3 w 15"/>
                  <a:gd name="T3" fmla="*/ 3 h 15"/>
                  <a:gd name="T4" fmla="*/ 13 w 15"/>
                  <a:gd name="T5" fmla="*/ 3 h 15"/>
                  <a:gd name="T6" fmla="*/ 13 w 15"/>
                  <a:gd name="T7" fmla="*/ 12 h 15"/>
                  <a:gd name="T8" fmla="*/ 3 w 15"/>
                  <a:gd name="T9" fmla="*/ 12 h 15"/>
                </a:gdLst>
                <a:ahLst/>
                <a:cxnLst>
                  <a:cxn ang="0">
                    <a:pos x="T0" y="T1"/>
                  </a:cxn>
                  <a:cxn ang="0">
                    <a:pos x="T2" y="T3"/>
                  </a:cxn>
                  <a:cxn ang="0">
                    <a:pos x="T4" y="T5"/>
                  </a:cxn>
                  <a:cxn ang="0">
                    <a:pos x="T6" y="T7"/>
                  </a:cxn>
                  <a:cxn ang="0">
                    <a:pos x="T8" y="T9"/>
                  </a:cxn>
                </a:cxnLst>
                <a:rect l="0" t="0" r="r" b="b"/>
                <a:pathLst>
                  <a:path w="15" h="15">
                    <a:moveTo>
                      <a:pt x="3" y="12"/>
                    </a:moveTo>
                    <a:cubicBezTo>
                      <a:pt x="0" y="10"/>
                      <a:pt x="0" y="5"/>
                      <a:pt x="3" y="3"/>
                    </a:cubicBezTo>
                    <a:cubicBezTo>
                      <a:pt x="5" y="0"/>
                      <a:pt x="10" y="0"/>
                      <a:pt x="13" y="3"/>
                    </a:cubicBezTo>
                    <a:cubicBezTo>
                      <a:pt x="15" y="5"/>
                      <a:pt x="15" y="10"/>
                      <a:pt x="13" y="12"/>
                    </a:cubicBezTo>
                    <a:cubicBezTo>
                      <a:pt x="10" y="15"/>
                      <a:pt x="5" y="15"/>
                      <a:pt x="3" y="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26" name="Freeform 26"/>
              <p:cNvSpPr>
                <a:spLocks/>
              </p:cNvSpPr>
              <p:nvPr/>
            </p:nvSpPr>
            <p:spPr bwMode="auto">
              <a:xfrm>
                <a:off x="2664" y="1052"/>
                <a:ext cx="25" cy="13"/>
              </a:xfrm>
              <a:custGeom>
                <a:avLst/>
                <a:gdLst>
                  <a:gd name="T0" fmla="*/ 0 w 27"/>
                  <a:gd name="T1" fmla="*/ 0 h 14"/>
                  <a:gd name="T2" fmla="*/ 0 w 27"/>
                  <a:gd name="T3" fmla="*/ 14 h 14"/>
                  <a:gd name="T4" fmla="*/ 8 w 27"/>
                  <a:gd name="T5" fmla="*/ 11 h 14"/>
                  <a:gd name="T6" fmla="*/ 21 w 27"/>
                  <a:gd name="T7" fmla="*/ 7 h 14"/>
                  <a:gd name="T8" fmla="*/ 27 w 27"/>
                  <a:gd name="T9" fmla="*/ 0 h 14"/>
                  <a:gd name="T10" fmla="*/ 0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0" y="0"/>
                    </a:moveTo>
                    <a:cubicBezTo>
                      <a:pt x="0" y="14"/>
                      <a:pt x="0" y="14"/>
                      <a:pt x="0" y="14"/>
                    </a:cubicBezTo>
                    <a:cubicBezTo>
                      <a:pt x="2" y="14"/>
                      <a:pt x="5" y="13"/>
                      <a:pt x="8" y="11"/>
                    </a:cubicBezTo>
                    <a:cubicBezTo>
                      <a:pt x="10" y="8"/>
                      <a:pt x="15" y="7"/>
                      <a:pt x="21" y="7"/>
                    </a:cubicBezTo>
                    <a:cubicBezTo>
                      <a:pt x="24" y="7"/>
                      <a:pt x="27" y="4"/>
                      <a:pt x="27" y="0"/>
                    </a:cubicBezTo>
                    <a:lnTo>
                      <a:pt x="0"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27" name="Freeform 27"/>
              <p:cNvSpPr>
                <a:spLocks/>
              </p:cNvSpPr>
              <p:nvPr/>
            </p:nvSpPr>
            <p:spPr bwMode="auto">
              <a:xfrm>
                <a:off x="2638" y="1052"/>
                <a:ext cx="26" cy="13"/>
              </a:xfrm>
              <a:custGeom>
                <a:avLst/>
                <a:gdLst>
                  <a:gd name="T0" fmla="*/ 28 w 28"/>
                  <a:gd name="T1" fmla="*/ 0 h 14"/>
                  <a:gd name="T2" fmla="*/ 28 w 28"/>
                  <a:gd name="T3" fmla="*/ 14 h 14"/>
                  <a:gd name="T4" fmla="*/ 20 w 28"/>
                  <a:gd name="T5" fmla="*/ 11 h 14"/>
                  <a:gd name="T6" fmla="*/ 6 w 28"/>
                  <a:gd name="T7" fmla="*/ 7 h 14"/>
                  <a:gd name="T8" fmla="*/ 0 w 28"/>
                  <a:gd name="T9" fmla="*/ 0 h 14"/>
                  <a:gd name="T10" fmla="*/ 28 w 28"/>
                  <a:gd name="T11" fmla="*/ 0 h 14"/>
                </a:gdLst>
                <a:ahLst/>
                <a:cxnLst>
                  <a:cxn ang="0">
                    <a:pos x="T0" y="T1"/>
                  </a:cxn>
                  <a:cxn ang="0">
                    <a:pos x="T2" y="T3"/>
                  </a:cxn>
                  <a:cxn ang="0">
                    <a:pos x="T4" y="T5"/>
                  </a:cxn>
                  <a:cxn ang="0">
                    <a:pos x="T6" y="T7"/>
                  </a:cxn>
                  <a:cxn ang="0">
                    <a:pos x="T8" y="T9"/>
                  </a:cxn>
                  <a:cxn ang="0">
                    <a:pos x="T10" y="T11"/>
                  </a:cxn>
                </a:cxnLst>
                <a:rect l="0" t="0" r="r" b="b"/>
                <a:pathLst>
                  <a:path w="28" h="14">
                    <a:moveTo>
                      <a:pt x="28" y="0"/>
                    </a:moveTo>
                    <a:cubicBezTo>
                      <a:pt x="28" y="14"/>
                      <a:pt x="28" y="14"/>
                      <a:pt x="28" y="14"/>
                    </a:cubicBezTo>
                    <a:cubicBezTo>
                      <a:pt x="25" y="14"/>
                      <a:pt x="22" y="13"/>
                      <a:pt x="20" y="11"/>
                    </a:cubicBezTo>
                    <a:cubicBezTo>
                      <a:pt x="17" y="8"/>
                      <a:pt x="12" y="7"/>
                      <a:pt x="6" y="7"/>
                    </a:cubicBezTo>
                    <a:cubicBezTo>
                      <a:pt x="3" y="7"/>
                      <a:pt x="0" y="4"/>
                      <a:pt x="0" y="0"/>
                    </a:cubicBezTo>
                    <a:lnTo>
                      <a:pt x="28"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28" name="Freeform 28"/>
              <p:cNvSpPr>
                <a:spLocks/>
              </p:cNvSpPr>
              <p:nvPr/>
            </p:nvSpPr>
            <p:spPr bwMode="auto">
              <a:xfrm>
                <a:off x="2638" y="1005"/>
                <a:ext cx="26" cy="47"/>
              </a:xfrm>
              <a:custGeom>
                <a:avLst/>
                <a:gdLst>
                  <a:gd name="T0" fmla="*/ 28 w 28"/>
                  <a:gd name="T1" fmla="*/ 0 h 50"/>
                  <a:gd name="T2" fmla="*/ 28 w 28"/>
                  <a:gd name="T3" fmla="*/ 50 h 50"/>
                  <a:gd name="T4" fmla="*/ 0 w 28"/>
                  <a:gd name="T5" fmla="*/ 50 h 50"/>
                  <a:gd name="T6" fmla="*/ 6 w 28"/>
                  <a:gd name="T7" fmla="*/ 43 h 50"/>
                  <a:gd name="T8" fmla="*/ 7 w 28"/>
                  <a:gd name="T9" fmla="*/ 43 h 50"/>
                  <a:gd name="T10" fmla="*/ 17 w 28"/>
                  <a:gd name="T11" fmla="*/ 10 h 50"/>
                  <a:gd name="T12" fmla="*/ 28 w 2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28" h="50">
                    <a:moveTo>
                      <a:pt x="28" y="0"/>
                    </a:moveTo>
                    <a:cubicBezTo>
                      <a:pt x="28" y="0"/>
                      <a:pt x="28" y="50"/>
                      <a:pt x="28" y="50"/>
                    </a:cubicBezTo>
                    <a:cubicBezTo>
                      <a:pt x="0" y="50"/>
                      <a:pt x="0" y="50"/>
                      <a:pt x="0" y="50"/>
                    </a:cubicBezTo>
                    <a:cubicBezTo>
                      <a:pt x="0" y="46"/>
                      <a:pt x="3" y="43"/>
                      <a:pt x="6" y="43"/>
                    </a:cubicBezTo>
                    <a:cubicBezTo>
                      <a:pt x="7" y="43"/>
                      <a:pt x="7" y="43"/>
                      <a:pt x="7" y="43"/>
                    </a:cubicBezTo>
                    <a:cubicBezTo>
                      <a:pt x="12" y="37"/>
                      <a:pt x="17" y="22"/>
                      <a:pt x="17" y="10"/>
                    </a:cubicBezTo>
                    <a:cubicBezTo>
                      <a:pt x="17" y="1"/>
                      <a:pt x="26" y="0"/>
                      <a:pt x="28" y="0"/>
                    </a:cubicBezTo>
                    <a:close/>
                  </a:path>
                </a:pathLst>
              </a:custGeom>
              <a:solidFill>
                <a:srgbClr val="E6CC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grpSp>
        <p:sp>
          <p:nvSpPr>
            <p:cNvPr id="5" name="Freeform 22"/>
            <p:cNvSpPr>
              <a:spLocks noChangeAspect="1"/>
            </p:cNvSpPr>
            <p:nvPr/>
          </p:nvSpPr>
          <p:spPr bwMode="auto">
            <a:xfrm rot="10800000" flipV="1">
              <a:off x="1299193" y="3119030"/>
              <a:ext cx="145782" cy="30197"/>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grpSp>
      <p:sp>
        <p:nvSpPr>
          <p:cNvPr id="29" name="Title 3"/>
          <p:cNvSpPr txBox="1">
            <a:spLocks/>
          </p:cNvSpPr>
          <p:nvPr/>
        </p:nvSpPr>
        <p:spPr>
          <a:xfrm>
            <a:off x="7059099" y="5021262"/>
            <a:ext cx="4645538" cy="1071062"/>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rPr>
              <a:t>Robert “Uncle Bob” Martin</a:t>
            </a:r>
          </a:p>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rPr>
              <a:t>Getting a SOLID Start, 2009</a:t>
            </a:r>
          </a:p>
        </p:txBody>
      </p:sp>
    </p:spTree>
    <p:extLst>
      <p:ext uri="{BB962C8B-B14F-4D97-AF65-F5344CB8AC3E}">
        <p14:creationId xmlns:p14="http://schemas.microsoft.com/office/powerpoint/2010/main" val="301859562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txBox="1">
            <a:spLocks/>
          </p:cNvSpPr>
          <p:nvPr/>
        </p:nvSpPr>
        <p:spPr>
          <a:xfrm>
            <a:off x="274639" y="2952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02" normalizeH="0" baseline="0" noProof="0" dirty="0">
                <a:ln w="3175">
                  <a:noFill/>
                </a:ln>
                <a:gradFill>
                  <a:gsLst>
                    <a:gs pos="1250">
                      <a:srgbClr val="353535"/>
                    </a:gs>
                    <a:gs pos="100000">
                      <a:srgbClr val="353535"/>
                    </a:gs>
                  </a:gsLst>
                  <a:lin ang="5400000" scaled="0"/>
                </a:gradFill>
                <a:effectLst/>
                <a:uLnTx/>
                <a:uFillTx/>
                <a:latin typeface="Segoe UI Light"/>
                <a:ea typeface="+mn-ea"/>
                <a:cs typeface="Segoe UI" pitchFamily="34" charset="0"/>
              </a:rPr>
              <a:t>Contoso Outdoor Living</a:t>
            </a:r>
          </a:p>
        </p:txBody>
      </p:sp>
      <p:sp>
        <p:nvSpPr>
          <p:cNvPr id="16" name="Text Placeholder 2"/>
          <p:cNvSpPr txBox="1">
            <a:spLocks/>
          </p:cNvSpPr>
          <p:nvPr/>
        </p:nvSpPr>
        <p:spPr>
          <a:xfrm>
            <a:off x="274639" y="1212848"/>
            <a:ext cx="5486399" cy="5484814"/>
          </a:xfrm>
          <a:prstGeom prst="rect">
            <a:avLst/>
          </a:prstGeom>
        </p:spPr>
        <p:txBody>
          <a:bodyPr vert="horz" wrap="square" lIns="146304" tIns="91440" rIns="146304" bIns="91440" rtlCol="0">
            <a:normAutofit/>
          </a:bodyPr>
          <a:lstStyle>
            <a:lvl1pPr marL="0" marR="0" indent="0" algn="l" defTabSz="932742" rtl="0" eaLnBrk="1" fontAlgn="auto" latinLnBrk="0" hangingPunct="1">
              <a:lnSpc>
                <a:spcPct val="90000"/>
              </a:lnSpc>
              <a:spcBef>
                <a:spcPts val="1224"/>
              </a:spcBef>
              <a:spcAft>
                <a:spcPts val="0"/>
              </a:spcAft>
              <a:buClr>
                <a:schemeClr val="tx1"/>
              </a:buClr>
              <a:buSzPct val="90000"/>
              <a:buFont typeface="Wingdings" pitchFamily="2" charset="2"/>
              <a:buNone/>
              <a:tabLst/>
              <a:defRPr sz="3200" kern="1200" spc="0" baseline="0">
                <a:gradFill>
                  <a:gsLst>
                    <a:gs pos="1250">
                      <a:schemeClr val="tx1"/>
                    </a:gs>
                    <a:gs pos="100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2pPr>
            <a:lvl3pPr marL="231775"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60375"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ts val="1224"/>
              </a:spcBef>
              <a:spcAft>
                <a:spcPts val="0"/>
              </a:spcAft>
              <a:buClr>
                <a:srgbClr val="353535"/>
              </a:buClr>
              <a:buSzPct val="90000"/>
              <a:buFont typeface="Wingdings" pitchFamily="2" charset="2"/>
              <a:buNone/>
              <a:tabLst/>
              <a:defRPr/>
            </a:pPr>
            <a:r>
              <a:rPr kumimoji="0" lang="en-US" sz="32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rPr>
              <a:t>Seattle-based outdoor supplies retailer</a:t>
            </a:r>
          </a:p>
          <a:p>
            <a:pPr marL="0" marR="0" lvl="0" indent="0" algn="l" defTabSz="932742" rtl="0" eaLnBrk="1" fontAlgn="auto" latinLnBrk="0" hangingPunct="1">
              <a:lnSpc>
                <a:spcPct val="90000"/>
              </a:lnSpc>
              <a:spcBef>
                <a:spcPts val="1224"/>
              </a:spcBef>
              <a:spcAft>
                <a:spcPts val="0"/>
              </a:spcAft>
              <a:buClr>
                <a:srgbClr val="353535"/>
              </a:buClr>
              <a:buSzPct val="90000"/>
              <a:buFont typeface="Wingdings" pitchFamily="2" charset="2"/>
              <a:buNone/>
              <a:tabLst/>
              <a:defRPr/>
            </a:pPr>
            <a:r>
              <a:rPr kumimoji="0" lang="en-US" sz="32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rPr>
              <a:t>Opened first brick and mortar location in the early 90s</a:t>
            </a:r>
          </a:p>
          <a:p>
            <a:pPr marL="0" marR="0" lvl="0" indent="0" algn="l" defTabSz="932742" rtl="0" eaLnBrk="1" fontAlgn="auto" latinLnBrk="0" hangingPunct="1">
              <a:lnSpc>
                <a:spcPct val="90000"/>
              </a:lnSpc>
              <a:spcBef>
                <a:spcPts val="1224"/>
              </a:spcBef>
              <a:spcAft>
                <a:spcPts val="0"/>
              </a:spcAft>
              <a:buClr>
                <a:srgbClr val="353535"/>
              </a:buClr>
              <a:buSzPct val="90000"/>
              <a:buFont typeface="Wingdings" pitchFamily="2" charset="2"/>
              <a:buNone/>
              <a:tabLst/>
              <a:defRPr/>
            </a:pPr>
            <a:r>
              <a:rPr kumimoji="0" lang="en-US" sz="32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rPr>
              <a:t>Sells everything from patio furniture to camping supplies</a:t>
            </a:r>
          </a:p>
          <a:p>
            <a:pPr marL="0" marR="0" lvl="0" indent="0" algn="l" defTabSz="932742" rtl="0" eaLnBrk="1" fontAlgn="auto" latinLnBrk="0" hangingPunct="1">
              <a:lnSpc>
                <a:spcPct val="90000"/>
              </a:lnSpc>
              <a:spcBef>
                <a:spcPts val="1224"/>
              </a:spcBef>
              <a:spcAft>
                <a:spcPts val="0"/>
              </a:spcAft>
              <a:buClr>
                <a:srgbClr val="353535"/>
              </a:buClr>
              <a:buSzPct val="90000"/>
              <a:buFont typeface="Wingdings" pitchFamily="2" charset="2"/>
              <a:buNone/>
              <a:tabLst/>
              <a:defRPr/>
            </a:pPr>
            <a:r>
              <a:rPr kumimoji="0" lang="en-US" sz="32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rPr>
              <a:t>Loyal customer base</a:t>
            </a:r>
          </a:p>
          <a:p>
            <a:pPr marL="0" marR="0" lvl="0" indent="0" algn="l" defTabSz="932742" rtl="0" eaLnBrk="1" fontAlgn="auto" latinLnBrk="0" hangingPunct="1">
              <a:lnSpc>
                <a:spcPct val="90000"/>
              </a:lnSpc>
              <a:spcBef>
                <a:spcPts val="1224"/>
              </a:spcBef>
              <a:spcAft>
                <a:spcPts val="0"/>
              </a:spcAft>
              <a:buClr>
                <a:srgbClr val="353535"/>
              </a:buClr>
              <a:buSzPct val="90000"/>
              <a:buFont typeface="Wingdings" pitchFamily="2" charset="2"/>
              <a:buNone/>
              <a:tabLst/>
              <a:defRPr/>
            </a:pPr>
            <a:r>
              <a:rPr kumimoji="0" lang="en-US" sz="32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rPr>
              <a:t>Experiencing rapid growth with seasonal fluctuations in business</a:t>
            </a:r>
          </a:p>
          <a:p>
            <a:pPr marL="0" marR="0" lvl="0" indent="0" algn="l" defTabSz="932742" rtl="0" eaLnBrk="1" fontAlgn="auto" latinLnBrk="0" hangingPunct="1">
              <a:lnSpc>
                <a:spcPct val="90000"/>
              </a:lnSpc>
              <a:spcBef>
                <a:spcPts val="1224"/>
              </a:spcBef>
              <a:spcAft>
                <a:spcPts val="0"/>
              </a:spcAft>
              <a:buClr>
                <a:srgbClr val="353535"/>
              </a:buClr>
              <a:buSzPct val="90000"/>
              <a:buFont typeface="Wingdings" pitchFamily="2" charset="2"/>
              <a:buNone/>
              <a:tabLst/>
              <a:defRPr/>
            </a:pPr>
            <a:endParaRPr kumimoji="0" lang="en-US" sz="32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endParaRPr>
          </a:p>
          <a:p>
            <a:pPr marL="571500" marR="0" lvl="0" indent="-571500" algn="l" defTabSz="932742" rtl="0" eaLnBrk="1" fontAlgn="auto" latinLnBrk="0" hangingPunct="1">
              <a:lnSpc>
                <a:spcPct val="90000"/>
              </a:lnSpc>
              <a:spcBef>
                <a:spcPts val="1224"/>
              </a:spcBef>
              <a:spcAft>
                <a:spcPts val="0"/>
              </a:spcAft>
              <a:buClr>
                <a:srgbClr val="353535"/>
              </a:buClr>
              <a:buSzPct val="90000"/>
              <a:buFont typeface="Arial" panose="020B0604020202020204" pitchFamily="34" charset="0"/>
              <a:buChar char="•"/>
              <a:tabLst/>
              <a:defRPr/>
            </a:pPr>
            <a:endParaRPr kumimoji="0" lang="en-US" sz="32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endParaRPr>
          </a:p>
          <a:p>
            <a:pPr marL="0" marR="0" lvl="0" indent="0" algn="l" defTabSz="932742" rtl="0" eaLnBrk="1" fontAlgn="auto" latinLnBrk="0" hangingPunct="1">
              <a:lnSpc>
                <a:spcPct val="90000"/>
              </a:lnSpc>
              <a:spcBef>
                <a:spcPts val="1224"/>
              </a:spcBef>
              <a:spcAft>
                <a:spcPts val="0"/>
              </a:spcAft>
              <a:buClr>
                <a:srgbClr val="353535"/>
              </a:buClr>
              <a:buSzPct val="90000"/>
              <a:buFont typeface="Wingdings" pitchFamily="2" charset="2"/>
              <a:buNone/>
              <a:tabLst/>
              <a:defRPr/>
            </a:pPr>
            <a:endParaRPr kumimoji="0" lang="en-US" sz="32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endParaRPr>
          </a:p>
        </p:txBody>
      </p:sp>
      <p:sp>
        <p:nvSpPr>
          <p:cNvPr id="17" name="Text Placeholder 35"/>
          <p:cNvSpPr txBox="1">
            <a:spLocks/>
          </p:cNvSpPr>
          <p:nvPr/>
        </p:nvSpPr>
        <p:spPr>
          <a:xfrm>
            <a:off x="6675439" y="1212849"/>
            <a:ext cx="5486399" cy="4191917"/>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ts val="1224"/>
              </a:spcBef>
              <a:spcAft>
                <a:spcPts val="0"/>
              </a:spcAft>
              <a:buClr>
                <a:schemeClr val="tx1"/>
              </a:buClr>
              <a:buSzPct val="90000"/>
              <a:buFont typeface="Wingdings" pitchFamily="2" charset="2"/>
              <a:buNone/>
              <a:tabLst/>
              <a:defRPr sz="3200" kern="1200" spc="0" baseline="0">
                <a:gradFill>
                  <a:gsLst>
                    <a:gs pos="1250">
                      <a:schemeClr val="tx1"/>
                    </a:gs>
                    <a:gs pos="100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2pPr>
            <a:lvl3pPr marL="231775"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60375"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ts val="1224"/>
              </a:spcBef>
              <a:spcAft>
                <a:spcPts val="0"/>
              </a:spcAft>
              <a:buClr>
                <a:srgbClr val="353535"/>
              </a:buClr>
              <a:buSzPct val="90000"/>
              <a:buFont typeface="Wingdings" pitchFamily="2" charset="2"/>
              <a:buNone/>
              <a:tabLst/>
              <a:defRPr/>
            </a:pPr>
            <a:r>
              <a:rPr lang="en-US" dirty="0">
                <a:gradFill>
                  <a:gsLst>
                    <a:gs pos="1250">
                      <a:srgbClr val="353535"/>
                    </a:gs>
                    <a:gs pos="100000">
                      <a:srgbClr val="353535"/>
                    </a:gs>
                  </a:gsLst>
                  <a:lin ang="5400000" scaled="0"/>
                </a:gradFill>
                <a:latin typeface="Segoe UI Light"/>
              </a:rPr>
              <a:t>Basic online presence with limited e-commerce functionality</a:t>
            </a:r>
          </a:p>
          <a:p>
            <a:pPr marL="0" marR="0" lvl="0" indent="0" algn="l" defTabSz="932742" rtl="0" eaLnBrk="1" fontAlgn="auto" latinLnBrk="0" hangingPunct="1">
              <a:lnSpc>
                <a:spcPct val="90000"/>
              </a:lnSpc>
              <a:spcBef>
                <a:spcPts val="1224"/>
              </a:spcBef>
              <a:spcAft>
                <a:spcPts val="0"/>
              </a:spcAft>
              <a:buClr>
                <a:srgbClr val="353535"/>
              </a:buClr>
              <a:buSzPct val="90000"/>
              <a:buFont typeface="Wingdings" pitchFamily="2" charset="2"/>
              <a:buNone/>
              <a:tabLst/>
              <a:defRPr/>
            </a:pPr>
            <a:r>
              <a:rPr lang="en-US" dirty="0">
                <a:gradFill>
                  <a:gsLst>
                    <a:gs pos="1250">
                      <a:srgbClr val="353535"/>
                    </a:gs>
                    <a:gs pos="100000">
                      <a:srgbClr val="353535"/>
                    </a:gs>
                  </a:gsLst>
                  <a:lin ang="5400000" scaled="0"/>
                </a:gradFill>
                <a:latin typeface="Segoe UI Light"/>
              </a:rPr>
              <a:t>Just completed acquisition of Adventure Works Cycles</a:t>
            </a:r>
            <a:endParaRPr kumimoji="0" lang="en-US" sz="32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endParaRPr>
          </a:p>
          <a:p>
            <a:pPr marL="0" marR="0" lvl="0" indent="0" algn="l" defTabSz="932742" rtl="0" eaLnBrk="1" fontAlgn="auto" latinLnBrk="0" hangingPunct="1">
              <a:lnSpc>
                <a:spcPct val="90000"/>
              </a:lnSpc>
              <a:spcBef>
                <a:spcPts val="1224"/>
              </a:spcBef>
              <a:spcAft>
                <a:spcPts val="0"/>
              </a:spcAft>
              <a:buClr>
                <a:srgbClr val="353535"/>
              </a:buClr>
              <a:buSzPct val="90000"/>
              <a:buFont typeface="Wingdings" pitchFamily="2" charset="2"/>
              <a:buNone/>
              <a:tabLst/>
              <a:defRPr/>
            </a:pPr>
            <a:r>
              <a:rPr kumimoji="0" lang="en-US" sz="32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rPr>
              <a:t>Concerned about impact of “big box” online retailers</a:t>
            </a:r>
          </a:p>
          <a:p>
            <a:pPr marL="0" marR="0" lvl="0" indent="0" algn="l" defTabSz="932742" rtl="0" eaLnBrk="1" fontAlgn="auto" latinLnBrk="0" hangingPunct="1">
              <a:lnSpc>
                <a:spcPct val="90000"/>
              </a:lnSpc>
              <a:spcBef>
                <a:spcPts val="1224"/>
              </a:spcBef>
              <a:spcAft>
                <a:spcPts val="0"/>
              </a:spcAft>
              <a:buClr>
                <a:srgbClr val="353535"/>
              </a:buClr>
              <a:buSzPct val="90000"/>
              <a:buFont typeface="Wingdings" pitchFamily="2" charset="2"/>
              <a:buNone/>
              <a:tabLst/>
              <a:defRPr/>
            </a:pPr>
            <a:endParaRPr kumimoji="0" lang="en-US" sz="32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endParaRPr>
          </a:p>
        </p:txBody>
      </p:sp>
      <p:grpSp>
        <p:nvGrpSpPr>
          <p:cNvPr id="26" name="Group 25"/>
          <p:cNvGrpSpPr/>
          <p:nvPr/>
        </p:nvGrpSpPr>
        <p:grpSpPr>
          <a:xfrm>
            <a:off x="9572221" y="5098798"/>
            <a:ext cx="2590800" cy="1598864"/>
            <a:chOff x="320675" y="3908425"/>
            <a:chExt cx="1538288" cy="949326"/>
          </a:xfrm>
        </p:grpSpPr>
        <p:sp>
          <p:nvSpPr>
            <p:cNvPr id="27" name="Freeform 17"/>
            <p:cNvSpPr>
              <a:spLocks/>
            </p:cNvSpPr>
            <p:nvPr/>
          </p:nvSpPr>
          <p:spPr bwMode="auto">
            <a:xfrm>
              <a:off x="493713" y="4087813"/>
              <a:ext cx="73025" cy="769938"/>
            </a:xfrm>
            <a:custGeom>
              <a:avLst/>
              <a:gdLst>
                <a:gd name="T0" fmla="*/ 22 w 46"/>
                <a:gd name="T1" fmla="*/ 0 h 485"/>
                <a:gd name="T2" fmla="*/ 0 w 46"/>
                <a:gd name="T3" fmla="*/ 485 h 485"/>
                <a:gd name="T4" fmla="*/ 46 w 46"/>
                <a:gd name="T5" fmla="*/ 485 h 485"/>
                <a:gd name="T6" fmla="*/ 22 w 46"/>
                <a:gd name="T7" fmla="*/ 0 h 485"/>
              </a:gdLst>
              <a:ahLst/>
              <a:cxnLst>
                <a:cxn ang="0">
                  <a:pos x="T0" y="T1"/>
                </a:cxn>
                <a:cxn ang="0">
                  <a:pos x="T2" y="T3"/>
                </a:cxn>
                <a:cxn ang="0">
                  <a:pos x="T4" y="T5"/>
                </a:cxn>
                <a:cxn ang="0">
                  <a:pos x="T6" y="T7"/>
                </a:cxn>
              </a:cxnLst>
              <a:rect l="0" t="0" r="r" b="b"/>
              <a:pathLst>
                <a:path w="46" h="485">
                  <a:moveTo>
                    <a:pt x="22" y="0"/>
                  </a:moveTo>
                  <a:lnTo>
                    <a:pt x="0" y="485"/>
                  </a:lnTo>
                  <a:lnTo>
                    <a:pt x="46" y="485"/>
                  </a:lnTo>
                  <a:lnTo>
                    <a:pt x="22" y="0"/>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p:cNvSpPr>
              <a:spLocks/>
            </p:cNvSpPr>
            <p:nvPr/>
          </p:nvSpPr>
          <p:spPr bwMode="auto">
            <a:xfrm>
              <a:off x="320675" y="3908425"/>
              <a:ext cx="419100" cy="769938"/>
            </a:xfrm>
            <a:custGeom>
              <a:avLst/>
              <a:gdLst>
                <a:gd name="T0" fmla="*/ 131 w 264"/>
                <a:gd name="T1" fmla="*/ 0 h 485"/>
                <a:gd name="T2" fmla="*/ 0 w 264"/>
                <a:gd name="T3" fmla="*/ 485 h 485"/>
                <a:gd name="T4" fmla="*/ 264 w 264"/>
                <a:gd name="T5" fmla="*/ 485 h 485"/>
                <a:gd name="T6" fmla="*/ 131 w 264"/>
                <a:gd name="T7" fmla="*/ 0 h 485"/>
              </a:gdLst>
              <a:ahLst/>
              <a:cxnLst>
                <a:cxn ang="0">
                  <a:pos x="T0" y="T1"/>
                </a:cxn>
                <a:cxn ang="0">
                  <a:pos x="T2" y="T3"/>
                </a:cxn>
                <a:cxn ang="0">
                  <a:pos x="T4" y="T5"/>
                </a:cxn>
                <a:cxn ang="0">
                  <a:pos x="T6" y="T7"/>
                </a:cxn>
              </a:cxnLst>
              <a:rect l="0" t="0" r="r" b="b"/>
              <a:pathLst>
                <a:path w="264" h="485">
                  <a:moveTo>
                    <a:pt x="131" y="0"/>
                  </a:moveTo>
                  <a:lnTo>
                    <a:pt x="0" y="485"/>
                  </a:lnTo>
                  <a:lnTo>
                    <a:pt x="264" y="485"/>
                  </a:lnTo>
                  <a:lnTo>
                    <a:pt x="131" y="0"/>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9"/>
            <p:cNvSpPr>
              <a:spLocks/>
            </p:cNvSpPr>
            <p:nvPr/>
          </p:nvSpPr>
          <p:spPr bwMode="auto">
            <a:xfrm>
              <a:off x="500063" y="4087813"/>
              <a:ext cx="55563" cy="593725"/>
            </a:xfrm>
            <a:custGeom>
              <a:avLst/>
              <a:gdLst>
                <a:gd name="T0" fmla="*/ 18 w 35"/>
                <a:gd name="T1" fmla="*/ 0 h 374"/>
                <a:gd name="T2" fmla="*/ 0 w 35"/>
                <a:gd name="T3" fmla="*/ 374 h 374"/>
                <a:gd name="T4" fmla="*/ 35 w 35"/>
                <a:gd name="T5" fmla="*/ 374 h 374"/>
                <a:gd name="T6" fmla="*/ 18 w 35"/>
                <a:gd name="T7" fmla="*/ 0 h 374"/>
              </a:gdLst>
              <a:ahLst/>
              <a:cxnLst>
                <a:cxn ang="0">
                  <a:pos x="T0" y="T1"/>
                </a:cxn>
                <a:cxn ang="0">
                  <a:pos x="T2" y="T3"/>
                </a:cxn>
                <a:cxn ang="0">
                  <a:pos x="T4" y="T5"/>
                </a:cxn>
                <a:cxn ang="0">
                  <a:pos x="T6" y="T7"/>
                </a:cxn>
              </a:cxnLst>
              <a:rect l="0" t="0" r="r" b="b"/>
              <a:pathLst>
                <a:path w="35" h="374">
                  <a:moveTo>
                    <a:pt x="18" y="0"/>
                  </a:moveTo>
                  <a:lnTo>
                    <a:pt x="0" y="374"/>
                  </a:lnTo>
                  <a:lnTo>
                    <a:pt x="35" y="374"/>
                  </a:lnTo>
                  <a:lnTo>
                    <a:pt x="18" y="0"/>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0"/>
            <p:cNvSpPr>
              <a:spLocks/>
            </p:cNvSpPr>
            <p:nvPr/>
          </p:nvSpPr>
          <p:spPr bwMode="auto">
            <a:xfrm>
              <a:off x="396875" y="4505325"/>
              <a:ext cx="131763" cy="130175"/>
            </a:xfrm>
            <a:custGeom>
              <a:avLst/>
              <a:gdLst>
                <a:gd name="T0" fmla="*/ 0 w 83"/>
                <a:gd name="T1" fmla="*/ 0 h 82"/>
                <a:gd name="T2" fmla="*/ 70 w 83"/>
                <a:gd name="T3" fmla="*/ 82 h 82"/>
                <a:gd name="T4" fmla="*/ 83 w 83"/>
                <a:gd name="T5" fmla="*/ 69 h 82"/>
                <a:gd name="T6" fmla="*/ 0 w 83"/>
                <a:gd name="T7" fmla="*/ 0 h 82"/>
              </a:gdLst>
              <a:ahLst/>
              <a:cxnLst>
                <a:cxn ang="0">
                  <a:pos x="T0" y="T1"/>
                </a:cxn>
                <a:cxn ang="0">
                  <a:pos x="T2" y="T3"/>
                </a:cxn>
                <a:cxn ang="0">
                  <a:pos x="T4" y="T5"/>
                </a:cxn>
                <a:cxn ang="0">
                  <a:pos x="T6" y="T7"/>
                </a:cxn>
              </a:cxnLst>
              <a:rect l="0" t="0" r="r" b="b"/>
              <a:pathLst>
                <a:path w="83" h="82">
                  <a:moveTo>
                    <a:pt x="0" y="0"/>
                  </a:moveTo>
                  <a:lnTo>
                    <a:pt x="70" y="82"/>
                  </a:lnTo>
                  <a:lnTo>
                    <a:pt x="83" y="69"/>
                  </a:lnTo>
                  <a:lnTo>
                    <a:pt x="0" y="0"/>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1"/>
            <p:cNvSpPr>
              <a:spLocks/>
            </p:cNvSpPr>
            <p:nvPr/>
          </p:nvSpPr>
          <p:spPr bwMode="auto">
            <a:xfrm>
              <a:off x="420688" y="4349750"/>
              <a:ext cx="114300" cy="114300"/>
            </a:xfrm>
            <a:custGeom>
              <a:avLst/>
              <a:gdLst>
                <a:gd name="T0" fmla="*/ 0 w 72"/>
                <a:gd name="T1" fmla="*/ 0 h 72"/>
                <a:gd name="T2" fmla="*/ 59 w 72"/>
                <a:gd name="T3" fmla="*/ 72 h 72"/>
                <a:gd name="T4" fmla="*/ 72 w 72"/>
                <a:gd name="T5" fmla="*/ 59 h 72"/>
                <a:gd name="T6" fmla="*/ 0 w 72"/>
                <a:gd name="T7" fmla="*/ 0 h 72"/>
              </a:gdLst>
              <a:ahLst/>
              <a:cxnLst>
                <a:cxn ang="0">
                  <a:pos x="T0" y="T1"/>
                </a:cxn>
                <a:cxn ang="0">
                  <a:pos x="T2" y="T3"/>
                </a:cxn>
                <a:cxn ang="0">
                  <a:pos x="T4" y="T5"/>
                </a:cxn>
                <a:cxn ang="0">
                  <a:pos x="T6" y="T7"/>
                </a:cxn>
              </a:cxnLst>
              <a:rect l="0" t="0" r="r" b="b"/>
              <a:pathLst>
                <a:path w="72" h="72">
                  <a:moveTo>
                    <a:pt x="0" y="0"/>
                  </a:moveTo>
                  <a:lnTo>
                    <a:pt x="59" y="72"/>
                  </a:lnTo>
                  <a:lnTo>
                    <a:pt x="72" y="59"/>
                  </a:lnTo>
                  <a:lnTo>
                    <a:pt x="0" y="0"/>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2"/>
            <p:cNvSpPr>
              <a:spLocks/>
            </p:cNvSpPr>
            <p:nvPr/>
          </p:nvSpPr>
          <p:spPr bwMode="auto">
            <a:xfrm>
              <a:off x="449263" y="4252913"/>
              <a:ext cx="85725" cy="96838"/>
            </a:xfrm>
            <a:custGeom>
              <a:avLst/>
              <a:gdLst>
                <a:gd name="T0" fmla="*/ 0 w 54"/>
                <a:gd name="T1" fmla="*/ 0 h 61"/>
                <a:gd name="T2" fmla="*/ 45 w 54"/>
                <a:gd name="T3" fmla="*/ 61 h 61"/>
                <a:gd name="T4" fmla="*/ 54 w 54"/>
                <a:gd name="T5" fmla="*/ 44 h 61"/>
                <a:gd name="T6" fmla="*/ 0 w 54"/>
                <a:gd name="T7" fmla="*/ 0 h 61"/>
              </a:gdLst>
              <a:ahLst/>
              <a:cxnLst>
                <a:cxn ang="0">
                  <a:pos x="T0" y="T1"/>
                </a:cxn>
                <a:cxn ang="0">
                  <a:pos x="T2" y="T3"/>
                </a:cxn>
                <a:cxn ang="0">
                  <a:pos x="T4" y="T5"/>
                </a:cxn>
                <a:cxn ang="0">
                  <a:pos x="T6" y="T7"/>
                </a:cxn>
              </a:cxnLst>
              <a:rect l="0" t="0" r="r" b="b"/>
              <a:pathLst>
                <a:path w="54" h="61">
                  <a:moveTo>
                    <a:pt x="0" y="0"/>
                  </a:moveTo>
                  <a:lnTo>
                    <a:pt x="45" y="61"/>
                  </a:lnTo>
                  <a:lnTo>
                    <a:pt x="54" y="44"/>
                  </a:lnTo>
                  <a:lnTo>
                    <a:pt x="0" y="0"/>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3"/>
            <p:cNvSpPr>
              <a:spLocks/>
            </p:cNvSpPr>
            <p:nvPr/>
          </p:nvSpPr>
          <p:spPr bwMode="auto">
            <a:xfrm>
              <a:off x="528638" y="4456113"/>
              <a:ext cx="131763" cy="131763"/>
            </a:xfrm>
            <a:custGeom>
              <a:avLst/>
              <a:gdLst>
                <a:gd name="T0" fmla="*/ 83 w 83"/>
                <a:gd name="T1" fmla="*/ 0 h 83"/>
                <a:gd name="T2" fmla="*/ 13 w 83"/>
                <a:gd name="T3" fmla="*/ 83 h 83"/>
                <a:gd name="T4" fmla="*/ 0 w 83"/>
                <a:gd name="T5" fmla="*/ 70 h 83"/>
                <a:gd name="T6" fmla="*/ 83 w 83"/>
                <a:gd name="T7" fmla="*/ 0 h 83"/>
              </a:gdLst>
              <a:ahLst/>
              <a:cxnLst>
                <a:cxn ang="0">
                  <a:pos x="T0" y="T1"/>
                </a:cxn>
                <a:cxn ang="0">
                  <a:pos x="T2" y="T3"/>
                </a:cxn>
                <a:cxn ang="0">
                  <a:pos x="T4" y="T5"/>
                </a:cxn>
                <a:cxn ang="0">
                  <a:pos x="T6" y="T7"/>
                </a:cxn>
              </a:cxnLst>
              <a:rect l="0" t="0" r="r" b="b"/>
              <a:pathLst>
                <a:path w="83" h="83">
                  <a:moveTo>
                    <a:pt x="83" y="0"/>
                  </a:moveTo>
                  <a:lnTo>
                    <a:pt x="13" y="83"/>
                  </a:lnTo>
                  <a:lnTo>
                    <a:pt x="0" y="70"/>
                  </a:lnTo>
                  <a:lnTo>
                    <a:pt x="83" y="0"/>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4"/>
            <p:cNvSpPr>
              <a:spLocks/>
            </p:cNvSpPr>
            <p:nvPr/>
          </p:nvSpPr>
          <p:spPr bwMode="auto">
            <a:xfrm>
              <a:off x="520700" y="4376738"/>
              <a:ext cx="114300" cy="117475"/>
            </a:xfrm>
            <a:custGeom>
              <a:avLst/>
              <a:gdLst>
                <a:gd name="T0" fmla="*/ 72 w 72"/>
                <a:gd name="T1" fmla="*/ 0 h 74"/>
                <a:gd name="T2" fmla="*/ 14 w 72"/>
                <a:gd name="T3" fmla="*/ 74 h 74"/>
                <a:gd name="T4" fmla="*/ 0 w 72"/>
                <a:gd name="T5" fmla="*/ 59 h 74"/>
                <a:gd name="T6" fmla="*/ 72 w 72"/>
                <a:gd name="T7" fmla="*/ 0 h 74"/>
              </a:gdLst>
              <a:ahLst/>
              <a:cxnLst>
                <a:cxn ang="0">
                  <a:pos x="T0" y="T1"/>
                </a:cxn>
                <a:cxn ang="0">
                  <a:pos x="T2" y="T3"/>
                </a:cxn>
                <a:cxn ang="0">
                  <a:pos x="T4" y="T5"/>
                </a:cxn>
                <a:cxn ang="0">
                  <a:pos x="T6" y="T7"/>
                </a:cxn>
              </a:cxnLst>
              <a:rect l="0" t="0" r="r" b="b"/>
              <a:pathLst>
                <a:path w="72" h="74">
                  <a:moveTo>
                    <a:pt x="72" y="0"/>
                  </a:moveTo>
                  <a:lnTo>
                    <a:pt x="14" y="74"/>
                  </a:lnTo>
                  <a:lnTo>
                    <a:pt x="0" y="59"/>
                  </a:lnTo>
                  <a:lnTo>
                    <a:pt x="72" y="0"/>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5"/>
            <p:cNvSpPr>
              <a:spLocks/>
            </p:cNvSpPr>
            <p:nvPr/>
          </p:nvSpPr>
          <p:spPr bwMode="auto">
            <a:xfrm>
              <a:off x="528638" y="4211638"/>
              <a:ext cx="52388" cy="69850"/>
            </a:xfrm>
            <a:custGeom>
              <a:avLst/>
              <a:gdLst>
                <a:gd name="T0" fmla="*/ 33 w 33"/>
                <a:gd name="T1" fmla="*/ 0 h 44"/>
                <a:gd name="T2" fmla="*/ 4 w 33"/>
                <a:gd name="T3" fmla="*/ 44 h 44"/>
                <a:gd name="T4" fmla="*/ 0 w 33"/>
                <a:gd name="T5" fmla="*/ 26 h 44"/>
                <a:gd name="T6" fmla="*/ 33 w 33"/>
                <a:gd name="T7" fmla="*/ 0 h 44"/>
              </a:gdLst>
              <a:ahLst/>
              <a:cxnLst>
                <a:cxn ang="0">
                  <a:pos x="T0" y="T1"/>
                </a:cxn>
                <a:cxn ang="0">
                  <a:pos x="T2" y="T3"/>
                </a:cxn>
                <a:cxn ang="0">
                  <a:pos x="T4" y="T5"/>
                </a:cxn>
                <a:cxn ang="0">
                  <a:pos x="T6" y="T7"/>
                </a:cxn>
              </a:cxnLst>
              <a:rect l="0" t="0" r="r" b="b"/>
              <a:pathLst>
                <a:path w="33" h="44">
                  <a:moveTo>
                    <a:pt x="33" y="0"/>
                  </a:moveTo>
                  <a:lnTo>
                    <a:pt x="4" y="44"/>
                  </a:lnTo>
                  <a:lnTo>
                    <a:pt x="0" y="26"/>
                  </a:lnTo>
                  <a:lnTo>
                    <a:pt x="33" y="0"/>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6"/>
            <p:cNvSpPr>
              <a:spLocks/>
            </p:cNvSpPr>
            <p:nvPr/>
          </p:nvSpPr>
          <p:spPr bwMode="auto">
            <a:xfrm>
              <a:off x="854075" y="4552950"/>
              <a:ext cx="163513" cy="296863"/>
            </a:xfrm>
            <a:custGeom>
              <a:avLst/>
              <a:gdLst>
                <a:gd name="T0" fmla="*/ 50 w 103"/>
                <a:gd name="T1" fmla="*/ 0 h 187"/>
                <a:gd name="T2" fmla="*/ 0 w 103"/>
                <a:gd name="T3" fmla="*/ 187 h 187"/>
                <a:gd name="T4" fmla="*/ 103 w 103"/>
                <a:gd name="T5" fmla="*/ 187 h 187"/>
                <a:gd name="T6" fmla="*/ 50 w 103"/>
                <a:gd name="T7" fmla="*/ 0 h 187"/>
              </a:gdLst>
              <a:ahLst/>
              <a:cxnLst>
                <a:cxn ang="0">
                  <a:pos x="T0" y="T1"/>
                </a:cxn>
                <a:cxn ang="0">
                  <a:pos x="T2" y="T3"/>
                </a:cxn>
                <a:cxn ang="0">
                  <a:pos x="T4" y="T5"/>
                </a:cxn>
                <a:cxn ang="0">
                  <a:pos x="T6" y="T7"/>
                </a:cxn>
              </a:cxnLst>
              <a:rect l="0" t="0" r="r" b="b"/>
              <a:pathLst>
                <a:path w="103" h="187">
                  <a:moveTo>
                    <a:pt x="50" y="0"/>
                  </a:moveTo>
                  <a:lnTo>
                    <a:pt x="0" y="187"/>
                  </a:lnTo>
                  <a:lnTo>
                    <a:pt x="103" y="187"/>
                  </a:lnTo>
                  <a:lnTo>
                    <a:pt x="50" y="0"/>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7"/>
            <p:cNvSpPr>
              <a:spLocks/>
            </p:cNvSpPr>
            <p:nvPr/>
          </p:nvSpPr>
          <p:spPr bwMode="auto">
            <a:xfrm>
              <a:off x="1662113" y="4491038"/>
              <a:ext cx="196850" cy="358775"/>
            </a:xfrm>
            <a:custGeom>
              <a:avLst/>
              <a:gdLst>
                <a:gd name="T0" fmla="*/ 61 w 124"/>
                <a:gd name="T1" fmla="*/ 0 h 226"/>
                <a:gd name="T2" fmla="*/ 0 w 124"/>
                <a:gd name="T3" fmla="*/ 226 h 226"/>
                <a:gd name="T4" fmla="*/ 124 w 124"/>
                <a:gd name="T5" fmla="*/ 226 h 226"/>
                <a:gd name="T6" fmla="*/ 61 w 124"/>
                <a:gd name="T7" fmla="*/ 0 h 226"/>
              </a:gdLst>
              <a:ahLst/>
              <a:cxnLst>
                <a:cxn ang="0">
                  <a:pos x="T0" y="T1"/>
                </a:cxn>
                <a:cxn ang="0">
                  <a:pos x="T2" y="T3"/>
                </a:cxn>
                <a:cxn ang="0">
                  <a:pos x="T4" y="T5"/>
                </a:cxn>
                <a:cxn ang="0">
                  <a:pos x="T6" y="T7"/>
                </a:cxn>
              </a:cxnLst>
              <a:rect l="0" t="0" r="r" b="b"/>
              <a:pathLst>
                <a:path w="124" h="226">
                  <a:moveTo>
                    <a:pt x="61" y="0"/>
                  </a:moveTo>
                  <a:lnTo>
                    <a:pt x="0" y="226"/>
                  </a:lnTo>
                  <a:lnTo>
                    <a:pt x="124" y="226"/>
                  </a:lnTo>
                  <a:lnTo>
                    <a:pt x="61" y="0"/>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28"/>
            <p:cNvSpPr>
              <a:spLocks/>
            </p:cNvSpPr>
            <p:nvPr/>
          </p:nvSpPr>
          <p:spPr bwMode="auto">
            <a:xfrm>
              <a:off x="1676400" y="4408488"/>
              <a:ext cx="169863" cy="311150"/>
            </a:xfrm>
            <a:custGeom>
              <a:avLst/>
              <a:gdLst>
                <a:gd name="T0" fmla="*/ 52 w 107"/>
                <a:gd name="T1" fmla="*/ 0 h 196"/>
                <a:gd name="T2" fmla="*/ 0 w 107"/>
                <a:gd name="T3" fmla="*/ 196 h 196"/>
                <a:gd name="T4" fmla="*/ 107 w 107"/>
                <a:gd name="T5" fmla="*/ 196 h 196"/>
                <a:gd name="T6" fmla="*/ 52 w 107"/>
                <a:gd name="T7" fmla="*/ 0 h 196"/>
              </a:gdLst>
              <a:ahLst/>
              <a:cxnLst>
                <a:cxn ang="0">
                  <a:pos x="T0" y="T1"/>
                </a:cxn>
                <a:cxn ang="0">
                  <a:pos x="T2" y="T3"/>
                </a:cxn>
                <a:cxn ang="0">
                  <a:pos x="T4" y="T5"/>
                </a:cxn>
                <a:cxn ang="0">
                  <a:pos x="T6" y="T7"/>
                </a:cxn>
              </a:cxnLst>
              <a:rect l="0" t="0" r="r" b="b"/>
              <a:pathLst>
                <a:path w="107" h="196">
                  <a:moveTo>
                    <a:pt x="52" y="0"/>
                  </a:moveTo>
                  <a:lnTo>
                    <a:pt x="0" y="196"/>
                  </a:lnTo>
                  <a:lnTo>
                    <a:pt x="107" y="196"/>
                  </a:lnTo>
                  <a:lnTo>
                    <a:pt x="52" y="0"/>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29"/>
            <p:cNvSpPr>
              <a:spLocks/>
            </p:cNvSpPr>
            <p:nvPr/>
          </p:nvSpPr>
          <p:spPr bwMode="auto">
            <a:xfrm>
              <a:off x="1703388" y="4332288"/>
              <a:ext cx="114300" cy="207963"/>
            </a:xfrm>
            <a:custGeom>
              <a:avLst/>
              <a:gdLst>
                <a:gd name="T0" fmla="*/ 35 w 72"/>
                <a:gd name="T1" fmla="*/ 0 h 131"/>
                <a:gd name="T2" fmla="*/ 0 w 72"/>
                <a:gd name="T3" fmla="*/ 131 h 131"/>
                <a:gd name="T4" fmla="*/ 72 w 72"/>
                <a:gd name="T5" fmla="*/ 131 h 131"/>
                <a:gd name="T6" fmla="*/ 35 w 72"/>
                <a:gd name="T7" fmla="*/ 0 h 131"/>
              </a:gdLst>
              <a:ahLst/>
              <a:cxnLst>
                <a:cxn ang="0">
                  <a:pos x="T0" y="T1"/>
                </a:cxn>
                <a:cxn ang="0">
                  <a:pos x="T2" y="T3"/>
                </a:cxn>
                <a:cxn ang="0">
                  <a:pos x="T4" y="T5"/>
                </a:cxn>
                <a:cxn ang="0">
                  <a:pos x="T6" y="T7"/>
                </a:cxn>
              </a:cxnLst>
              <a:rect l="0" t="0" r="r" b="b"/>
              <a:pathLst>
                <a:path w="72" h="131">
                  <a:moveTo>
                    <a:pt x="35" y="0"/>
                  </a:moveTo>
                  <a:lnTo>
                    <a:pt x="0" y="131"/>
                  </a:lnTo>
                  <a:lnTo>
                    <a:pt x="72" y="131"/>
                  </a:lnTo>
                  <a:lnTo>
                    <a:pt x="35" y="0"/>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0"/>
            <p:cNvSpPr>
              <a:spLocks/>
            </p:cNvSpPr>
            <p:nvPr/>
          </p:nvSpPr>
          <p:spPr bwMode="auto">
            <a:xfrm>
              <a:off x="1120775" y="4411663"/>
              <a:ext cx="239713" cy="438150"/>
            </a:xfrm>
            <a:custGeom>
              <a:avLst/>
              <a:gdLst>
                <a:gd name="T0" fmla="*/ 74 w 151"/>
                <a:gd name="T1" fmla="*/ 0 h 276"/>
                <a:gd name="T2" fmla="*/ 0 w 151"/>
                <a:gd name="T3" fmla="*/ 276 h 276"/>
                <a:gd name="T4" fmla="*/ 151 w 151"/>
                <a:gd name="T5" fmla="*/ 276 h 276"/>
                <a:gd name="T6" fmla="*/ 74 w 151"/>
                <a:gd name="T7" fmla="*/ 0 h 276"/>
              </a:gdLst>
              <a:ahLst/>
              <a:cxnLst>
                <a:cxn ang="0">
                  <a:pos x="T0" y="T1"/>
                </a:cxn>
                <a:cxn ang="0">
                  <a:pos x="T2" y="T3"/>
                </a:cxn>
                <a:cxn ang="0">
                  <a:pos x="T4" y="T5"/>
                </a:cxn>
                <a:cxn ang="0">
                  <a:pos x="T6" y="T7"/>
                </a:cxn>
              </a:cxnLst>
              <a:rect l="0" t="0" r="r" b="b"/>
              <a:pathLst>
                <a:path w="151" h="276">
                  <a:moveTo>
                    <a:pt x="74" y="0"/>
                  </a:moveTo>
                  <a:lnTo>
                    <a:pt x="0" y="276"/>
                  </a:lnTo>
                  <a:lnTo>
                    <a:pt x="151" y="276"/>
                  </a:lnTo>
                  <a:lnTo>
                    <a:pt x="74" y="0"/>
                  </a:lnTo>
                  <a:close/>
                </a:path>
              </a:pathLst>
            </a:custGeom>
            <a:solidFill>
              <a:srgbClr val="0070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1"/>
            <p:cNvSpPr>
              <a:spLocks/>
            </p:cNvSpPr>
            <p:nvPr/>
          </p:nvSpPr>
          <p:spPr bwMode="auto">
            <a:xfrm>
              <a:off x="1439863" y="4629150"/>
              <a:ext cx="120650" cy="220663"/>
            </a:xfrm>
            <a:custGeom>
              <a:avLst/>
              <a:gdLst>
                <a:gd name="T0" fmla="*/ 37 w 76"/>
                <a:gd name="T1" fmla="*/ 0 h 139"/>
                <a:gd name="T2" fmla="*/ 0 w 76"/>
                <a:gd name="T3" fmla="*/ 139 h 139"/>
                <a:gd name="T4" fmla="*/ 76 w 76"/>
                <a:gd name="T5" fmla="*/ 139 h 139"/>
                <a:gd name="T6" fmla="*/ 37 w 76"/>
                <a:gd name="T7" fmla="*/ 0 h 139"/>
              </a:gdLst>
              <a:ahLst/>
              <a:cxnLst>
                <a:cxn ang="0">
                  <a:pos x="T0" y="T1"/>
                </a:cxn>
                <a:cxn ang="0">
                  <a:pos x="T2" y="T3"/>
                </a:cxn>
                <a:cxn ang="0">
                  <a:pos x="T4" y="T5"/>
                </a:cxn>
                <a:cxn ang="0">
                  <a:pos x="T6" y="T7"/>
                </a:cxn>
              </a:cxnLst>
              <a:rect l="0" t="0" r="r" b="b"/>
              <a:pathLst>
                <a:path w="76" h="139">
                  <a:moveTo>
                    <a:pt x="37" y="0"/>
                  </a:moveTo>
                  <a:lnTo>
                    <a:pt x="0" y="139"/>
                  </a:lnTo>
                  <a:lnTo>
                    <a:pt x="76" y="139"/>
                  </a:lnTo>
                  <a:lnTo>
                    <a:pt x="37"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2" name="Group 41"/>
          <p:cNvGrpSpPr/>
          <p:nvPr/>
        </p:nvGrpSpPr>
        <p:grpSpPr>
          <a:xfrm>
            <a:off x="8138213" y="6160461"/>
            <a:ext cx="1245090" cy="547683"/>
            <a:chOff x="8175625" y="4270375"/>
            <a:chExt cx="501650" cy="220663"/>
          </a:xfrm>
        </p:grpSpPr>
        <p:sp>
          <p:nvSpPr>
            <p:cNvPr id="43" name="Freeform 246"/>
            <p:cNvSpPr>
              <a:spLocks/>
            </p:cNvSpPr>
            <p:nvPr/>
          </p:nvSpPr>
          <p:spPr bwMode="auto">
            <a:xfrm>
              <a:off x="8196263" y="4291013"/>
              <a:ext cx="457200" cy="200025"/>
            </a:xfrm>
            <a:custGeom>
              <a:avLst/>
              <a:gdLst>
                <a:gd name="T0" fmla="*/ 142 w 288"/>
                <a:gd name="T1" fmla="*/ 0 h 126"/>
                <a:gd name="T2" fmla="*/ 43 w 288"/>
                <a:gd name="T3" fmla="*/ 50 h 126"/>
                <a:gd name="T4" fmla="*/ 0 w 288"/>
                <a:gd name="T5" fmla="*/ 126 h 126"/>
                <a:gd name="T6" fmla="*/ 288 w 288"/>
                <a:gd name="T7" fmla="*/ 126 h 126"/>
                <a:gd name="T8" fmla="*/ 244 w 288"/>
                <a:gd name="T9" fmla="*/ 50 h 126"/>
                <a:gd name="T10" fmla="*/ 142 w 288"/>
                <a:gd name="T11" fmla="*/ 0 h 126"/>
              </a:gdLst>
              <a:ahLst/>
              <a:cxnLst>
                <a:cxn ang="0">
                  <a:pos x="T0" y="T1"/>
                </a:cxn>
                <a:cxn ang="0">
                  <a:pos x="T2" y="T3"/>
                </a:cxn>
                <a:cxn ang="0">
                  <a:pos x="T4" y="T5"/>
                </a:cxn>
                <a:cxn ang="0">
                  <a:pos x="T6" y="T7"/>
                </a:cxn>
                <a:cxn ang="0">
                  <a:pos x="T8" y="T9"/>
                </a:cxn>
                <a:cxn ang="0">
                  <a:pos x="T10" y="T11"/>
                </a:cxn>
              </a:cxnLst>
              <a:rect l="0" t="0" r="r" b="b"/>
              <a:pathLst>
                <a:path w="288" h="126">
                  <a:moveTo>
                    <a:pt x="142" y="0"/>
                  </a:moveTo>
                  <a:lnTo>
                    <a:pt x="43" y="50"/>
                  </a:lnTo>
                  <a:lnTo>
                    <a:pt x="0" y="126"/>
                  </a:lnTo>
                  <a:lnTo>
                    <a:pt x="288" y="126"/>
                  </a:lnTo>
                  <a:lnTo>
                    <a:pt x="244" y="50"/>
                  </a:lnTo>
                  <a:lnTo>
                    <a:pt x="142"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47"/>
            <p:cNvSpPr>
              <a:spLocks/>
            </p:cNvSpPr>
            <p:nvPr/>
          </p:nvSpPr>
          <p:spPr bwMode="auto">
            <a:xfrm>
              <a:off x="8421688" y="4352925"/>
              <a:ext cx="68263" cy="138113"/>
            </a:xfrm>
            <a:custGeom>
              <a:avLst/>
              <a:gdLst>
                <a:gd name="T0" fmla="*/ 0 w 43"/>
                <a:gd name="T1" fmla="*/ 0 h 87"/>
                <a:gd name="T2" fmla="*/ 0 w 43"/>
                <a:gd name="T3" fmla="*/ 87 h 87"/>
                <a:gd name="T4" fmla="*/ 43 w 43"/>
                <a:gd name="T5" fmla="*/ 87 h 87"/>
                <a:gd name="T6" fmla="*/ 0 w 43"/>
                <a:gd name="T7" fmla="*/ 0 h 87"/>
              </a:gdLst>
              <a:ahLst/>
              <a:cxnLst>
                <a:cxn ang="0">
                  <a:pos x="T0" y="T1"/>
                </a:cxn>
                <a:cxn ang="0">
                  <a:pos x="T2" y="T3"/>
                </a:cxn>
                <a:cxn ang="0">
                  <a:pos x="T4" y="T5"/>
                </a:cxn>
                <a:cxn ang="0">
                  <a:pos x="T6" y="T7"/>
                </a:cxn>
              </a:cxnLst>
              <a:rect l="0" t="0" r="r" b="b"/>
              <a:pathLst>
                <a:path w="43" h="87">
                  <a:moveTo>
                    <a:pt x="0" y="0"/>
                  </a:moveTo>
                  <a:lnTo>
                    <a:pt x="0" y="87"/>
                  </a:lnTo>
                  <a:lnTo>
                    <a:pt x="43" y="87"/>
                  </a:lnTo>
                  <a:lnTo>
                    <a:pt x="0" y="0"/>
                  </a:lnTo>
                  <a:close/>
                </a:path>
              </a:pathLst>
            </a:custGeom>
            <a:solidFill>
              <a:srgbClr val="2F6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48"/>
            <p:cNvSpPr>
              <a:spLocks/>
            </p:cNvSpPr>
            <p:nvPr/>
          </p:nvSpPr>
          <p:spPr bwMode="auto">
            <a:xfrm>
              <a:off x="8175625" y="4270375"/>
              <a:ext cx="501650" cy="220663"/>
            </a:xfrm>
            <a:custGeom>
              <a:avLst/>
              <a:gdLst>
                <a:gd name="T0" fmla="*/ 2 w 145"/>
                <a:gd name="T1" fmla="*/ 62 h 64"/>
                <a:gd name="T2" fmla="*/ 23 w 145"/>
                <a:gd name="T3" fmla="*/ 27 h 64"/>
                <a:gd name="T4" fmla="*/ 71 w 145"/>
                <a:gd name="T5" fmla="*/ 3 h 64"/>
                <a:gd name="T6" fmla="*/ 121 w 145"/>
                <a:gd name="T7" fmla="*/ 27 h 64"/>
                <a:gd name="T8" fmla="*/ 142 w 145"/>
                <a:gd name="T9" fmla="*/ 63 h 64"/>
                <a:gd name="T10" fmla="*/ 144 w 145"/>
                <a:gd name="T11" fmla="*/ 63 h 64"/>
                <a:gd name="T12" fmla="*/ 144 w 145"/>
                <a:gd name="T13" fmla="*/ 61 h 64"/>
                <a:gd name="T14" fmla="*/ 123 w 145"/>
                <a:gd name="T15" fmla="*/ 25 h 64"/>
                <a:gd name="T16" fmla="*/ 123 w 145"/>
                <a:gd name="T17" fmla="*/ 25 h 64"/>
                <a:gd name="T18" fmla="*/ 72 w 145"/>
                <a:gd name="T19" fmla="*/ 0 h 64"/>
                <a:gd name="T20" fmla="*/ 71 w 145"/>
                <a:gd name="T21" fmla="*/ 0 h 64"/>
                <a:gd name="T22" fmla="*/ 21 w 145"/>
                <a:gd name="T23" fmla="*/ 25 h 64"/>
                <a:gd name="T24" fmla="*/ 21 w 145"/>
                <a:gd name="T25" fmla="*/ 25 h 64"/>
                <a:gd name="T26" fmla="*/ 0 w 145"/>
                <a:gd name="T27" fmla="*/ 61 h 64"/>
                <a:gd name="T28" fmla="*/ 1 w 145"/>
                <a:gd name="T29" fmla="*/ 63 h 64"/>
                <a:gd name="T30" fmla="*/ 2 w 145"/>
                <a:gd name="T31" fmla="*/ 6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5" h="64">
                  <a:moveTo>
                    <a:pt x="2" y="62"/>
                  </a:moveTo>
                  <a:cubicBezTo>
                    <a:pt x="23" y="27"/>
                    <a:pt x="23" y="27"/>
                    <a:pt x="23" y="27"/>
                  </a:cubicBezTo>
                  <a:cubicBezTo>
                    <a:pt x="71" y="3"/>
                    <a:pt x="71" y="3"/>
                    <a:pt x="71" y="3"/>
                  </a:cubicBezTo>
                  <a:cubicBezTo>
                    <a:pt x="121" y="27"/>
                    <a:pt x="121" y="27"/>
                    <a:pt x="121" y="27"/>
                  </a:cubicBezTo>
                  <a:cubicBezTo>
                    <a:pt x="142" y="63"/>
                    <a:pt x="142" y="63"/>
                    <a:pt x="142" y="63"/>
                  </a:cubicBezTo>
                  <a:cubicBezTo>
                    <a:pt x="142" y="63"/>
                    <a:pt x="143" y="64"/>
                    <a:pt x="144" y="63"/>
                  </a:cubicBezTo>
                  <a:cubicBezTo>
                    <a:pt x="144" y="63"/>
                    <a:pt x="145" y="62"/>
                    <a:pt x="144" y="61"/>
                  </a:cubicBezTo>
                  <a:cubicBezTo>
                    <a:pt x="123" y="25"/>
                    <a:pt x="123" y="25"/>
                    <a:pt x="123" y="25"/>
                  </a:cubicBezTo>
                  <a:cubicBezTo>
                    <a:pt x="123" y="25"/>
                    <a:pt x="123" y="25"/>
                    <a:pt x="123" y="25"/>
                  </a:cubicBezTo>
                  <a:cubicBezTo>
                    <a:pt x="72" y="0"/>
                    <a:pt x="72" y="0"/>
                    <a:pt x="72" y="0"/>
                  </a:cubicBezTo>
                  <a:cubicBezTo>
                    <a:pt x="71" y="0"/>
                    <a:pt x="71" y="0"/>
                    <a:pt x="71" y="0"/>
                  </a:cubicBezTo>
                  <a:cubicBezTo>
                    <a:pt x="21" y="25"/>
                    <a:pt x="21" y="25"/>
                    <a:pt x="21" y="25"/>
                  </a:cubicBezTo>
                  <a:cubicBezTo>
                    <a:pt x="21" y="25"/>
                    <a:pt x="21" y="25"/>
                    <a:pt x="21" y="25"/>
                  </a:cubicBezTo>
                  <a:cubicBezTo>
                    <a:pt x="0" y="61"/>
                    <a:pt x="0" y="61"/>
                    <a:pt x="0" y="61"/>
                  </a:cubicBezTo>
                  <a:cubicBezTo>
                    <a:pt x="0" y="61"/>
                    <a:pt x="0" y="62"/>
                    <a:pt x="1" y="63"/>
                  </a:cubicBezTo>
                  <a:cubicBezTo>
                    <a:pt x="1" y="63"/>
                    <a:pt x="2" y="63"/>
                    <a:pt x="2" y="6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49"/>
            <p:cNvSpPr>
              <a:spLocks/>
            </p:cNvSpPr>
            <p:nvPr/>
          </p:nvSpPr>
          <p:spPr bwMode="auto">
            <a:xfrm>
              <a:off x="8255000" y="4349750"/>
              <a:ext cx="20638" cy="26988"/>
            </a:xfrm>
            <a:custGeom>
              <a:avLst/>
              <a:gdLst>
                <a:gd name="T0" fmla="*/ 9 w 13"/>
                <a:gd name="T1" fmla="*/ 17 h 17"/>
                <a:gd name="T2" fmla="*/ 0 w 13"/>
                <a:gd name="T3" fmla="*/ 2 h 17"/>
                <a:gd name="T4" fmla="*/ 4 w 13"/>
                <a:gd name="T5" fmla="*/ 0 h 17"/>
                <a:gd name="T6" fmla="*/ 13 w 13"/>
                <a:gd name="T7" fmla="*/ 15 h 17"/>
                <a:gd name="T8" fmla="*/ 9 w 13"/>
                <a:gd name="T9" fmla="*/ 17 h 17"/>
              </a:gdLst>
              <a:ahLst/>
              <a:cxnLst>
                <a:cxn ang="0">
                  <a:pos x="T0" y="T1"/>
                </a:cxn>
                <a:cxn ang="0">
                  <a:pos x="T2" y="T3"/>
                </a:cxn>
                <a:cxn ang="0">
                  <a:pos x="T4" y="T5"/>
                </a:cxn>
                <a:cxn ang="0">
                  <a:pos x="T6" y="T7"/>
                </a:cxn>
                <a:cxn ang="0">
                  <a:pos x="T8" y="T9"/>
                </a:cxn>
              </a:cxnLst>
              <a:rect l="0" t="0" r="r" b="b"/>
              <a:pathLst>
                <a:path w="13" h="17">
                  <a:moveTo>
                    <a:pt x="9" y="17"/>
                  </a:moveTo>
                  <a:lnTo>
                    <a:pt x="0" y="2"/>
                  </a:lnTo>
                  <a:lnTo>
                    <a:pt x="4" y="0"/>
                  </a:lnTo>
                  <a:lnTo>
                    <a:pt x="13" y="15"/>
                  </a:lnTo>
                  <a:lnTo>
                    <a:pt x="9" y="17"/>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50"/>
            <p:cNvSpPr>
              <a:spLocks/>
            </p:cNvSpPr>
            <p:nvPr/>
          </p:nvSpPr>
          <p:spPr bwMode="auto">
            <a:xfrm>
              <a:off x="8396288" y="4276725"/>
              <a:ext cx="20638" cy="28575"/>
            </a:xfrm>
            <a:custGeom>
              <a:avLst/>
              <a:gdLst>
                <a:gd name="T0" fmla="*/ 9 w 13"/>
                <a:gd name="T1" fmla="*/ 18 h 18"/>
                <a:gd name="T2" fmla="*/ 0 w 13"/>
                <a:gd name="T3" fmla="*/ 3 h 18"/>
                <a:gd name="T4" fmla="*/ 5 w 13"/>
                <a:gd name="T5" fmla="*/ 0 h 18"/>
                <a:gd name="T6" fmla="*/ 13 w 13"/>
                <a:gd name="T7" fmla="*/ 16 h 18"/>
                <a:gd name="T8" fmla="*/ 9 w 13"/>
                <a:gd name="T9" fmla="*/ 18 h 18"/>
              </a:gdLst>
              <a:ahLst/>
              <a:cxnLst>
                <a:cxn ang="0">
                  <a:pos x="T0" y="T1"/>
                </a:cxn>
                <a:cxn ang="0">
                  <a:pos x="T2" y="T3"/>
                </a:cxn>
                <a:cxn ang="0">
                  <a:pos x="T4" y="T5"/>
                </a:cxn>
                <a:cxn ang="0">
                  <a:pos x="T6" y="T7"/>
                </a:cxn>
                <a:cxn ang="0">
                  <a:pos x="T8" y="T9"/>
                </a:cxn>
              </a:cxnLst>
              <a:rect l="0" t="0" r="r" b="b"/>
              <a:pathLst>
                <a:path w="13" h="18">
                  <a:moveTo>
                    <a:pt x="9" y="18"/>
                  </a:moveTo>
                  <a:lnTo>
                    <a:pt x="0" y="3"/>
                  </a:lnTo>
                  <a:lnTo>
                    <a:pt x="5" y="0"/>
                  </a:lnTo>
                  <a:lnTo>
                    <a:pt x="13" y="16"/>
                  </a:lnTo>
                  <a:lnTo>
                    <a:pt x="9" y="18"/>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51"/>
            <p:cNvSpPr>
              <a:spLocks/>
            </p:cNvSpPr>
            <p:nvPr/>
          </p:nvSpPr>
          <p:spPr bwMode="auto">
            <a:xfrm>
              <a:off x="8188325" y="4452938"/>
              <a:ext cx="28575" cy="20638"/>
            </a:xfrm>
            <a:custGeom>
              <a:avLst/>
              <a:gdLst>
                <a:gd name="T0" fmla="*/ 16 w 18"/>
                <a:gd name="T1" fmla="*/ 13 h 13"/>
                <a:gd name="T2" fmla="*/ 0 w 18"/>
                <a:gd name="T3" fmla="*/ 5 h 13"/>
                <a:gd name="T4" fmla="*/ 2 w 18"/>
                <a:gd name="T5" fmla="*/ 0 h 13"/>
                <a:gd name="T6" fmla="*/ 18 w 18"/>
                <a:gd name="T7" fmla="*/ 9 h 13"/>
                <a:gd name="T8" fmla="*/ 16 w 18"/>
                <a:gd name="T9" fmla="*/ 13 h 13"/>
              </a:gdLst>
              <a:ahLst/>
              <a:cxnLst>
                <a:cxn ang="0">
                  <a:pos x="T0" y="T1"/>
                </a:cxn>
                <a:cxn ang="0">
                  <a:pos x="T2" y="T3"/>
                </a:cxn>
                <a:cxn ang="0">
                  <a:pos x="T4" y="T5"/>
                </a:cxn>
                <a:cxn ang="0">
                  <a:pos x="T6" y="T7"/>
                </a:cxn>
                <a:cxn ang="0">
                  <a:pos x="T8" y="T9"/>
                </a:cxn>
              </a:cxnLst>
              <a:rect l="0" t="0" r="r" b="b"/>
              <a:pathLst>
                <a:path w="18" h="13">
                  <a:moveTo>
                    <a:pt x="16" y="13"/>
                  </a:moveTo>
                  <a:lnTo>
                    <a:pt x="0" y="5"/>
                  </a:lnTo>
                  <a:lnTo>
                    <a:pt x="2" y="0"/>
                  </a:lnTo>
                  <a:lnTo>
                    <a:pt x="18" y="9"/>
                  </a:lnTo>
                  <a:lnTo>
                    <a:pt x="16" y="1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52"/>
            <p:cNvSpPr>
              <a:spLocks/>
            </p:cNvSpPr>
            <p:nvPr/>
          </p:nvSpPr>
          <p:spPr bwMode="auto">
            <a:xfrm>
              <a:off x="8574088" y="4349750"/>
              <a:ext cx="20638" cy="26988"/>
            </a:xfrm>
            <a:custGeom>
              <a:avLst/>
              <a:gdLst>
                <a:gd name="T0" fmla="*/ 4 w 13"/>
                <a:gd name="T1" fmla="*/ 17 h 17"/>
                <a:gd name="T2" fmla="*/ 13 w 13"/>
                <a:gd name="T3" fmla="*/ 2 h 17"/>
                <a:gd name="T4" fmla="*/ 8 w 13"/>
                <a:gd name="T5" fmla="*/ 0 h 17"/>
                <a:gd name="T6" fmla="*/ 0 w 13"/>
                <a:gd name="T7" fmla="*/ 15 h 17"/>
                <a:gd name="T8" fmla="*/ 4 w 13"/>
                <a:gd name="T9" fmla="*/ 17 h 17"/>
              </a:gdLst>
              <a:ahLst/>
              <a:cxnLst>
                <a:cxn ang="0">
                  <a:pos x="T0" y="T1"/>
                </a:cxn>
                <a:cxn ang="0">
                  <a:pos x="T2" y="T3"/>
                </a:cxn>
                <a:cxn ang="0">
                  <a:pos x="T4" y="T5"/>
                </a:cxn>
                <a:cxn ang="0">
                  <a:pos x="T6" y="T7"/>
                </a:cxn>
                <a:cxn ang="0">
                  <a:pos x="T8" y="T9"/>
                </a:cxn>
              </a:cxnLst>
              <a:rect l="0" t="0" r="r" b="b"/>
              <a:pathLst>
                <a:path w="13" h="17">
                  <a:moveTo>
                    <a:pt x="4" y="17"/>
                  </a:moveTo>
                  <a:lnTo>
                    <a:pt x="13" y="2"/>
                  </a:lnTo>
                  <a:lnTo>
                    <a:pt x="8" y="0"/>
                  </a:lnTo>
                  <a:lnTo>
                    <a:pt x="0" y="15"/>
                  </a:lnTo>
                  <a:lnTo>
                    <a:pt x="4" y="17"/>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3"/>
            <p:cNvSpPr>
              <a:spLocks/>
            </p:cNvSpPr>
            <p:nvPr/>
          </p:nvSpPr>
          <p:spPr bwMode="auto">
            <a:xfrm>
              <a:off x="8428038" y="4276725"/>
              <a:ext cx="17463" cy="28575"/>
            </a:xfrm>
            <a:custGeom>
              <a:avLst/>
              <a:gdLst>
                <a:gd name="T0" fmla="*/ 4 w 11"/>
                <a:gd name="T1" fmla="*/ 18 h 18"/>
                <a:gd name="T2" fmla="*/ 11 w 11"/>
                <a:gd name="T3" fmla="*/ 3 h 18"/>
                <a:gd name="T4" fmla="*/ 7 w 11"/>
                <a:gd name="T5" fmla="*/ 0 h 18"/>
                <a:gd name="T6" fmla="*/ 0 w 11"/>
                <a:gd name="T7" fmla="*/ 16 h 18"/>
                <a:gd name="T8" fmla="*/ 4 w 11"/>
                <a:gd name="T9" fmla="*/ 18 h 18"/>
              </a:gdLst>
              <a:ahLst/>
              <a:cxnLst>
                <a:cxn ang="0">
                  <a:pos x="T0" y="T1"/>
                </a:cxn>
                <a:cxn ang="0">
                  <a:pos x="T2" y="T3"/>
                </a:cxn>
                <a:cxn ang="0">
                  <a:pos x="T4" y="T5"/>
                </a:cxn>
                <a:cxn ang="0">
                  <a:pos x="T6" y="T7"/>
                </a:cxn>
                <a:cxn ang="0">
                  <a:pos x="T8" y="T9"/>
                </a:cxn>
              </a:cxnLst>
              <a:rect l="0" t="0" r="r" b="b"/>
              <a:pathLst>
                <a:path w="11" h="18">
                  <a:moveTo>
                    <a:pt x="4" y="18"/>
                  </a:moveTo>
                  <a:lnTo>
                    <a:pt x="11" y="3"/>
                  </a:lnTo>
                  <a:lnTo>
                    <a:pt x="7" y="0"/>
                  </a:lnTo>
                  <a:lnTo>
                    <a:pt x="0" y="16"/>
                  </a:lnTo>
                  <a:lnTo>
                    <a:pt x="4" y="18"/>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54"/>
            <p:cNvSpPr>
              <a:spLocks/>
            </p:cNvSpPr>
            <p:nvPr/>
          </p:nvSpPr>
          <p:spPr bwMode="auto">
            <a:xfrm>
              <a:off x="8632825" y="4452938"/>
              <a:ext cx="26988" cy="20638"/>
            </a:xfrm>
            <a:custGeom>
              <a:avLst/>
              <a:gdLst>
                <a:gd name="T0" fmla="*/ 2 w 17"/>
                <a:gd name="T1" fmla="*/ 13 h 13"/>
                <a:gd name="T2" fmla="*/ 17 w 17"/>
                <a:gd name="T3" fmla="*/ 5 h 13"/>
                <a:gd name="T4" fmla="*/ 15 w 17"/>
                <a:gd name="T5" fmla="*/ 0 h 13"/>
                <a:gd name="T6" fmla="*/ 0 w 17"/>
                <a:gd name="T7" fmla="*/ 9 h 13"/>
                <a:gd name="T8" fmla="*/ 2 w 17"/>
                <a:gd name="T9" fmla="*/ 13 h 13"/>
              </a:gdLst>
              <a:ahLst/>
              <a:cxnLst>
                <a:cxn ang="0">
                  <a:pos x="T0" y="T1"/>
                </a:cxn>
                <a:cxn ang="0">
                  <a:pos x="T2" y="T3"/>
                </a:cxn>
                <a:cxn ang="0">
                  <a:pos x="T4" y="T5"/>
                </a:cxn>
                <a:cxn ang="0">
                  <a:pos x="T6" y="T7"/>
                </a:cxn>
                <a:cxn ang="0">
                  <a:pos x="T8" y="T9"/>
                </a:cxn>
              </a:cxnLst>
              <a:rect l="0" t="0" r="r" b="b"/>
              <a:pathLst>
                <a:path w="17" h="13">
                  <a:moveTo>
                    <a:pt x="2" y="13"/>
                  </a:moveTo>
                  <a:lnTo>
                    <a:pt x="17" y="5"/>
                  </a:lnTo>
                  <a:lnTo>
                    <a:pt x="15" y="0"/>
                  </a:lnTo>
                  <a:lnTo>
                    <a:pt x="0" y="9"/>
                  </a:lnTo>
                  <a:lnTo>
                    <a:pt x="2" y="1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2523556"/>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1909D-B19D-441E-8127-AAD1D9DF0843}"/>
              </a:ext>
            </a:extLst>
          </p:cNvPr>
          <p:cNvSpPr>
            <a:spLocks noGrp="1"/>
          </p:cNvSpPr>
          <p:nvPr>
            <p:ph type="title"/>
          </p:nvPr>
        </p:nvSpPr>
        <p:spPr/>
        <p:txBody>
          <a:bodyPr/>
          <a:lstStyle/>
          <a:p>
            <a:r>
              <a:rPr lang="en-US" dirty="0"/>
              <a:t>aka.ms/</a:t>
            </a:r>
            <a:r>
              <a:rPr lang="en-US" dirty="0" err="1"/>
              <a:t>cloudsolid</a:t>
            </a:r>
            <a:endParaRPr lang="en-US" dirty="0"/>
          </a:p>
        </p:txBody>
      </p:sp>
      <p:sp>
        <p:nvSpPr>
          <p:cNvPr id="3" name="Text Placeholder 2">
            <a:extLst>
              <a:ext uri="{FF2B5EF4-FFF2-40B4-BE49-F238E27FC236}">
                <a16:creationId xmlns:a16="http://schemas.microsoft.com/office/drawing/2014/main" id="{65C999FF-7A73-4DAF-A5CD-7D33C0EDA13E}"/>
              </a:ext>
            </a:extLst>
          </p:cNvPr>
          <p:cNvSpPr>
            <a:spLocks noGrp="1"/>
          </p:cNvSpPr>
          <p:nvPr>
            <p:ph type="body" sz="quarter" idx="12"/>
          </p:nvPr>
        </p:nvSpPr>
        <p:spPr>
          <a:xfrm>
            <a:off x="274638" y="3954463"/>
            <a:ext cx="7238999" cy="1829593"/>
          </a:xfrm>
        </p:spPr>
        <p:txBody>
          <a:bodyPr/>
          <a:lstStyle/>
          <a:p>
            <a:r>
              <a:rPr lang="en-US" dirty="0"/>
              <a:t>CLOUD SOLID Article Series on the </a:t>
            </a:r>
            <a:r>
              <a:rPr lang="en-US" dirty="0" err="1"/>
              <a:t>AzureCAT</a:t>
            </a:r>
            <a:r>
              <a:rPr lang="en-US" dirty="0"/>
              <a:t> Guidance Blog</a:t>
            </a:r>
          </a:p>
        </p:txBody>
      </p:sp>
    </p:spTree>
    <p:extLst>
      <p:ext uri="{BB962C8B-B14F-4D97-AF65-F5344CB8AC3E}">
        <p14:creationId xmlns:p14="http://schemas.microsoft.com/office/powerpoint/2010/main" val="7600488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274639" y="2952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02" normalizeH="0" baseline="0" noProof="0">
                <a:ln w="3175">
                  <a:noFill/>
                </a:ln>
                <a:gradFill>
                  <a:gsLst>
                    <a:gs pos="1250">
                      <a:srgbClr val="353535"/>
                    </a:gs>
                    <a:gs pos="100000">
                      <a:srgbClr val="353535"/>
                    </a:gs>
                  </a:gsLst>
                  <a:lin ang="5400000" scaled="0"/>
                </a:gradFill>
                <a:effectLst/>
                <a:uLnTx/>
                <a:uFillTx/>
                <a:latin typeface="Segoe UI Light"/>
                <a:ea typeface="+mn-ea"/>
                <a:cs typeface="Segoe UI" pitchFamily="34" charset="0"/>
              </a:rPr>
              <a:t>Meet Mike and Sharon</a:t>
            </a:r>
            <a:endParaRPr kumimoji="0" lang="en-US" sz="4800" b="0" i="0" u="none" strike="noStrike" kern="1200" cap="none" spc="-102" normalizeH="0" baseline="0" noProof="0" dirty="0">
              <a:ln w="3175">
                <a:noFill/>
              </a:ln>
              <a:gradFill>
                <a:gsLst>
                  <a:gs pos="1250">
                    <a:srgbClr val="353535"/>
                  </a:gs>
                  <a:gs pos="100000">
                    <a:srgbClr val="353535"/>
                  </a:gs>
                </a:gsLst>
                <a:lin ang="5400000" scaled="0"/>
              </a:gradFill>
              <a:effectLst/>
              <a:uLnTx/>
              <a:uFillTx/>
              <a:latin typeface="Segoe UI Light"/>
              <a:ea typeface="+mn-ea"/>
              <a:cs typeface="Segoe UI" pitchFamily="34" charset="0"/>
            </a:endParaRPr>
          </a:p>
        </p:txBody>
      </p:sp>
      <p:pic>
        <p:nvPicPr>
          <p:cNvPr id="9" name="Picture 8"/>
          <p:cNvPicPr>
            <a:picLocks noChangeAspect="1"/>
          </p:cNvPicPr>
          <p:nvPr/>
        </p:nvPicPr>
        <p:blipFill>
          <a:blip r:embed="rId3"/>
          <a:stretch>
            <a:fillRect/>
          </a:stretch>
        </p:blipFill>
        <p:spPr>
          <a:xfrm>
            <a:off x="274639" y="1592262"/>
            <a:ext cx="2057400" cy="2078180"/>
          </a:xfrm>
          <a:prstGeom prst="rect">
            <a:avLst/>
          </a:prstGeom>
        </p:spPr>
      </p:pic>
      <p:pic>
        <p:nvPicPr>
          <p:cNvPr id="10" name="Picture 9"/>
          <p:cNvPicPr>
            <a:picLocks noChangeAspect="1"/>
          </p:cNvPicPr>
          <p:nvPr/>
        </p:nvPicPr>
        <p:blipFill>
          <a:blip r:embed="rId4"/>
          <a:stretch>
            <a:fillRect/>
          </a:stretch>
        </p:blipFill>
        <p:spPr>
          <a:xfrm>
            <a:off x="274639" y="4238482"/>
            <a:ext cx="2057400" cy="2069486"/>
          </a:xfrm>
          <a:prstGeom prst="rect">
            <a:avLst/>
          </a:prstGeom>
        </p:spPr>
      </p:pic>
      <p:sp>
        <p:nvSpPr>
          <p:cNvPr id="11" name="Text Placeholder 2"/>
          <p:cNvSpPr txBox="1">
            <a:spLocks/>
          </p:cNvSpPr>
          <p:nvPr/>
        </p:nvSpPr>
        <p:spPr>
          <a:xfrm>
            <a:off x="2560637" y="1592263"/>
            <a:ext cx="9603566" cy="2078180"/>
          </a:xfrm>
          <a:prstGeom prst="rect">
            <a:avLst/>
          </a:prstGeom>
        </p:spPr>
        <p:txBody>
          <a:bodyPr vert="horz" wrap="square" lIns="146304" tIns="91440" rIns="146304" bIns="91440" rtlCol="0" anchor="t" anchorCtr="0">
            <a:noAutofit/>
          </a:bodyPr>
          <a:lstStyle>
            <a:lvl1pPr marL="0" marR="0" indent="0" algn="l" defTabSz="932742" rtl="0" eaLnBrk="1" fontAlgn="auto" latinLnBrk="0" hangingPunct="1">
              <a:lnSpc>
                <a:spcPct val="90000"/>
              </a:lnSpc>
              <a:spcBef>
                <a:spcPts val="1224"/>
              </a:spcBef>
              <a:spcAft>
                <a:spcPts val="0"/>
              </a:spcAft>
              <a:buClr>
                <a:schemeClr val="tx1"/>
              </a:buClr>
              <a:buSzPct val="90000"/>
              <a:buFont typeface="Wingdings" pitchFamily="2" charset="2"/>
              <a:buNone/>
              <a:tabLst/>
              <a:defRPr sz="3200" kern="1200" spc="0" baseline="0">
                <a:gradFill>
                  <a:gsLst>
                    <a:gs pos="1250">
                      <a:schemeClr val="tx1"/>
                    </a:gs>
                    <a:gs pos="100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2pPr>
            <a:lvl3pPr marL="231775"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60375"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ts val="1224"/>
              </a:spcBef>
              <a:spcAft>
                <a:spcPts val="0"/>
              </a:spcAft>
              <a:buClr>
                <a:srgbClr val="353535"/>
              </a:buClr>
              <a:buSzPct val="90000"/>
              <a:buFont typeface="Wingdings" pitchFamily="2" charset="2"/>
              <a:buNone/>
              <a:tabLst/>
              <a:defRPr/>
            </a:pPr>
            <a:r>
              <a:rPr kumimoji="0" lang="en-US" sz="2400" b="1"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rPr>
              <a:t>Mike is the Vice President of IT at Contoso</a:t>
            </a:r>
          </a:p>
          <a:p>
            <a:pPr marL="0" marR="0" lvl="0" indent="0" algn="l" defTabSz="932742" rtl="0" eaLnBrk="1" fontAlgn="auto" latinLnBrk="0" hangingPunct="1">
              <a:lnSpc>
                <a:spcPct val="90000"/>
              </a:lnSpc>
              <a:spcBef>
                <a:spcPts val="1224"/>
              </a:spcBef>
              <a:spcAft>
                <a:spcPts val="0"/>
              </a:spcAft>
              <a:buClr>
                <a:srgbClr val="353535"/>
              </a:buClr>
              <a:buSzPct val="90000"/>
              <a:buFont typeface="Wingdings" pitchFamily="2" charset="2"/>
              <a:buNone/>
              <a:tabLst/>
              <a:defRPr/>
            </a:pPr>
            <a:r>
              <a:rPr kumimoji="0" lang="en-US" sz="24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rPr>
              <a:t>Created Contoso’s original web site</a:t>
            </a:r>
          </a:p>
          <a:p>
            <a:pPr marL="0" marR="0" lvl="0" indent="0" algn="l" defTabSz="932742" rtl="0" eaLnBrk="1" fontAlgn="auto" latinLnBrk="0" hangingPunct="1">
              <a:lnSpc>
                <a:spcPct val="90000"/>
              </a:lnSpc>
              <a:spcBef>
                <a:spcPts val="1224"/>
              </a:spcBef>
              <a:spcAft>
                <a:spcPts val="0"/>
              </a:spcAft>
              <a:buClr>
                <a:srgbClr val="353535"/>
              </a:buClr>
              <a:buSzPct val="90000"/>
              <a:buFont typeface="Wingdings" pitchFamily="2" charset="2"/>
              <a:buNone/>
              <a:tabLst/>
              <a:defRPr/>
            </a:pPr>
            <a:r>
              <a:rPr kumimoji="0" lang="en-US" sz="24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rPr>
              <a:t>Responsible for merging Contoso and Adventure Works IT organizations</a:t>
            </a:r>
          </a:p>
          <a:p>
            <a:pPr marL="0" marR="0" lvl="0" indent="0" algn="l" defTabSz="932742" rtl="0" eaLnBrk="1" fontAlgn="auto" latinLnBrk="0" hangingPunct="1">
              <a:lnSpc>
                <a:spcPct val="90000"/>
              </a:lnSpc>
              <a:spcBef>
                <a:spcPts val="1224"/>
              </a:spcBef>
              <a:spcAft>
                <a:spcPts val="0"/>
              </a:spcAft>
              <a:buClr>
                <a:srgbClr val="353535"/>
              </a:buClr>
              <a:buSzPct val="90000"/>
              <a:buFont typeface="Wingdings" pitchFamily="2" charset="2"/>
              <a:buNone/>
              <a:tabLst/>
              <a:defRPr/>
            </a:pPr>
            <a:r>
              <a:rPr kumimoji="0" lang="en-US" sz="24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rPr>
              <a:t>Knows just enough about application development to be dangerous</a:t>
            </a:r>
          </a:p>
          <a:p>
            <a:pPr marL="0" marR="0" lvl="0" indent="0" algn="l" defTabSz="932742" rtl="0" eaLnBrk="1" fontAlgn="auto" latinLnBrk="0" hangingPunct="1">
              <a:lnSpc>
                <a:spcPct val="90000"/>
              </a:lnSpc>
              <a:spcBef>
                <a:spcPts val="1224"/>
              </a:spcBef>
              <a:spcAft>
                <a:spcPts val="0"/>
              </a:spcAft>
              <a:buClr>
                <a:srgbClr val="353535"/>
              </a:buClr>
              <a:buSzPct val="90000"/>
              <a:buFont typeface="Wingdings" pitchFamily="2" charset="2"/>
              <a:buNone/>
              <a:tabLst/>
              <a:defRPr/>
            </a:pPr>
            <a:r>
              <a:rPr kumimoji="0" lang="en-US" sz="24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rPr>
              <a:t>Has recently been learning about the cloud</a:t>
            </a:r>
          </a:p>
          <a:p>
            <a:pPr marL="0" marR="0" lvl="0" indent="0" algn="l" defTabSz="932742" rtl="0" eaLnBrk="1" fontAlgn="auto" latinLnBrk="0" hangingPunct="1">
              <a:lnSpc>
                <a:spcPct val="90000"/>
              </a:lnSpc>
              <a:spcBef>
                <a:spcPts val="1224"/>
              </a:spcBef>
              <a:spcAft>
                <a:spcPts val="0"/>
              </a:spcAft>
              <a:buClr>
                <a:srgbClr val="353535"/>
              </a:buClr>
              <a:buSzPct val="90000"/>
              <a:buFont typeface="Wingdings" pitchFamily="2" charset="2"/>
              <a:buNone/>
              <a:tabLst/>
              <a:defRPr/>
            </a:pPr>
            <a:endParaRPr kumimoji="0" lang="en-US" sz="32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endParaRPr>
          </a:p>
          <a:p>
            <a:pPr marL="571500" marR="0" lvl="0" indent="-571500" algn="l" defTabSz="932742" rtl="0" eaLnBrk="1" fontAlgn="auto" latinLnBrk="0" hangingPunct="1">
              <a:lnSpc>
                <a:spcPct val="90000"/>
              </a:lnSpc>
              <a:spcBef>
                <a:spcPts val="1224"/>
              </a:spcBef>
              <a:spcAft>
                <a:spcPts val="0"/>
              </a:spcAft>
              <a:buClr>
                <a:srgbClr val="353535"/>
              </a:buClr>
              <a:buSzPct val="90000"/>
              <a:buFont typeface="Arial" panose="020B0604020202020204" pitchFamily="34" charset="0"/>
              <a:buChar char="•"/>
              <a:tabLst/>
              <a:defRPr/>
            </a:pPr>
            <a:endParaRPr kumimoji="0" lang="en-US" sz="32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endParaRPr>
          </a:p>
          <a:p>
            <a:pPr marL="0" marR="0" lvl="0" indent="0" algn="l" defTabSz="932742" rtl="0" eaLnBrk="1" fontAlgn="auto" latinLnBrk="0" hangingPunct="1">
              <a:lnSpc>
                <a:spcPct val="90000"/>
              </a:lnSpc>
              <a:spcBef>
                <a:spcPts val="1224"/>
              </a:spcBef>
              <a:spcAft>
                <a:spcPts val="0"/>
              </a:spcAft>
              <a:buClr>
                <a:srgbClr val="353535"/>
              </a:buClr>
              <a:buSzPct val="90000"/>
              <a:buFont typeface="Wingdings" pitchFamily="2" charset="2"/>
              <a:buNone/>
              <a:tabLst/>
              <a:defRPr/>
            </a:pPr>
            <a:endParaRPr kumimoji="0" lang="en-US" sz="32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endParaRPr>
          </a:p>
        </p:txBody>
      </p:sp>
      <p:sp>
        <p:nvSpPr>
          <p:cNvPr id="12" name="Text Placeholder 2"/>
          <p:cNvSpPr txBox="1">
            <a:spLocks/>
          </p:cNvSpPr>
          <p:nvPr/>
        </p:nvSpPr>
        <p:spPr>
          <a:xfrm>
            <a:off x="2560637" y="4238482"/>
            <a:ext cx="9603566" cy="2078180"/>
          </a:xfrm>
          <a:prstGeom prst="rect">
            <a:avLst/>
          </a:prstGeom>
        </p:spPr>
        <p:txBody>
          <a:bodyPr vert="horz" wrap="square" lIns="146304" tIns="91440" rIns="146304" bIns="91440" rtlCol="0" anchor="t" anchorCtr="0">
            <a:noAutofit/>
          </a:bodyPr>
          <a:lstStyle>
            <a:lvl1pPr marL="0" marR="0" indent="0" algn="l" defTabSz="932742" rtl="0" eaLnBrk="1" fontAlgn="auto" latinLnBrk="0" hangingPunct="1">
              <a:lnSpc>
                <a:spcPct val="90000"/>
              </a:lnSpc>
              <a:spcBef>
                <a:spcPts val="1224"/>
              </a:spcBef>
              <a:spcAft>
                <a:spcPts val="0"/>
              </a:spcAft>
              <a:buClr>
                <a:schemeClr val="tx1"/>
              </a:buClr>
              <a:buSzPct val="90000"/>
              <a:buFont typeface="Wingdings" pitchFamily="2" charset="2"/>
              <a:buNone/>
              <a:tabLst/>
              <a:defRPr sz="3200" kern="1200" spc="0" baseline="0">
                <a:gradFill>
                  <a:gsLst>
                    <a:gs pos="1250">
                      <a:schemeClr val="tx1"/>
                    </a:gs>
                    <a:gs pos="100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2pPr>
            <a:lvl3pPr marL="231775"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60375"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ts val="1224"/>
              </a:spcBef>
              <a:spcAft>
                <a:spcPts val="0"/>
              </a:spcAft>
              <a:buClr>
                <a:srgbClr val="353535"/>
              </a:buClr>
              <a:buSzPct val="90000"/>
              <a:buFont typeface="Wingdings" pitchFamily="2" charset="2"/>
              <a:buNone/>
              <a:tabLst/>
              <a:defRPr/>
            </a:pPr>
            <a:r>
              <a:rPr kumimoji="0" lang="en-US" sz="2400" b="1"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rPr>
              <a:t>Sharon is the Lead Application Architect at Contoso</a:t>
            </a:r>
          </a:p>
          <a:p>
            <a:pPr marL="0" marR="0" lvl="0" indent="0" algn="l" defTabSz="932742" rtl="0" eaLnBrk="1" fontAlgn="auto" latinLnBrk="0" hangingPunct="1">
              <a:lnSpc>
                <a:spcPct val="90000"/>
              </a:lnSpc>
              <a:spcBef>
                <a:spcPts val="1224"/>
              </a:spcBef>
              <a:spcAft>
                <a:spcPts val="0"/>
              </a:spcAft>
              <a:buClr>
                <a:srgbClr val="353535"/>
              </a:buClr>
              <a:buSzPct val="90000"/>
              <a:buFont typeface="Wingdings" pitchFamily="2" charset="2"/>
              <a:buNone/>
              <a:tabLst/>
              <a:defRPr/>
            </a:pPr>
            <a:r>
              <a:rPr kumimoji="0" lang="en-US" sz="24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rPr>
              <a:t>Started at Contoso three months ago</a:t>
            </a:r>
          </a:p>
          <a:p>
            <a:pPr marL="0" marR="0" lvl="0" indent="0" algn="l" defTabSz="932742" rtl="0" eaLnBrk="1" fontAlgn="auto" latinLnBrk="0" hangingPunct="1">
              <a:lnSpc>
                <a:spcPct val="90000"/>
              </a:lnSpc>
              <a:spcBef>
                <a:spcPts val="1224"/>
              </a:spcBef>
              <a:spcAft>
                <a:spcPts val="0"/>
              </a:spcAft>
              <a:buClr>
                <a:srgbClr val="353535"/>
              </a:buClr>
              <a:buSzPct val="90000"/>
              <a:buFont typeface="Wingdings" pitchFamily="2" charset="2"/>
              <a:buNone/>
              <a:tabLst/>
              <a:defRPr/>
            </a:pPr>
            <a:r>
              <a:rPr kumimoji="0" lang="en-US" sz="24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rPr>
              <a:t>Deep background in .NET and web development</a:t>
            </a:r>
          </a:p>
          <a:p>
            <a:pPr marL="0" marR="0" lvl="0" indent="0" algn="l" defTabSz="932742" rtl="0" eaLnBrk="1" fontAlgn="auto" latinLnBrk="0" hangingPunct="1">
              <a:lnSpc>
                <a:spcPct val="90000"/>
              </a:lnSpc>
              <a:spcBef>
                <a:spcPts val="1224"/>
              </a:spcBef>
              <a:spcAft>
                <a:spcPts val="0"/>
              </a:spcAft>
              <a:buClr>
                <a:srgbClr val="353535"/>
              </a:buClr>
              <a:buSzPct val="90000"/>
              <a:buFont typeface="Wingdings" pitchFamily="2" charset="2"/>
              <a:buNone/>
              <a:tabLst/>
              <a:defRPr/>
            </a:pPr>
            <a:r>
              <a:rPr kumimoji="0" lang="en-US" sz="24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rPr>
              <a:t>Has recently been learning about the Microsoft Azure platform</a:t>
            </a:r>
          </a:p>
          <a:p>
            <a:pPr marL="0" marR="0" lvl="0" indent="0" algn="l" defTabSz="932742" rtl="0" eaLnBrk="1" fontAlgn="auto" latinLnBrk="0" hangingPunct="1">
              <a:lnSpc>
                <a:spcPct val="90000"/>
              </a:lnSpc>
              <a:spcBef>
                <a:spcPts val="1224"/>
              </a:spcBef>
              <a:spcAft>
                <a:spcPts val="0"/>
              </a:spcAft>
              <a:buClr>
                <a:srgbClr val="353535"/>
              </a:buClr>
              <a:buSzPct val="90000"/>
              <a:buFont typeface="Wingdings" pitchFamily="2" charset="2"/>
              <a:buNone/>
              <a:tabLst/>
              <a:defRPr/>
            </a:pPr>
            <a:endParaRPr kumimoji="0" lang="en-US" sz="32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endParaRPr>
          </a:p>
          <a:p>
            <a:pPr marL="0" marR="0" lvl="0" indent="0" algn="l" defTabSz="932742" rtl="0" eaLnBrk="1" fontAlgn="auto" latinLnBrk="0" hangingPunct="1">
              <a:lnSpc>
                <a:spcPct val="90000"/>
              </a:lnSpc>
              <a:spcBef>
                <a:spcPts val="1224"/>
              </a:spcBef>
              <a:spcAft>
                <a:spcPts val="0"/>
              </a:spcAft>
              <a:buClr>
                <a:srgbClr val="353535"/>
              </a:buClr>
              <a:buSzPct val="90000"/>
              <a:buFont typeface="Wingdings" pitchFamily="2" charset="2"/>
              <a:buNone/>
              <a:tabLst/>
              <a:defRPr/>
            </a:pPr>
            <a:endParaRPr kumimoji="0" lang="en-US" sz="32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endParaRPr>
          </a:p>
          <a:p>
            <a:pPr marL="571500" marR="0" lvl="0" indent="-571500" algn="l" defTabSz="932742" rtl="0" eaLnBrk="1" fontAlgn="auto" latinLnBrk="0" hangingPunct="1">
              <a:lnSpc>
                <a:spcPct val="90000"/>
              </a:lnSpc>
              <a:spcBef>
                <a:spcPts val="1224"/>
              </a:spcBef>
              <a:spcAft>
                <a:spcPts val="0"/>
              </a:spcAft>
              <a:buClr>
                <a:srgbClr val="353535"/>
              </a:buClr>
              <a:buSzPct val="90000"/>
              <a:buFont typeface="Arial" panose="020B0604020202020204" pitchFamily="34" charset="0"/>
              <a:buChar char="•"/>
              <a:tabLst/>
              <a:defRPr/>
            </a:pPr>
            <a:endParaRPr kumimoji="0" lang="en-US" sz="32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endParaRPr>
          </a:p>
          <a:p>
            <a:pPr marL="0" marR="0" lvl="0" indent="0" algn="l" defTabSz="932742" rtl="0" eaLnBrk="1" fontAlgn="auto" latinLnBrk="0" hangingPunct="1">
              <a:lnSpc>
                <a:spcPct val="90000"/>
              </a:lnSpc>
              <a:spcBef>
                <a:spcPts val="1224"/>
              </a:spcBef>
              <a:spcAft>
                <a:spcPts val="0"/>
              </a:spcAft>
              <a:buClr>
                <a:srgbClr val="353535"/>
              </a:buClr>
              <a:buSzPct val="90000"/>
              <a:buFont typeface="Wingdings" pitchFamily="2" charset="2"/>
              <a:buNone/>
              <a:tabLst/>
              <a:defRPr/>
            </a:pPr>
            <a:endParaRPr kumimoji="0" lang="en-US" sz="32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endParaRPr>
          </a:p>
        </p:txBody>
      </p:sp>
    </p:spTree>
    <p:extLst>
      <p:ext uri="{BB962C8B-B14F-4D97-AF65-F5344CB8AC3E}">
        <p14:creationId xmlns:p14="http://schemas.microsoft.com/office/powerpoint/2010/main" val="73638674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74320" y="830262"/>
            <a:ext cx="2057400" cy="2078180"/>
          </a:xfrm>
          <a:prstGeom prst="rect">
            <a:avLst/>
          </a:prstGeom>
        </p:spPr>
      </p:pic>
      <p:sp>
        <p:nvSpPr>
          <p:cNvPr id="3" name="Text Placeholder 2"/>
          <p:cNvSpPr txBox="1">
            <a:spLocks/>
          </p:cNvSpPr>
          <p:nvPr/>
        </p:nvSpPr>
        <p:spPr>
          <a:xfrm>
            <a:off x="2538075" y="3268662"/>
            <a:ext cx="9603566" cy="2078180"/>
          </a:xfrm>
          <a:prstGeom prst="rect">
            <a:avLst/>
          </a:prstGeom>
        </p:spPr>
        <p:txBody>
          <a:bodyPr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400" dirty="0"/>
          </a:p>
          <a:p>
            <a:endParaRPr lang="en-US" dirty="0"/>
          </a:p>
          <a:p>
            <a:pPr marL="571500" indent="-571500"/>
            <a:endParaRPr lang="en-US" dirty="0"/>
          </a:p>
          <a:p>
            <a:endParaRPr lang="en-US" dirty="0"/>
          </a:p>
        </p:txBody>
      </p:sp>
      <p:sp>
        <p:nvSpPr>
          <p:cNvPr id="4" name="Text Placeholder 2"/>
          <p:cNvSpPr txBox="1">
            <a:spLocks/>
          </p:cNvSpPr>
          <p:nvPr/>
        </p:nvSpPr>
        <p:spPr>
          <a:xfrm>
            <a:off x="2560637" y="830263"/>
            <a:ext cx="9583518" cy="2438399"/>
          </a:xfrm>
          <a:prstGeom prst="rect">
            <a:avLst/>
          </a:prstGeom>
        </p:spPr>
        <p:txBody>
          <a:bodyPr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The board wants to completely refresh our online presence to better compete with the “big box” online retailers. We’re talking user ratings and reviews, order tracking… the works.</a:t>
            </a:r>
          </a:p>
          <a:p>
            <a:pPr marL="0" indent="0">
              <a:buNone/>
            </a:pPr>
            <a:endParaRPr lang="en-US" sz="3200" dirty="0"/>
          </a:p>
        </p:txBody>
      </p:sp>
      <p:sp>
        <p:nvSpPr>
          <p:cNvPr id="5" name="Text Placeholder 2"/>
          <p:cNvSpPr txBox="1">
            <a:spLocks/>
          </p:cNvSpPr>
          <p:nvPr/>
        </p:nvSpPr>
        <p:spPr>
          <a:xfrm>
            <a:off x="2558122" y="2659062"/>
            <a:ext cx="9606081" cy="685800"/>
          </a:xfrm>
          <a:prstGeom prst="rect">
            <a:avLst/>
          </a:prstGeom>
        </p:spPr>
        <p:txBody>
          <a:bodyPr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I promised them that we would launch in six months.</a:t>
            </a:r>
          </a:p>
        </p:txBody>
      </p:sp>
      <p:sp>
        <p:nvSpPr>
          <p:cNvPr id="6" name="Text Placeholder 2"/>
          <p:cNvSpPr txBox="1">
            <a:spLocks/>
          </p:cNvSpPr>
          <p:nvPr/>
        </p:nvSpPr>
        <p:spPr>
          <a:xfrm>
            <a:off x="2558122" y="4020917"/>
            <a:ext cx="9586033" cy="990599"/>
          </a:xfrm>
          <a:prstGeom prst="rect">
            <a:avLst/>
          </a:prstGeom>
        </p:spPr>
        <p:txBody>
          <a:bodyPr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I realize that this is a tall order so I want you to pull in the Adventure Works developers.</a:t>
            </a:r>
          </a:p>
        </p:txBody>
      </p:sp>
      <p:pic>
        <p:nvPicPr>
          <p:cNvPr id="7" name="Picture 6"/>
          <p:cNvPicPr>
            <a:picLocks noChangeAspect="1"/>
          </p:cNvPicPr>
          <p:nvPr/>
        </p:nvPicPr>
        <p:blipFill>
          <a:blip r:embed="rId4"/>
          <a:stretch>
            <a:fillRect/>
          </a:stretch>
        </p:blipFill>
        <p:spPr>
          <a:xfrm>
            <a:off x="274320" y="4020917"/>
            <a:ext cx="2057400" cy="2078180"/>
          </a:xfrm>
          <a:prstGeom prst="rect">
            <a:avLst/>
          </a:prstGeom>
        </p:spPr>
      </p:pic>
      <p:sp>
        <p:nvSpPr>
          <p:cNvPr id="8" name="Text Placeholder 2"/>
          <p:cNvSpPr txBox="1">
            <a:spLocks/>
          </p:cNvSpPr>
          <p:nvPr/>
        </p:nvSpPr>
        <p:spPr>
          <a:xfrm>
            <a:off x="2558123" y="4948282"/>
            <a:ext cx="9583518" cy="990599"/>
          </a:xfrm>
          <a:prstGeom prst="rect">
            <a:avLst/>
          </a:prstGeom>
        </p:spPr>
        <p:txBody>
          <a:bodyPr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They’re MEAN stack (Mongo DB, Express, AngularJS and Node.js) developers.</a:t>
            </a:r>
          </a:p>
        </p:txBody>
      </p:sp>
    </p:spTree>
    <p:extLst>
      <p:ext uri="{BB962C8B-B14F-4D97-AF65-F5344CB8AC3E}">
        <p14:creationId xmlns:p14="http://schemas.microsoft.com/office/powerpoint/2010/main" val="25149784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4639" y="295274"/>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a:t>Initial Design</a:t>
            </a:r>
          </a:p>
        </p:txBody>
      </p:sp>
      <p:pic>
        <p:nvPicPr>
          <p:cNvPr id="5" name="Picture 4">
            <a:extLst>
              <a:ext uri="{FF2B5EF4-FFF2-40B4-BE49-F238E27FC236}">
                <a16:creationId xmlns:a16="http://schemas.microsoft.com/office/drawing/2014/main" id="{5F72C77C-A878-45C9-90EC-0415EE8D16AF}"/>
              </a:ext>
            </a:extLst>
          </p:cNvPr>
          <p:cNvPicPr>
            <a:picLocks noChangeAspect="1"/>
          </p:cNvPicPr>
          <p:nvPr/>
        </p:nvPicPr>
        <p:blipFill>
          <a:blip r:embed="rId3"/>
          <a:stretch>
            <a:fillRect/>
          </a:stretch>
        </p:blipFill>
        <p:spPr>
          <a:xfrm>
            <a:off x="268681" y="1439862"/>
            <a:ext cx="11895522" cy="5099368"/>
          </a:xfrm>
          <a:prstGeom prst="rect">
            <a:avLst/>
          </a:prstGeom>
        </p:spPr>
      </p:pic>
    </p:spTree>
    <p:extLst>
      <p:ext uri="{BB962C8B-B14F-4D97-AF65-F5344CB8AC3E}">
        <p14:creationId xmlns:p14="http://schemas.microsoft.com/office/powerpoint/2010/main" val="110985608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4639" y="295274"/>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a:t>Initial Design Review</a:t>
            </a:r>
          </a:p>
        </p:txBody>
      </p:sp>
      <p:sp>
        <p:nvSpPr>
          <p:cNvPr id="3" name="Text Placeholder 2"/>
          <p:cNvSpPr txBox="1">
            <a:spLocks/>
          </p:cNvSpPr>
          <p:nvPr/>
        </p:nvSpPr>
        <p:spPr>
          <a:xfrm>
            <a:off x="274638" y="1212850"/>
            <a:ext cx="8991599" cy="590931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It’s simple.</a:t>
            </a:r>
          </a:p>
          <a:p>
            <a:pPr marL="0" indent="0">
              <a:buNone/>
            </a:pPr>
            <a:r>
              <a:rPr lang="en-US" dirty="0"/>
              <a:t>It’s relatively scalable.</a:t>
            </a:r>
          </a:p>
          <a:p>
            <a:pPr marL="0" indent="0">
              <a:buNone/>
            </a:pPr>
            <a:r>
              <a:rPr lang="en-US" dirty="0"/>
              <a:t>As we scale, it could become very costly.</a:t>
            </a:r>
          </a:p>
          <a:p>
            <a:pPr marL="0" indent="0">
              <a:buNone/>
            </a:pPr>
            <a:r>
              <a:rPr lang="en-US" dirty="0"/>
              <a:t>It’s going to be very difficult to work across languages and platforms.</a:t>
            </a:r>
          </a:p>
          <a:p>
            <a:pPr marL="0" indent="0">
              <a:buNone/>
            </a:pPr>
            <a:r>
              <a:rPr lang="en-US" dirty="0"/>
              <a:t>Virtual machines will still need to be managed by someone.</a:t>
            </a:r>
          </a:p>
          <a:p>
            <a:endParaRPr lang="en-US" dirty="0"/>
          </a:p>
          <a:p>
            <a:endParaRPr lang="en-US" dirty="0"/>
          </a:p>
        </p:txBody>
      </p:sp>
      <p:pic>
        <p:nvPicPr>
          <p:cNvPr id="4" name="Picture 3"/>
          <p:cNvPicPr>
            <a:picLocks noChangeAspect="1"/>
          </p:cNvPicPr>
          <p:nvPr/>
        </p:nvPicPr>
        <p:blipFill>
          <a:blip r:embed="rId3"/>
          <a:stretch>
            <a:fillRect/>
          </a:stretch>
        </p:blipFill>
        <p:spPr>
          <a:xfrm>
            <a:off x="10071245" y="2427696"/>
            <a:ext cx="2057400" cy="2069486"/>
          </a:xfrm>
          <a:prstGeom prst="rect">
            <a:avLst/>
          </a:prstGeom>
        </p:spPr>
      </p:pic>
      <p:pic>
        <p:nvPicPr>
          <p:cNvPr id="5" name="Picture 4"/>
          <p:cNvPicPr>
            <a:picLocks noChangeAspect="1"/>
          </p:cNvPicPr>
          <p:nvPr/>
        </p:nvPicPr>
        <p:blipFill>
          <a:blip r:embed="rId4"/>
          <a:stretch>
            <a:fillRect/>
          </a:stretch>
        </p:blipFill>
        <p:spPr>
          <a:xfrm>
            <a:off x="10071245" y="4626036"/>
            <a:ext cx="2057400" cy="2078180"/>
          </a:xfrm>
          <a:prstGeom prst="rect">
            <a:avLst/>
          </a:prstGeom>
        </p:spPr>
      </p:pic>
    </p:spTree>
    <p:extLst>
      <p:ext uri="{BB962C8B-B14F-4D97-AF65-F5344CB8AC3E}">
        <p14:creationId xmlns:p14="http://schemas.microsoft.com/office/powerpoint/2010/main" val="3765111056"/>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IMING" val="|30.672"/>
</p:tagLst>
</file>

<file path=ppt/tags/tag2.xml><?xml version="1.0" encoding="utf-8"?>
<p:tagLst xmlns:a="http://schemas.openxmlformats.org/drawingml/2006/main" xmlns:r="http://schemas.openxmlformats.org/officeDocument/2006/relationships" xmlns:p="http://schemas.openxmlformats.org/presentationml/2006/main">
  <p:tag name="TIMING" val="|61.653|34.118"/>
</p:tagLst>
</file>

<file path=ppt/theme/theme1.xml><?xml version="1.0" encoding="utf-8"?>
<a:theme xmlns:a="http://schemas.openxmlformats.org/drawingml/2006/main" name="WHITE TEMPLATE">
  <a:themeElements>
    <a:clrScheme name="BT - Dark blue on white">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DARK_BLUE_2016_8.potx" id="{4FF32A3D-B0EC-495C-AF46-E5EB76C621A5}" vid="{49D7FC66-7821-4689-8681-3263CCC233C7}"/>
    </a:ext>
  </a:extLst>
</a:theme>
</file>

<file path=ppt/theme/theme2.xml><?xml version="1.0" encoding="utf-8"?>
<a:theme xmlns:a="http://schemas.openxmlformats.org/drawingml/2006/main" name="COLOR TEMPLATE">
  <a:themeElements>
    <a:clrScheme name="BT - Dark blue">
      <a:dk1>
        <a:srgbClr val="505050"/>
      </a:dk1>
      <a:lt1>
        <a:srgbClr val="FFFFFF"/>
      </a:lt1>
      <a:dk2>
        <a:srgbClr val="002050"/>
      </a:dk2>
      <a:lt2>
        <a:srgbClr val="CDF4FF"/>
      </a:lt2>
      <a:accent1>
        <a:srgbClr val="0078D7"/>
      </a:accent1>
      <a:accent2>
        <a:srgbClr val="B4009E"/>
      </a:accent2>
      <a:accent3>
        <a:srgbClr val="107C10"/>
      </a:accent3>
      <a:accent4>
        <a:srgbClr val="5C2D91"/>
      </a:accent4>
      <a:accent5>
        <a:srgbClr val="008272"/>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DARK_BLUE_2016_8.potx" id="{4FF32A3D-B0EC-495C-AF46-E5EB76C621A5}" vid="{BBE1F22C-DF7E-4CA3-8D2F-6CF4F093D30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4553072-E538-48C4-90FC-3653F32D67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630a2e83-186a-4a0f-ab27-bee8a8096abc"/>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Brand_template_16-9_Business_DARK_BLUE_2016_8</Template>
  <TotalTime>4050</TotalTime>
  <Words>2700</Words>
  <Application>Microsoft Office PowerPoint</Application>
  <PresentationFormat>Custom</PresentationFormat>
  <Paragraphs>513</Paragraphs>
  <Slides>50</Slides>
  <Notes>50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50</vt:i4>
      </vt:variant>
    </vt:vector>
  </HeadingPairs>
  <TitlesOfParts>
    <vt:vector size="58" baseType="lpstr">
      <vt:lpstr>Arial</vt:lpstr>
      <vt:lpstr>Consolas</vt:lpstr>
      <vt:lpstr>Segoe UI</vt:lpstr>
      <vt:lpstr>Segoe UI Light</vt:lpstr>
      <vt:lpstr>Segoe UI Semilight</vt:lpstr>
      <vt:lpstr>Wingdings</vt:lpstr>
      <vt:lpstr>WHITE TEMPLATE</vt:lpstr>
      <vt:lpstr>COLOR TEMPLATE</vt:lpstr>
      <vt:lpstr>CLOUD SOLID: Building Highly Maintainable Applications in a Cloud-Enabled World</vt:lpstr>
      <vt:lpstr>PowerPoint Presentation</vt:lpstr>
      <vt:lpstr>PowerPoint Presentation</vt:lpstr>
      <vt:lpstr>The following presentation is based on real projects.</vt:lpstr>
      <vt:lpstr>PowerPoint Presentation</vt:lpstr>
      <vt:lpstr>PowerPoint Presentation</vt:lpstr>
      <vt:lpstr>PowerPoint Presentation</vt:lpstr>
      <vt:lpstr>PowerPoint Presentation</vt:lpstr>
      <vt:lpstr>PowerPoint Presentation</vt:lpstr>
      <vt:lpstr>Single Responsibility Principle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Extending the Place Order function</vt:lpstr>
      <vt:lpstr>PowerPoint Presentation</vt:lpstr>
      <vt:lpstr>PowerPoint Presentation</vt:lpstr>
      <vt:lpstr>Making the Place Order function more extensible</vt:lpstr>
      <vt:lpstr>Sending the Comment Added email</vt:lpstr>
      <vt:lpstr>Refactoring the email pipeline</vt:lpstr>
      <vt:lpstr>PowerPoint Presentation</vt:lpstr>
      <vt:lpstr>Closing Data Models</vt:lpstr>
      <vt:lpstr>PowerPoint Presentation</vt:lpstr>
      <vt:lpstr>PowerPoint Presentation</vt:lpstr>
      <vt:lpstr>PowerPoint Presentation</vt:lpstr>
      <vt:lpstr>Azure User Review Architecture</vt:lpstr>
      <vt:lpstr>On-Premises User Review Architecture</vt:lpstr>
      <vt:lpstr>PowerPoint Presentation</vt:lpstr>
      <vt:lpstr>PowerPoint Presentation</vt:lpstr>
      <vt:lpstr>Liskov Substitution Principle</vt:lpstr>
      <vt:lpstr>PowerPoint Presentation</vt:lpstr>
      <vt:lpstr>PowerPoint Presentation</vt:lpstr>
      <vt:lpstr>PowerPoint Presentation</vt:lpstr>
      <vt:lpstr>PowerPoint Presentation</vt:lpstr>
      <vt:lpstr>PowerPoint Presentation</vt:lpstr>
      <vt:lpstr>PowerPoint Presentation</vt:lpstr>
      <vt:lpstr>Reviewing the email pipeline</vt:lpstr>
      <vt:lpstr>Sidecar containers</vt:lpstr>
      <vt:lpstr>Publishing through ambassadors</vt:lpstr>
      <vt:lpstr>Subscribing through ambassadors</vt:lpstr>
      <vt:lpstr>Other ambassador scenarios</vt:lpstr>
      <vt:lpstr>PowerPoint Presentation</vt:lpstr>
      <vt:lpstr>PowerPoint Presentation</vt:lpstr>
      <vt:lpstr>PowerPoint Presentation</vt:lpstr>
      <vt:lpstr>PowerPoint Presentation</vt:lpstr>
      <vt:lpstr>aka.ms/cloudsolid</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SOLID: Building Highly Maintainable Applications in a Cloud-Enabled World</dc:title>
  <dc:subject>&lt;Speech title here&gt;</dc:subject>
  <dc:creator>Casey Watson</dc:creator>
  <cp:keywords/>
  <dc:description>Template: Maryfj_x000d_
Formatting: _x000d_
Audience Type:</dc:description>
  <cp:lastModifiedBy>Casey Watson</cp:lastModifiedBy>
  <cp:revision>56</cp:revision>
  <dcterms:created xsi:type="dcterms:W3CDTF">2017-03-10T17:24:58Z</dcterms:created>
  <dcterms:modified xsi:type="dcterms:W3CDTF">2018-02-20T16:45:20Z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TaxCatchAll">
    <vt:lpwstr/>
  </property>
  <property fmtid="{D5CDD505-2E9C-101B-9397-08002B2CF9AE}" pid="13" name="TaxKeywordTaxHTField">
    <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Ref">
    <vt:lpwstr>https://api.informationprotection.azure.com/api/72f988bf-86f1-41af-91ab-2d7cd011db47</vt:lpwstr>
  </property>
  <property fmtid="{D5CDD505-2E9C-101B-9397-08002B2CF9AE}" pid="17" name="MSIP_Label_f42aa342-8706-4288-bd11-ebb85995028c_Owner">
    <vt:lpwstr>cawatson@microsoft.com</vt:lpwstr>
  </property>
  <property fmtid="{D5CDD505-2E9C-101B-9397-08002B2CF9AE}" pid="18" name="MSIP_Label_f42aa342-8706-4288-bd11-ebb85995028c_SetDate">
    <vt:lpwstr>2017-07-18T17:07:49.2109590-05:00</vt:lpwstr>
  </property>
  <property fmtid="{D5CDD505-2E9C-101B-9397-08002B2CF9AE}" pid="19" name="MSIP_Label_f42aa342-8706-4288-bd11-ebb85995028c_Name">
    <vt:lpwstr>General</vt:lpwstr>
  </property>
  <property fmtid="{D5CDD505-2E9C-101B-9397-08002B2CF9AE}" pid="20" name="MSIP_Label_f42aa342-8706-4288-bd11-ebb85995028c_Application">
    <vt:lpwstr>Microsoft Azure Information Protection</vt:lpwstr>
  </property>
  <property fmtid="{D5CDD505-2E9C-101B-9397-08002B2CF9AE}" pid="21" name="MSIP_Label_f42aa342-8706-4288-bd11-ebb85995028c_Extended_MSFT_Method">
    <vt:lpwstr>Automatic</vt:lpwstr>
  </property>
  <property fmtid="{D5CDD505-2E9C-101B-9397-08002B2CF9AE}" pid="22" name="Sensitivity">
    <vt:lpwstr>General</vt:lpwstr>
  </property>
</Properties>
</file>