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24"/>
  </p:notesMasterIdLst>
  <p:handoutMasterIdLst>
    <p:handoutMasterId r:id="rId25"/>
  </p:handoutMasterIdLst>
  <p:sldIdLst>
    <p:sldId id="256" r:id="rId7"/>
    <p:sldId id="270" r:id="rId8"/>
    <p:sldId id="273" r:id="rId9"/>
    <p:sldId id="258" r:id="rId10"/>
    <p:sldId id="269" r:id="rId11"/>
    <p:sldId id="262" r:id="rId12"/>
    <p:sldId id="265" r:id="rId13"/>
    <p:sldId id="259" r:id="rId14"/>
    <p:sldId id="260" r:id="rId15"/>
    <p:sldId id="261" r:id="rId16"/>
    <p:sldId id="272" r:id="rId17"/>
    <p:sldId id="263" r:id="rId18"/>
    <p:sldId id="267" r:id="rId19"/>
    <p:sldId id="264" r:id="rId20"/>
    <p:sldId id="266" r:id="rId21"/>
    <p:sldId id="271" r:id="rId22"/>
    <p:sldId id="268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E22"/>
    <a:srgbClr val="001B42"/>
    <a:srgbClr val="0078D7"/>
    <a:srgbClr val="003582"/>
    <a:srgbClr val="3393DF"/>
    <a:srgbClr val="FFFFFF"/>
    <a:srgbClr val="218ADC"/>
    <a:srgbClr val="FF8C00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92136" autoAdjust="0"/>
  </p:normalViewPr>
  <p:slideViewPr>
    <p:cSldViewPr>
      <p:cViewPr varScale="1">
        <p:scale>
          <a:sx n="76" d="100"/>
          <a:sy n="76" d="100"/>
        </p:scale>
        <p:origin x="27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9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7/25/2017 12:24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35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35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29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3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6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10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3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1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8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7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7/25/2017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211264"/>
            <a:ext cx="7315199" cy="1828800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5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7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174" name="Group 173"/>
          <p:cNvGrpSpPr>
            <a:grpSpLocks noChangeAspect="1"/>
          </p:cNvGrpSpPr>
          <p:nvPr userDrawn="1"/>
        </p:nvGrpSpPr>
        <p:grpSpPr bwMode="gray">
          <a:xfrm>
            <a:off x="5788927" y="4224322"/>
            <a:ext cx="6647549" cy="2770205"/>
            <a:chOff x="5788926" y="4224320"/>
            <a:chExt cx="6647549" cy="2770205"/>
          </a:xfrm>
        </p:grpSpPr>
        <p:sp>
          <p:nvSpPr>
            <p:cNvPr id="175" name="Freeform: Shape 17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2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3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4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5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6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7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8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9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0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1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2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4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5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6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7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8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9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0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1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2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3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4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5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6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7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8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9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0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1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2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3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4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5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6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7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8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9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0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1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2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3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4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5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6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7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8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9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0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1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2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3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4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5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6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7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8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9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0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1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2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3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4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5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6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7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09" name="MS logo white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73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8"/>
            <a:ext cx="10056813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200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200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3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2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2266774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5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5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20610"/>
            <a:ext cx="4571999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1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1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89" indent="-290489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3" indent="-280965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2" indent="-290489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3" indent="-22858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3" indent="-228581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211264"/>
            <a:ext cx="7315199" cy="1828800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5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7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7" y="4224322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1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25678"/>
            <a:ext cx="7315199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8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7" y="4224322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Freeform 53"/>
            <p:cNvSpPr>
              <a:spLocks/>
            </p:cNvSpPr>
            <p:nvPr userDrawn="1"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1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25678"/>
            <a:ext cx="7315199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8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7" y="4224322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1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1" y="2"/>
            <a:ext cx="6994526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80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1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66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7" y="4224322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3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4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6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7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9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0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2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3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6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8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9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0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1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2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3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4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7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81" indent="0">
              <a:buNone/>
              <a:defRPr/>
            </a:lvl2pPr>
            <a:lvl3pPr marL="457162" indent="0">
              <a:buNone/>
              <a:defRPr/>
            </a:lvl3pPr>
            <a:lvl4pPr marL="685742" indent="0">
              <a:buNone/>
              <a:defRPr/>
            </a:lvl4pPr>
            <a:lvl5pPr marL="914324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8"/>
            <a:ext cx="11888787" cy="23083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66" indent="0">
              <a:buFont typeface="Wingdings" panose="05000000000000000000" pitchFamily="2" charset="2"/>
              <a:buNone/>
              <a:defRPr sz="2400" b="0"/>
            </a:lvl2pPr>
            <a:lvl3pPr marL="450812" indent="0">
              <a:buFont typeface="Wingdings" panose="05000000000000000000" pitchFamily="2" charset="2"/>
              <a:buNone/>
              <a:tabLst/>
              <a:defRPr sz="2200" b="0"/>
            </a:lvl3pPr>
            <a:lvl4pPr marL="652407" indent="0">
              <a:buFont typeface="Wingdings" panose="05000000000000000000" pitchFamily="2" charset="2"/>
              <a:buNone/>
              <a:defRPr sz="2200" b="0"/>
            </a:lvl4pPr>
            <a:lvl5pPr marL="854004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1288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66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12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07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04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07" marR="0" lvl="0" indent="-514307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29" marR="0" lvl="1" indent="-457162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7975" marR="0" lvl="2" indent="-457162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570" marR="0" lvl="3" indent="-457162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166" marR="0" lvl="4" indent="-457162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23658"/>
          </a:xfrm>
        </p:spPr>
        <p:txBody>
          <a:bodyPr wrap="square">
            <a:spAutoFit/>
          </a:bodyPr>
          <a:lstStyle>
            <a:lvl1pPr marL="231756" indent="-231756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03" indent="-171435">
              <a:buFont typeface="Wingdings" panose="05000000000000000000" pitchFamily="2" charset="2"/>
              <a:buChar char=""/>
              <a:defRPr sz="2400" b="0"/>
            </a:lvl2pPr>
            <a:lvl3pPr marL="639709" indent="-188897">
              <a:buFont typeface="Wingdings" panose="05000000000000000000" pitchFamily="2" charset="2"/>
              <a:buChar char=""/>
              <a:tabLst/>
              <a:defRPr sz="2200" b="0"/>
            </a:lvl3pPr>
            <a:lvl4pPr marL="828605" indent="-176198">
              <a:buFont typeface="Wingdings" panose="05000000000000000000" pitchFamily="2" charset="2"/>
              <a:buChar char=""/>
              <a:defRPr sz="2200" b="0"/>
            </a:lvl4pPr>
            <a:lvl5pPr marL="1023853" indent="-169848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1288"/>
            <a:ext cx="5486399" cy="2123658"/>
          </a:xfrm>
        </p:spPr>
        <p:txBody>
          <a:bodyPr wrap="square">
            <a:spAutoFit/>
          </a:bodyPr>
          <a:lstStyle>
            <a:lvl1pPr marL="287314" indent="-287314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38" indent="-342872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684" indent="-342872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279" indent="-342872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876" indent="-342872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56" marR="0" lvl="0" indent="-231756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03" marR="0" lvl="1" indent="-171435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09" marR="0" lvl="2" indent="-188897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05" marR="0" lvl="3" indent="-176198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853" marR="0" lvl="4" indent="-169848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8"/>
            <a:ext cx="10056813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8"/>
            <a:ext cx="10056813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200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80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1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66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1" y="2"/>
            <a:ext cx="6994526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0" name="Group 189"/>
          <p:cNvGrpSpPr>
            <a:grpSpLocks noChangeAspect="1"/>
          </p:cNvGrpSpPr>
          <p:nvPr userDrawn="1"/>
        </p:nvGrpSpPr>
        <p:grpSpPr bwMode="gray">
          <a:xfrm>
            <a:off x="5788927" y="4224322"/>
            <a:ext cx="6647549" cy="2770205"/>
            <a:chOff x="5788926" y="4224320"/>
            <a:chExt cx="6647549" cy="2770205"/>
          </a:xfrm>
        </p:grpSpPr>
        <p:sp>
          <p:nvSpPr>
            <p:cNvPr id="191" name="Freeform: Shape 1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0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1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2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3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4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5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6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7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8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9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0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1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2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3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4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5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6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7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8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9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0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1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2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3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4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5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6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7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8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9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0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1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7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200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3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2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2266774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5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5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20610"/>
            <a:ext cx="4571999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1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1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89" indent="-290489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3" indent="-280965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2" indent="-290489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3" indent="-22858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3" indent="-228581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1211264"/>
            <a:ext cx="7315199" cy="1828800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5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7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7" y="4224322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1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25678"/>
            <a:ext cx="7315199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8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7" y="4224322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1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1" y="2"/>
            <a:ext cx="6994526" cy="6994525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80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1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66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7" y="4224322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7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81" indent="0">
              <a:buNone/>
              <a:defRPr/>
            </a:lvl2pPr>
            <a:lvl3pPr marL="457162" indent="0">
              <a:buNone/>
              <a:defRPr/>
            </a:lvl3pPr>
            <a:lvl4pPr marL="685742" indent="0">
              <a:buNone/>
              <a:defRPr/>
            </a:lvl4pPr>
            <a:lvl5pPr marL="91432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81" indent="0">
              <a:buNone/>
              <a:defRPr/>
            </a:lvl2pPr>
            <a:lvl3pPr marL="457162" indent="0">
              <a:buNone/>
              <a:defRPr/>
            </a:lvl3pPr>
            <a:lvl4pPr marL="685742" indent="0">
              <a:buNone/>
              <a:defRPr/>
            </a:lvl4pPr>
            <a:lvl5pPr marL="914324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8"/>
            <a:ext cx="11888787" cy="23083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66" indent="0">
              <a:buFont typeface="Wingdings" panose="05000000000000000000" pitchFamily="2" charset="2"/>
              <a:buNone/>
              <a:defRPr sz="2400" b="0"/>
            </a:lvl2pPr>
            <a:lvl3pPr marL="450812" indent="0">
              <a:buFont typeface="Wingdings" panose="05000000000000000000" pitchFamily="2" charset="2"/>
              <a:buNone/>
              <a:tabLst/>
              <a:defRPr sz="2200" b="0"/>
            </a:lvl3pPr>
            <a:lvl4pPr marL="652407" indent="0">
              <a:buFont typeface="Wingdings" panose="05000000000000000000" pitchFamily="2" charset="2"/>
              <a:buNone/>
              <a:defRPr sz="2200" b="0"/>
            </a:lvl4pPr>
            <a:lvl5pPr marL="854004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1288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66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12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07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04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07" marR="0" lvl="0" indent="-514307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29" marR="0" lvl="1" indent="-457162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7975" marR="0" lvl="2" indent="-457162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570" marR="0" lvl="3" indent="-457162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166" marR="0" lvl="4" indent="-457162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23658"/>
          </a:xfrm>
        </p:spPr>
        <p:txBody>
          <a:bodyPr wrap="square">
            <a:spAutoFit/>
          </a:bodyPr>
          <a:lstStyle>
            <a:lvl1pPr marL="231756" indent="-231756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03" indent="-171435">
              <a:buFont typeface="Wingdings" panose="05000000000000000000" pitchFamily="2" charset="2"/>
              <a:buChar char=""/>
              <a:defRPr sz="2400" b="0"/>
            </a:lvl2pPr>
            <a:lvl3pPr marL="639709" indent="-188897">
              <a:buFont typeface="Wingdings" panose="05000000000000000000" pitchFamily="2" charset="2"/>
              <a:buChar char=""/>
              <a:tabLst/>
              <a:defRPr sz="2200" b="0"/>
            </a:lvl3pPr>
            <a:lvl4pPr marL="828605" indent="-176198">
              <a:buFont typeface="Wingdings" panose="05000000000000000000" pitchFamily="2" charset="2"/>
              <a:buChar char=""/>
              <a:defRPr sz="2200" b="0"/>
            </a:lvl4pPr>
            <a:lvl5pPr marL="1023853" indent="-169848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1288"/>
            <a:ext cx="5486399" cy="2123658"/>
          </a:xfrm>
        </p:spPr>
        <p:txBody>
          <a:bodyPr wrap="square">
            <a:spAutoFit/>
          </a:bodyPr>
          <a:lstStyle>
            <a:lvl1pPr marL="287314" indent="-287314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38" indent="-342872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684" indent="-342872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279" indent="-342872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876" indent="-342872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56" marR="0" lvl="0" indent="-231756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03" marR="0" lvl="1" indent="-171435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09" marR="0" lvl="2" indent="-188897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05" marR="0" lvl="3" indent="-176198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853" marR="0" lvl="4" indent="-169848" algn="l" defTabSz="9326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8"/>
            <a:ext cx="10056813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8"/>
            <a:ext cx="10056813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200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200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3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2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8"/>
            <a:ext cx="11888787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2266774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5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5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20610"/>
            <a:ext cx="4571999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1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1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89" indent="-290489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3" indent="-280965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2" indent="-290489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3" indent="-22858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3" indent="-228581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66" indent="0">
              <a:buFont typeface="Wingdings" panose="05000000000000000000" pitchFamily="2" charset="2"/>
              <a:buNone/>
              <a:defRPr sz="2400" b="0"/>
            </a:lvl2pPr>
            <a:lvl3pPr marL="450812" indent="0">
              <a:buFont typeface="Wingdings" panose="05000000000000000000" pitchFamily="2" charset="2"/>
              <a:buNone/>
              <a:tabLst/>
              <a:defRPr sz="2200" b="0"/>
            </a:lvl3pPr>
            <a:lvl4pPr marL="652407" indent="0">
              <a:buFont typeface="Wingdings" panose="05000000000000000000" pitchFamily="2" charset="2"/>
              <a:buNone/>
              <a:defRPr sz="2200" b="0"/>
            </a:lvl4pPr>
            <a:lvl5pPr marL="854004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1288"/>
            <a:ext cx="5486399" cy="246221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66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12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07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04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07" marR="0" lvl="0" indent="-514307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07" marR="0" lvl="1" indent="-514307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07" marR="0" lvl="2" indent="-514307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07" marR="0" lvl="3" indent="-514307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07" marR="0" lvl="4" indent="-514307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23658"/>
          </a:xfrm>
        </p:spPr>
        <p:txBody>
          <a:bodyPr wrap="square">
            <a:spAutoFit/>
          </a:bodyPr>
          <a:lstStyle>
            <a:lvl1pPr marL="231756" indent="-231756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03" indent="-171435">
              <a:buFont typeface="Wingdings" panose="05000000000000000000" pitchFamily="2" charset="2"/>
              <a:buChar char=""/>
              <a:defRPr sz="2400" b="0"/>
            </a:lvl2pPr>
            <a:lvl3pPr marL="639709" indent="-188897">
              <a:buFont typeface="Wingdings" panose="05000000000000000000" pitchFamily="2" charset="2"/>
              <a:buChar char=""/>
              <a:tabLst/>
              <a:defRPr sz="2200" b="0"/>
            </a:lvl3pPr>
            <a:lvl4pPr marL="828605" indent="-176198">
              <a:buFont typeface="Wingdings" panose="05000000000000000000" pitchFamily="2" charset="2"/>
              <a:buChar char=""/>
              <a:defRPr sz="2200" b="0"/>
            </a:lvl4pPr>
            <a:lvl5pPr marL="1023853" indent="-169848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1288"/>
            <a:ext cx="5486399" cy="2462213"/>
          </a:xfrm>
        </p:spPr>
        <p:txBody>
          <a:bodyPr wrap="square">
            <a:spAutoFit/>
          </a:bodyPr>
          <a:lstStyle>
            <a:lvl1pPr marL="287314" indent="-287314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38" indent="-342872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684" indent="-342872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279" indent="-342872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876" indent="-342872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56" marR="0" lvl="0" indent="-231756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56" marR="0" lvl="1" indent="-231756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56" marR="0" lvl="2" indent="-231756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56" marR="0" lvl="3" indent="-231756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56" marR="0" lvl="4" indent="-231756" algn="l" defTabSz="932664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8"/>
            <a:ext cx="10056813" cy="118173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40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4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664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81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62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742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324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905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26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60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491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25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3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4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97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28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62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993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25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59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8" userDrawn="1">
          <p15:clr>
            <a:srgbClr val="5ACBF0"/>
          </p15:clr>
        </p15:guide>
        <p15:guide id="7" pos="3054" userDrawn="1">
          <p15:clr>
            <a:srgbClr val="5ACBF0"/>
          </p15:clr>
        </p15:guide>
        <p15:guide id="8" pos="3630" userDrawn="1">
          <p15:clr>
            <a:srgbClr val="5ACBF0"/>
          </p15:clr>
        </p15:guide>
        <p15:guide id="9" pos="4204" userDrawn="1">
          <p15:clr>
            <a:srgbClr val="5ACBF0"/>
          </p15:clr>
        </p15:guide>
        <p15:guide id="10" pos="4780" userDrawn="1">
          <p15:clr>
            <a:srgbClr val="5ACBF0"/>
          </p15:clr>
        </p15:guide>
        <p15:guide id="11" pos="5356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40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4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664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81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62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742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324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905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26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60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491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25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3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4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97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28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62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993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25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59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8" userDrawn="1">
          <p15:clr>
            <a:srgbClr val="5ACBF0"/>
          </p15:clr>
        </p15:guide>
        <p15:guide id="7" pos="3054" userDrawn="1">
          <p15:clr>
            <a:srgbClr val="5ACBF0"/>
          </p15:clr>
        </p15:guide>
        <p15:guide id="8" pos="3630" userDrawn="1">
          <p15:clr>
            <a:srgbClr val="5ACBF0"/>
          </p15:clr>
        </p15:guide>
        <p15:guide id="9" pos="4204" userDrawn="1">
          <p15:clr>
            <a:srgbClr val="5ACBF0"/>
          </p15:clr>
        </p15:guide>
        <p15:guide id="10" pos="4780" userDrawn="1">
          <p15:clr>
            <a:srgbClr val="5ACBF0"/>
          </p15:clr>
        </p15:guide>
        <p15:guide id="11" pos="5356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40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4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664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81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62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742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324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905" marR="0" indent="-228581" algn="l" defTabSz="93266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26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60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491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25" indent="-233166" algn="l" defTabSz="9326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3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4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97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28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62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993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25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59" algn="l" defTabSz="9326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8" userDrawn="1">
          <p15:clr>
            <a:srgbClr val="5ACBF0"/>
          </p15:clr>
        </p15:guide>
        <p15:guide id="7" pos="3054" userDrawn="1">
          <p15:clr>
            <a:srgbClr val="5ACBF0"/>
          </p15:clr>
        </p15:guide>
        <p15:guide id="8" pos="3630" userDrawn="1">
          <p15:clr>
            <a:srgbClr val="5ACBF0"/>
          </p15:clr>
        </p15:guide>
        <p15:guide id="9" pos="4204" userDrawn="1">
          <p15:clr>
            <a:srgbClr val="5ACBF0"/>
          </p15:clr>
        </p15:guide>
        <p15:guide id="10" pos="4780" userDrawn="1">
          <p15:clr>
            <a:srgbClr val="5ACBF0"/>
          </p15:clr>
        </p15:guide>
        <p15:guide id="11" pos="5356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0255-3B6A-4EA5-B00F-4CF50704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Clouds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9091-1BD3-4F21-94C6-F725E4AF41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Running an Application Across AWS and Azure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E85F4-AF52-41E4-97BA-38A4BE826EDA}"/>
              </a:ext>
            </a:extLst>
          </p:cNvPr>
          <p:cNvSpPr txBox="1">
            <a:spLocks/>
          </p:cNvSpPr>
          <p:nvPr/>
        </p:nvSpPr>
        <p:spPr bwMode="auto">
          <a:xfrm>
            <a:off x="273051" y="5326062"/>
            <a:ext cx="4937760" cy="731528"/>
          </a:xfrm>
          <a:prstGeom prst="rect">
            <a:avLst/>
          </a:prstGeom>
        </p:spPr>
        <p:txBody>
          <a:bodyPr vert="horz" wrap="square" lIns="164591" tIns="109728" rIns="164591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@_</a:t>
            </a:r>
            <a:r>
              <a:rPr lang="en-US" sz="2400" dirty="0" err="1"/>
              <a:t>caseywatson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88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A0A4176-63C5-431B-8254-6AC44985FC88}"/>
              </a:ext>
            </a:extLst>
          </p:cNvPr>
          <p:cNvSpPr/>
          <p:nvPr/>
        </p:nvSpPr>
        <p:spPr bwMode="auto">
          <a:xfrm>
            <a:off x="7584919" y="267590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Outbound File Replication SNS Topic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ED6CFF-B22D-4921-9FEC-D59EBDD94132}"/>
              </a:ext>
            </a:extLst>
          </p:cNvPr>
          <p:cNvSpPr/>
          <p:nvPr/>
        </p:nvSpPr>
        <p:spPr bwMode="auto">
          <a:xfrm>
            <a:off x="5225272" y="266715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Update File Metadata API Function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05DEA9E-C1B9-4093-841C-E64BB433B209}"/>
              </a:ext>
            </a:extLst>
          </p:cNvPr>
          <p:cNvSpPr/>
          <p:nvPr/>
        </p:nvSpPr>
        <p:spPr bwMode="auto">
          <a:xfrm>
            <a:off x="2863072" y="265361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 File Metadata API Function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A4BFA8-FBC2-4314-93BF-52E77E428665}"/>
              </a:ext>
            </a:extLst>
          </p:cNvPr>
          <p:cNvSpPr/>
          <p:nvPr/>
        </p:nvSpPr>
        <p:spPr bwMode="auto">
          <a:xfrm>
            <a:off x="2863072" y="1178068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Elastic Beanstalk Web App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5B48B0D-C03C-4BD5-BE98-33171BAB6DFD}"/>
              </a:ext>
            </a:extLst>
          </p:cNvPr>
          <p:cNvSpPr/>
          <p:nvPr/>
        </p:nvSpPr>
        <p:spPr bwMode="auto">
          <a:xfrm>
            <a:off x="2856101" y="4129158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Metadata DynamoDB Table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DD52F91-EACC-4A04-B86E-CE0B76E80CE1}"/>
              </a:ext>
            </a:extLst>
          </p:cNvPr>
          <p:cNvSpPr/>
          <p:nvPr/>
        </p:nvSpPr>
        <p:spPr bwMode="auto">
          <a:xfrm>
            <a:off x="500871" y="4123708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S3 Bucket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0A50D97-AA35-4857-8655-56E82CD630D9}"/>
              </a:ext>
            </a:extLst>
          </p:cNvPr>
          <p:cNvSpPr/>
          <p:nvPr/>
        </p:nvSpPr>
        <p:spPr bwMode="auto">
          <a:xfrm>
            <a:off x="2856099" y="5604703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Replication Processor Function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7FEE34-0B04-4990-858F-EB783E1A90A0}"/>
              </a:ext>
            </a:extLst>
          </p:cNvPr>
          <p:cNvCxnSpPr>
            <a:stCxn id="120" idx="2"/>
            <a:endCxn id="119" idx="0"/>
          </p:cNvCxnSpPr>
          <p:nvPr/>
        </p:nvCxnSpPr>
        <p:spPr>
          <a:xfrm>
            <a:off x="3815573" y="2194828"/>
            <a:ext cx="0" cy="45878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86A9AD-9C0A-4314-8F98-114556BD06D7}"/>
              </a:ext>
            </a:extLst>
          </p:cNvPr>
          <p:cNvCxnSpPr>
            <a:stCxn id="119" idx="2"/>
            <a:endCxn id="121" idx="0"/>
          </p:cNvCxnSpPr>
          <p:nvPr/>
        </p:nvCxnSpPr>
        <p:spPr>
          <a:xfrm flipH="1">
            <a:off x="3808600" y="3670374"/>
            <a:ext cx="6973" cy="45878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6B5EA51-1DCD-4DDF-8EAE-842C68250416}"/>
              </a:ext>
            </a:extLst>
          </p:cNvPr>
          <p:cNvCxnSpPr>
            <a:stCxn id="123" idx="0"/>
            <a:endCxn id="121" idx="2"/>
          </p:cNvCxnSpPr>
          <p:nvPr/>
        </p:nvCxnSpPr>
        <p:spPr>
          <a:xfrm flipV="1">
            <a:off x="3808601" y="5145919"/>
            <a:ext cx="1" cy="45878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33447BC-980D-46DD-AF53-DB926E4166A8}"/>
              </a:ext>
            </a:extLst>
          </p:cNvPr>
          <p:cNvCxnSpPr>
            <a:stCxn id="123" idx="1"/>
            <a:endCxn id="122" idx="2"/>
          </p:cNvCxnSpPr>
          <p:nvPr/>
        </p:nvCxnSpPr>
        <p:spPr>
          <a:xfrm rot="10800000">
            <a:off x="1453373" y="5140469"/>
            <a:ext cx="1402727" cy="97261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0E9EBFD-418B-4BA9-8142-313AA91D25A4}"/>
              </a:ext>
            </a:extLst>
          </p:cNvPr>
          <p:cNvCxnSpPr>
            <a:stCxn id="122" idx="0"/>
            <a:endCxn id="120" idx="1"/>
          </p:cNvCxnSpPr>
          <p:nvPr/>
        </p:nvCxnSpPr>
        <p:spPr>
          <a:xfrm rot="5400000" flipH="1" flipV="1">
            <a:off x="939593" y="2200228"/>
            <a:ext cx="2437259" cy="140970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81918BF-7EDF-4ABE-A852-AC0E9550DAE0}"/>
              </a:ext>
            </a:extLst>
          </p:cNvPr>
          <p:cNvCxnSpPr>
            <a:stCxn id="118" idx="2"/>
            <a:endCxn id="121" idx="3"/>
          </p:cNvCxnSpPr>
          <p:nvPr/>
        </p:nvCxnSpPr>
        <p:spPr>
          <a:xfrm rot="5400000">
            <a:off x="4992624" y="3452387"/>
            <a:ext cx="953626" cy="1416673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80A947C-BCA0-432D-BCD3-2A27954F541A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768073" y="1677691"/>
            <a:ext cx="1409700" cy="989460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8D750E8-D629-424E-8657-D08CB576E227}"/>
              </a:ext>
            </a:extLst>
          </p:cNvPr>
          <p:cNvCxnSpPr>
            <a:stCxn id="118" idx="3"/>
            <a:endCxn id="117" idx="1"/>
          </p:cNvCxnSpPr>
          <p:nvPr/>
        </p:nvCxnSpPr>
        <p:spPr>
          <a:xfrm>
            <a:off x="7130273" y="3175532"/>
            <a:ext cx="454645" cy="8755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F512B3D-365F-462F-BD99-83787A37052E}"/>
              </a:ext>
            </a:extLst>
          </p:cNvPr>
          <p:cNvSpPr/>
          <p:nvPr/>
        </p:nvSpPr>
        <p:spPr bwMode="auto">
          <a:xfrm>
            <a:off x="5225272" y="5604703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Inbound File Replication SNS Topic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0047740A-5A3B-4847-B91D-3562CAAF54F6}"/>
              </a:ext>
            </a:extLst>
          </p:cNvPr>
          <p:cNvSpPr/>
          <p:nvPr/>
        </p:nvSpPr>
        <p:spPr bwMode="auto">
          <a:xfrm>
            <a:off x="7584919" y="5604703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Replicate File API Function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C10D93-DF33-4256-ACBD-B51BF471691B}"/>
              </a:ext>
            </a:extLst>
          </p:cNvPr>
          <p:cNvCxnSpPr>
            <a:stCxn id="142" idx="1"/>
            <a:endCxn id="141" idx="3"/>
          </p:cNvCxnSpPr>
          <p:nvPr/>
        </p:nvCxnSpPr>
        <p:spPr>
          <a:xfrm flipH="1">
            <a:off x="7130272" y="6113082"/>
            <a:ext cx="45464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22F21D4-26C4-4847-B852-F31C7D356A0B}"/>
              </a:ext>
            </a:extLst>
          </p:cNvPr>
          <p:cNvCxnSpPr>
            <a:stCxn id="141" idx="1"/>
            <a:endCxn id="123" idx="3"/>
          </p:cNvCxnSpPr>
          <p:nvPr/>
        </p:nvCxnSpPr>
        <p:spPr>
          <a:xfrm flipH="1">
            <a:off x="4761100" y="6113082"/>
            <a:ext cx="464172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9519E2A-994D-410F-9502-887032D11965}"/>
              </a:ext>
            </a:extLst>
          </p:cNvPr>
          <p:cNvSpPr/>
          <p:nvPr/>
        </p:nvSpPr>
        <p:spPr bwMode="auto">
          <a:xfrm>
            <a:off x="9925217" y="2688019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 Function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7C764CD-3646-4F40-95BE-47A9E981AF13}"/>
              </a:ext>
            </a:extLst>
          </p:cNvPr>
          <p:cNvSpPr/>
          <p:nvPr/>
        </p:nvSpPr>
        <p:spPr bwMode="auto">
          <a:xfrm>
            <a:off x="9937249" y="5596765"/>
            <a:ext cx="1905001" cy="1016760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F1B81A-27D5-4CCA-BDBB-4012B23C0B40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10874059" y="3704779"/>
            <a:ext cx="3659" cy="19040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1EA426F-76AE-42FE-8B49-21E86FB25576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9474231" y="3196398"/>
            <a:ext cx="450986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D19458-70F1-494F-AF12-A118A4724EDC}"/>
              </a:ext>
            </a:extLst>
          </p:cNvPr>
          <p:cNvCxnSpPr>
            <a:stCxn id="148" idx="1"/>
            <a:endCxn id="142" idx="3"/>
          </p:cNvCxnSpPr>
          <p:nvPr/>
        </p:nvCxnSpPr>
        <p:spPr>
          <a:xfrm flipH="1">
            <a:off x="9489920" y="6105145"/>
            <a:ext cx="447327" cy="793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56">
            <a:extLst>
              <a:ext uri="{FF2B5EF4-FFF2-40B4-BE49-F238E27FC236}">
                <a16:creationId xmlns:a16="http://schemas.microsoft.com/office/drawing/2014/main" id="{6729A87B-3AD1-40CD-8626-2D5327A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3" y="220663"/>
            <a:ext cx="11889564" cy="917575"/>
          </a:xfrm>
        </p:spPr>
        <p:txBody>
          <a:bodyPr/>
          <a:lstStyle/>
          <a:p>
            <a:r>
              <a:rPr lang="en-US" dirty="0"/>
              <a:t>AWS Application Architecture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D89A4B1-B6D2-4EB9-B259-64E5B92F7CEC}"/>
              </a:ext>
            </a:extLst>
          </p:cNvPr>
          <p:cNvSpPr/>
          <p:nvPr/>
        </p:nvSpPr>
        <p:spPr bwMode="auto">
          <a:xfrm>
            <a:off x="9949671" y="1184416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 Function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3CF8635-1DCE-445C-A2C0-F755B3DBC8C9}"/>
              </a:ext>
            </a:extLst>
          </p:cNvPr>
          <p:cNvCxnSpPr>
            <a:stCxn id="117" idx="0"/>
            <a:endCxn id="159" idx="1"/>
          </p:cNvCxnSpPr>
          <p:nvPr/>
        </p:nvCxnSpPr>
        <p:spPr>
          <a:xfrm rot="5400000" flipH="1" flipV="1">
            <a:off x="8751989" y="1478227"/>
            <a:ext cx="983112" cy="1412251"/>
          </a:xfrm>
          <a:prstGeom prst="bentConnector2">
            <a:avLst/>
          </a:prstGeom>
          <a:ln w="635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198D53F-B1A1-4C71-BF55-7B1CEE7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85" y="2419251"/>
            <a:ext cx="505136" cy="6061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957EF4E-F5BA-4AF8-ABD4-9AA264A5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23" y="2435353"/>
            <a:ext cx="505136" cy="60616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CA6739C-A409-4D0C-ADD1-82BCDD57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290" y="935120"/>
            <a:ext cx="505136" cy="60616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EE75BB1-97AF-428F-868D-7E6FE1AA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772" y="2424060"/>
            <a:ext cx="505136" cy="60616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9D9E2AA-7755-4D90-8751-A8A339D7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58" y="5323693"/>
            <a:ext cx="505136" cy="606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C993482-BE40-48D8-AFEC-ECE75870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29" y="5323692"/>
            <a:ext cx="505136" cy="606164"/>
          </a:xfrm>
          <a:prstGeom prst="rect">
            <a:avLst/>
          </a:prstGeom>
        </p:spPr>
      </p:pic>
      <p:pic>
        <p:nvPicPr>
          <p:cNvPr id="15" name="Picture 14" descr="A close up of a piano&#10;&#10;Description generated with high confidence">
            <a:extLst>
              <a:ext uri="{FF2B5EF4-FFF2-40B4-BE49-F238E27FC236}">
                <a16:creationId xmlns:a16="http://schemas.microsoft.com/office/drawing/2014/main" id="{56A603AF-4F7C-49BC-9238-0DE7DF970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82" y="943185"/>
            <a:ext cx="432429" cy="605400"/>
          </a:xfrm>
          <a:prstGeom prst="rect">
            <a:avLst/>
          </a:prstGeom>
        </p:spPr>
      </p:pic>
      <p:pic>
        <p:nvPicPr>
          <p:cNvPr id="19" name="Picture 18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D3741B07-616D-4F90-A016-25631F603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640" y="3865718"/>
            <a:ext cx="498974" cy="5987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CF144B-8E46-48AD-ACBF-F243D2A9A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139" y="3882051"/>
            <a:ext cx="535712" cy="593404"/>
          </a:xfrm>
          <a:prstGeom prst="rect">
            <a:avLst/>
          </a:prstGeom>
        </p:spPr>
      </p:pic>
      <p:pic>
        <p:nvPicPr>
          <p:cNvPr id="23" name="Picture 22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12DFAA9-2DEB-4A67-BB73-46F21FBC7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429" y="2409512"/>
            <a:ext cx="611599" cy="611599"/>
          </a:xfrm>
          <a:prstGeom prst="rect">
            <a:avLst/>
          </a:prstGeom>
        </p:spPr>
      </p:pic>
      <p:pic>
        <p:nvPicPr>
          <p:cNvPr id="61" name="Picture 6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C2CF167C-481D-4BDB-BD7B-3AB0EEACD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9948" y="5323692"/>
            <a:ext cx="611599" cy="6115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53BB10-7177-459E-AAFE-1E94D26B0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7030" y="5288229"/>
            <a:ext cx="617071" cy="6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60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41" grpId="0" animBg="1"/>
      <p:bldP spid="142" grpId="0" animBg="1"/>
      <p:bldP spid="147" grpId="0" animBg="1"/>
      <p:bldP spid="148" grpId="0" animBg="1"/>
      <p:bldP spid="1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6DA357-1301-438C-8B22-F607499A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2401888"/>
            <a:ext cx="82581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23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41B3AC-B3A5-4C0F-BCDA-EE782DEEF525}"/>
              </a:ext>
            </a:extLst>
          </p:cNvPr>
          <p:cNvSpPr txBox="1"/>
          <p:nvPr/>
        </p:nvSpPr>
        <p:spPr>
          <a:xfrm>
            <a:off x="808038" y="2755654"/>
            <a:ext cx="3364894" cy="8930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Traffic Manager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(Weighted Profile)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multicloudfilesharing.trafficmanager.net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CE0F4-8787-4A0A-9E17-DAAF91DB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738" y="1546149"/>
            <a:ext cx="4918424" cy="497463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49D0B7-17D5-43BE-81E1-08765471D48C}"/>
              </a:ext>
            </a:extLst>
          </p:cNvPr>
          <p:cNvSpPr/>
          <p:nvPr/>
        </p:nvSpPr>
        <p:spPr bwMode="auto">
          <a:xfrm>
            <a:off x="5608637" y="1363663"/>
            <a:ext cx="5326904" cy="51571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5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6A670D-5663-443A-BF9D-EABBDD99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</p:spPr>
        <p:txBody>
          <a:bodyPr/>
          <a:lstStyle/>
          <a:p>
            <a:r>
              <a:rPr lang="en-US" dirty="0"/>
              <a:t>Global Application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WS-Cloud.png">
            <a:extLst>
              <a:ext uri="{FF2B5EF4-FFF2-40B4-BE49-F238E27FC236}">
                <a16:creationId xmlns:a16="http://schemas.microsoft.com/office/drawing/2014/main" id="{C1B0472D-0512-4376-B9F6-4A74DF895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2" y="2388394"/>
            <a:ext cx="845712" cy="845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92603-6F88-4FC7-9B53-72533B6E8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426" y="3453606"/>
            <a:ext cx="780290" cy="780290"/>
          </a:xfrm>
          <a:prstGeom prst="rect">
            <a:avLst/>
          </a:prstGeom>
        </p:spPr>
      </p:pic>
      <p:cxnSp>
        <p:nvCxnSpPr>
          <p:cNvPr id="9" name="Elbow Connector 45">
            <a:extLst>
              <a:ext uri="{FF2B5EF4-FFF2-40B4-BE49-F238E27FC236}">
                <a16:creationId xmlns:a16="http://schemas.microsoft.com/office/drawing/2014/main" id="{2CCF0051-3B10-4761-B265-BAC20D30A020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2617761" y="3843752"/>
            <a:ext cx="1294666" cy="793"/>
          </a:xfrm>
          <a:prstGeom prst="bentConnector3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50">
            <a:extLst>
              <a:ext uri="{FF2B5EF4-FFF2-40B4-BE49-F238E27FC236}">
                <a16:creationId xmlns:a16="http://schemas.microsoft.com/office/drawing/2014/main" id="{DDC1EC2D-3817-47F1-8E4E-E136F465445F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6442588" y="671234"/>
            <a:ext cx="642356" cy="4922391"/>
          </a:xfrm>
          <a:prstGeom prst="bentConnector2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52">
            <a:extLst>
              <a:ext uri="{FF2B5EF4-FFF2-40B4-BE49-F238E27FC236}">
                <a16:creationId xmlns:a16="http://schemas.microsoft.com/office/drawing/2014/main" id="{5953B6C4-5329-46FB-95C8-E292DC06ED8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692717" y="3843752"/>
            <a:ext cx="1560446" cy="1588"/>
          </a:xfrm>
          <a:prstGeom prst="bentConnector3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24A50CF-0058-4F0B-BBAA-D0D1A6ECC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470" y="3454400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F6DD00-4A0C-4C4E-9314-36601DE45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162" y="3455195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4B2C1D-8952-4278-BD2B-EC6085834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0692" y="3448369"/>
            <a:ext cx="780290" cy="780290"/>
          </a:xfrm>
          <a:prstGeom prst="rect">
            <a:avLst/>
          </a:prstGeom>
        </p:spPr>
      </p:pic>
      <p:cxnSp>
        <p:nvCxnSpPr>
          <p:cNvPr id="16" name="Elbow Connector 104">
            <a:extLst>
              <a:ext uri="{FF2B5EF4-FFF2-40B4-BE49-F238E27FC236}">
                <a16:creationId xmlns:a16="http://schemas.microsoft.com/office/drawing/2014/main" id="{7272AE89-F222-4EF5-A1E3-933FB6D7CA07}"/>
              </a:ext>
            </a:extLst>
          </p:cNvPr>
          <p:cNvCxnSpPr>
            <a:stCxn id="7" idx="2"/>
            <a:endCxn id="15" idx="3"/>
          </p:cNvCxnSpPr>
          <p:nvPr/>
        </p:nvCxnSpPr>
        <p:spPr>
          <a:xfrm rot="5400000">
            <a:off x="9082198" y="3272893"/>
            <a:ext cx="604407" cy="526835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864DFA-41F1-4CA3-A831-E82CBDF4F401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7033452" y="3838515"/>
            <a:ext cx="1307241" cy="68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17">
            <a:extLst>
              <a:ext uri="{FF2B5EF4-FFF2-40B4-BE49-F238E27FC236}">
                <a16:creationId xmlns:a16="http://schemas.microsoft.com/office/drawing/2014/main" id="{E8D4B528-5047-46F8-B886-01E633037E14}"/>
              </a:ext>
            </a:extLst>
          </p:cNvPr>
          <p:cNvCxnSpPr>
            <a:stCxn id="8" idx="2"/>
            <a:endCxn id="21" idx="1"/>
          </p:cNvCxnSpPr>
          <p:nvPr/>
        </p:nvCxnSpPr>
        <p:spPr>
          <a:xfrm rot="16200000" flipH="1">
            <a:off x="5255953" y="3280515"/>
            <a:ext cx="1522256" cy="3429018"/>
          </a:xfrm>
          <a:prstGeom prst="bentConnector2">
            <a:avLst/>
          </a:prstGeom>
          <a:ln w="571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4B89B99-FD93-410B-BA4E-DBD5DD7E5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3162" y="4415726"/>
            <a:ext cx="780290" cy="780290"/>
          </a:xfrm>
          <a:prstGeom prst="rect">
            <a:avLst/>
          </a:prstGeom>
        </p:spPr>
      </p:pic>
      <p:cxnSp>
        <p:nvCxnSpPr>
          <p:cNvPr id="20" name="Elbow Connector 122">
            <a:extLst>
              <a:ext uri="{FF2B5EF4-FFF2-40B4-BE49-F238E27FC236}">
                <a16:creationId xmlns:a16="http://schemas.microsoft.com/office/drawing/2014/main" id="{2C123CD8-0C0E-41C5-8A56-8C998058D0E0}"/>
              </a:ext>
            </a:extLst>
          </p:cNvPr>
          <p:cNvCxnSpPr>
            <a:stCxn id="8" idx="2"/>
            <a:endCxn id="19" idx="1"/>
          </p:cNvCxnSpPr>
          <p:nvPr/>
        </p:nvCxnSpPr>
        <p:spPr>
          <a:xfrm rot="16200000" flipH="1">
            <a:off x="4991880" y="3544588"/>
            <a:ext cx="571975" cy="1950591"/>
          </a:xfrm>
          <a:prstGeom prst="bentConnector2">
            <a:avLst/>
          </a:prstGeom>
          <a:ln w="571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9" descr="https://cloud.google.com/images/home/gcp-logo.png">
            <a:extLst>
              <a:ext uri="{FF2B5EF4-FFF2-40B4-BE49-F238E27FC236}">
                <a16:creationId xmlns:a16="http://schemas.microsoft.com/office/drawing/2014/main" id="{596D3DCA-2CBE-4DB4-92E1-92741EF2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90" y="5498977"/>
            <a:ext cx="5810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025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1022-8610-40FC-89A0-02C38988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78"/>
            <a:ext cx="10056812" cy="1181734"/>
          </a:xfrm>
        </p:spPr>
        <p:txBody>
          <a:bodyPr/>
          <a:lstStyle/>
          <a:p>
            <a:r>
              <a:rPr lang="en-US" dirty="0"/>
              <a:t>Let’s take a look!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17A1-99E6-48E2-89C7-AACBA220E2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341" y="3954463"/>
            <a:ext cx="11877496" cy="904863"/>
          </a:xfrm>
        </p:spPr>
        <p:txBody>
          <a:bodyPr/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55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1022-8610-40FC-89A0-02C38988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78"/>
            <a:ext cx="10056812" cy="1181734"/>
          </a:xfrm>
        </p:spPr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17A1-99E6-48E2-89C7-AACBA220E2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341" y="3954462"/>
            <a:ext cx="11877496" cy="1514261"/>
          </a:xfrm>
        </p:spPr>
        <p:txBody>
          <a:bodyPr/>
          <a:lstStyle/>
          <a:p>
            <a:r>
              <a:rPr lang="en-US" sz="4400" dirty="0"/>
              <a:t>Go to </a:t>
            </a:r>
            <a:r>
              <a:rPr lang="en-US" sz="4400" b="1" dirty="0"/>
              <a:t>mcafilesharing.trafficmanager.net</a:t>
            </a:r>
            <a:r>
              <a:rPr lang="en-US" sz="4400" dirty="0"/>
              <a:t> and upload a file.</a:t>
            </a:r>
          </a:p>
        </p:txBody>
      </p:sp>
    </p:spTree>
    <p:extLst>
      <p:ext uri="{BB962C8B-B14F-4D97-AF65-F5344CB8AC3E}">
        <p14:creationId xmlns:p14="http://schemas.microsoft.com/office/powerpoint/2010/main" val="2781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CA583-EFB5-4836-A457-7AA003C5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8DA9-D6E3-4639-BC19-61428FCEF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8786" cy="5835444"/>
          </a:xfrm>
        </p:spPr>
        <p:txBody>
          <a:bodyPr/>
          <a:lstStyle/>
          <a:p>
            <a:r>
              <a:rPr lang="en-US" dirty="0"/>
              <a:t>If DevOps is not part of your microservices story, you’re flying blind.</a:t>
            </a:r>
          </a:p>
          <a:p>
            <a:r>
              <a:rPr lang="en-US" dirty="0"/>
              <a:t>Cloud platforms are just different enough to make creating an abstraction layer difficult. Abstract features, not services.</a:t>
            </a:r>
          </a:p>
          <a:p>
            <a:r>
              <a:rPr lang="en-US" dirty="0"/>
              <a:t>Node.js isn’t as scary as I thought it would be.</a:t>
            </a:r>
          </a:p>
          <a:p>
            <a:r>
              <a:rPr lang="en-US" dirty="0"/>
              <a:t>I really like Node modules/NPM.</a:t>
            </a:r>
          </a:p>
          <a:p>
            <a:r>
              <a:rPr lang="en-US" dirty="0"/>
              <a:t>As a developer, I find Azure Functions easier to work with than AWS Lambda.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27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92F4F-DAA8-46B0-A852-1773F380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3421062"/>
            <a:ext cx="10056812" cy="2240463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caseywatson</a:t>
            </a:r>
            <a:r>
              <a:rPr lang="en-US" dirty="0"/>
              <a:t>/</a:t>
            </a:r>
            <a:r>
              <a:rPr lang="en-US" dirty="0" err="1"/>
              <a:t>multicloudfilesharing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4B42F1-1CC4-47E0-8B1E-81F78AFE1C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628" y="1744663"/>
            <a:ext cx="10058401" cy="1181862"/>
          </a:xfrm>
        </p:spPr>
        <p:txBody>
          <a:bodyPr/>
          <a:lstStyle/>
          <a:p>
            <a:r>
              <a:rPr lang="en-US" dirty="0"/>
              <a:t>Find this deck and source code from tonight’s presentation online at</a:t>
            </a:r>
          </a:p>
        </p:txBody>
      </p:sp>
    </p:spTree>
    <p:extLst>
      <p:ext uri="{BB962C8B-B14F-4D97-AF65-F5344CB8AC3E}">
        <p14:creationId xmlns:p14="http://schemas.microsoft.com/office/powerpoint/2010/main" val="19658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9EC2-5B8E-45C2-9846-58700BEB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93B1C-C1CD-4969-816E-39FE25FC32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9" y="3954462"/>
            <a:ext cx="10058401" cy="738664"/>
          </a:xfrm>
        </p:spPr>
        <p:txBody>
          <a:bodyPr/>
          <a:lstStyle/>
          <a:p>
            <a:r>
              <a:rPr lang="en-US" dirty="0"/>
              <a:t>@_</a:t>
            </a:r>
            <a:r>
              <a:rPr lang="en-US" dirty="0" err="1"/>
              <a:t>caseywatson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4E3FCA-EC46-435A-BBA7-F5B89BD7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Hi!</a:t>
            </a:r>
            <a:r>
              <a:rPr lang="en-US" dirty="0"/>
              <a:t> I’m Casey.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1D4AAF-A4DF-4DE7-B33F-00C71C799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1288"/>
            <a:ext cx="5486399" cy="6002153"/>
          </a:xfrm>
        </p:spPr>
        <p:txBody>
          <a:bodyPr/>
          <a:lstStyle/>
          <a:p>
            <a:r>
              <a:rPr lang="en-US" dirty="0"/>
              <a:t>I live in Fort Worth, TX with my beautiful wife, daughter, three cats and one giant dog.</a:t>
            </a:r>
          </a:p>
          <a:p>
            <a:r>
              <a:rPr lang="en-US" dirty="0"/>
              <a:t>15 years of software development experience</a:t>
            </a:r>
          </a:p>
          <a:p>
            <a:r>
              <a:rPr lang="en-US" dirty="0"/>
              <a:t>Currently Senior Program Manager with the Azure Customer Advisory Team (</a:t>
            </a:r>
            <a:r>
              <a:rPr lang="en-US" dirty="0" err="1"/>
              <a:t>AzureCAT</a:t>
            </a:r>
            <a:r>
              <a:rPr lang="en-US" dirty="0"/>
              <a:t>) at Microsoft</a:t>
            </a:r>
          </a:p>
          <a:p>
            <a:r>
              <a:rPr lang="en-US" dirty="0"/>
              <a:t>I travel. A lot.</a:t>
            </a:r>
          </a:p>
          <a:p>
            <a:r>
              <a:rPr lang="en-US" dirty="0"/>
              <a:t>Avid enjoyer of whiskey</a:t>
            </a:r>
          </a:p>
          <a:p>
            <a:endParaRPr lang="en-US" dirty="0"/>
          </a:p>
        </p:txBody>
      </p:sp>
      <p:pic>
        <p:nvPicPr>
          <p:cNvPr id="11" name="Picture 10" descr="A person smiling for the picture&#10;&#10;Description generated with very high confidence">
            <a:extLst>
              <a:ext uri="{FF2B5EF4-FFF2-40B4-BE49-F238E27FC236}">
                <a16:creationId xmlns:a16="http://schemas.microsoft.com/office/drawing/2014/main" id="{EFE2B031-88C1-476B-BFA3-B25B7A4D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38" y="295273"/>
            <a:ext cx="3352800" cy="2514601"/>
          </a:xfrm>
          <a:prstGeom prst="rect">
            <a:avLst/>
          </a:prstGeom>
        </p:spPr>
      </p:pic>
      <p:pic>
        <p:nvPicPr>
          <p:cNvPr id="13" name="Picture 12" descr="A person smiling for the picture&#10;&#10;Description generated with very high confidence">
            <a:extLst>
              <a:ext uri="{FF2B5EF4-FFF2-40B4-BE49-F238E27FC236}">
                <a16:creationId xmlns:a16="http://schemas.microsoft.com/office/drawing/2014/main" id="{967A5BF0-E2B8-4D07-A1F6-4CD84A0C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87" y="1973263"/>
            <a:ext cx="3748616" cy="2811463"/>
          </a:xfrm>
          <a:prstGeom prst="rect">
            <a:avLst/>
          </a:prstGeom>
        </p:spPr>
      </p:pic>
      <p:pic>
        <p:nvPicPr>
          <p:cNvPr id="15" name="Picture 14" descr="A picture containing outdoor, person, ground, tree&#10;&#10;Description generated with very high confidence">
            <a:extLst>
              <a:ext uri="{FF2B5EF4-FFF2-40B4-BE49-F238E27FC236}">
                <a16:creationId xmlns:a16="http://schemas.microsoft.com/office/drawing/2014/main" id="{F271E5CB-8E07-4067-958F-4F7E3C2C0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638" y="4003674"/>
            <a:ext cx="335280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4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E808E0-FAF0-4F37-B172-03D6996A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240463"/>
          </a:xfrm>
        </p:spPr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b="1" dirty="0"/>
              <a:t>cloud portability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65136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65C2B8-510E-499D-A295-36CFB346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design for </a:t>
            </a:r>
            <a:r>
              <a:rPr lang="en-US" b="1" dirty="0"/>
              <a:t>cloud portability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594D3-5D81-4BE6-AE8C-9BA9B4DB7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7315199" cy="5288051"/>
          </a:xfrm>
        </p:spPr>
        <p:txBody>
          <a:bodyPr/>
          <a:lstStyle/>
          <a:p>
            <a:r>
              <a:rPr lang="en-US" dirty="0"/>
              <a:t>Improved High Availability/Disaster Recovery (HA/DR)</a:t>
            </a:r>
          </a:p>
          <a:p>
            <a:r>
              <a:rPr lang="en-US" dirty="0"/>
              <a:t>Cloud consumers want to know that they have options</a:t>
            </a:r>
          </a:p>
          <a:p>
            <a:r>
              <a:rPr lang="en-US" dirty="0"/>
              <a:t>Promotes testability and cleaner architecture</a:t>
            </a:r>
          </a:p>
          <a:p>
            <a:r>
              <a:rPr lang="en-US" dirty="0"/>
              <a:t>Future-proofing</a:t>
            </a:r>
          </a:p>
          <a:p>
            <a:r>
              <a:rPr lang="en-US" dirty="0"/>
              <a:t>Compliance and regulations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0BFCD-A11D-4618-818A-670CE3A1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38" y="1668462"/>
            <a:ext cx="9202228" cy="61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64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A26F12-8A9D-4B1E-BF65-B12DF0C2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240463"/>
          </a:xfrm>
        </p:spPr>
        <p:txBody>
          <a:bodyPr/>
          <a:lstStyle/>
          <a:p>
            <a:r>
              <a:rPr lang="en-US" dirty="0"/>
              <a:t>Introducing the</a:t>
            </a:r>
            <a:br>
              <a:rPr lang="en-US" dirty="0"/>
            </a:br>
            <a:r>
              <a:rPr lang="en-US" b="1" dirty="0"/>
              <a:t>Multi-Cloud File Sharing App</a:t>
            </a:r>
          </a:p>
        </p:txBody>
      </p:sp>
    </p:spTree>
    <p:extLst>
      <p:ext uri="{BB962C8B-B14F-4D97-AF65-F5344CB8AC3E}">
        <p14:creationId xmlns:p14="http://schemas.microsoft.com/office/powerpoint/2010/main" val="37683039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AF2-8749-4867-8655-DBBEB0A5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Multi-Cloud File Sharing App</a:t>
            </a:r>
            <a:br>
              <a:rPr lang="en-US" dirty="0"/>
            </a:br>
            <a:r>
              <a:rPr lang="en-US" b="1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7E08-E021-446E-8D87-F49B93673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97064"/>
            <a:ext cx="8534398" cy="594624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Web application that lets users anonymously upload, browse, and download files</a:t>
            </a:r>
          </a:p>
          <a:p>
            <a:r>
              <a:rPr lang="en-US" sz="3200" dirty="0">
                <a:latin typeface="+mn-lt"/>
              </a:rPr>
              <a:t>Geo-distributed deployment</a:t>
            </a:r>
          </a:p>
          <a:p>
            <a:r>
              <a:rPr lang="en-US" sz="3200" dirty="0">
                <a:latin typeface="+mn-lt"/>
              </a:rPr>
              <a:t>Multiple cloud platforms</a:t>
            </a:r>
          </a:p>
          <a:p>
            <a:r>
              <a:rPr lang="en-US" sz="3200" dirty="0">
                <a:latin typeface="+mn-lt"/>
              </a:rPr>
              <a:t>Native PaaS</a:t>
            </a:r>
          </a:p>
          <a:p>
            <a:r>
              <a:rPr lang="en-US" sz="3200" dirty="0">
                <a:latin typeface="+mn-lt"/>
              </a:rPr>
              <a:t>Shared code base (where possible)</a:t>
            </a:r>
          </a:p>
          <a:p>
            <a:r>
              <a:rPr lang="en-US" sz="3200" dirty="0">
                <a:latin typeface="+mn-lt"/>
              </a:rPr>
              <a:t>Minimal cost</a:t>
            </a:r>
          </a:p>
          <a:p>
            <a:r>
              <a:rPr lang="en-US" sz="3200" b="1" dirty="0">
                <a:latin typeface="+mn-lt"/>
              </a:rPr>
              <a:t>Curveball: .NET + NodeJS!</a:t>
            </a:r>
          </a:p>
          <a:p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A4EF5-1338-450F-BAE0-7C959DBE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638" y="3192463"/>
            <a:ext cx="36977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6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3DC6-5BEA-451D-A407-0BCCC3C0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Multi-Cloud File Sharing App</a:t>
            </a:r>
            <a:br>
              <a:rPr lang="en-US" dirty="0"/>
            </a:br>
            <a:r>
              <a:rPr lang="en-US" b="1" dirty="0"/>
              <a:t>Design Considerations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9DEC5-6CEE-44CD-9D50-33E556A4F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873148"/>
            <a:ext cx="5486399" cy="4635115"/>
          </a:xfrm>
        </p:spPr>
        <p:txBody>
          <a:bodyPr/>
          <a:lstStyle/>
          <a:p>
            <a:r>
              <a:rPr lang="en-US" sz="3200" dirty="0"/>
              <a:t>Eventual consistency, strong consistency, or both?</a:t>
            </a:r>
          </a:p>
          <a:p>
            <a:r>
              <a:rPr lang="en-US" sz="3200" dirty="0"/>
              <a:t>How do we scale to handle unexpected spikes in traffic?</a:t>
            </a:r>
          </a:p>
          <a:p>
            <a:r>
              <a:rPr lang="en-US" sz="3200" dirty="0"/>
              <a:t>How do we ensure that users have the smoothest possible experience regardless of where they are located?</a:t>
            </a:r>
          </a:p>
          <a:p>
            <a:r>
              <a:rPr lang="en-US" sz="3200" dirty="0"/>
              <a:t>How do we store the files?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ACB2-9359-4D9C-91B5-0C323FE6C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5397" y="1873149"/>
            <a:ext cx="5486399" cy="4191917"/>
          </a:xfrm>
        </p:spPr>
        <p:txBody>
          <a:bodyPr/>
          <a:lstStyle/>
          <a:p>
            <a:r>
              <a:rPr lang="en-US" sz="3200" dirty="0"/>
              <a:t>How do we store photo metadata? Relational database? NoSQL?</a:t>
            </a:r>
          </a:p>
          <a:p>
            <a:r>
              <a:rPr lang="en-US" sz="3200" dirty="0"/>
              <a:t>How can we use .NET </a:t>
            </a:r>
            <a:r>
              <a:rPr lang="en-US" sz="3200" b="1" dirty="0"/>
              <a:t>and</a:t>
            </a:r>
            <a:r>
              <a:rPr lang="en-US" sz="3200" dirty="0"/>
              <a:t> NodeJS together?</a:t>
            </a:r>
          </a:p>
          <a:p>
            <a:r>
              <a:rPr lang="en-US" sz="3200" dirty="0"/>
              <a:t>How can we maximize code reuse and minimize waste?</a:t>
            </a:r>
          </a:p>
          <a:p>
            <a:r>
              <a:rPr lang="en-US" sz="3200" b="1" dirty="0"/>
              <a:t>How do we control costs?</a:t>
            </a:r>
          </a:p>
        </p:txBody>
      </p:sp>
    </p:spTree>
    <p:extLst>
      <p:ext uri="{BB962C8B-B14F-4D97-AF65-F5344CB8AC3E}">
        <p14:creationId xmlns:p14="http://schemas.microsoft.com/office/powerpoint/2010/main" val="24028191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A0A4176-63C5-431B-8254-6AC44985FC88}"/>
              </a:ext>
            </a:extLst>
          </p:cNvPr>
          <p:cNvSpPr/>
          <p:nvPr/>
        </p:nvSpPr>
        <p:spPr bwMode="auto">
          <a:xfrm>
            <a:off x="7587285" y="267590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Outbound File Replication Topic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ED6CFF-B22D-4921-9FEC-D59EBDD94132}"/>
              </a:ext>
            </a:extLst>
          </p:cNvPr>
          <p:cNvSpPr/>
          <p:nvPr/>
        </p:nvSpPr>
        <p:spPr bwMode="auto">
          <a:xfrm>
            <a:off x="5227639" y="2675907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Update File Metadata API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05DEA9E-C1B9-4093-841C-E64BB433B209}"/>
              </a:ext>
            </a:extLst>
          </p:cNvPr>
          <p:cNvSpPr/>
          <p:nvPr/>
        </p:nvSpPr>
        <p:spPr bwMode="auto">
          <a:xfrm>
            <a:off x="2865438" y="265361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 File Metadata API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A4BFA8-FBC2-4314-93BF-52E77E428665}"/>
              </a:ext>
            </a:extLst>
          </p:cNvPr>
          <p:cNvSpPr/>
          <p:nvPr/>
        </p:nvSpPr>
        <p:spPr bwMode="auto">
          <a:xfrm>
            <a:off x="2865438" y="1178068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UI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5B48B0D-C03C-4BD5-BE98-33171BAB6DFD}"/>
              </a:ext>
            </a:extLst>
          </p:cNvPr>
          <p:cNvSpPr/>
          <p:nvPr/>
        </p:nvSpPr>
        <p:spPr bwMode="auto">
          <a:xfrm>
            <a:off x="2858466" y="4129158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Metadata Store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DD52F91-EACC-4A04-B86E-CE0B76E80CE1}"/>
              </a:ext>
            </a:extLst>
          </p:cNvPr>
          <p:cNvSpPr/>
          <p:nvPr/>
        </p:nvSpPr>
        <p:spPr bwMode="auto">
          <a:xfrm>
            <a:off x="503237" y="4123708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Store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0A50D97-AA35-4857-8655-56E82CD630D9}"/>
              </a:ext>
            </a:extLst>
          </p:cNvPr>
          <p:cNvSpPr/>
          <p:nvPr/>
        </p:nvSpPr>
        <p:spPr bwMode="auto">
          <a:xfrm>
            <a:off x="2858465" y="5604703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Replication Processor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7FEE34-0B04-4990-858F-EB783E1A90A0}"/>
              </a:ext>
            </a:extLst>
          </p:cNvPr>
          <p:cNvCxnSpPr>
            <a:stCxn id="120" idx="2"/>
            <a:endCxn id="119" idx="0"/>
          </p:cNvCxnSpPr>
          <p:nvPr/>
        </p:nvCxnSpPr>
        <p:spPr>
          <a:xfrm>
            <a:off x="3817938" y="2194828"/>
            <a:ext cx="0" cy="45878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86A9AD-9C0A-4314-8F98-114556BD06D7}"/>
              </a:ext>
            </a:extLst>
          </p:cNvPr>
          <p:cNvCxnSpPr>
            <a:stCxn id="119" idx="2"/>
            <a:endCxn id="121" idx="0"/>
          </p:cNvCxnSpPr>
          <p:nvPr/>
        </p:nvCxnSpPr>
        <p:spPr>
          <a:xfrm flipH="1">
            <a:off x="3810966" y="3670374"/>
            <a:ext cx="6973" cy="45878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6B5EA51-1DCD-4DDF-8EAE-842C68250416}"/>
              </a:ext>
            </a:extLst>
          </p:cNvPr>
          <p:cNvCxnSpPr>
            <a:stCxn id="123" idx="0"/>
            <a:endCxn id="121" idx="2"/>
          </p:cNvCxnSpPr>
          <p:nvPr/>
        </p:nvCxnSpPr>
        <p:spPr>
          <a:xfrm flipV="1">
            <a:off x="3810966" y="5145919"/>
            <a:ext cx="1" cy="45878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33447BC-980D-46DD-AF53-DB926E4166A8}"/>
              </a:ext>
            </a:extLst>
          </p:cNvPr>
          <p:cNvCxnSpPr>
            <a:stCxn id="123" idx="1"/>
            <a:endCxn id="122" idx="2"/>
          </p:cNvCxnSpPr>
          <p:nvPr/>
        </p:nvCxnSpPr>
        <p:spPr>
          <a:xfrm rot="10800000">
            <a:off x="1455739" y="5140469"/>
            <a:ext cx="1402727" cy="97261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0E9EBFD-418B-4BA9-8142-313AA91D25A4}"/>
              </a:ext>
            </a:extLst>
          </p:cNvPr>
          <p:cNvCxnSpPr>
            <a:stCxn id="122" idx="0"/>
            <a:endCxn id="120" idx="1"/>
          </p:cNvCxnSpPr>
          <p:nvPr/>
        </p:nvCxnSpPr>
        <p:spPr>
          <a:xfrm rot="5400000" flipH="1" flipV="1">
            <a:off x="941958" y="2200228"/>
            <a:ext cx="2437259" cy="140970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81918BF-7EDF-4ABE-A852-AC0E9550DAE0}"/>
              </a:ext>
            </a:extLst>
          </p:cNvPr>
          <p:cNvCxnSpPr>
            <a:stCxn id="118" idx="2"/>
            <a:endCxn id="121" idx="3"/>
          </p:cNvCxnSpPr>
          <p:nvPr/>
        </p:nvCxnSpPr>
        <p:spPr>
          <a:xfrm rot="5400000">
            <a:off x="4999366" y="3456765"/>
            <a:ext cx="944870" cy="1416673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80A947C-BCA0-432D-BCD3-2A27954F541A}"/>
              </a:ext>
            </a:extLst>
          </p:cNvPr>
          <p:cNvCxnSpPr>
            <a:stCxn id="120" idx="3"/>
            <a:endCxn id="118" idx="0"/>
          </p:cNvCxnSpPr>
          <p:nvPr/>
        </p:nvCxnSpPr>
        <p:spPr>
          <a:xfrm>
            <a:off x="4770438" y="1686447"/>
            <a:ext cx="1409700" cy="989460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8D750E8-D629-424E-8657-D08CB576E227}"/>
              </a:ext>
            </a:extLst>
          </p:cNvPr>
          <p:cNvCxnSpPr>
            <a:stCxn id="118" idx="3"/>
            <a:endCxn id="117" idx="1"/>
          </p:cNvCxnSpPr>
          <p:nvPr/>
        </p:nvCxnSpPr>
        <p:spPr>
          <a:xfrm>
            <a:off x="7132640" y="3184287"/>
            <a:ext cx="454645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F512B3D-365F-462F-BD99-83787A37052E}"/>
              </a:ext>
            </a:extLst>
          </p:cNvPr>
          <p:cNvSpPr/>
          <p:nvPr/>
        </p:nvSpPr>
        <p:spPr bwMode="auto">
          <a:xfrm>
            <a:off x="5227637" y="5604703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Inbound File Replication Queue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0047740A-5A3B-4847-B91D-3562CAAF54F6}"/>
              </a:ext>
            </a:extLst>
          </p:cNvPr>
          <p:cNvSpPr/>
          <p:nvPr/>
        </p:nvSpPr>
        <p:spPr bwMode="auto">
          <a:xfrm>
            <a:off x="7587285" y="5604703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Replicate File API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C10D93-DF33-4256-ACBD-B51BF471691B}"/>
              </a:ext>
            </a:extLst>
          </p:cNvPr>
          <p:cNvCxnSpPr>
            <a:stCxn id="142" idx="1"/>
            <a:endCxn id="141" idx="3"/>
          </p:cNvCxnSpPr>
          <p:nvPr/>
        </p:nvCxnSpPr>
        <p:spPr>
          <a:xfrm flipH="1">
            <a:off x="7132637" y="6113082"/>
            <a:ext cx="45464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22F21D4-26C4-4847-B852-F31C7D356A0B}"/>
              </a:ext>
            </a:extLst>
          </p:cNvPr>
          <p:cNvCxnSpPr>
            <a:stCxn id="141" idx="1"/>
            <a:endCxn id="123" idx="3"/>
          </p:cNvCxnSpPr>
          <p:nvPr/>
        </p:nvCxnSpPr>
        <p:spPr>
          <a:xfrm flipH="1">
            <a:off x="4763466" y="6113082"/>
            <a:ext cx="464172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9519E2A-994D-410F-9502-887032D11965}"/>
              </a:ext>
            </a:extLst>
          </p:cNvPr>
          <p:cNvSpPr/>
          <p:nvPr/>
        </p:nvSpPr>
        <p:spPr bwMode="auto">
          <a:xfrm>
            <a:off x="9943273" y="2675907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7C764CD-3646-4F40-95BE-47A9E981AF13}"/>
              </a:ext>
            </a:extLst>
          </p:cNvPr>
          <p:cNvSpPr/>
          <p:nvPr/>
        </p:nvSpPr>
        <p:spPr bwMode="auto">
          <a:xfrm>
            <a:off x="9939614" y="5596765"/>
            <a:ext cx="1905001" cy="1016760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“Other Cloud”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F1B81A-27D5-4CCA-BDBB-4012B23C0B40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 flipH="1">
            <a:off x="10892115" y="3692668"/>
            <a:ext cx="3659" cy="19040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1EA426F-76AE-42FE-8B49-21E86FB25576}"/>
              </a:ext>
            </a:extLst>
          </p:cNvPr>
          <p:cNvCxnSpPr>
            <a:stCxn id="117" idx="3"/>
            <a:endCxn id="147" idx="1"/>
          </p:cNvCxnSpPr>
          <p:nvPr/>
        </p:nvCxnSpPr>
        <p:spPr>
          <a:xfrm>
            <a:off x="9492287" y="3184287"/>
            <a:ext cx="450986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D19458-70F1-494F-AF12-A118A4724EDC}"/>
              </a:ext>
            </a:extLst>
          </p:cNvPr>
          <p:cNvCxnSpPr>
            <a:stCxn id="148" idx="1"/>
            <a:endCxn id="142" idx="3"/>
          </p:cNvCxnSpPr>
          <p:nvPr/>
        </p:nvCxnSpPr>
        <p:spPr>
          <a:xfrm flipH="1">
            <a:off x="9492286" y="6105145"/>
            <a:ext cx="447327" cy="793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56">
            <a:extLst>
              <a:ext uri="{FF2B5EF4-FFF2-40B4-BE49-F238E27FC236}">
                <a16:creationId xmlns:a16="http://schemas.microsoft.com/office/drawing/2014/main" id="{6729A87B-3AD1-40CD-8626-2D5327A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20663"/>
            <a:ext cx="11889564" cy="917575"/>
          </a:xfrm>
        </p:spPr>
        <p:txBody>
          <a:bodyPr/>
          <a:lstStyle/>
          <a:p>
            <a:r>
              <a:rPr lang="en-US" dirty="0"/>
              <a:t>Notional Application Architecture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D89A4B1-B6D2-4EB9-B259-64E5B92F7CEC}"/>
              </a:ext>
            </a:extLst>
          </p:cNvPr>
          <p:cNvSpPr/>
          <p:nvPr/>
        </p:nvSpPr>
        <p:spPr bwMode="auto">
          <a:xfrm>
            <a:off x="9952037" y="1184416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3CF8635-1DCE-445C-A2C0-F755B3DBC8C9}"/>
              </a:ext>
            </a:extLst>
          </p:cNvPr>
          <p:cNvCxnSpPr>
            <a:stCxn id="117" idx="0"/>
            <a:endCxn id="159" idx="1"/>
          </p:cNvCxnSpPr>
          <p:nvPr/>
        </p:nvCxnSpPr>
        <p:spPr>
          <a:xfrm rot="5400000" flipH="1" flipV="1">
            <a:off x="8754356" y="1478227"/>
            <a:ext cx="983112" cy="1412251"/>
          </a:xfrm>
          <a:prstGeom prst="bentConnector2">
            <a:avLst/>
          </a:prstGeom>
          <a:ln w="635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20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41" grpId="0" animBg="1"/>
      <p:bldP spid="142" grpId="0" animBg="1"/>
      <p:bldP spid="147" grpId="0" animBg="1"/>
      <p:bldP spid="148" grpId="0" animBg="1"/>
      <p:bldP spid="1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A0A4176-63C5-431B-8254-6AC44985FC88}"/>
              </a:ext>
            </a:extLst>
          </p:cNvPr>
          <p:cNvSpPr/>
          <p:nvPr/>
        </p:nvSpPr>
        <p:spPr bwMode="auto">
          <a:xfrm>
            <a:off x="7584919" y="2675907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Outbound File Replication Service Bus Topic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ED6CFF-B22D-4921-9FEC-D59EBDD94132}"/>
              </a:ext>
            </a:extLst>
          </p:cNvPr>
          <p:cNvSpPr/>
          <p:nvPr/>
        </p:nvSpPr>
        <p:spPr bwMode="auto">
          <a:xfrm>
            <a:off x="5225272" y="2675907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Update File Metadata API Function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05DEA9E-C1B9-4093-841C-E64BB433B209}"/>
              </a:ext>
            </a:extLst>
          </p:cNvPr>
          <p:cNvSpPr/>
          <p:nvPr/>
        </p:nvSpPr>
        <p:spPr bwMode="auto">
          <a:xfrm>
            <a:off x="2863072" y="2653612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 File Metadata API Function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A4BFA8-FBC2-4314-93BF-52E77E428665}"/>
              </a:ext>
            </a:extLst>
          </p:cNvPr>
          <p:cNvSpPr/>
          <p:nvPr/>
        </p:nvSpPr>
        <p:spPr bwMode="auto">
          <a:xfrm>
            <a:off x="2863072" y="1178068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5B48B0D-C03C-4BD5-BE98-33171BAB6DFD}"/>
              </a:ext>
            </a:extLst>
          </p:cNvPr>
          <p:cNvSpPr/>
          <p:nvPr/>
        </p:nvSpPr>
        <p:spPr bwMode="auto">
          <a:xfrm>
            <a:off x="2856101" y="4129158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Metadata Storage Table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DD52F91-EACC-4A04-B86E-CE0B76E80CE1}"/>
              </a:ext>
            </a:extLst>
          </p:cNvPr>
          <p:cNvSpPr/>
          <p:nvPr/>
        </p:nvSpPr>
        <p:spPr bwMode="auto">
          <a:xfrm>
            <a:off x="500871" y="4123708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Blob Storage Container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0A50D97-AA35-4857-8655-56E82CD630D9}"/>
              </a:ext>
            </a:extLst>
          </p:cNvPr>
          <p:cNvSpPr/>
          <p:nvPr/>
        </p:nvSpPr>
        <p:spPr bwMode="auto">
          <a:xfrm>
            <a:off x="2856099" y="5604703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File Replication Processor Function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7FEE34-0B04-4990-858F-EB783E1A90A0}"/>
              </a:ext>
            </a:extLst>
          </p:cNvPr>
          <p:cNvCxnSpPr>
            <a:stCxn id="120" idx="2"/>
            <a:endCxn id="119" idx="0"/>
          </p:cNvCxnSpPr>
          <p:nvPr/>
        </p:nvCxnSpPr>
        <p:spPr>
          <a:xfrm>
            <a:off x="3815573" y="2194828"/>
            <a:ext cx="0" cy="45878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86A9AD-9C0A-4314-8F98-114556BD06D7}"/>
              </a:ext>
            </a:extLst>
          </p:cNvPr>
          <p:cNvCxnSpPr>
            <a:stCxn id="119" idx="2"/>
            <a:endCxn id="121" idx="0"/>
          </p:cNvCxnSpPr>
          <p:nvPr/>
        </p:nvCxnSpPr>
        <p:spPr>
          <a:xfrm flipH="1">
            <a:off x="3808600" y="3670374"/>
            <a:ext cx="6973" cy="45878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6B5EA51-1DCD-4DDF-8EAE-842C68250416}"/>
              </a:ext>
            </a:extLst>
          </p:cNvPr>
          <p:cNvCxnSpPr>
            <a:stCxn id="123" idx="0"/>
            <a:endCxn id="121" idx="2"/>
          </p:cNvCxnSpPr>
          <p:nvPr/>
        </p:nvCxnSpPr>
        <p:spPr>
          <a:xfrm flipV="1">
            <a:off x="3808601" y="5145919"/>
            <a:ext cx="1" cy="45878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33447BC-980D-46DD-AF53-DB926E4166A8}"/>
              </a:ext>
            </a:extLst>
          </p:cNvPr>
          <p:cNvCxnSpPr>
            <a:stCxn id="123" idx="1"/>
            <a:endCxn id="122" idx="2"/>
          </p:cNvCxnSpPr>
          <p:nvPr/>
        </p:nvCxnSpPr>
        <p:spPr>
          <a:xfrm rot="10800000">
            <a:off x="1453373" y="5140469"/>
            <a:ext cx="1402727" cy="97261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0E9EBFD-418B-4BA9-8142-313AA91D25A4}"/>
              </a:ext>
            </a:extLst>
          </p:cNvPr>
          <p:cNvCxnSpPr>
            <a:stCxn id="122" idx="0"/>
            <a:endCxn id="120" idx="1"/>
          </p:cNvCxnSpPr>
          <p:nvPr/>
        </p:nvCxnSpPr>
        <p:spPr>
          <a:xfrm rot="5400000" flipH="1" flipV="1">
            <a:off x="939593" y="2200228"/>
            <a:ext cx="2437259" cy="1409700"/>
          </a:xfrm>
          <a:prstGeom prst="bentConnector2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81918BF-7EDF-4ABE-A852-AC0E9550DAE0}"/>
              </a:ext>
            </a:extLst>
          </p:cNvPr>
          <p:cNvCxnSpPr>
            <a:stCxn id="118" idx="2"/>
            <a:endCxn id="121" idx="3"/>
          </p:cNvCxnSpPr>
          <p:nvPr/>
        </p:nvCxnSpPr>
        <p:spPr>
          <a:xfrm rot="5400000">
            <a:off x="4997001" y="3456765"/>
            <a:ext cx="944870" cy="1416673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80A947C-BCA0-432D-BCD3-2A27954F541A}"/>
              </a:ext>
            </a:extLst>
          </p:cNvPr>
          <p:cNvCxnSpPr>
            <a:stCxn id="120" idx="3"/>
            <a:endCxn id="118" idx="0"/>
          </p:cNvCxnSpPr>
          <p:nvPr/>
        </p:nvCxnSpPr>
        <p:spPr>
          <a:xfrm>
            <a:off x="4768073" y="1686447"/>
            <a:ext cx="1409700" cy="989460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8D750E8-D629-424E-8657-D08CB576E227}"/>
              </a:ext>
            </a:extLst>
          </p:cNvPr>
          <p:cNvCxnSpPr>
            <a:stCxn id="118" idx="3"/>
            <a:endCxn id="117" idx="1"/>
          </p:cNvCxnSpPr>
          <p:nvPr/>
        </p:nvCxnSpPr>
        <p:spPr>
          <a:xfrm>
            <a:off x="7130273" y="3184287"/>
            <a:ext cx="454645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F512B3D-365F-462F-BD99-83787A37052E}"/>
              </a:ext>
            </a:extLst>
          </p:cNvPr>
          <p:cNvSpPr/>
          <p:nvPr/>
        </p:nvSpPr>
        <p:spPr bwMode="auto">
          <a:xfrm>
            <a:off x="5225272" y="5604703"/>
            <a:ext cx="1905001" cy="101676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Inbound File Replication Service Bus Queue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0047740A-5A3B-4847-B91D-3562CAAF54F6}"/>
              </a:ext>
            </a:extLst>
          </p:cNvPr>
          <p:cNvSpPr/>
          <p:nvPr/>
        </p:nvSpPr>
        <p:spPr bwMode="auto">
          <a:xfrm>
            <a:off x="7584919" y="5604703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Replicate File API Function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C10D93-DF33-4256-ACBD-B51BF471691B}"/>
              </a:ext>
            </a:extLst>
          </p:cNvPr>
          <p:cNvCxnSpPr>
            <a:stCxn id="142" idx="1"/>
            <a:endCxn id="141" idx="3"/>
          </p:cNvCxnSpPr>
          <p:nvPr/>
        </p:nvCxnSpPr>
        <p:spPr>
          <a:xfrm flipH="1">
            <a:off x="7130272" y="6113082"/>
            <a:ext cx="45464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22F21D4-26C4-4847-B852-F31C7D356A0B}"/>
              </a:ext>
            </a:extLst>
          </p:cNvPr>
          <p:cNvCxnSpPr>
            <a:stCxn id="141" idx="1"/>
            <a:endCxn id="123" idx="3"/>
          </p:cNvCxnSpPr>
          <p:nvPr/>
        </p:nvCxnSpPr>
        <p:spPr>
          <a:xfrm flipH="1">
            <a:off x="4761100" y="6113082"/>
            <a:ext cx="464172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9519E2A-994D-410F-9502-887032D11965}"/>
              </a:ext>
            </a:extLst>
          </p:cNvPr>
          <p:cNvSpPr/>
          <p:nvPr/>
        </p:nvSpPr>
        <p:spPr bwMode="auto">
          <a:xfrm>
            <a:off x="9925217" y="2688019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 Function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7C764CD-3646-4F40-95BE-47A9E981AF13}"/>
              </a:ext>
            </a:extLst>
          </p:cNvPr>
          <p:cNvSpPr/>
          <p:nvPr/>
        </p:nvSpPr>
        <p:spPr bwMode="auto">
          <a:xfrm>
            <a:off x="9937249" y="5596765"/>
            <a:ext cx="1905001" cy="1016760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AWS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F1B81A-27D5-4CCA-BDBB-4012B23C0B40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10874059" y="3704779"/>
            <a:ext cx="3659" cy="19040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1EA426F-76AE-42FE-8B49-21E86FB25576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9474231" y="3196398"/>
            <a:ext cx="450986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D19458-70F1-494F-AF12-A118A4724EDC}"/>
              </a:ext>
            </a:extLst>
          </p:cNvPr>
          <p:cNvCxnSpPr>
            <a:stCxn id="148" idx="1"/>
            <a:endCxn id="142" idx="3"/>
          </p:cNvCxnSpPr>
          <p:nvPr/>
        </p:nvCxnSpPr>
        <p:spPr>
          <a:xfrm flipH="1">
            <a:off x="9489920" y="6105145"/>
            <a:ext cx="447327" cy="793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56">
            <a:extLst>
              <a:ext uri="{FF2B5EF4-FFF2-40B4-BE49-F238E27FC236}">
                <a16:creationId xmlns:a16="http://schemas.microsoft.com/office/drawing/2014/main" id="{6729A87B-3AD1-40CD-8626-2D5327A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73" y="220663"/>
            <a:ext cx="11889564" cy="917575"/>
          </a:xfrm>
        </p:spPr>
        <p:txBody>
          <a:bodyPr/>
          <a:lstStyle/>
          <a:p>
            <a:r>
              <a:rPr lang="en-US" dirty="0"/>
              <a:t>Azure Application Architecture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D89A4B1-B6D2-4EB9-B259-64E5B92F7CEC}"/>
              </a:ext>
            </a:extLst>
          </p:cNvPr>
          <p:cNvSpPr/>
          <p:nvPr/>
        </p:nvSpPr>
        <p:spPr bwMode="auto">
          <a:xfrm>
            <a:off x="9949671" y="1184416"/>
            <a:ext cx="1905001" cy="101676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Replication Relay Function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3CF8635-1DCE-445C-A2C0-F755B3DBC8C9}"/>
              </a:ext>
            </a:extLst>
          </p:cNvPr>
          <p:cNvCxnSpPr>
            <a:stCxn id="117" idx="0"/>
            <a:endCxn id="159" idx="1"/>
          </p:cNvCxnSpPr>
          <p:nvPr/>
        </p:nvCxnSpPr>
        <p:spPr>
          <a:xfrm rot="5400000" flipH="1" flipV="1">
            <a:off x="8751989" y="1478227"/>
            <a:ext cx="983112" cy="1412251"/>
          </a:xfrm>
          <a:prstGeom prst="bentConnector2">
            <a:avLst/>
          </a:prstGeom>
          <a:ln w="635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83C6BE6-E226-44D7-9561-02DF9F3C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32" y="939481"/>
            <a:ext cx="633935" cy="633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BC596-81F8-4FB8-A653-4C917A37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352" y="2427369"/>
            <a:ext cx="631338" cy="6313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AAC6D9E-2236-4174-B24E-1FEAF8BF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051" y="2427369"/>
            <a:ext cx="631338" cy="6313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7C9D60-89B6-486D-A3FA-BEDA32E5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426" y="5393600"/>
            <a:ext cx="631338" cy="63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789BB-E6D6-4AAC-9F75-20F327226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43" y="3864657"/>
            <a:ext cx="633935" cy="633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B57C4E-52F0-4515-AF3C-6D673D065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2228" y="960081"/>
            <a:ext cx="631338" cy="6313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2485EC0-ED88-4A09-9945-3E07E93B2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641" y="2427369"/>
            <a:ext cx="631338" cy="63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E123C-2FB3-4C18-929E-D832AF5AA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478" y="3899764"/>
            <a:ext cx="626949" cy="6269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92E053-BA7C-41F8-B146-A89F258F4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361" y="5375309"/>
            <a:ext cx="631338" cy="63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DEAF21-56C2-4B3B-B0A6-7C1C64AC31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496" y="5439446"/>
            <a:ext cx="539643" cy="5396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282BA-145C-465A-A421-C7A3013169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4569" y="2443672"/>
            <a:ext cx="539643" cy="539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B03310-6019-4756-84FE-004CAC3D2E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5045" y="5323693"/>
            <a:ext cx="928590" cy="6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6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41" grpId="0" animBg="1"/>
      <p:bldP spid="142" grpId="0" animBg="1"/>
      <p:bldP spid="147" grpId="0" animBg="1"/>
      <p:bldP spid="148" grpId="0" animBg="1"/>
      <p:bldP spid="159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1C005FCB-3EFD-459A-9B3C-100EE6B65A57}"/>
    </a:ext>
  </a:extLst>
</a:theme>
</file>

<file path=ppt/theme/theme2.xml><?xml version="1.0" encoding="utf-8"?>
<a:theme xmlns:a="http://schemas.openxmlformats.org/drawingml/2006/main" name="LIGHT GRAY TEMPLATE">
  <a:themeElements>
    <a:clrScheme name="BT - Dark Blue - Light gray background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95337A88-F4DF-4C60-8E6B-1CC04ADFC789}"/>
    </a:ext>
  </a:extLst>
</a:theme>
</file>

<file path=ppt/theme/theme3.xml><?xml version="1.0" encoding="utf-8"?>
<a:theme xmlns:a="http://schemas.openxmlformats.org/drawingml/2006/main" name="DARK GRAY TEMPLATE">
  <a:themeElements>
    <a:clrScheme name="BT - Dark Blue - Dark background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2D2D2"/>
      </a:accent2>
      <a:accent3>
        <a:srgbClr val="0078D7"/>
      </a:accent3>
      <a:accent4>
        <a:srgbClr val="00BCF2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6DAD0A7F-D469-4B06-AC33-D846E2F8241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16-9_Business_DK_BLUE_2017_10</Template>
  <TotalTime>1812</TotalTime>
  <Words>1001</Words>
  <Application>Microsoft Office PowerPoint</Application>
  <PresentationFormat>Custom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A Tale of Two Clouds</vt:lpstr>
      <vt:lpstr>Hi! I’m Casey.</vt:lpstr>
      <vt:lpstr>What is  cloud portability?</vt:lpstr>
      <vt:lpstr>Why design for cloud portability?</vt:lpstr>
      <vt:lpstr>Introducing the Multi-Cloud File Sharing App</vt:lpstr>
      <vt:lpstr>Multi-Cloud File Sharing App Requirements</vt:lpstr>
      <vt:lpstr>Multi-Cloud File Sharing App Design Considerations </vt:lpstr>
      <vt:lpstr>Notional Application Architecture</vt:lpstr>
      <vt:lpstr>Azure Application Architecture</vt:lpstr>
      <vt:lpstr>AWS Application Architecture</vt:lpstr>
      <vt:lpstr>PowerPoint Presentation</vt:lpstr>
      <vt:lpstr>Global Application Architecture </vt:lpstr>
      <vt:lpstr>Let’s take a look!</vt:lpstr>
      <vt:lpstr>Try it out!</vt:lpstr>
      <vt:lpstr>Key learnings</vt:lpstr>
      <vt:lpstr>github.com/caseywatson/multicloudfilesharing</vt:lpstr>
      <vt:lpstr>Thank you!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Two Clouds</dc:title>
  <dc:subject>&lt;Speech title here&gt;</dc:subject>
  <dc:creator>Casey Watson</dc:creator>
  <cp:keywords/>
  <dc:description>Template: _x000d_
Formatting: _x000d_
Audience Type:</dc:description>
  <cp:lastModifiedBy>Casey Watson</cp:lastModifiedBy>
  <cp:revision>45</cp:revision>
  <dcterms:created xsi:type="dcterms:W3CDTF">2017-06-01T23:51:07Z</dcterms:created>
  <dcterms:modified xsi:type="dcterms:W3CDTF">2017-07-25T19:24:33Z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cawatson@microsoft.com</vt:lpwstr>
  </property>
  <property fmtid="{D5CDD505-2E9C-101B-9397-08002B2CF9AE}" pid="15" name="MSIP_Label_f42aa342-8706-4288-bd11-ebb85995028c_SetDate">
    <vt:lpwstr>2017-06-01T22:18:55.4996532-05:00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