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3.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55"/>
  </p:notesMasterIdLst>
  <p:handoutMasterIdLst>
    <p:handoutMasterId r:id="rId56"/>
  </p:handout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2" r:id="rId21"/>
    <p:sldId id="304" r:id="rId22"/>
    <p:sldId id="298" r:id="rId23"/>
    <p:sldId id="305" r:id="rId24"/>
    <p:sldId id="306" r:id="rId25"/>
    <p:sldId id="299" r:id="rId26"/>
    <p:sldId id="300" r:id="rId27"/>
    <p:sldId id="301" r:id="rId28"/>
    <p:sldId id="271" r:id="rId29"/>
    <p:sldId id="296" r:id="rId30"/>
    <p:sldId id="274" r:id="rId31"/>
    <p:sldId id="275" r:id="rId32"/>
    <p:sldId id="276" r:id="rId33"/>
    <p:sldId id="277" r:id="rId34"/>
    <p:sldId id="278" r:id="rId35"/>
    <p:sldId id="297" r:id="rId36"/>
    <p:sldId id="280" r:id="rId37"/>
    <p:sldId id="311" r:id="rId38"/>
    <p:sldId id="281" r:id="rId39"/>
    <p:sldId id="283" r:id="rId40"/>
    <p:sldId id="282" r:id="rId41"/>
    <p:sldId id="284" r:id="rId42"/>
    <p:sldId id="312" r:id="rId43"/>
    <p:sldId id="313" r:id="rId44"/>
    <p:sldId id="285" r:id="rId45"/>
    <p:sldId id="286" r:id="rId46"/>
    <p:sldId id="287" r:id="rId47"/>
    <p:sldId id="288" r:id="rId48"/>
    <p:sldId id="289" r:id="rId49"/>
    <p:sldId id="290" r:id="rId50"/>
    <p:sldId id="291" r:id="rId51"/>
    <p:sldId id="292" r:id="rId52"/>
    <p:sldId id="293" r:id="rId53"/>
    <p:sldId id="310" r:id="rId5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373"/>
    <a:srgbClr val="FFFFFF"/>
    <a:srgbClr val="002050"/>
    <a:srgbClr val="767676"/>
    <a:srgbClr val="0078D7"/>
    <a:srgbClr val="00188F"/>
    <a:srgbClr val="107C10"/>
    <a:srgbClr val="008272"/>
    <a:srgbClr val="B4009E"/>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2" autoAdjust="0"/>
    <p:restoredTop sz="78967" autoAdjust="0"/>
  </p:normalViewPr>
  <p:slideViewPr>
    <p:cSldViewPr>
      <p:cViewPr varScale="1">
        <p:scale>
          <a:sx n="67" d="100"/>
          <a:sy n="67" d="100"/>
        </p:scale>
        <p:origin x="579" y="48"/>
      </p:cViewPr>
      <p:guideLst/>
    </p:cSldViewPr>
  </p:slideViewPr>
  <p:outlineViewPr>
    <p:cViewPr>
      <p:scale>
        <a:sx n="33" d="100"/>
        <a:sy n="33" d="100"/>
      </p:scale>
      <p:origin x="0" y="-163"/>
    </p:cViewPr>
  </p:outlineViewPr>
  <p:notesTextViewPr>
    <p:cViewPr>
      <p:scale>
        <a:sx n="100" d="100"/>
        <a:sy n="100" d="100"/>
      </p:scale>
      <p:origin x="0" y="0"/>
    </p:cViewPr>
  </p:notesTextViewPr>
  <p:sorterViewPr>
    <p:cViewPr varScale="1">
      <p:scale>
        <a:sx n="1" d="1"/>
        <a:sy n="1" d="1"/>
      </p:scale>
      <p:origin x="0" y="-1356"/>
    </p:cViewPr>
  </p:sorterViewPr>
  <p:notesViewPr>
    <p:cSldViewPr showGuides="1">
      <p:cViewPr varScale="1">
        <p:scale>
          <a:sx n="76" d="100"/>
          <a:sy n="76" d="100"/>
        </p:scale>
        <p:origin x="400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6A1327-0AC3-41A2-84AC-3AFF5758661B}" type="datetime8">
              <a:rPr lang="en-US" smtClean="0">
                <a:latin typeface="Segoe UI" pitchFamily="34" charset="0"/>
              </a:rPr>
              <a:t>7/25/2017 12:22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5A9E72A3-73C3-4EC0-976B-555052BC0BC2}" type="datetime8">
              <a:rPr lang="en-US" smtClean="0"/>
              <a:t>7/25/2017 12:22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887513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Martin defines a responsibility as a </a:t>
            </a:r>
            <a:r>
              <a:rPr lang="en-US" sz="900" b="0" i="1" kern="1200" dirty="0">
                <a:solidFill>
                  <a:schemeClr val="tx1"/>
                </a:solidFill>
                <a:effectLst/>
                <a:latin typeface="Segoe UI Light" pitchFamily="34" charset="0"/>
                <a:ea typeface="+mn-ea"/>
                <a:cs typeface="+mn-cs"/>
              </a:rPr>
              <a:t>reason to change</a:t>
            </a:r>
            <a:r>
              <a:rPr lang="en-US" sz="900" b="0" i="0" kern="1200" dirty="0">
                <a:solidFill>
                  <a:schemeClr val="tx1"/>
                </a:solidFill>
                <a:effectLst/>
                <a:latin typeface="Segoe UI Light" pitchFamily="34" charset="0"/>
                <a:ea typeface="+mn-ea"/>
                <a:cs typeface="+mn-cs"/>
              </a:rPr>
              <a:t>, and concludes that a class or module should have one, and only one, reason to be changed (i.e. rewritten).</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While the application code itself may adhere to SRP, as a service, our application has many reasons to change. </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105765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Review current design.</a:t>
            </a:r>
          </a:p>
          <a:p>
            <a:pPr marL="171450" indent="-171450">
              <a:buFont typeface="Arial" panose="020B0604020202020204" pitchFamily="34" charset="0"/>
              <a:buChar char="•"/>
            </a:pPr>
            <a:r>
              <a:rPr lang="en-US" dirty="0"/>
              <a:t>Mention </a:t>
            </a:r>
            <a:r>
              <a:rPr lang="en-US" b="1" dirty="0"/>
              <a:t>responsibility</a:t>
            </a:r>
            <a:r>
              <a:rPr lang="en-US" b="0" dirty="0"/>
              <a:t> in the context of IT’s responsibility to maintain the VMs that make up the application. While the VMs reside in the cloud, IT is still responsible for configuring, patching and managing the VMs.</a:t>
            </a:r>
          </a:p>
          <a:p>
            <a:pPr marL="171450" indent="-171450">
              <a:buFont typeface="Arial" panose="020B0604020202020204" pitchFamily="34" charset="0"/>
              <a:buChar char="•"/>
            </a:pPr>
            <a:r>
              <a:rPr lang="en-US" b="0" dirty="0"/>
              <a:t>Mention that Azure does provide a SLA for VMs of 99.95% but that does not cover the software that’s running on the VMs.</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0" dirty="0"/>
              <a:t>Difficult to work independently on the application as it continues to grow.</a:t>
            </a:r>
          </a:p>
          <a:p>
            <a:pPr marL="171450" indent="-171450">
              <a:buFont typeface="Arial" panose="020B0604020202020204" pitchFamily="34" charset="0"/>
              <a:buChar char="•"/>
            </a:pPr>
            <a:r>
              <a:rPr lang="en-US" b="0" dirty="0"/>
              <a:t>If any single component of your application fails, the entire application is unavailable.</a:t>
            </a:r>
          </a:p>
          <a:p>
            <a:endParaRPr lang="en-US" b="0" dirty="0"/>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075736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Take a step in the right direction by moving from VMs to PaaS. </a:t>
            </a:r>
          </a:p>
          <a:p>
            <a:pPr marL="171450" indent="-171450">
              <a:buFont typeface="Arial" panose="020B0604020202020204" pitchFamily="34" charset="0"/>
              <a:buChar char="•"/>
            </a:pPr>
            <a:r>
              <a:rPr lang="en-US" dirty="0"/>
              <a:t>While PaaS gives us less control, it also relieves IT’s management burden and gives us a better SLA.</a:t>
            </a:r>
          </a:p>
          <a:p>
            <a:pPr marL="171450" indent="-171450">
              <a:buFont typeface="Arial" panose="020B0604020202020204" pitchFamily="34" charset="0"/>
              <a:buChar char="•"/>
            </a:pPr>
            <a:r>
              <a:rPr lang="en-US" dirty="0"/>
              <a:t>Business logic has been moved from the ASP.NET MVC front-end to the Node.js API back-end.</a:t>
            </a:r>
          </a:p>
          <a:p>
            <a:pPr marL="171450" indent="-171450">
              <a:buFont typeface="Arial" panose="020B0604020202020204" pitchFamily="34" charset="0"/>
              <a:buChar char="•"/>
            </a:pPr>
            <a:r>
              <a:rPr lang="en-US" dirty="0"/>
              <a:t>We can now leverage our Node.js developers to build out our back-end API since both ASP.NET (C#) and Node.js speak REST “as a second language.”</a:t>
            </a:r>
          </a:p>
          <a:p>
            <a:pPr marL="171450" indent="-171450">
              <a:buFont typeface="Arial" panose="020B0604020202020204" pitchFamily="34" charset="0"/>
              <a:buChar char="•"/>
            </a:pPr>
            <a:r>
              <a:rPr lang="en-US" dirty="0"/>
              <a:t>While the architecture is improving, we still don’t have SRP at a service level. The API is responsible for many functions.</a:t>
            </a:r>
          </a:p>
          <a:p>
            <a:pPr marL="171450" indent="-171450">
              <a:buFont typeface="Arial" panose="020B0604020202020204" pitchFamily="34" charset="0"/>
              <a:buChar char="•"/>
            </a:pP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302467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Further embracing SRP.</a:t>
            </a:r>
          </a:p>
          <a:p>
            <a:pPr marL="171450" indent="-171450">
              <a:buFont typeface="Arial" panose="020B0604020202020204" pitchFamily="34" charset="0"/>
              <a:buChar char="•"/>
            </a:pPr>
            <a:r>
              <a:rPr lang="en-US" dirty="0"/>
              <a:t>Services can be scaled rapidly and independently of each other.</a:t>
            </a:r>
          </a:p>
          <a:p>
            <a:pPr marL="388712" lvl="1" indent="-171450">
              <a:buFont typeface="Arial" panose="020B0604020202020204" pitchFamily="34" charset="0"/>
              <a:buChar char="•"/>
            </a:pPr>
            <a:r>
              <a:rPr lang="en-US" dirty="0"/>
              <a:t>Finer-grained scalability.</a:t>
            </a:r>
          </a:p>
          <a:p>
            <a:pPr marL="171450" indent="-171450">
              <a:buFont typeface="Arial" panose="020B0604020202020204" pitchFamily="34" charset="0"/>
              <a:buChar char="•"/>
            </a:pPr>
            <a:r>
              <a:rPr lang="en-US" dirty="0"/>
              <a:t>Greater service density drives down costs even further.</a:t>
            </a:r>
          </a:p>
          <a:p>
            <a:pPr marL="171450" indent="-171450">
              <a:buFont typeface="Arial" panose="020B0604020202020204" pitchFamily="34" charset="0"/>
              <a:buChar char="•"/>
            </a:pPr>
            <a:r>
              <a:rPr lang="en-US" dirty="0"/>
              <a:t>Docker provides increased developer productivity.</a:t>
            </a:r>
          </a:p>
          <a:p>
            <a:pPr marL="388712" lvl="1" indent="-171450">
              <a:buFont typeface="Arial" panose="020B0604020202020204" pitchFamily="34" charset="0"/>
              <a:buChar char="•"/>
            </a:pPr>
            <a:r>
              <a:rPr lang="en-US" dirty="0"/>
              <a:t>Gets rid of “it works on my machine.”</a:t>
            </a:r>
          </a:p>
          <a:p>
            <a:pPr marL="171450" indent="-171450">
              <a:buFont typeface="Arial" panose="020B0604020202020204" pitchFamily="34" charset="0"/>
              <a:buChar char="•"/>
            </a:pP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573753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Brings SRP to the next level.</a:t>
            </a:r>
          </a:p>
          <a:p>
            <a:pPr marL="171450" indent="-171450">
              <a:buFont typeface="Arial" panose="020B0604020202020204" pitchFamily="34" charset="0"/>
              <a:buChar char="•"/>
            </a:pPr>
            <a:r>
              <a:rPr lang="en-US" dirty="0"/>
              <a:t>Much more granular and simpler code makes it much easier to maintain and understand.</a:t>
            </a:r>
          </a:p>
          <a:p>
            <a:pPr marL="171450" indent="-171450">
              <a:buFont typeface="Arial" panose="020B0604020202020204" pitchFamily="34" charset="0"/>
              <a:buChar char="•"/>
            </a:pPr>
            <a:r>
              <a:rPr lang="en-US" dirty="0"/>
              <a:t>Implicitly scalable.</a:t>
            </a:r>
          </a:p>
          <a:p>
            <a:pPr marL="171450" indent="-171450">
              <a:buFont typeface="Arial" panose="020B0604020202020204" pitchFamily="34" charset="0"/>
              <a:buChar char="•"/>
            </a:pPr>
            <a:r>
              <a:rPr lang="en-US" dirty="0"/>
              <a:t>Relying on the underlying cloud platform to provide more of the “glue”.</a:t>
            </a:r>
          </a:p>
          <a:p>
            <a:pPr marL="171450" indent="-171450">
              <a:buFont typeface="Arial" panose="020B0604020202020204" pitchFamily="34" charset="0"/>
              <a:buChar char="•"/>
            </a:pPr>
            <a:r>
              <a:rPr lang="en-US" dirty="0"/>
              <a:t>Least control with most automation.</a:t>
            </a:r>
          </a:p>
          <a:p>
            <a:pPr marL="171450" indent="-171450">
              <a:buFont typeface="Arial" panose="020B0604020202020204" pitchFamily="34" charset="0"/>
              <a:buChar char="•"/>
            </a:pPr>
            <a:r>
              <a:rPr lang="en-US" dirty="0"/>
              <a:t>Definitely the cheapest option.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817653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392388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579191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610067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620643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62532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863923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114268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637899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534145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7530243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604005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6397060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6843647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4659497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41676361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729558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5791184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868168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476256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6028114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7184619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3732286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2100626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ERP handles shipping, inventory, purchasing and scheduling.</a:t>
            </a:r>
          </a:p>
          <a:p>
            <a:pPr marL="171450" indent="-171450">
              <a:buFont typeface="Arial" panose="020B0604020202020204" pitchFamily="34" charset="0"/>
              <a:buChar char="•"/>
            </a:pPr>
            <a:r>
              <a:rPr lang="en-US" dirty="0"/>
              <a:t>ERP system is what we call a “legacy” application but it works well.</a:t>
            </a:r>
          </a:p>
          <a:p>
            <a:pPr marL="171450" indent="-171450">
              <a:buFont typeface="Arial" panose="020B0604020202020204" pitchFamily="34" charset="0"/>
              <a:buChar char="•"/>
            </a:pPr>
            <a:r>
              <a:rPr lang="en-US" dirty="0"/>
              <a:t>ERP web service started small, but over the years more and more methods have been added to it. This is typical especially under demanding deadlines.</a:t>
            </a:r>
          </a:p>
          <a:p>
            <a:pPr marL="171450" indent="-171450">
              <a:buFont typeface="Arial" panose="020B0604020202020204" pitchFamily="34" charset="0"/>
              <a:buChar char="•"/>
            </a:pPr>
            <a:r>
              <a:rPr lang="en-US" dirty="0"/>
              <a:t>ERP web service does not adhere to Single Responsibility Principle or Interface Segregation Principle but it does adhere to the Open/Closed Principle.</a:t>
            </a:r>
          </a:p>
          <a:p>
            <a:pPr marL="171450" indent="-171450">
              <a:buFont typeface="Arial" panose="020B0604020202020204" pitchFamily="34" charset="0"/>
              <a:buChar char="•"/>
            </a:pPr>
            <a:r>
              <a:rPr lang="en-US" dirty="0"/>
              <a:t>The Inventory API creates an “anti-corruption layer” that insulates our application from the ERP system.</a:t>
            </a:r>
          </a:p>
          <a:p>
            <a:pPr marL="171450" indent="-171450">
              <a:buFont typeface="Arial" panose="020B0604020202020204" pitchFamily="34" charset="0"/>
              <a:buChar char="•"/>
            </a:pPr>
            <a:r>
              <a:rPr lang="en-US" dirty="0"/>
              <a:t>The Inventory API adheres to the Interface Segregation Principle by providing a client-specific interface to the ERP web service. If, in the future, we needed access to Shipping, we would create a Shipping API.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8039417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9860027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4517781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772680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2252350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8530411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12759260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20660969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16868363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26787008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10191098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With more smaller, granular components, deployments can quickly become more complex.</a:t>
            </a:r>
          </a:p>
          <a:p>
            <a:pPr marL="171450" indent="-171450">
              <a:buFont typeface="Arial" panose="020B0604020202020204" pitchFamily="34" charset="0"/>
              <a:buChar char="•"/>
            </a:pPr>
            <a:r>
              <a:rPr lang="en-US" dirty="0"/>
              <a:t>It’s important to be able to see the forest for the trees. With traditional applications, the application is either up or down. In this application, we have potentially hundreds of small components that need to be monitored.</a:t>
            </a:r>
          </a:p>
          <a:p>
            <a:pPr marL="171450" indent="-171450">
              <a:buFont typeface="Arial" panose="020B0604020202020204" pitchFamily="34" charset="0"/>
              <a:buChar char="•"/>
            </a:pPr>
            <a:r>
              <a:rPr lang="en-US" dirty="0"/>
              <a:t>You will invariably create new versions of services and update the APIs that they support.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35911258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22387031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956660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292734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443728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630462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Take what we know from on-premises and lift and shift to the cloud.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613665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one deployable application to manage</a:t>
            </a:r>
          </a:p>
          <a:p>
            <a:r>
              <a:rPr lang="en-US" dirty="0"/>
              <a:t>Coarsely-grained scalability</a:t>
            </a:r>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9E72A3-73C3-4EC0-976B-555052BC0BC2}" type="datetime8">
              <a:rPr lang="en-US" smtClean="0"/>
              <a:t>7/25/2017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9176291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881" y="-1"/>
            <a:ext cx="12435592" cy="6995020"/>
          </a:xfrm>
          <a:prstGeom prst="rect">
            <a:avLst/>
          </a:prstGeom>
        </p:spPr>
      </p:pic>
      <p:sp>
        <p:nvSpPr>
          <p:cNvPr id="2" name="Rectangle 1"/>
          <p:cNvSpPr/>
          <p:nvPr userDrawn="1"/>
        </p:nvSpPr>
        <p:spPr bwMode="auto">
          <a:xfrm>
            <a:off x="274638" y="2119137"/>
            <a:ext cx="6400800" cy="3664099"/>
          </a:xfrm>
          <a:prstGeom prst="rect">
            <a:avLst/>
          </a:prstGeom>
          <a:solidFill>
            <a:srgbClr val="002050">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52"/>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37"/>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200" y="479425"/>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8" name="Group 7"/>
          <p:cNvGrpSpPr>
            <a:grpSpLocks noChangeAspect="1"/>
          </p:cNvGrpSpPr>
          <p:nvPr userDrawn="1"/>
        </p:nvGrpSpPr>
        <p:grpSpPr bwMode="gray">
          <a:xfrm>
            <a:off x="472817" y="6154121"/>
            <a:ext cx="1681413" cy="360979"/>
            <a:chOff x="457200" y="1643393"/>
            <a:chExt cx="4492753" cy="964540"/>
          </a:xfrm>
        </p:grpSpPr>
        <p:pic>
          <p:nvPicPr>
            <p:cNvPr id="10" name="Picture 9"/>
            <p:cNvPicPr>
              <a:picLocks noChangeAspect="1"/>
            </p:cNvPicPr>
            <p:nvPr/>
          </p:nvPicPr>
          <p:blipFill>
            <a:blip r:embed="rId2"/>
            <a:stretch>
              <a:fillRect/>
            </a:stretch>
          </p:blipFill>
          <p:spPr bwMode="gray">
            <a:xfrm>
              <a:off x="457200" y="1643393"/>
              <a:ext cx="964540" cy="964540"/>
            </a:xfrm>
            <a:prstGeom prst="rect">
              <a:avLst/>
            </a:prstGeom>
          </p:spPr>
        </p:pic>
        <p:sp>
          <p:nvSpPr>
            <p:cNvPr id="13"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881" y="-1"/>
            <a:ext cx="12435592" cy="6995020"/>
          </a:xfrm>
          <a:prstGeom prst="rect">
            <a:avLst/>
          </a:prstGeom>
        </p:spPr>
      </p:pic>
      <p:grpSp>
        <p:nvGrpSpPr>
          <p:cNvPr id="15" name="Group 14"/>
          <p:cNvGrpSpPr>
            <a:grpSpLocks noChangeAspect="1"/>
          </p:cNvGrpSpPr>
          <p:nvPr userDrawn="1"/>
        </p:nvGrpSpPr>
        <p:grpSpPr bwMode="gray">
          <a:xfrm>
            <a:off x="457200" y="479425"/>
            <a:ext cx="1681413" cy="360979"/>
            <a:chOff x="457200" y="1643393"/>
            <a:chExt cx="4492753" cy="964540"/>
          </a:xfrm>
        </p:grpSpPr>
        <p:pic>
          <p:nvPicPr>
            <p:cNvPr id="16" name="Picture 15"/>
            <p:cNvPicPr>
              <a:picLocks noChangeAspect="1"/>
            </p:cNvPicPr>
            <p:nvPr/>
          </p:nvPicPr>
          <p:blipFill>
            <a:blip r:embed="rId3"/>
            <a:stretch>
              <a:fillRect/>
            </a:stretch>
          </p:blipFill>
          <p:spPr bwMode="gray">
            <a:xfrm>
              <a:off x="457200" y="1643393"/>
              <a:ext cx="964540" cy="964540"/>
            </a:xfrm>
            <a:prstGeom prst="rect">
              <a:avLst/>
            </a:prstGeom>
          </p:spPr>
        </p:pic>
        <p:sp>
          <p:nvSpPr>
            <p:cNvPr id="17"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274638" y="2119137"/>
            <a:ext cx="6400800" cy="3664099"/>
          </a:xfrm>
          <a:prstGeom prst="rect">
            <a:avLst/>
          </a:prstGeom>
          <a:solidFill>
            <a:srgbClr val="002050">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52"/>
            <a:ext cx="6400800"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37"/>
            <a:ext cx="6400800"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7.xml"/><Relationship Id="rId1" Type="http://schemas.openxmlformats.org/officeDocument/2006/relationships/slideLayout" Target="../slideLayouts/slideLayout17.xml"/><Relationship Id="rId4" Type="http://schemas.openxmlformats.org/officeDocument/2006/relationships/image" Target="../media/image14.emf"/></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9.xml"/><Relationship Id="rId1" Type="http://schemas.openxmlformats.org/officeDocument/2006/relationships/slideLayout" Target="../slideLayouts/slideLayout17.xml"/><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1.xml"/><Relationship Id="rId6" Type="http://schemas.openxmlformats.org/officeDocument/2006/relationships/image" Target="../media/image17.png"/><Relationship Id="rId5" Type="http://schemas.openxmlformats.org/officeDocument/2006/relationships/image" Target="../media/image19.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1.xml"/><Relationship Id="rId5" Type="http://schemas.openxmlformats.org/officeDocument/2006/relationships/image" Target="../media/image17.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1.xml"/><Relationship Id="rId5" Type="http://schemas.openxmlformats.org/officeDocument/2006/relationships/image" Target="../media/image17.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5.png"/><Relationship Id="rId7"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7.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7.xml"/><Relationship Id="rId1" Type="http://schemas.openxmlformats.org/officeDocument/2006/relationships/slideLayout" Target="../slideLayouts/slideLayout17.xml"/><Relationship Id="rId4" Type="http://schemas.openxmlformats.org/officeDocument/2006/relationships/image" Target="../media/image7.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6.png"/><Relationship Id="rId7"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17.xml"/><Relationship Id="rId6" Type="http://schemas.openxmlformats.org/officeDocument/2006/relationships/image" Target="../media/image19.png"/><Relationship Id="rId11" Type="http://schemas.openxmlformats.org/officeDocument/2006/relationships/image" Target="../media/image33.png"/><Relationship Id="rId5" Type="http://schemas.openxmlformats.org/officeDocument/2006/relationships/image" Target="../media/image15.png"/><Relationship Id="rId10" Type="http://schemas.openxmlformats.org/officeDocument/2006/relationships/image" Target="../media/image32.png"/><Relationship Id="rId4" Type="http://schemas.openxmlformats.org/officeDocument/2006/relationships/image" Target="../media/image20.png"/><Relationship Id="rId9" Type="http://schemas.openxmlformats.org/officeDocument/2006/relationships/image" Target="../media/image31.png"/></Relationships>
</file>

<file path=ppt/slides/_rels/slide3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4.emf"/><Relationship Id="rId7"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17.xml"/><Relationship Id="rId6" Type="http://schemas.openxmlformats.org/officeDocument/2006/relationships/image" Target="../media/image37.png"/><Relationship Id="rId11" Type="http://schemas.openxmlformats.org/officeDocument/2006/relationships/image" Target="../media/image40.png"/><Relationship Id="rId5" Type="http://schemas.openxmlformats.org/officeDocument/2006/relationships/image" Target="../media/image36.png"/><Relationship Id="rId10" Type="http://schemas.openxmlformats.org/officeDocument/2006/relationships/image" Target="../media/image33.png"/><Relationship Id="rId4" Type="http://schemas.openxmlformats.org/officeDocument/2006/relationships/image" Target="../media/image35.png"/><Relationship Id="rId9"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41.png"/><Relationship Id="rId2" Type="http://schemas.openxmlformats.org/officeDocument/2006/relationships/video" Target="NULL" TargetMode="External"/><Relationship Id="rId1" Type="http://schemas.openxmlformats.org/officeDocument/2006/relationships/tags" Target="../tags/tag1.xml"/><Relationship Id="rId6" Type="http://schemas.openxmlformats.org/officeDocument/2006/relationships/notesSlide" Target="../notesSlides/notesSlide33.xml"/><Relationship Id="rId5" Type="http://schemas.openxmlformats.org/officeDocument/2006/relationships/slideLayout" Target="../slideLayouts/slideLayout16.xml"/><Relationship Id="rId4" Type="http://schemas.microsoft.com/office/2007/relationships/media" Target="../media/media1.mp4"/></Relationships>
</file>

<file path=ppt/slides/_rels/slide34.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34.xml"/><Relationship Id="rId1" Type="http://schemas.openxmlformats.org/officeDocument/2006/relationships/slideLayout" Target="../slideLayouts/slideLayout17.xml"/><Relationship Id="rId4" Type="http://schemas.openxmlformats.org/officeDocument/2006/relationships/image" Target="../media/image8.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6.xml"/><Relationship Id="rId1" Type="http://schemas.openxmlformats.org/officeDocument/2006/relationships/slideLayout" Target="../slideLayouts/slideLayout17.xml"/><Relationship Id="rId6" Type="http://schemas.openxmlformats.org/officeDocument/2006/relationships/image" Target="../media/image26.png"/><Relationship Id="rId5" Type="http://schemas.openxmlformats.org/officeDocument/2006/relationships/image" Target="../media/image44.png"/><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1.xml"/><Relationship Id="rId1" Type="http://schemas.openxmlformats.org/officeDocument/2006/relationships/tags" Target="../tags/tag3.xml"/><Relationship Id="rId4" Type="http://schemas.openxmlformats.org/officeDocument/2006/relationships/image" Target="../media/image9.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40.xml"/><Relationship Id="rId1" Type="http://schemas.openxmlformats.org/officeDocument/2006/relationships/slideLayout" Target="../slideLayouts/slideLayout17.xml"/><Relationship Id="rId6" Type="http://schemas.openxmlformats.org/officeDocument/2006/relationships/image" Target="../media/image20.png"/><Relationship Id="rId5" Type="http://schemas.openxmlformats.org/officeDocument/2006/relationships/image" Target="../media/image47.png"/><Relationship Id="rId4" Type="http://schemas.openxmlformats.org/officeDocument/2006/relationships/image" Target="../media/image46.png"/></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1.xml"/><Relationship Id="rId1" Type="http://schemas.openxmlformats.org/officeDocument/2006/relationships/slideLayout" Target="../slideLayouts/slideLayout17.xml"/><Relationship Id="rId4" Type="http://schemas.openxmlformats.org/officeDocument/2006/relationships/image" Target="../media/image45.emf"/></Relationships>
</file>

<file path=ppt/slides/_rels/slide42.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5.xml"/><Relationship Id="rId1" Type="http://schemas.openxmlformats.org/officeDocument/2006/relationships/slideLayout" Target="../slideLayouts/slideLayout17.xml"/><Relationship Id="rId4" Type="http://schemas.openxmlformats.org/officeDocument/2006/relationships/image" Target="../media/image7.emf"/></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6.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02" y="2201862"/>
            <a:ext cx="6400736" cy="2216310"/>
          </a:xfrm>
        </p:spPr>
        <p:txBody>
          <a:bodyPr/>
          <a:lstStyle/>
          <a:p>
            <a:r>
              <a:rPr lang="en-US" dirty="0"/>
              <a:t>CLOUD SOLID:</a:t>
            </a:r>
            <a:br>
              <a:rPr lang="en-US" dirty="0"/>
            </a:br>
            <a:r>
              <a:rPr lang="en-US" sz="3200" dirty="0"/>
              <a:t>Building Highly Maintainable Applications in a Cloud-Enabled World</a:t>
            </a:r>
          </a:p>
        </p:txBody>
      </p:sp>
      <p:sp>
        <p:nvSpPr>
          <p:cNvPr id="3" name="Text Placeholder 2"/>
          <p:cNvSpPr>
            <a:spLocks noGrp="1"/>
          </p:cNvSpPr>
          <p:nvPr>
            <p:ph type="body" sz="quarter" idx="14"/>
          </p:nvPr>
        </p:nvSpPr>
        <p:spPr>
          <a:xfrm>
            <a:off x="274702" y="4335462"/>
            <a:ext cx="6402388" cy="1219174"/>
          </a:xfrm>
        </p:spPr>
        <p:txBody>
          <a:bodyPr/>
          <a:lstStyle/>
          <a:p>
            <a:r>
              <a:rPr lang="en-US" sz="2400" dirty="0"/>
              <a:t>Casey Watson</a:t>
            </a:r>
          </a:p>
          <a:p>
            <a:r>
              <a:rPr lang="en-US" sz="2400" dirty="0"/>
              <a:t>Senior Program Manager | </a:t>
            </a:r>
            <a:r>
              <a:rPr lang="en-US" sz="2400" dirty="0" err="1"/>
              <a:t>AzureCAT</a:t>
            </a:r>
            <a:endParaRPr lang="en-US" sz="2400" dirty="0"/>
          </a:p>
          <a:p>
            <a:r>
              <a:rPr lang="en-US" sz="2400" dirty="0"/>
              <a:t>cawatson@microsoft.com | @_</a:t>
            </a:r>
            <a:r>
              <a:rPr lang="en-US" sz="2400" dirty="0" err="1"/>
              <a:t>caseywatson</a:t>
            </a:r>
            <a:endParaRPr lang="en-US" sz="2400" dirty="0"/>
          </a:p>
        </p:txBody>
      </p:sp>
    </p:spTree>
    <p:extLst>
      <p:ext uri="{BB962C8B-B14F-4D97-AF65-F5344CB8AC3E}">
        <p14:creationId xmlns:p14="http://schemas.microsoft.com/office/powerpoint/2010/main" val="425254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u="sng" dirty="0"/>
              <a:t>S</a:t>
            </a:r>
            <a:r>
              <a:rPr lang="en-US" dirty="0"/>
              <a:t>ingle Responsibility Principle</a:t>
            </a:r>
          </a:p>
        </p:txBody>
      </p:sp>
      <p:sp>
        <p:nvSpPr>
          <p:cNvPr id="4" name="Title 4"/>
          <p:cNvSpPr txBox="1">
            <a:spLocks/>
          </p:cNvSpPr>
          <p:nvPr/>
        </p:nvSpPr>
        <p:spPr>
          <a:xfrm>
            <a:off x="274638" y="3215798"/>
            <a:ext cx="12039599" cy="738664"/>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r>
              <a:rPr lang="en-US" sz="4000" dirty="0"/>
              <a:t>A class should have only one reason to change.</a:t>
            </a:r>
          </a:p>
        </p:txBody>
      </p:sp>
    </p:spTree>
    <p:extLst>
      <p:ext uri="{BB962C8B-B14F-4D97-AF65-F5344CB8AC3E}">
        <p14:creationId xmlns:p14="http://schemas.microsoft.com/office/powerpoint/2010/main" val="345006552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74639" y="2952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t>Current Design</a:t>
            </a:r>
          </a:p>
        </p:txBody>
      </p:sp>
      <p:pic>
        <p:nvPicPr>
          <p:cNvPr id="2" name="Picture 1">
            <a:extLst>
              <a:ext uri="{FF2B5EF4-FFF2-40B4-BE49-F238E27FC236}">
                <a16:creationId xmlns:a16="http://schemas.microsoft.com/office/drawing/2014/main" id="{22A7F11D-A0CB-4EA3-A135-0CF0F24368C2}"/>
              </a:ext>
            </a:extLst>
          </p:cNvPr>
          <p:cNvPicPr>
            <a:picLocks noChangeAspect="1"/>
          </p:cNvPicPr>
          <p:nvPr/>
        </p:nvPicPr>
        <p:blipFill>
          <a:blip r:embed="rId3"/>
          <a:stretch>
            <a:fillRect/>
          </a:stretch>
        </p:blipFill>
        <p:spPr>
          <a:xfrm>
            <a:off x="268681" y="1439862"/>
            <a:ext cx="11895522" cy="5099368"/>
          </a:xfrm>
          <a:prstGeom prst="rect">
            <a:avLst/>
          </a:prstGeom>
        </p:spPr>
      </p:pic>
    </p:spTree>
    <p:extLst>
      <p:ext uri="{BB962C8B-B14F-4D97-AF65-F5344CB8AC3E}">
        <p14:creationId xmlns:p14="http://schemas.microsoft.com/office/powerpoint/2010/main" val="243635507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639" y="2952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t>Platform as a Service (PaaS)</a:t>
            </a:r>
          </a:p>
        </p:txBody>
      </p:sp>
      <p:pic>
        <p:nvPicPr>
          <p:cNvPr id="4" name="Picture 3">
            <a:extLst>
              <a:ext uri="{FF2B5EF4-FFF2-40B4-BE49-F238E27FC236}">
                <a16:creationId xmlns:a16="http://schemas.microsoft.com/office/drawing/2014/main" id="{B1D8E5CF-AD94-4549-AF6F-20134E0A25DA}"/>
              </a:ext>
            </a:extLst>
          </p:cNvPr>
          <p:cNvPicPr>
            <a:picLocks noChangeAspect="1"/>
          </p:cNvPicPr>
          <p:nvPr/>
        </p:nvPicPr>
        <p:blipFill>
          <a:blip r:embed="rId3"/>
          <a:stretch>
            <a:fillRect/>
          </a:stretch>
        </p:blipFill>
        <p:spPr>
          <a:xfrm>
            <a:off x="274956" y="1287462"/>
            <a:ext cx="11889247" cy="5292748"/>
          </a:xfrm>
          <a:prstGeom prst="rect">
            <a:avLst/>
          </a:prstGeom>
        </p:spPr>
      </p:pic>
    </p:spTree>
    <p:extLst>
      <p:ext uri="{BB962C8B-B14F-4D97-AF65-F5344CB8AC3E}">
        <p14:creationId xmlns:p14="http://schemas.microsoft.com/office/powerpoint/2010/main" val="266571876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639" y="2952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t>Containers + Microservices</a:t>
            </a:r>
          </a:p>
        </p:txBody>
      </p:sp>
      <p:pic>
        <p:nvPicPr>
          <p:cNvPr id="4" name="Picture 3">
            <a:extLst>
              <a:ext uri="{FF2B5EF4-FFF2-40B4-BE49-F238E27FC236}">
                <a16:creationId xmlns:a16="http://schemas.microsoft.com/office/drawing/2014/main" id="{ECF05833-1F0A-49E3-8BA1-D299724D30D9}"/>
              </a:ext>
            </a:extLst>
          </p:cNvPr>
          <p:cNvPicPr>
            <a:picLocks noChangeAspect="1"/>
          </p:cNvPicPr>
          <p:nvPr/>
        </p:nvPicPr>
        <p:blipFill>
          <a:blip r:embed="rId3"/>
          <a:stretch>
            <a:fillRect/>
          </a:stretch>
        </p:blipFill>
        <p:spPr>
          <a:xfrm>
            <a:off x="274639" y="1592262"/>
            <a:ext cx="11935456" cy="4553587"/>
          </a:xfrm>
          <a:prstGeom prst="rect">
            <a:avLst/>
          </a:prstGeom>
        </p:spPr>
      </p:pic>
    </p:spTree>
    <p:extLst>
      <p:ext uri="{BB962C8B-B14F-4D97-AF65-F5344CB8AC3E}">
        <p14:creationId xmlns:p14="http://schemas.microsoft.com/office/powerpoint/2010/main" val="128033914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639" y="2952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t>Serverless</a:t>
            </a:r>
          </a:p>
        </p:txBody>
      </p:sp>
      <p:pic>
        <p:nvPicPr>
          <p:cNvPr id="3" name="Picture 2"/>
          <p:cNvPicPr>
            <a:picLocks noChangeAspect="1"/>
          </p:cNvPicPr>
          <p:nvPr/>
        </p:nvPicPr>
        <p:blipFill>
          <a:blip r:embed="rId3"/>
          <a:stretch>
            <a:fillRect/>
          </a:stretch>
        </p:blipFill>
        <p:spPr>
          <a:xfrm>
            <a:off x="1380722" y="1212849"/>
            <a:ext cx="9677398" cy="5192206"/>
          </a:xfrm>
          <a:prstGeom prst="rect">
            <a:avLst/>
          </a:prstGeom>
        </p:spPr>
      </p:pic>
    </p:spTree>
    <p:extLst>
      <p:ext uri="{BB962C8B-B14F-4D97-AF65-F5344CB8AC3E}">
        <p14:creationId xmlns:p14="http://schemas.microsoft.com/office/powerpoint/2010/main" val="65948207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6" name="Title 4"/>
          <p:cNvSpPr txBox="1">
            <a:spLocks/>
          </p:cNvSpPr>
          <p:nvPr/>
        </p:nvSpPr>
        <p:spPr>
          <a:xfrm>
            <a:off x="274638" y="2125662"/>
            <a:ext cx="11887199" cy="1181862"/>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7200" b="1" i="0" u="sng" strike="noStrike" kern="1200" cap="none" spc="-100" normalizeH="0" baseline="0" noProof="0">
                <a:ln w="3175">
                  <a:noFill/>
                </a:ln>
                <a:gradFill>
                  <a:gsLst>
                    <a:gs pos="100000">
                      <a:srgbClr val="FFFFFF"/>
                    </a:gs>
                    <a:gs pos="0">
                      <a:srgbClr val="FFFFFF"/>
                    </a:gs>
                  </a:gsLst>
                  <a:lin ang="5400000" scaled="0"/>
                </a:gradFill>
                <a:effectLst/>
                <a:uLnTx/>
                <a:uFillTx/>
                <a:latin typeface="Segoe UI Light"/>
                <a:ea typeface="+mn-ea"/>
                <a:cs typeface="Segoe UI" pitchFamily="34" charset="0"/>
              </a:rPr>
              <a:t>S</a:t>
            </a:r>
            <a:r>
              <a:rPr kumimoji="0" lang="en-US" sz="7200" b="0" i="0" u="none" strike="noStrike" kern="1200" cap="none" spc="-100" normalizeH="0" baseline="0" noProof="0">
                <a:ln w="3175">
                  <a:noFill/>
                </a:ln>
                <a:gradFill>
                  <a:gsLst>
                    <a:gs pos="100000">
                      <a:srgbClr val="FFFFFF"/>
                    </a:gs>
                    <a:gs pos="0">
                      <a:srgbClr val="FFFFFF"/>
                    </a:gs>
                  </a:gsLst>
                  <a:lin ang="5400000" scaled="0"/>
                </a:gradFill>
                <a:effectLst/>
                <a:uLnTx/>
                <a:uFillTx/>
                <a:latin typeface="Segoe UI Light"/>
                <a:ea typeface="+mn-ea"/>
                <a:cs typeface="Segoe UI" pitchFamily="34" charset="0"/>
              </a:rPr>
              <a:t>ingle Responsibility Principle</a:t>
            </a:r>
            <a:endParaRPr kumimoji="0" lang="en-US" sz="72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endParaRPr>
          </a:p>
        </p:txBody>
      </p:sp>
      <p:sp>
        <p:nvSpPr>
          <p:cNvPr id="7" name="Title 4"/>
          <p:cNvSpPr txBox="1">
            <a:spLocks/>
          </p:cNvSpPr>
          <p:nvPr/>
        </p:nvSpPr>
        <p:spPr>
          <a:xfrm>
            <a:off x="274638" y="3215798"/>
            <a:ext cx="12039599" cy="738664"/>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A class should have only one reason to change.</a:t>
            </a:r>
          </a:p>
        </p:txBody>
      </p:sp>
      <p:sp>
        <p:nvSpPr>
          <p:cNvPr id="8" name="Title 4"/>
          <p:cNvSpPr txBox="1">
            <a:spLocks/>
          </p:cNvSpPr>
          <p:nvPr/>
        </p:nvSpPr>
        <p:spPr>
          <a:xfrm>
            <a:off x="274637" y="3954462"/>
            <a:ext cx="12039599" cy="738664"/>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A </a:t>
            </a:r>
            <a:r>
              <a:rPr kumimoji="0" lang="en-US" sz="4000" b="1"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service</a:t>
            </a:r>
            <a:r>
              <a:rPr kumimoji="0" lang="en-US" sz="40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 should have only one reason to change.</a:t>
            </a:r>
          </a:p>
        </p:txBody>
      </p:sp>
    </p:spTree>
    <p:extLst>
      <p:ext uri="{BB962C8B-B14F-4D97-AF65-F5344CB8AC3E}">
        <p14:creationId xmlns:p14="http://schemas.microsoft.com/office/powerpoint/2010/main" val="20941124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7"/>
                                        </p:tgtEl>
                                        <p:attrNameLst>
                                          <p:attrName>style.opacity</p:attrName>
                                        </p:attrNameLst>
                                      </p:cBhvr>
                                      <p:to>
                                        <p:strVal val="0.25"/>
                                      </p:to>
                                    </p:set>
                                    <p:animEffect filter="image" prLst="opacity: 0.25">
                                      <p:cBhvr rctx="IE">
                                        <p:cTn id="7" dur="indefinite"/>
                                        <p:tgtEl>
                                          <p:spTgt spid="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a:spLocks/>
          </p:cNvSpPr>
          <p:nvPr/>
        </p:nvSpPr>
        <p:spPr>
          <a:xfrm>
            <a:off x="274638" y="2125662"/>
            <a:ext cx="11887199" cy="1181862"/>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7200" b="1" i="0" u="sng" strike="noStrike" kern="1200" cap="none" spc="-100" normalizeH="0" baseline="0" noProof="0">
                <a:ln w="3175">
                  <a:noFill/>
                </a:ln>
                <a:gradFill>
                  <a:gsLst>
                    <a:gs pos="100000">
                      <a:srgbClr val="FFFFFF"/>
                    </a:gs>
                    <a:gs pos="0">
                      <a:srgbClr val="FFFFFF"/>
                    </a:gs>
                  </a:gsLst>
                  <a:lin ang="5400000" scaled="0"/>
                </a:gradFill>
                <a:effectLst/>
                <a:uLnTx/>
                <a:uFillTx/>
                <a:latin typeface="Segoe UI Light"/>
                <a:ea typeface="+mn-ea"/>
                <a:cs typeface="Segoe UI" pitchFamily="34" charset="0"/>
              </a:rPr>
              <a:t>O</a:t>
            </a:r>
            <a:r>
              <a:rPr kumimoji="0" lang="en-US" sz="7200" b="0" i="0" u="none" strike="noStrike" kern="1200" cap="none" spc="-100" normalizeH="0" baseline="0" noProof="0">
                <a:ln w="3175">
                  <a:noFill/>
                </a:ln>
                <a:gradFill>
                  <a:gsLst>
                    <a:gs pos="100000">
                      <a:srgbClr val="FFFFFF"/>
                    </a:gs>
                    <a:gs pos="0">
                      <a:srgbClr val="FFFFFF"/>
                    </a:gs>
                  </a:gsLst>
                  <a:lin ang="5400000" scaled="0"/>
                </a:gradFill>
                <a:effectLst/>
                <a:uLnTx/>
                <a:uFillTx/>
                <a:latin typeface="Segoe UI Light"/>
                <a:ea typeface="+mn-ea"/>
                <a:cs typeface="Segoe UI" pitchFamily="34" charset="0"/>
              </a:rPr>
              <a:t>pen/Closed Principle</a:t>
            </a:r>
            <a:endParaRPr kumimoji="0" lang="en-US" sz="72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endParaRPr>
          </a:p>
        </p:txBody>
      </p:sp>
      <p:sp>
        <p:nvSpPr>
          <p:cNvPr id="6" name="Title 4"/>
          <p:cNvSpPr txBox="1">
            <a:spLocks/>
          </p:cNvSpPr>
          <p:nvPr/>
        </p:nvSpPr>
        <p:spPr>
          <a:xfrm>
            <a:off x="274638" y="3215191"/>
            <a:ext cx="11963399" cy="1292662"/>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Software entities should be open for extension, but closed for modification.</a:t>
            </a:r>
          </a:p>
        </p:txBody>
      </p:sp>
      <p:sp>
        <p:nvSpPr>
          <p:cNvPr id="8" name="Title 1"/>
          <p:cNvSpPr txBox="1">
            <a:spLocks/>
          </p:cNvSpPr>
          <p:nvPr/>
        </p:nvSpPr>
        <p:spPr>
          <a:xfrm>
            <a:off x="427039" y="4476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t>Current Design</a:t>
            </a:r>
          </a:p>
        </p:txBody>
      </p:sp>
      <p:pic>
        <p:nvPicPr>
          <p:cNvPr id="9" name="Picture 8"/>
          <p:cNvPicPr>
            <a:picLocks noChangeAspect="1"/>
          </p:cNvPicPr>
          <p:nvPr/>
        </p:nvPicPr>
        <p:blipFill>
          <a:blip r:embed="rId3"/>
          <a:stretch>
            <a:fillRect/>
          </a:stretch>
        </p:blipFill>
        <p:spPr>
          <a:xfrm>
            <a:off x="1533122" y="1365249"/>
            <a:ext cx="9677398" cy="5192206"/>
          </a:xfrm>
          <a:prstGeom prst="rect">
            <a:avLst/>
          </a:prstGeom>
        </p:spPr>
      </p:pic>
    </p:spTree>
    <p:extLst>
      <p:ext uri="{BB962C8B-B14F-4D97-AF65-F5344CB8AC3E}">
        <p14:creationId xmlns:p14="http://schemas.microsoft.com/office/powerpoint/2010/main" val="240032408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3703637" y="4059192"/>
            <a:ext cx="9603566" cy="2078180"/>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p>
          <a:p>
            <a:endParaRPr lang="en-US" dirty="0"/>
          </a:p>
          <a:p>
            <a:pPr marL="571500" indent="-571500"/>
            <a:endParaRPr lang="en-US" dirty="0"/>
          </a:p>
          <a:p>
            <a:endParaRPr lang="en-US" dirty="0"/>
          </a:p>
        </p:txBody>
      </p:sp>
      <p:sp>
        <p:nvSpPr>
          <p:cNvPr id="5" name="Text Placeholder 2"/>
          <p:cNvSpPr txBox="1">
            <a:spLocks/>
          </p:cNvSpPr>
          <p:nvPr/>
        </p:nvSpPr>
        <p:spPr>
          <a:xfrm>
            <a:off x="2683328" y="892629"/>
            <a:ext cx="9583518" cy="2438399"/>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6" name="Text Placeholder 2"/>
          <p:cNvSpPr txBox="1">
            <a:spLocks/>
          </p:cNvSpPr>
          <p:nvPr/>
        </p:nvSpPr>
        <p:spPr>
          <a:xfrm>
            <a:off x="2670582" y="906462"/>
            <a:ext cx="9606081" cy="685800"/>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After a customer places an order, they should receive a confirmation e-mail. </a:t>
            </a:r>
          </a:p>
        </p:txBody>
      </p:sp>
      <p:sp>
        <p:nvSpPr>
          <p:cNvPr id="8" name="Text Placeholder 2"/>
          <p:cNvSpPr txBox="1">
            <a:spLocks/>
          </p:cNvSpPr>
          <p:nvPr/>
        </p:nvSpPr>
        <p:spPr>
          <a:xfrm>
            <a:off x="2667541" y="1925518"/>
            <a:ext cx="9606081" cy="685800"/>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We also need to add integration with Azure SQL Warehouse. The data warehouse should be updated after a new order is placed.</a:t>
            </a:r>
          </a:p>
        </p:txBody>
      </p:sp>
      <p:pic>
        <p:nvPicPr>
          <p:cNvPr id="10" name="Picture 9">
            <a:extLst>
              <a:ext uri="{FF2B5EF4-FFF2-40B4-BE49-F238E27FC236}">
                <a16:creationId xmlns:a16="http://schemas.microsoft.com/office/drawing/2014/main" id="{30FEDC42-B1E3-4E34-8D26-07FD2CC93E3D}"/>
              </a:ext>
            </a:extLst>
          </p:cNvPr>
          <p:cNvPicPr>
            <a:picLocks noChangeAspect="1"/>
          </p:cNvPicPr>
          <p:nvPr/>
        </p:nvPicPr>
        <p:blipFill>
          <a:blip r:embed="rId3"/>
          <a:stretch>
            <a:fillRect/>
          </a:stretch>
        </p:blipFill>
        <p:spPr>
          <a:xfrm>
            <a:off x="350837" y="906462"/>
            <a:ext cx="2057400" cy="2069486"/>
          </a:xfrm>
          <a:prstGeom prst="rect">
            <a:avLst/>
          </a:prstGeom>
        </p:spPr>
      </p:pic>
      <p:pic>
        <p:nvPicPr>
          <p:cNvPr id="13" name="Picture 12">
            <a:extLst>
              <a:ext uri="{FF2B5EF4-FFF2-40B4-BE49-F238E27FC236}">
                <a16:creationId xmlns:a16="http://schemas.microsoft.com/office/drawing/2014/main" id="{3FC6FC7A-6473-488F-9E97-5086A3B2CF93}"/>
              </a:ext>
            </a:extLst>
          </p:cNvPr>
          <p:cNvPicPr>
            <a:picLocks noChangeAspect="1"/>
          </p:cNvPicPr>
          <p:nvPr/>
        </p:nvPicPr>
        <p:blipFill>
          <a:blip r:embed="rId4"/>
          <a:stretch>
            <a:fillRect/>
          </a:stretch>
        </p:blipFill>
        <p:spPr>
          <a:xfrm>
            <a:off x="350837" y="4059192"/>
            <a:ext cx="2057400" cy="2069486"/>
          </a:xfrm>
          <a:prstGeom prst="rect">
            <a:avLst/>
          </a:prstGeom>
        </p:spPr>
      </p:pic>
      <p:sp>
        <p:nvSpPr>
          <p:cNvPr id="14" name="Text Placeholder 2">
            <a:extLst>
              <a:ext uri="{FF2B5EF4-FFF2-40B4-BE49-F238E27FC236}">
                <a16:creationId xmlns:a16="http://schemas.microsoft.com/office/drawing/2014/main" id="{A2F10746-05FA-4817-A655-FAE6D2CA99A7}"/>
              </a:ext>
            </a:extLst>
          </p:cNvPr>
          <p:cNvSpPr txBox="1">
            <a:spLocks/>
          </p:cNvSpPr>
          <p:nvPr/>
        </p:nvSpPr>
        <p:spPr>
          <a:xfrm>
            <a:off x="2668550" y="4020137"/>
            <a:ext cx="9583518" cy="2438399"/>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I’ll start working on these features.</a:t>
            </a:r>
          </a:p>
          <a:p>
            <a:pPr marL="0" indent="0">
              <a:buNone/>
            </a:pPr>
            <a:r>
              <a:rPr lang="en-US" sz="3200" dirty="0"/>
              <a:t>They should be pretty easy.</a:t>
            </a:r>
          </a:p>
          <a:p>
            <a:pPr marL="0" indent="0">
              <a:buNone/>
            </a:pPr>
            <a:endParaRPr lang="en-US" sz="3200" dirty="0"/>
          </a:p>
        </p:txBody>
      </p:sp>
    </p:spTree>
    <p:extLst>
      <p:ext uri="{BB962C8B-B14F-4D97-AF65-F5344CB8AC3E}">
        <p14:creationId xmlns:p14="http://schemas.microsoft.com/office/powerpoint/2010/main" val="15871753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txBox="1">
            <a:spLocks/>
          </p:cNvSpPr>
          <p:nvPr/>
        </p:nvSpPr>
        <p:spPr>
          <a:xfrm>
            <a:off x="274638" y="3121026"/>
            <a:ext cx="11963399" cy="1292662"/>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Software entities should be open for extension, but closed for modification.</a:t>
            </a:r>
          </a:p>
        </p:txBody>
      </p:sp>
      <p:pic>
        <p:nvPicPr>
          <p:cNvPr id="7" name="Picture 6">
            <a:extLst>
              <a:ext uri="{FF2B5EF4-FFF2-40B4-BE49-F238E27FC236}">
                <a16:creationId xmlns:a16="http://schemas.microsoft.com/office/drawing/2014/main" id="{53A7A15B-BBB2-475C-B795-A27539DD2041}"/>
              </a:ext>
            </a:extLst>
          </p:cNvPr>
          <p:cNvPicPr>
            <a:picLocks noChangeAspect="1"/>
          </p:cNvPicPr>
          <p:nvPr/>
        </p:nvPicPr>
        <p:blipFill>
          <a:blip r:embed="rId3"/>
          <a:stretch>
            <a:fillRect/>
          </a:stretch>
        </p:blipFill>
        <p:spPr>
          <a:xfrm>
            <a:off x="4875594" y="3935735"/>
            <a:ext cx="694944" cy="694944"/>
          </a:xfrm>
          <a:prstGeom prst="rect">
            <a:avLst/>
          </a:prstGeom>
        </p:spPr>
      </p:pic>
      <p:sp>
        <p:nvSpPr>
          <p:cNvPr id="10" name="TextBox 9">
            <a:extLst>
              <a:ext uri="{FF2B5EF4-FFF2-40B4-BE49-F238E27FC236}">
                <a16:creationId xmlns:a16="http://schemas.microsoft.com/office/drawing/2014/main" id="{0FDA24C2-10A8-44EA-92AE-BFE6C07C7936}"/>
              </a:ext>
            </a:extLst>
          </p:cNvPr>
          <p:cNvSpPr txBox="1"/>
          <p:nvPr/>
        </p:nvSpPr>
        <p:spPr>
          <a:xfrm>
            <a:off x="4828348" y="4525099"/>
            <a:ext cx="780291" cy="683264"/>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Place Order</a:t>
            </a:r>
          </a:p>
        </p:txBody>
      </p:sp>
      <p:pic>
        <p:nvPicPr>
          <p:cNvPr id="11" name="Picture 10">
            <a:extLst>
              <a:ext uri="{FF2B5EF4-FFF2-40B4-BE49-F238E27FC236}">
                <a16:creationId xmlns:a16="http://schemas.microsoft.com/office/drawing/2014/main" id="{199F7379-8330-4173-8FAA-B129E4E2F088}"/>
              </a:ext>
            </a:extLst>
          </p:cNvPr>
          <p:cNvPicPr>
            <a:picLocks noChangeAspect="1"/>
          </p:cNvPicPr>
          <p:nvPr/>
        </p:nvPicPr>
        <p:blipFill>
          <a:blip r:embed="rId4"/>
          <a:stretch>
            <a:fillRect/>
          </a:stretch>
        </p:blipFill>
        <p:spPr>
          <a:xfrm>
            <a:off x="3398837" y="3933903"/>
            <a:ext cx="694944" cy="694944"/>
          </a:xfrm>
          <a:prstGeom prst="rect">
            <a:avLst/>
          </a:prstGeom>
        </p:spPr>
      </p:pic>
      <p:sp>
        <p:nvSpPr>
          <p:cNvPr id="12" name="TextBox 11">
            <a:extLst>
              <a:ext uri="{FF2B5EF4-FFF2-40B4-BE49-F238E27FC236}">
                <a16:creationId xmlns:a16="http://schemas.microsoft.com/office/drawing/2014/main" id="{69060045-167E-4B15-9825-40D9EE8D3F64}"/>
              </a:ext>
            </a:extLst>
          </p:cNvPr>
          <p:cNvSpPr txBox="1"/>
          <p:nvPr/>
        </p:nvSpPr>
        <p:spPr>
          <a:xfrm>
            <a:off x="3141280" y="4624545"/>
            <a:ext cx="1210058" cy="378565"/>
          </a:xfrm>
          <a:prstGeom prst="rect">
            <a:avLst/>
          </a:prstGeom>
          <a:noFill/>
        </p:spPr>
        <p:txBody>
          <a:bodyPr wrap="square" lIns="0" tIns="91440" rIns="0" bIns="91440"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Web App</a:t>
            </a:r>
          </a:p>
        </p:txBody>
      </p:sp>
      <p:cxnSp>
        <p:nvCxnSpPr>
          <p:cNvPr id="3" name="Straight Arrow Connector 2">
            <a:extLst>
              <a:ext uri="{FF2B5EF4-FFF2-40B4-BE49-F238E27FC236}">
                <a16:creationId xmlns:a16="http://schemas.microsoft.com/office/drawing/2014/main" id="{1F75355F-3297-4866-BD45-53CDAC3EEE13}"/>
              </a:ext>
            </a:extLst>
          </p:cNvPr>
          <p:cNvCxnSpPr>
            <a:stCxn id="11" idx="3"/>
            <a:endCxn id="7" idx="1"/>
          </p:cNvCxnSpPr>
          <p:nvPr/>
        </p:nvCxnSpPr>
        <p:spPr>
          <a:xfrm>
            <a:off x="4093781" y="4281375"/>
            <a:ext cx="781813" cy="183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9A4A4C9B-B88E-4FD5-AE4A-70C0D8F8D25C}"/>
              </a:ext>
            </a:extLst>
          </p:cNvPr>
          <p:cNvGrpSpPr/>
          <p:nvPr/>
        </p:nvGrpSpPr>
        <p:grpSpPr>
          <a:xfrm>
            <a:off x="5570538" y="3933903"/>
            <a:ext cx="3216720" cy="1468359"/>
            <a:chOff x="5570538" y="3933903"/>
            <a:chExt cx="3216720" cy="1468359"/>
          </a:xfrm>
        </p:grpSpPr>
        <p:pic>
          <p:nvPicPr>
            <p:cNvPr id="13" name="Picture 12">
              <a:extLst>
                <a:ext uri="{FF2B5EF4-FFF2-40B4-BE49-F238E27FC236}">
                  <a16:creationId xmlns:a16="http://schemas.microsoft.com/office/drawing/2014/main" id="{02719636-C016-4FCA-932E-F9643AF8AD28}"/>
                </a:ext>
              </a:extLst>
            </p:cNvPr>
            <p:cNvPicPr>
              <a:picLocks noChangeAspect="1"/>
            </p:cNvPicPr>
            <p:nvPr/>
          </p:nvPicPr>
          <p:blipFill>
            <a:blip r:embed="rId3"/>
            <a:stretch>
              <a:fillRect/>
            </a:stretch>
          </p:blipFill>
          <p:spPr>
            <a:xfrm>
              <a:off x="6343206" y="3933903"/>
              <a:ext cx="694944" cy="694944"/>
            </a:xfrm>
            <a:prstGeom prst="rect">
              <a:avLst/>
            </a:prstGeom>
          </p:spPr>
        </p:pic>
        <p:sp>
          <p:nvSpPr>
            <p:cNvPr id="14" name="TextBox 13">
              <a:extLst>
                <a:ext uri="{FF2B5EF4-FFF2-40B4-BE49-F238E27FC236}">
                  <a16:creationId xmlns:a16="http://schemas.microsoft.com/office/drawing/2014/main" id="{CC2871E2-9109-4319-A742-A889D92EE0FA}"/>
                </a:ext>
              </a:extLst>
            </p:cNvPr>
            <p:cNvSpPr txBox="1"/>
            <p:nvPr/>
          </p:nvSpPr>
          <p:spPr>
            <a:xfrm>
              <a:off x="6014784" y="4525099"/>
              <a:ext cx="1351788" cy="877163"/>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Send Order Confirmation Email</a:t>
              </a:r>
            </a:p>
          </p:txBody>
        </p:sp>
        <p:cxnSp>
          <p:nvCxnSpPr>
            <p:cNvPr id="15" name="Straight Arrow Connector 14">
              <a:extLst>
                <a:ext uri="{FF2B5EF4-FFF2-40B4-BE49-F238E27FC236}">
                  <a16:creationId xmlns:a16="http://schemas.microsoft.com/office/drawing/2014/main" id="{12425E4E-A499-4BFF-BB5F-9B6897EEEEF7}"/>
                </a:ext>
              </a:extLst>
            </p:cNvPr>
            <p:cNvCxnSpPr>
              <a:stCxn id="7" idx="3"/>
              <a:endCxn id="13" idx="1"/>
            </p:cNvCxnSpPr>
            <p:nvPr/>
          </p:nvCxnSpPr>
          <p:spPr>
            <a:xfrm flipV="1">
              <a:off x="5570538" y="4281375"/>
              <a:ext cx="772668" cy="183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1195E73B-5709-4280-BB40-A9FE82B311BF}"/>
                </a:ext>
              </a:extLst>
            </p:cNvPr>
            <p:cNvPicPr>
              <a:picLocks noChangeAspect="1"/>
            </p:cNvPicPr>
            <p:nvPr/>
          </p:nvPicPr>
          <p:blipFill>
            <a:blip r:embed="rId5"/>
            <a:stretch>
              <a:fillRect/>
            </a:stretch>
          </p:blipFill>
          <p:spPr>
            <a:xfrm>
              <a:off x="7805040" y="3975051"/>
              <a:ext cx="612648" cy="612648"/>
            </a:xfrm>
            <a:prstGeom prst="rect">
              <a:avLst/>
            </a:prstGeom>
          </p:spPr>
        </p:pic>
        <p:cxnSp>
          <p:nvCxnSpPr>
            <p:cNvPr id="21" name="Straight Arrow Connector 20">
              <a:extLst>
                <a:ext uri="{FF2B5EF4-FFF2-40B4-BE49-F238E27FC236}">
                  <a16:creationId xmlns:a16="http://schemas.microsoft.com/office/drawing/2014/main" id="{946E8670-E02F-49EA-8DE2-7220F7D5928C}"/>
                </a:ext>
              </a:extLst>
            </p:cNvPr>
            <p:cNvCxnSpPr>
              <a:stCxn id="13" idx="3"/>
              <a:endCxn id="17" idx="1"/>
            </p:cNvCxnSpPr>
            <p:nvPr/>
          </p:nvCxnSpPr>
          <p:spPr>
            <a:xfrm>
              <a:off x="7038150" y="4281375"/>
              <a:ext cx="76689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BC3E8F2-EC74-47E0-958A-D808FE9BBCFD}"/>
                </a:ext>
              </a:extLst>
            </p:cNvPr>
            <p:cNvSpPr txBox="1"/>
            <p:nvPr/>
          </p:nvSpPr>
          <p:spPr>
            <a:xfrm>
              <a:off x="7435470" y="4525098"/>
              <a:ext cx="1351788" cy="489365"/>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Email</a:t>
              </a:r>
            </a:p>
          </p:txBody>
        </p:sp>
      </p:grpSp>
      <p:grpSp>
        <p:nvGrpSpPr>
          <p:cNvPr id="44" name="Group 43">
            <a:extLst>
              <a:ext uri="{FF2B5EF4-FFF2-40B4-BE49-F238E27FC236}">
                <a16:creationId xmlns:a16="http://schemas.microsoft.com/office/drawing/2014/main" id="{0264F745-661C-46FD-A65F-77BE70057A8A}"/>
              </a:ext>
            </a:extLst>
          </p:cNvPr>
          <p:cNvGrpSpPr/>
          <p:nvPr/>
        </p:nvGrpSpPr>
        <p:grpSpPr>
          <a:xfrm>
            <a:off x="5223067" y="2394257"/>
            <a:ext cx="3564191" cy="1617678"/>
            <a:chOff x="5223067" y="2394257"/>
            <a:chExt cx="3564191" cy="1617678"/>
          </a:xfrm>
        </p:grpSpPr>
        <p:pic>
          <p:nvPicPr>
            <p:cNvPr id="23" name="Picture 22">
              <a:extLst>
                <a:ext uri="{FF2B5EF4-FFF2-40B4-BE49-F238E27FC236}">
                  <a16:creationId xmlns:a16="http://schemas.microsoft.com/office/drawing/2014/main" id="{8446728A-6BF0-47BE-B226-739159C1CAB6}"/>
                </a:ext>
              </a:extLst>
            </p:cNvPr>
            <p:cNvPicPr>
              <a:picLocks noChangeAspect="1"/>
            </p:cNvPicPr>
            <p:nvPr/>
          </p:nvPicPr>
          <p:blipFill>
            <a:blip r:embed="rId3"/>
            <a:stretch>
              <a:fillRect/>
            </a:stretch>
          </p:blipFill>
          <p:spPr>
            <a:xfrm>
              <a:off x="6343206" y="2397518"/>
              <a:ext cx="694944" cy="694944"/>
            </a:xfrm>
            <a:prstGeom prst="rect">
              <a:avLst/>
            </a:prstGeom>
          </p:spPr>
        </p:pic>
        <p:sp>
          <p:nvSpPr>
            <p:cNvPr id="24" name="TextBox 23">
              <a:extLst>
                <a:ext uri="{FF2B5EF4-FFF2-40B4-BE49-F238E27FC236}">
                  <a16:creationId xmlns:a16="http://schemas.microsoft.com/office/drawing/2014/main" id="{BD86CBC5-3D1E-43DE-B3E0-136BBE55907C}"/>
                </a:ext>
              </a:extLst>
            </p:cNvPr>
            <p:cNvSpPr txBox="1"/>
            <p:nvPr/>
          </p:nvSpPr>
          <p:spPr>
            <a:xfrm>
              <a:off x="6014784" y="2983734"/>
              <a:ext cx="1351788" cy="683264"/>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Update Data Warehouse</a:t>
              </a:r>
            </a:p>
          </p:txBody>
        </p:sp>
        <p:cxnSp>
          <p:nvCxnSpPr>
            <p:cNvPr id="26" name="Connector: Elbow 25">
              <a:extLst>
                <a:ext uri="{FF2B5EF4-FFF2-40B4-BE49-F238E27FC236}">
                  <a16:creationId xmlns:a16="http://schemas.microsoft.com/office/drawing/2014/main" id="{CCEBAB5E-834C-493E-8698-2A2E3D9836FA}"/>
                </a:ext>
              </a:extLst>
            </p:cNvPr>
            <p:cNvCxnSpPr>
              <a:cxnSpLocks/>
              <a:stCxn id="7" idx="0"/>
              <a:endCxn id="23" idx="1"/>
            </p:cNvCxnSpPr>
            <p:nvPr/>
          </p:nvCxnSpPr>
          <p:spPr>
            <a:xfrm rot="5400000" flipH="1" flipV="1">
              <a:off x="5149664" y="2818393"/>
              <a:ext cx="1266945" cy="1120140"/>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0A879824-CF75-4D58-A0C5-70FDEFB28B84}"/>
                </a:ext>
              </a:extLst>
            </p:cNvPr>
            <p:cNvPicPr>
              <a:picLocks noChangeAspect="1"/>
            </p:cNvPicPr>
            <p:nvPr/>
          </p:nvPicPr>
          <p:blipFill>
            <a:blip r:embed="rId6"/>
            <a:stretch>
              <a:fillRect/>
            </a:stretch>
          </p:blipFill>
          <p:spPr>
            <a:xfrm>
              <a:off x="7769497" y="2394257"/>
              <a:ext cx="694944" cy="694944"/>
            </a:xfrm>
            <a:prstGeom prst="rect">
              <a:avLst/>
            </a:prstGeom>
          </p:spPr>
        </p:pic>
        <p:sp>
          <p:nvSpPr>
            <p:cNvPr id="29" name="TextBox 28">
              <a:extLst>
                <a:ext uri="{FF2B5EF4-FFF2-40B4-BE49-F238E27FC236}">
                  <a16:creationId xmlns:a16="http://schemas.microsoft.com/office/drawing/2014/main" id="{785AC750-D23A-4C56-B974-66D9A3437FC1}"/>
                </a:ext>
              </a:extLst>
            </p:cNvPr>
            <p:cNvSpPr txBox="1"/>
            <p:nvPr/>
          </p:nvSpPr>
          <p:spPr>
            <a:xfrm>
              <a:off x="7435470" y="2981456"/>
              <a:ext cx="1351788" cy="683264"/>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SQL Data Warehouse</a:t>
              </a:r>
            </a:p>
          </p:txBody>
        </p:sp>
        <p:cxnSp>
          <p:nvCxnSpPr>
            <p:cNvPr id="31" name="Straight Arrow Connector 30">
              <a:extLst>
                <a:ext uri="{FF2B5EF4-FFF2-40B4-BE49-F238E27FC236}">
                  <a16:creationId xmlns:a16="http://schemas.microsoft.com/office/drawing/2014/main" id="{68C134AC-6F3A-4808-B70F-FA2C0F26A870}"/>
                </a:ext>
              </a:extLst>
            </p:cNvPr>
            <p:cNvCxnSpPr>
              <a:stCxn id="23" idx="3"/>
              <a:endCxn id="28" idx="1"/>
            </p:cNvCxnSpPr>
            <p:nvPr/>
          </p:nvCxnSpPr>
          <p:spPr>
            <a:xfrm flipV="1">
              <a:off x="7038150" y="2741729"/>
              <a:ext cx="731347" cy="326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40" name="Title 39">
            <a:extLst>
              <a:ext uri="{FF2B5EF4-FFF2-40B4-BE49-F238E27FC236}">
                <a16:creationId xmlns:a16="http://schemas.microsoft.com/office/drawing/2014/main" id="{169C10C3-C723-4E19-A489-08FC78D66D97}"/>
              </a:ext>
            </a:extLst>
          </p:cNvPr>
          <p:cNvSpPr>
            <a:spLocks noGrp="1"/>
          </p:cNvSpPr>
          <p:nvPr>
            <p:ph type="title"/>
          </p:nvPr>
        </p:nvSpPr>
        <p:spPr/>
        <p:txBody>
          <a:bodyPr/>
          <a:lstStyle/>
          <a:p>
            <a:r>
              <a:rPr lang="en-US" dirty="0"/>
              <a:t>Extending the </a:t>
            </a:r>
            <a:r>
              <a:rPr lang="en-US" b="1" dirty="0"/>
              <a:t>Place Order</a:t>
            </a:r>
            <a:r>
              <a:rPr lang="en-US" dirty="0"/>
              <a:t> function</a:t>
            </a:r>
          </a:p>
        </p:txBody>
      </p:sp>
    </p:spTree>
    <p:extLst>
      <p:ext uri="{BB962C8B-B14F-4D97-AF65-F5344CB8AC3E}">
        <p14:creationId xmlns:p14="http://schemas.microsoft.com/office/powerpoint/2010/main" val="1327248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left)">
                                      <p:cBhvr>
                                        <p:cTn id="1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p:cNvSpPr>
          <p:nvPr/>
        </p:nvSpPr>
        <p:spPr>
          <a:xfrm>
            <a:off x="2560637" y="3268663"/>
            <a:ext cx="9603566" cy="2078180"/>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p>
          <a:p>
            <a:endParaRPr lang="en-US" dirty="0"/>
          </a:p>
          <a:p>
            <a:pPr marL="571500" indent="-571500"/>
            <a:endParaRPr lang="en-US" dirty="0"/>
          </a:p>
          <a:p>
            <a:endParaRPr lang="en-US" dirty="0"/>
          </a:p>
        </p:txBody>
      </p:sp>
      <p:sp>
        <p:nvSpPr>
          <p:cNvPr id="4" name="Text Placeholder 2"/>
          <p:cNvSpPr txBox="1">
            <a:spLocks/>
          </p:cNvSpPr>
          <p:nvPr/>
        </p:nvSpPr>
        <p:spPr>
          <a:xfrm>
            <a:off x="2560637" y="830263"/>
            <a:ext cx="9583518" cy="2438399"/>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What?! The build’s broken! A unit test is failing.</a:t>
            </a:r>
          </a:p>
          <a:p>
            <a:pPr marL="0" indent="0">
              <a:buNone/>
            </a:pPr>
            <a:r>
              <a:rPr lang="en-US" sz="3200" dirty="0"/>
              <a:t>It looks like I broke something when I made that last change to the </a:t>
            </a:r>
            <a:r>
              <a:rPr lang="en-US" sz="3200" b="1" dirty="0"/>
              <a:t>Place Order</a:t>
            </a:r>
            <a:r>
              <a:rPr lang="en-US" sz="3200" dirty="0"/>
              <a:t> function.</a:t>
            </a:r>
          </a:p>
          <a:p>
            <a:pPr marL="0" indent="0">
              <a:buNone/>
            </a:pPr>
            <a:r>
              <a:rPr lang="en-US" sz="3200" dirty="0"/>
              <a:t>No problem. It’s an easy fix. Once I’m done, I’ll commit my changes and submit a new pull request.</a:t>
            </a:r>
          </a:p>
          <a:p>
            <a:pPr marL="0" indent="0">
              <a:buNone/>
            </a:pPr>
            <a:endParaRPr lang="en-US" sz="3200" dirty="0"/>
          </a:p>
        </p:txBody>
      </p:sp>
      <p:sp>
        <p:nvSpPr>
          <p:cNvPr id="5" name="Text Placeholder 2"/>
          <p:cNvSpPr txBox="1">
            <a:spLocks/>
          </p:cNvSpPr>
          <p:nvPr/>
        </p:nvSpPr>
        <p:spPr>
          <a:xfrm>
            <a:off x="2558122" y="2659062"/>
            <a:ext cx="9606081" cy="685800"/>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6" name="Text Placeholder 2"/>
          <p:cNvSpPr txBox="1">
            <a:spLocks/>
          </p:cNvSpPr>
          <p:nvPr/>
        </p:nvSpPr>
        <p:spPr>
          <a:xfrm>
            <a:off x="2558122" y="4020917"/>
            <a:ext cx="9586033" cy="990599"/>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I’m glad you caught the bug quickly but this has been happening a lot lately across the project.</a:t>
            </a:r>
          </a:p>
          <a:p>
            <a:pPr marL="0" indent="0">
              <a:buNone/>
            </a:pPr>
            <a:r>
              <a:rPr lang="en-US" sz="3200" dirty="0"/>
              <a:t>We need to make it easier to add new features without having to modify existing code.</a:t>
            </a:r>
          </a:p>
        </p:txBody>
      </p:sp>
      <p:pic>
        <p:nvPicPr>
          <p:cNvPr id="9" name="Picture 8">
            <a:extLst>
              <a:ext uri="{FF2B5EF4-FFF2-40B4-BE49-F238E27FC236}">
                <a16:creationId xmlns:a16="http://schemas.microsoft.com/office/drawing/2014/main" id="{86FAF4BA-1EEE-4F4A-8A24-B0E77AA190CE}"/>
              </a:ext>
            </a:extLst>
          </p:cNvPr>
          <p:cNvPicPr>
            <a:picLocks noChangeAspect="1"/>
          </p:cNvPicPr>
          <p:nvPr/>
        </p:nvPicPr>
        <p:blipFill>
          <a:blip r:embed="rId3"/>
          <a:stretch>
            <a:fillRect/>
          </a:stretch>
        </p:blipFill>
        <p:spPr>
          <a:xfrm>
            <a:off x="274320" y="830263"/>
            <a:ext cx="2057400" cy="2069486"/>
          </a:xfrm>
          <a:prstGeom prst="rect">
            <a:avLst/>
          </a:prstGeom>
        </p:spPr>
      </p:pic>
      <p:pic>
        <p:nvPicPr>
          <p:cNvPr id="10" name="Picture 9">
            <a:extLst>
              <a:ext uri="{FF2B5EF4-FFF2-40B4-BE49-F238E27FC236}">
                <a16:creationId xmlns:a16="http://schemas.microsoft.com/office/drawing/2014/main" id="{ADFC58FE-BC0B-42E0-B6DB-4118361DC35E}"/>
              </a:ext>
            </a:extLst>
          </p:cNvPr>
          <p:cNvPicPr>
            <a:picLocks noChangeAspect="1"/>
          </p:cNvPicPr>
          <p:nvPr/>
        </p:nvPicPr>
        <p:blipFill>
          <a:blip r:embed="rId4"/>
          <a:stretch>
            <a:fillRect/>
          </a:stretch>
        </p:blipFill>
        <p:spPr>
          <a:xfrm>
            <a:off x="278991" y="4020917"/>
            <a:ext cx="2057400" cy="2069486"/>
          </a:xfrm>
          <a:prstGeom prst="rect">
            <a:avLst/>
          </a:prstGeom>
        </p:spPr>
      </p:pic>
    </p:spTree>
    <p:extLst>
      <p:ext uri="{BB962C8B-B14F-4D97-AF65-F5344CB8AC3E}">
        <p14:creationId xmlns:p14="http://schemas.microsoft.com/office/powerpoint/2010/main" val="36004530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
          <p:cNvSpPr txBox="1">
            <a:spLocks/>
          </p:cNvSpPr>
          <p:nvPr/>
        </p:nvSpPr>
        <p:spPr>
          <a:xfrm>
            <a:off x="2484437" y="2278062"/>
            <a:ext cx="9677400" cy="738664"/>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100" normalizeH="0" baseline="0" noProof="0" dirty="0">
                <a:ln w="3175">
                  <a:noFill/>
                </a:ln>
                <a:gradFill>
                  <a:gsLst>
                    <a:gs pos="100000">
                      <a:srgbClr val="FFFFFF"/>
                    </a:gs>
                    <a:gs pos="0">
                      <a:srgbClr val="FFFFFF"/>
                    </a:gs>
                  </a:gsLst>
                  <a:lin ang="5400000" scaled="0"/>
                </a:gradFill>
                <a:effectLst/>
                <a:uLnTx/>
                <a:uFillTx/>
                <a:ea typeface="+mn-ea"/>
                <a:cs typeface="Segoe UI" pitchFamily="34" charset="0"/>
              </a:rPr>
              <a:t>This is Robert “Uncle Bob” Martin.</a:t>
            </a:r>
          </a:p>
        </p:txBody>
      </p:sp>
      <p:grpSp>
        <p:nvGrpSpPr>
          <p:cNvPr id="34" name="Group 33"/>
          <p:cNvGrpSpPr/>
          <p:nvPr/>
        </p:nvGrpSpPr>
        <p:grpSpPr>
          <a:xfrm>
            <a:off x="278755" y="2278062"/>
            <a:ext cx="2141720" cy="2057400"/>
            <a:chOff x="274637" y="2481093"/>
            <a:chExt cx="2057400" cy="2057400"/>
          </a:xfrm>
        </p:grpSpPr>
        <p:grpSp>
          <p:nvGrpSpPr>
            <p:cNvPr id="35" name="Group 4"/>
            <p:cNvGrpSpPr>
              <a:grpSpLocks noChangeAspect="1"/>
            </p:cNvGrpSpPr>
            <p:nvPr/>
          </p:nvGrpSpPr>
          <p:grpSpPr bwMode="auto">
            <a:xfrm>
              <a:off x="274637" y="2481093"/>
              <a:ext cx="2057400" cy="2057400"/>
              <a:chOff x="2341" y="775"/>
              <a:chExt cx="666" cy="673"/>
            </a:xfrm>
          </p:grpSpPr>
          <p:sp>
            <p:nvSpPr>
              <p:cNvPr id="37" name="AutoShape 3"/>
              <p:cNvSpPr>
                <a:spLocks noChangeAspect="1" noChangeArrowheads="1" noTextEdit="1"/>
              </p:cNvSpPr>
              <p:nvPr/>
            </p:nvSpPr>
            <p:spPr bwMode="auto">
              <a:xfrm>
                <a:off x="2342" y="775"/>
                <a:ext cx="665"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38" name="Oval 5"/>
              <p:cNvSpPr>
                <a:spLocks noChangeArrowheads="1"/>
              </p:cNvSpPr>
              <p:nvPr/>
            </p:nvSpPr>
            <p:spPr bwMode="auto">
              <a:xfrm>
                <a:off x="2341" y="776"/>
                <a:ext cx="665" cy="672"/>
              </a:xfrm>
              <a:prstGeom prst="ellipse">
                <a:avLst/>
              </a:pr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39" name="Freeform 6"/>
              <p:cNvSpPr>
                <a:spLocks/>
              </p:cNvSpPr>
              <p:nvPr/>
            </p:nvSpPr>
            <p:spPr bwMode="auto">
              <a:xfrm>
                <a:off x="2556" y="987"/>
                <a:ext cx="216" cy="64"/>
              </a:xfrm>
              <a:custGeom>
                <a:avLst/>
                <a:gdLst>
                  <a:gd name="T0" fmla="*/ 0 w 231"/>
                  <a:gd name="T1" fmla="*/ 51 h 68"/>
                  <a:gd name="T2" fmla="*/ 11 w 231"/>
                  <a:gd name="T3" fmla="*/ 68 h 68"/>
                  <a:gd name="T4" fmla="*/ 219 w 231"/>
                  <a:gd name="T5" fmla="*/ 68 h 68"/>
                  <a:gd name="T6" fmla="*/ 231 w 231"/>
                  <a:gd name="T7" fmla="*/ 51 h 68"/>
                  <a:gd name="T8" fmla="*/ 231 w 231"/>
                  <a:gd name="T9" fmla="*/ 16 h 68"/>
                  <a:gd name="T10" fmla="*/ 219 w 231"/>
                  <a:gd name="T11" fmla="*/ 0 h 68"/>
                  <a:gd name="T12" fmla="*/ 11 w 231"/>
                  <a:gd name="T13" fmla="*/ 0 h 68"/>
                  <a:gd name="T14" fmla="*/ 0 w 231"/>
                  <a:gd name="T15" fmla="*/ 16 h 68"/>
                  <a:gd name="T16" fmla="*/ 0 w 231"/>
                  <a:gd name="T17"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68">
                    <a:moveTo>
                      <a:pt x="0" y="51"/>
                    </a:moveTo>
                    <a:cubicBezTo>
                      <a:pt x="0" y="60"/>
                      <a:pt x="5" y="68"/>
                      <a:pt x="11" y="68"/>
                    </a:cubicBezTo>
                    <a:cubicBezTo>
                      <a:pt x="219" y="68"/>
                      <a:pt x="219" y="68"/>
                      <a:pt x="219" y="68"/>
                    </a:cubicBezTo>
                    <a:cubicBezTo>
                      <a:pt x="226" y="68"/>
                      <a:pt x="231" y="60"/>
                      <a:pt x="231" y="51"/>
                    </a:cubicBezTo>
                    <a:cubicBezTo>
                      <a:pt x="231" y="16"/>
                      <a:pt x="231" y="16"/>
                      <a:pt x="231" y="16"/>
                    </a:cubicBezTo>
                    <a:cubicBezTo>
                      <a:pt x="231" y="7"/>
                      <a:pt x="226" y="0"/>
                      <a:pt x="219" y="0"/>
                    </a:cubicBezTo>
                    <a:cubicBezTo>
                      <a:pt x="11" y="0"/>
                      <a:pt x="11" y="0"/>
                      <a:pt x="11" y="0"/>
                    </a:cubicBezTo>
                    <a:cubicBezTo>
                      <a:pt x="5" y="0"/>
                      <a:pt x="0" y="7"/>
                      <a:pt x="0" y="16"/>
                    </a:cubicBezTo>
                    <a:lnTo>
                      <a:pt x="0" y="51"/>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40" name="Freeform 7"/>
              <p:cNvSpPr>
                <a:spLocks/>
              </p:cNvSpPr>
              <p:nvPr/>
            </p:nvSpPr>
            <p:spPr bwMode="auto">
              <a:xfrm>
                <a:off x="2565" y="886"/>
                <a:ext cx="193" cy="262"/>
              </a:xfrm>
              <a:custGeom>
                <a:avLst/>
                <a:gdLst>
                  <a:gd name="T0" fmla="*/ 3 w 207"/>
                  <a:gd name="T1" fmla="*/ 129 h 278"/>
                  <a:gd name="T2" fmla="*/ 3 w 207"/>
                  <a:gd name="T3" fmla="*/ 214 h 278"/>
                  <a:gd name="T4" fmla="*/ 25 w 207"/>
                  <a:gd name="T5" fmla="*/ 247 h 278"/>
                  <a:gd name="T6" fmla="*/ 161 w 207"/>
                  <a:gd name="T7" fmla="*/ 259 h 278"/>
                  <a:gd name="T8" fmla="*/ 195 w 207"/>
                  <a:gd name="T9" fmla="*/ 243 h 278"/>
                  <a:gd name="T10" fmla="*/ 207 w 207"/>
                  <a:gd name="T11" fmla="*/ 207 h 278"/>
                  <a:gd name="T12" fmla="*/ 207 w 207"/>
                  <a:gd name="T13" fmla="*/ 69 h 278"/>
                  <a:gd name="T14" fmla="*/ 171 w 207"/>
                  <a:gd name="T15" fmla="*/ 9 h 278"/>
                  <a:gd name="T16" fmla="*/ 45 w 207"/>
                  <a:gd name="T17" fmla="*/ 0 h 278"/>
                  <a:gd name="T18" fmla="*/ 25 w 207"/>
                  <a:gd name="T19" fmla="*/ 52 h 278"/>
                  <a:gd name="T20" fmla="*/ 10 w 207"/>
                  <a:gd name="T21" fmla="*/ 102 h 278"/>
                  <a:gd name="T22" fmla="*/ 3 w 207"/>
                  <a:gd name="T23" fmla="*/ 12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78">
                    <a:moveTo>
                      <a:pt x="3" y="129"/>
                    </a:moveTo>
                    <a:cubicBezTo>
                      <a:pt x="3" y="214"/>
                      <a:pt x="3" y="214"/>
                      <a:pt x="3" y="214"/>
                    </a:cubicBezTo>
                    <a:cubicBezTo>
                      <a:pt x="3" y="214"/>
                      <a:pt x="0" y="238"/>
                      <a:pt x="25" y="247"/>
                    </a:cubicBezTo>
                    <a:cubicBezTo>
                      <a:pt x="25" y="247"/>
                      <a:pt x="93" y="278"/>
                      <a:pt x="161" y="259"/>
                    </a:cubicBezTo>
                    <a:cubicBezTo>
                      <a:pt x="195" y="243"/>
                      <a:pt x="195" y="243"/>
                      <a:pt x="195" y="243"/>
                    </a:cubicBezTo>
                    <a:cubicBezTo>
                      <a:pt x="195" y="243"/>
                      <a:pt x="207" y="240"/>
                      <a:pt x="207" y="207"/>
                    </a:cubicBezTo>
                    <a:cubicBezTo>
                      <a:pt x="207" y="69"/>
                      <a:pt x="207" y="69"/>
                      <a:pt x="207" y="69"/>
                    </a:cubicBezTo>
                    <a:cubicBezTo>
                      <a:pt x="207" y="69"/>
                      <a:pt x="176" y="10"/>
                      <a:pt x="171" y="9"/>
                    </a:cubicBezTo>
                    <a:cubicBezTo>
                      <a:pt x="166" y="8"/>
                      <a:pt x="45" y="0"/>
                      <a:pt x="45" y="0"/>
                    </a:cubicBezTo>
                    <a:cubicBezTo>
                      <a:pt x="25" y="52"/>
                      <a:pt x="25" y="52"/>
                      <a:pt x="25" y="52"/>
                    </a:cubicBezTo>
                    <a:cubicBezTo>
                      <a:pt x="10" y="102"/>
                      <a:pt x="10" y="102"/>
                      <a:pt x="10" y="102"/>
                    </a:cubicBezTo>
                    <a:lnTo>
                      <a:pt x="3" y="129"/>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Semilight"/>
                </a:endParaRPr>
              </a:p>
            </p:txBody>
          </p:sp>
          <p:sp>
            <p:nvSpPr>
              <p:cNvPr id="41" name="Freeform 8"/>
              <p:cNvSpPr>
                <a:spLocks/>
              </p:cNvSpPr>
              <p:nvPr/>
            </p:nvSpPr>
            <p:spPr bwMode="auto">
              <a:xfrm>
                <a:off x="2491" y="1208"/>
                <a:ext cx="177" cy="240"/>
              </a:xfrm>
              <a:custGeom>
                <a:avLst/>
                <a:gdLst>
                  <a:gd name="T0" fmla="*/ 189 w 189"/>
                  <a:gd name="T1" fmla="*/ 0 h 254"/>
                  <a:gd name="T2" fmla="*/ 189 w 189"/>
                  <a:gd name="T3" fmla="*/ 254 h 254"/>
                  <a:gd name="T4" fmla="*/ 187 w 189"/>
                  <a:gd name="T5" fmla="*/ 254 h 254"/>
                  <a:gd name="T6" fmla="*/ 9 w 189"/>
                  <a:gd name="T7" fmla="*/ 200 h 254"/>
                  <a:gd name="T8" fmla="*/ 9 w 189"/>
                  <a:gd name="T9" fmla="*/ 189 h 254"/>
                  <a:gd name="T10" fmla="*/ 8 w 189"/>
                  <a:gd name="T11" fmla="*/ 172 h 254"/>
                  <a:gd name="T12" fmla="*/ 6 w 189"/>
                  <a:gd name="T13" fmla="*/ 137 h 254"/>
                  <a:gd name="T14" fmla="*/ 3 w 189"/>
                  <a:gd name="T15" fmla="*/ 73 h 254"/>
                  <a:gd name="T16" fmla="*/ 1 w 189"/>
                  <a:gd name="T17" fmla="*/ 17 h 254"/>
                  <a:gd name="T18" fmla="*/ 1 w 189"/>
                  <a:gd name="T19" fmla="*/ 17 h 254"/>
                  <a:gd name="T20" fmla="*/ 0 w 189"/>
                  <a:gd name="T21" fmla="*/ 14 h 254"/>
                  <a:gd name="T22" fmla="*/ 45 w 189"/>
                  <a:gd name="T23" fmla="*/ 11 h 254"/>
                  <a:gd name="T24" fmla="*/ 55 w 189"/>
                  <a:gd name="T25" fmla="*/ 10 h 254"/>
                  <a:gd name="T26" fmla="*/ 184 w 189"/>
                  <a:gd name="T27" fmla="*/ 1 h 254"/>
                  <a:gd name="T28" fmla="*/ 187 w 189"/>
                  <a:gd name="T29" fmla="*/ 0 h 254"/>
                  <a:gd name="T30" fmla="*/ 188 w 189"/>
                  <a:gd name="T31" fmla="*/ 0 h 254"/>
                  <a:gd name="T32" fmla="*/ 189 w 189"/>
                  <a:gd name="T33"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9" h="254">
                    <a:moveTo>
                      <a:pt x="189" y="0"/>
                    </a:moveTo>
                    <a:cubicBezTo>
                      <a:pt x="189" y="254"/>
                      <a:pt x="189" y="254"/>
                      <a:pt x="189" y="254"/>
                    </a:cubicBezTo>
                    <a:cubicBezTo>
                      <a:pt x="188" y="254"/>
                      <a:pt x="188" y="254"/>
                      <a:pt x="187" y="254"/>
                    </a:cubicBezTo>
                    <a:cubicBezTo>
                      <a:pt x="122" y="252"/>
                      <a:pt x="61" y="233"/>
                      <a:pt x="9" y="200"/>
                    </a:cubicBezTo>
                    <a:cubicBezTo>
                      <a:pt x="9" y="189"/>
                      <a:pt x="9" y="189"/>
                      <a:pt x="9" y="189"/>
                    </a:cubicBezTo>
                    <a:cubicBezTo>
                      <a:pt x="8" y="172"/>
                      <a:pt x="8" y="172"/>
                      <a:pt x="8" y="172"/>
                    </a:cubicBezTo>
                    <a:cubicBezTo>
                      <a:pt x="6" y="137"/>
                      <a:pt x="6" y="137"/>
                      <a:pt x="6" y="137"/>
                    </a:cubicBezTo>
                    <a:cubicBezTo>
                      <a:pt x="3" y="73"/>
                      <a:pt x="3" y="73"/>
                      <a:pt x="3" y="73"/>
                    </a:cubicBezTo>
                    <a:cubicBezTo>
                      <a:pt x="1" y="17"/>
                      <a:pt x="1" y="17"/>
                      <a:pt x="1" y="17"/>
                    </a:cubicBezTo>
                    <a:cubicBezTo>
                      <a:pt x="1" y="17"/>
                      <a:pt x="1" y="17"/>
                      <a:pt x="1" y="17"/>
                    </a:cubicBezTo>
                    <a:cubicBezTo>
                      <a:pt x="0" y="14"/>
                      <a:pt x="0" y="14"/>
                      <a:pt x="0" y="14"/>
                    </a:cubicBezTo>
                    <a:cubicBezTo>
                      <a:pt x="45" y="11"/>
                      <a:pt x="45" y="11"/>
                      <a:pt x="45" y="11"/>
                    </a:cubicBezTo>
                    <a:cubicBezTo>
                      <a:pt x="55" y="10"/>
                      <a:pt x="55" y="10"/>
                      <a:pt x="55" y="10"/>
                    </a:cubicBezTo>
                    <a:cubicBezTo>
                      <a:pt x="184" y="1"/>
                      <a:pt x="184" y="1"/>
                      <a:pt x="184" y="1"/>
                    </a:cubicBezTo>
                    <a:cubicBezTo>
                      <a:pt x="187" y="0"/>
                      <a:pt x="187" y="0"/>
                      <a:pt x="187" y="0"/>
                    </a:cubicBezTo>
                    <a:cubicBezTo>
                      <a:pt x="188" y="0"/>
                      <a:pt x="188" y="0"/>
                      <a:pt x="188" y="0"/>
                    </a:cubicBezTo>
                    <a:lnTo>
                      <a:pt x="189" y="0"/>
                    </a:lnTo>
                    <a:close/>
                  </a:path>
                </a:pathLst>
              </a:custGeom>
              <a:solidFill>
                <a:srgbClr val="353535">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42" name="Freeform 9"/>
              <p:cNvSpPr>
                <a:spLocks/>
              </p:cNvSpPr>
              <p:nvPr/>
            </p:nvSpPr>
            <p:spPr bwMode="auto">
              <a:xfrm>
                <a:off x="2666" y="1208"/>
                <a:ext cx="176" cy="240"/>
              </a:xfrm>
              <a:custGeom>
                <a:avLst/>
                <a:gdLst>
                  <a:gd name="T0" fmla="*/ 189 w 189"/>
                  <a:gd name="T1" fmla="*/ 14 h 254"/>
                  <a:gd name="T2" fmla="*/ 188 w 189"/>
                  <a:gd name="T3" fmla="*/ 17 h 254"/>
                  <a:gd name="T4" fmla="*/ 188 w 189"/>
                  <a:gd name="T5" fmla="*/ 17 h 254"/>
                  <a:gd name="T6" fmla="*/ 186 w 189"/>
                  <a:gd name="T7" fmla="*/ 73 h 254"/>
                  <a:gd name="T8" fmla="*/ 182 w 189"/>
                  <a:gd name="T9" fmla="*/ 155 h 254"/>
                  <a:gd name="T10" fmla="*/ 180 w 189"/>
                  <a:gd name="T11" fmla="*/ 187 h 254"/>
                  <a:gd name="T12" fmla="*/ 180 w 189"/>
                  <a:gd name="T13" fmla="*/ 189 h 254"/>
                  <a:gd name="T14" fmla="*/ 180 w 189"/>
                  <a:gd name="T15" fmla="*/ 210 h 254"/>
                  <a:gd name="T16" fmla="*/ 9 w 189"/>
                  <a:gd name="T17" fmla="*/ 254 h 254"/>
                  <a:gd name="T18" fmla="*/ 2 w 189"/>
                  <a:gd name="T19" fmla="*/ 254 h 254"/>
                  <a:gd name="T20" fmla="*/ 0 w 189"/>
                  <a:gd name="T21" fmla="*/ 254 h 254"/>
                  <a:gd name="T22" fmla="*/ 0 w 189"/>
                  <a:gd name="T23" fmla="*/ 0 h 254"/>
                  <a:gd name="T24" fmla="*/ 1 w 189"/>
                  <a:gd name="T25" fmla="*/ 0 h 254"/>
                  <a:gd name="T26" fmla="*/ 2 w 189"/>
                  <a:gd name="T27" fmla="*/ 0 h 254"/>
                  <a:gd name="T28" fmla="*/ 5 w 189"/>
                  <a:gd name="T29" fmla="*/ 1 h 254"/>
                  <a:gd name="T30" fmla="*/ 134 w 189"/>
                  <a:gd name="T31" fmla="*/ 10 h 254"/>
                  <a:gd name="T32" fmla="*/ 144 w 189"/>
                  <a:gd name="T33" fmla="*/ 11 h 254"/>
                  <a:gd name="T34" fmla="*/ 189 w 189"/>
                  <a:gd name="T35" fmla="*/ 1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254">
                    <a:moveTo>
                      <a:pt x="189" y="14"/>
                    </a:moveTo>
                    <a:cubicBezTo>
                      <a:pt x="188" y="17"/>
                      <a:pt x="188" y="17"/>
                      <a:pt x="188" y="17"/>
                    </a:cubicBezTo>
                    <a:cubicBezTo>
                      <a:pt x="188" y="17"/>
                      <a:pt x="188" y="17"/>
                      <a:pt x="188" y="17"/>
                    </a:cubicBezTo>
                    <a:cubicBezTo>
                      <a:pt x="186" y="73"/>
                      <a:pt x="186" y="73"/>
                      <a:pt x="186" y="73"/>
                    </a:cubicBezTo>
                    <a:cubicBezTo>
                      <a:pt x="182" y="155"/>
                      <a:pt x="182" y="155"/>
                      <a:pt x="182" y="155"/>
                    </a:cubicBezTo>
                    <a:cubicBezTo>
                      <a:pt x="180" y="187"/>
                      <a:pt x="180" y="187"/>
                      <a:pt x="180" y="187"/>
                    </a:cubicBezTo>
                    <a:cubicBezTo>
                      <a:pt x="180" y="189"/>
                      <a:pt x="180" y="189"/>
                      <a:pt x="180" y="189"/>
                    </a:cubicBezTo>
                    <a:cubicBezTo>
                      <a:pt x="180" y="210"/>
                      <a:pt x="180" y="210"/>
                      <a:pt x="180" y="210"/>
                    </a:cubicBezTo>
                    <a:cubicBezTo>
                      <a:pt x="129" y="238"/>
                      <a:pt x="71" y="254"/>
                      <a:pt x="9" y="254"/>
                    </a:cubicBezTo>
                    <a:cubicBezTo>
                      <a:pt x="7" y="254"/>
                      <a:pt x="4" y="254"/>
                      <a:pt x="2" y="254"/>
                    </a:cubicBezTo>
                    <a:cubicBezTo>
                      <a:pt x="1" y="254"/>
                      <a:pt x="1" y="254"/>
                      <a:pt x="0" y="254"/>
                    </a:cubicBezTo>
                    <a:cubicBezTo>
                      <a:pt x="0" y="0"/>
                      <a:pt x="0" y="0"/>
                      <a:pt x="0" y="0"/>
                    </a:cubicBezTo>
                    <a:cubicBezTo>
                      <a:pt x="1" y="0"/>
                      <a:pt x="1" y="0"/>
                      <a:pt x="1" y="0"/>
                    </a:cubicBezTo>
                    <a:cubicBezTo>
                      <a:pt x="2" y="0"/>
                      <a:pt x="2" y="0"/>
                      <a:pt x="2" y="0"/>
                    </a:cubicBezTo>
                    <a:cubicBezTo>
                      <a:pt x="5" y="1"/>
                      <a:pt x="5" y="1"/>
                      <a:pt x="5" y="1"/>
                    </a:cubicBezTo>
                    <a:cubicBezTo>
                      <a:pt x="134" y="10"/>
                      <a:pt x="134" y="10"/>
                      <a:pt x="134" y="10"/>
                    </a:cubicBezTo>
                    <a:cubicBezTo>
                      <a:pt x="144" y="11"/>
                      <a:pt x="144" y="11"/>
                      <a:pt x="144" y="11"/>
                    </a:cubicBezTo>
                    <a:lnTo>
                      <a:pt x="189" y="14"/>
                    </a:lnTo>
                    <a:close/>
                  </a:path>
                </a:pathLst>
              </a:custGeom>
              <a:solidFill>
                <a:srgbClr val="353535">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43" name="Freeform 10"/>
              <p:cNvSpPr>
                <a:spLocks/>
              </p:cNvSpPr>
              <p:nvPr/>
            </p:nvSpPr>
            <p:spPr bwMode="auto">
              <a:xfrm>
                <a:off x="2799" y="1182"/>
                <a:ext cx="119" cy="217"/>
              </a:xfrm>
              <a:custGeom>
                <a:avLst/>
                <a:gdLst>
                  <a:gd name="T0" fmla="*/ 127 w 127"/>
                  <a:gd name="T1" fmla="*/ 168 h 230"/>
                  <a:gd name="T2" fmla="*/ 51 w 127"/>
                  <a:gd name="T3" fmla="*/ 230 h 230"/>
                  <a:gd name="T4" fmla="*/ 39 w 127"/>
                  <a:gd name="T5" fmla="*/ 183 h 230"/>
                  <a:gd name="T6" fmla="*/ 13 w 127"/>
                  <a:gd name="T7" fmla="*/ 96 h 230"/>
                  <a:gd name="T8" fmla="*/ 13 w 127"/>
                  <a:gd name="T9" fmla="*/ 95 h 230"/>
                  <a:gd name="T10" fmla="*/ 11 w 127"/>
                  <a:gd name="T11" fmla="*/ 89 h 230"/>
                  <a:gd name="T12" fmla="*/ 2 w 127"/>
                  <a:gd name="T13" fmla="*/ 58 h 230"/>
                  <a:gd name="T14" fmla="*/ 1 w 127"/>
                  <a:gd name="T15" fmla="*/ 39 h 230"/>
                  <a:gd name="T16" fmla="*/ 32 w 127"/>
                  <a:gd name="T17" fmla="*/ 2 h 230"/>
                  <a:gd name="T18" fmla="*/ 54 w 127"/>
                  <a:gd name="T19" fmla="*/ 1 h 230"/>
                  <a:gd name="T20" fmla="*/ 88 w 127"/>
                  <a:gd name="T21" fmla="*/ 33 h 230"/>
                  <a:gd name="T22" fmla="*/ 98 w 127"/>
                  <a:gd name="T23" fmla="*/ 65 h 230"/>
                  <a:gd name="T24" fmla="*/ 99 w 127"/>
                  <a:gd name="T25" fmla="*/ 70 h 230"/>
                  <a:gd name="T26" fmla="*/ 127 w 127"/>
                  <a:gd name="T27" fmla="*/ 168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230">
                    <a:moveTo>
                      <a:pt x="127" y="168"/>
                    </a:moveTo>
                    <a:cubicBezTo>
                      <a:pt x="105" y="192"/>
                      <a:pt x="79" y="213"/>
                      <a:pt x="51" y="230"/>
                    </a:cubicBezTo>
                    <a:cubicBezTo>
                      <a:pt x="47" y="214"/>
                      <a:pt x="43" y="198"/>
                      <a:pt x="39" y="183"/>
                    </a:cubicBezTo>
                    <a:cubicBezTo>
                      <a:pt x="30" y="151"/>
                      <a:pt x="21" y="122"/>
                      <a:pt x="13" y="96"/>
                    </a:cubicBezTo>
                    <a:cubicBezTo>
                      <a:pt x="13" y="95"/>
                      <a:pt x="13" y="95"/>
                      <a:pt x="13" y="95"/>
                    </a:cubicBezTo>
                    <a:cubicBezTo>
                      <a:pt x="12" y="93"/>
                      <a:pt x="12" y="91"/>
                      <a:pt x="11" y="89"/>
                    </a:cubicBezTo>
                    <a:cubicBezTo>
                      <a:pt x="8" y="78"/>
                      <a:pt x="5" y="67"/>
                      <a:pt x="2" y="58"/>
                    </a:cubicBezTo>
                    <a:cubicBezTo>
                      <a:pt x="0" y="51"/>
                      <a:pt x="0" y="45"/>
                      <a:pt x="1" y="39"/>
                    </a:cubicBezTo>
                    <a:cubicBezTo>
                      <a:pt x="3" y="22"/>
                      <a:pt x="15" y="7"/>
                      <a:pt x="32" y="2"/>
                    </a:cubicBezTo>
                    <a:cubicBezTo>
                      <a:pt x="40" y="0"/>
                      <a:pt x="47" y="0"/>
                      <a:pt x="54" y="1"/>
                    </a:cubicBezTo>
                    <a:cubicBezTo>
                      <a:pt x="70" y="5"/>
                      <a:pt x="83" y="16"/>
                      <a:pt x="88" y="33"/>
                    </a:cubicBezTo>
                    <a:cubicBezTo>
                      <a:pt x="91" y="42"/>
                      <a:pt x="94" y="53"/>
                      <a:pt x="98" y="65"/>
                    </a:cubicBezTo>
                    <a:cubicBezTo>
                      <a:pt x="98" y="67"/>
                      <a:pt x="99" y="68"/>
                      <a:pt x="99" y="70"/>
                    </a:cubicBezTo>
                    <a:cubicBezTo>
                      <a:pt x="108" y="98"/>
                      <a:pt x="118" y="132"/>
                      <a:pt x="127" y="168"/>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44" name="Freeform 11"/>
              <p:cNvSpPr>
                <a:spLocks/>
              </p:cNvSpPr>
              <p:nvPr/>
            </p:nvSpPr>
            <p:spPr bwMode="auto">
              <a:xfrm>
                <a:off x="2790" y="1172"/>
                <a:ext cx="105" cy="106"/>
              </a:xfrm>
              <a:custGeom>
                <a:avLst/>
                <a:gdLst>
                  <a:gd name="T0" fmla="*/ 1 w 112"/>
                  <a:gd name="T1" fmla="*/ 58 h 112"/>
                  <a:gd name="T2" fmla="*/ 58 w 112"/>
                  <a:gd name="T3" fmla="*/ 111 h 112"/>
                  <a:gd name="T4" fmla="*/ 111 w 112"/>
                  <a:gd name="T5" fmla="*/ 54 h 112"/>
                  <a:gd name="T6" fmla="*/ 54 w 112"/>
                  <a:gd name="T7" fmla="*/ 1 h 112"/>
                  <a:gd name="T8" fmla="*/ 1 w 112"/>
                  <a:gd name="T9" fmla="*/ 58 h 112"/>
                </a:gdLst>
                <a:ahLst/>
                <a:cxnLst>
                  <a:cxn ang="0">
                    <a:pos x="T0" y="T1"/>
                  </a:cxn>
                  <a:cxn ang="0">
                    <a:pos x="T2" y="T3"/>
                  </a:cxn>
                  <a:cxn ang="0">
                    <a:pos x="T4" y="T5"/>
                  </a:cxn>
                  <a:cxn ang="0">
                    <a:pos x="T6" y="T7"/>
                  </a:cxn>
                  <a:cxn ang="0">
                    <a:pos x="T8" y="T9"/>
                  </a:cxn>
                </a:cxnLst>
                <a:rect l="0" t="0" r="r" b="b"/>
                <a:pathLst>
                  <a:path w="112" h="112">
                    <a:moveTo>
                      <a:pt x="1" y="58"/>
                    </a:moveTo>
                    <a:cubicBezTo>
                      <a:pt x="2" y="88"/>
                      <a:pt x="27" y="112"/>
                      <a:pt x="58" y="111"/>
                    </a:cubicBezTo>
                    <a:cubicBezTo>
                      <a:pt x="88" y="110"/>
                      <a:pt x="112" y="85"/>
                      <a:pt x="111" y="54"/>
                    </a:cubicBezTo>
                    <a:cubicBezTo>
                      <a:pt x="110" y="24"/>
                      <a:pt x="84" y="0"/>
                      <a:pt x="54" y="1"/>
                    </a:cubicBezTo>
                    <a:cubicBezTo>
                      <a:pt x="24" y="2"/>
                      <a:pt x="0" y="27"/>
                      <a:pt x="1" y="58"/>
                    </a:cubicBezTo>
                    <a:close/>
                  </a:path>
                </a:pathLst>
              </a:custGeom>
              <a:solidFill>
                <a:srgbClr val="353535">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45" name="Freeform 12"/>
              <p:cNvSpPr>
                <a:spLocks/>
              </p:cNvSpPr>
              <p:nvPr/>
            </p:nvSpPr>
            <p:spPr bwMode="auto">
              <a:xfrm>
                <a:off x="2414" y="1182"/>
                <a:ext cx="120" cy="204"/>
              </a:xfrm>
              <a:custGeom>
                <a:avLst/>
                <a:gdLst>
                  <a:gd name="T0" fmla="*/ 125 w 128"/>
                  <a:gd name="T1" fmla="*/ 60 h 216"/>
                  <a:gd name="T2" fmla="*/ 114 w 128"/>
                  <a:gd name="T3" fmla="*/ 91 h 216"/>
                  <a:gd name="T4" fmla="*/ 112 w 128"/>
                  <a:gd name="T5" fmla="*/ 95 h 216"/>
                  <a:gd name="T6" fmla="*/ 111 w 128"/>
                  <a:gd name="T7" fmla="*/ 98 h 216"/>
                  <a:gd name="T8" fmla="*/ 88 w 128"/>
                  <a:gd name="T9" fmla="*/ 165 h 216"/>
                  <a:gd name="T10" fmla="*/ 72 w 128"/>
                  <a:gd name="T11" fmla="*/ 216 h 216"/>
                  <a:gd name="T12" fmla="*/ 0 w 128"/>
                  <a:gd name="T13" fmla="*/ 147 h 216"/>
                  <a:gd name="T14" fmla="*/ 27 w 128"/>
                  <a:gd name="T15" fmla="*/ 69 h 216"/>
                  <a:gd name="T16" fmla="*/ 29 w 128"/>
                  <a:gd name="T17" fmla="*/ 62 h 216"/>
                  <a:gd name="T18" fmla="*/ 29 w 128"/>
                  <a:gd name="T19" fmla="*/ 62 h 216"/>
                  <a:gd name="T20" fmla="*/ 40 w 128"/>
                  <a:gd name="T21" fmla="*/ 31 h 216"/>
                  <a:gd name="T22" fmla="*/ 74 w 128"/>
                  <a:gd name="T23" fmla="*/ 1 h 216"/>
                  <a:gd name="T24" fmla="*/ 97 w 128"/>
                  <a:gd name="T25" fmla="*/ 3 h 216"/>
                  <a:gd name="T26" fmla="*/ 127 w 128"/>
                  <a:gd name="T27" fmla="*/ 39 h 216"/>
                  <a:gd name="T28" fmla="*/ 125 w 128"/>
                  <a:gd name="T29" fmla="*/ 6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216">
                    <a:moveTo>
                      <a:pt x="125" y="60"/>
                    </a:moveTo>
                    <a:cubicBezTo>
                      <a:pt x="122" y="69"/>
                      <a:pt x="118" y="80"/>
                      <a:pt x="114" y="91"/>
                    </a:cubicBezTo>
                    <a:cubicBezTo>
                      <a:pt x="113" y="93"/>
                      <a:pt x="113" y="94"/>
                      <a:pt x="112" y="95"/>
                    </a:cubicBezTo>
                    <a:cubicBezTo>
                      <a:pt x="112" y="96"/>
                      <a:pt x="112" y="97"/>
                      <a:pt x="111" y="98"/>
                    </a:cubicBezTo>
                    <a:cubicBezTo>
                      <a:pt x="104" y="119"/>
                      <a:pt x="96" y="141"/>
                      <a:pt x="88" y="165"/>
                    </a:cubicBezTo>
                    <a:cubicBezTo>
                      <a:pt x="83" y="181"/>
                      <a:pt x="77" y="198"/>
                      <a:pt x="72" y="216"/>
                    </a:cubicBezTo>
                    <a:cubicBezTo>
                      <a:pt x="45" y="196"/>
                      <a:pt x="21" y="173"/>
                      <a:pt x="0" y="147"/>
                    </a:cubicBezTo>
                    <a:cubicBezTo>
                      <a:pt x="9" y="118"/>
                      <a:pt x="19" y="92"/>
                      <a:pt x="27" y="69"/>
                    </a:cubicBezTo>
                    <a:cubicBezTo>
                      <a:pt x="28" y="66"/>
                      <a:pt x="28" y="64"/>
                      <a:pt x="29" y="62"/>
                    </a:cubicBezTo>
                    <a:cubicBezTo>
                      <a:pt x="29" y="62"/>
                      <a:pt x="29" y="62"/>
                      <a:pt x="29" y="62"/>
                    </a:cubicBezTo>
                    <a:cubicBezTo>
                      <a:pt x="33" y="51"/>
                      <a:pt x="37" y="40"/>
                      <a:pt x="40" y="31"/>
                    </a:cubicBezTo>
                    <a:cubicBezTo>
                      <a:pt x="45" y="15"/>
                      <a:pt x="59" y="4"/>
                      <a:pt x="74" y="1"/>
                    </a:cubicBezTo>
                    <a:cubicBezTo>
                      <a:pt x="81" y="0"/>
                      <a:pt x="89" y="0"/>
                      <a:pt x="97" y="3"/>
                    </a:cubicBezTo>
                    <a:cubicBezTo>
                      <a:pt x="113" y="8"/>
                      <a:pt x="125" y="23"/>
                      <a:pt x="127" y="39"/>
                    </a:cubicBezTo>
                    <a:cubicBezTo>
                      <a:pt x="128" y="46"/>
                      <a:pt x="127" y="53"/>
                      <a:pt x="125" y="60"/>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46" name="Freeform 13"/>
              <p:cNvSpPr>
                <a:spLocks/>
              </p:cNvSpPr>
              <p:nvPr/>
            </p:nvSpPr>
            <p:spPr bwMode="auto">
              <a:xfrm>
                <a:off x="2481" y="1137"/>
                <a:ext cx="196" cy="138"/>
              </a:xfrm>
              <a:custGeom>
                <a:avLst/>
                <a:gdLst>
                  <a:gd name="T0" fmla="*/ 20 w 196"/>
                  <a:gd name="T1" fmla="*/ 138 h 138"/>
                  <a:gd name="T2" fmla="*/ 0 w 196"/>
                  <a:gd name="T3" fmla="*/ 36 h 138"/>
                  <a:gd name="T4" fmla="*/ 175 w 196"/>
                  <a:gd name="T5" fmla="*/ 0 h 138"/>
                  <a:gd name="T6" fmla="*/ 196 w 196"/>
                  <a:gd name="T7" fmla="*/ 102 h 138"/>
                  <a:gd name="T8" fmla="*/ 20 w 196"/>
                  <a:gd name="T9" fmla="*/ 138 h 138"/>
                </a:gdLst>
                <a:ahLst/>
                <a:cxnLst>
                  <a:cxn ang="0">
                    <a:pos x="T0" y="T1"/>
                  </a:cxn>
                  <a:cxn ang="0">
                    <a:pos x="T2" y="T3"/>
                  </a:cxn>
                  <a:cxn ang="0">
                    <a:pos x="T4" y="T5"/>
                  </a:cxn>
                  <a:cxn ang="0">
                    <a:pos x="T6" y="T7"/>
                  </a:cxn>
                  <a:cxn ang="0">
                    <a:pos x="T8" y="T9"/>
                  </a:cxn>
                </a:cxnLst>
                <a:rect l="0" t="0" r="r" b="b"/>
                <a:pathLst>
                  <a:path w="196" h="138">
                    <a:moveTo>
                      <a:pt x="20" y="138"/>
                    </a:moveTo>
                    <a:lnTo>
                      <a:pt x="0" y="36"/>
                    </a:lnTo>
                    <a:lnTo>
                      <a:pt x="175" y="0"/>
                    </a:lnTo>
                    <a:lnTo>
                      <a:pt x="196" y="102"/>
                    </a:lnTo>
                    <a:lnTo>
                      <a:pt x="20" y="138"/>
                    </a:lnTo>
                    <a:close/>
                  </a:path>
                </a:pathLst>
              </a:custGeom>
              <a:solidFill>
                <a:srgbClr val="353535">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47" name="Freeform 14"/>
              <p:cNvSpPr>
                <a:spLocks/>
              </p:cNvSpPr>
              <p:nvPr/>
            </p:nvSpPr>
            <p:spPr bwMode="auto">
              <a:xfrm>
                <a:off x="2656" y="1137"/>
                <a:ext cx="196" cy="138"/>
              </a:xfrm>
              <a:custGeom>
                <a:avLst/>
                <a:gdLst>
                  <a:gd name="T0" fmla="*/ 176 w 196"/>
                  <a:gd name="T1" fmla="*/ 138 h 138"/>
                  <a:gd name="T2" fmla="*/ 0 w 196"/>
                  <a:gd name="T3" fmla="*/ 102 h 138"/>
                  <a:gd name="T4" fmla="*/ 21 w 196"/>
                  <a:gd name="T5" fmla="*/ 0 h 138"/>
                  <a:gd name="T6" fmla="*/ 196 w 196"/>
                  <a:gd name="T7" fmla="*/ 36 h 138"/>
                  <a:gd name="T8" fmla="*/ 176 w 196"/>
                  <a:gd name="T9" fmla="*/ 138 h 138"/>
                </a:gdLst>
                <a:ahLst/>
                <a:cxnLst>
                  <a:cxn ang="0">
                    <a:pos x="T0" y="T1"/>
                  </a:cxn>
                  <a:cxn ang="0">
                    <a:pos x="T2" y="T3"/>
                  </a:cxn>
                  <a:cxn ang="0">
                    <a:pos x="T4" y="T5"/>
                  </a:cxn>
                  <a:cxn ang="0">
                    <a:pos x="T6" y="T7"/>
                  </a:cxn>
                  <a:cxn ang="0">
                    <a:pos x="T8" y="T9"/>
                  </a:cxn>
                </a:cxnLst>
                <a:rect l="0" t="0" r="r" b="b"/>
                <a:pathLst>
                  <a:path w="196" h="138">
                    <a:moveTo>
                      <a:pt x="176" y="138"/>
                    </a:moveTo>
                    <a:lnTo>
                      <a:pt x="0" y="102"/>
                    </a:lnTo>
                    <a:lnTo>
                      <a:pt x="21" y="0"/>
                    </a:lnTo>
                    <a:lnTo>
                      <a:pt x="196" y="36"/>
                    </a:lnTo>
                    <a:lnTo>
                      <a:pt x="176" y="138"/>
                    </a:lnTo>
                    <a:close/>
                  </a:path>
                </a:pathLst>
              </a:custGeom>
              <a:solidFill>
                <a:srgbClr val="353535">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Semilight"/>
                </a:endParaRPr>
              </a:p>
            </p:txBody>
          </p:sp>
          <p:sp>
            <p:nvSpPr>
              <p:cNvPr id="48" name="Freeform 15"/>
              <p:cNvSpPr>
                <a:spLocks/>
              </p:cNvSpPr>
              <p:nvPr/>
            </p:nvSpPr>
            <p:spPr bwMode="auto">
              <a:xfrm>
                <a:off x="2792" y="1210"/>
                <a:ext cx="135" cy="194"/>
              </a:xfrm>
              <a:custGeom>
                <a:avLst/>
                <a:gdLst>
                  <a:gd name="T0" fmla="*/ 144 w 144"/>
                  <a:gd name="T1" fmla="*/ 128 h 205"/>
                  <a:gd name="T2" fmla="*/ 135 w 144"/>
                  <a:gd name="T3" fmla="*/ 138 h 205"/>
                  <a:gd name="T4" fmla="*/ 59 w 144"/>
                  <a:gd name="T5" fmla="*/ 200 h 205"/>
                  <a:gd name="T6" fmla="*/ 51 w 144"/>
                  <a:gd name="T7" fmla="*/ 205 h 205"/>
                  <a:gd name="T8" fmla="*/ 45 w 144"/>
                  <a:gd name="T9" fmla="*/ 185 h 205"/>
                  <a:gd name="T10" fmla="*/ 10 w 144"/>
                  <a:gd name="T11" fmla="*/ 65 h 205"/>
                  <a:gd name="T12" fmla="*/ 9 w 144"/>
                  <a:gd name="T13" fmla="*/ 63 h 205"/>
                  <a:gd name="T14" fmla="*/ 0 w 144"/>
                  <a:gd name="T15" fmla="*/ 30 h 205"/>
                  <a:gd name="T16" fmla="*/ 1 w 144"/>
                  <a:gd name="T17" fmla="*/ 30 h 205"/>
                  <a:gd name="T18" fmla="*/ 10 w 144"/>
                  <a:gd name="T19" fmla="*/ 28 h 205"/>
                  <a:gd name="T20" fmla="*/ 53 w 144"/>
                  <a:gd name="T21" fmla="*/ 15 h 205"/>
                  <a:gd name="T22" fmla="*/ 96 w 144"/>
                  <a:gd name="T23" fmla="*/ 3 h 205"/>
                  <a:gd name="T24" fmla="*/ 106 w 144"/>
                  <a:gd name="T25" fmla="*/ 0 h 205"/>
                  <a:gd name="T26" fmla="*/ 109 w 144"/>
                  <a:gd name="T27" fmla="*/ 9 h 205"/>
                  <a:gd name="T28" fmla="*/ 116 w 144"/>
                  <a:gd name="T29" fmla="*/ 33 h 205"/>
                  <a:gd name="T30" fmla="*/ 144 w 144"/>
                  <a:gd name="T31" fmla="*/ 12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 h="205">
                    <a:moveTo>
                      <a:pt x="144" y="128"/>
                    </a:moveTo>
                    <a:cubicBezTo>
                      <a:pt x="141" y="132"/>
                      <a:pt x="138" y="135"/>
                      <a:pt x="135" y="138"/>
                    </a:cubicBezTo>
                    <a:cubicBezTo>
                      <a:pt x="113" y="162"/>
                      <a:pt x="87" y="183"/>
                      <a:pt x="59" y="200"/>
                    </a:cubicBezTo>
                    <a:cubicBezTo>
                      <a:pt x="56" y="202"/>
                      <a:pt x="54" y="203"/>
                      <a:pt x="51" y="205"/>
                    </a:cubicBezTo>
                    <a:cubicBezTo>
                      <a:pt x="49" y="199"/>
                      <a:pt x="47" y="192"/>
                      <a:pt x="45" y="185"/>
                    </a:cubicBezTo>
                    <a:cubicBezTo>
                      <a:pt x="34" y="145"/>
                      <a:pt x="19" y="96"/>
                      <a:pt x="10" y="65"/>
                    </a:cubicBezTo>
                    <a:cubicBezTo>
                      <a:pt x="10" y="64"/>
                      <a:pt x="10" y="63"/>
                      <a:pt x="9" y="63"/>
                    </a:cubicBezTo>
                    <a:cubicBezTo>
                      <a:pt x="5" y="48"/>
                      <a:pt x="2" y="37"/>
                      <a:pt x="0" y="30"/>
                    </a:cubicBezTo>
                    <a:cubicBezTo>
                      <a:pt x="1" y="30"/>
                      <a:pt x="1" y="30"/>
                      <a:pt x="1" y="30"/>
                    </a:cubicBezTo>
                    <a:cubicBezTo>
                      <a:pt x="10" y="28"/>
                      <a:pt x="10" y="28"/>
                      <a:pt x="10" y="28"/>
                    </a:cubicBezTo>
                    <a:cubicBezTo>
                      <a:pt x="53" y="15"/>
                      <a:pt x="53" y="15"/>
                      <a:pt x="53" y="15"/>
                    </a:cubicBezTo>
                    <a:cubicBezTo>
                      <a:pt x="96" y="3"/>
                      <a:pt x="96" y="3"/>
                      <a:pt x="96" y="3"/>
                    </a:cubicBezTo>
                    <a:cubicBezTo>
                      <a:pt x="106" y="0"/>
                      <a:pt x="106" y="0"/>
                      <a:pt x="106" y="0"/>
                    </a:cubicBezTo>
                    <a:cubicBezTo>
                      <a:pt x="107" y="2"/>
                      <a:pt x="108" y="5"/>
                      <a:pt x="109" y="9"/>
                    </a:cubicBezTo>
                    <a:cubicBezTo>
                      <a:pt x="111" y="16"/>
                      <a:pt x="113" y="24"/>
                      <a:pt x="116" y="33"/>
                    </a:cubicBezTo>
                    <a:cubicBezTo>
                      <a:pt x="124" y="60"/>
                      <a:pt x="134" y="95"/>
                      <a:pt x="144" y="128"/>
                    </a:cubicBezTo>
                    <a:close/>
                  </a:path>
                </a:pathLst>
              </a:custGeom>
              <a:solidFill>
                <a:srgbClr val="353535">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49" name="Freeform 16"/>
              <p:cNvSpPr>
                <a:spLocks/>
              </p:cNvSpPr>
              <p:nvPr/>
            </p:nvSpPr>
            <p:spPr bwMode="auto">
              <a:xfrm>
                <a:off x="2408" y="1207"/>
                <a:ext cx="132" cy="185"/>
              </a:xfrm>
              <a:custGeom>
                <a:avLst/>
                <a:gdLst>
                  <a:gd name="T0" fmla="*/ 141 w 141"/>
                  <a:gd name="T1" fmla="*/ 36 h 196"/>
                  <a:gd name="T2" fmla="*/ 140 w 141"/>
                  <a:gd name="T3" fmla="*/ 37 h 196"/>
                  <a:gd name="T4" fmla="*/ 140 w 141"/>
                  <a:gd name="T5" fmla="*/ 37 h 196"/>
                  <a:gd name="T6" fmla="*/ 131 w 141"/>
                  <a:gd name="T7" fmla="*/ 66 h 196"/>
                  <a:gd name="T8" fmla="*/ 96 w 141"/>
                  <a:gd name="T9" fmla="*/ 173 h 196"/>
                  <a:gd name="T10" fmla="*/ 89 w 141"/>
                  <a:gd name="T11" fmla="*/ 196 h 196"/>
                  <a:gd name="T12" fmla="*/ 78 w 141"/>
                  <a:gd name="T13" fmla="*/ 189 h 196"/>
                  <a:gd name="T14" fmla="*/ 6 w 141"/>
                  <a:gd name="T15" fmla="*/ 120 h 196"/>
                  <a:gd name="T16" fmla="*/ 0 w 141"/>
                  <a:gd name="T17" fmla="*/ 112 h 196"/>
                  <a:gd name="T18" fmla="*/ 36 w 141"/>
                  <a:gd name="T19" fmla="*/ 2 h 196"/>
                  <a:gd name="T20" fmla="*/ 36 w 141"/>
                  <a:gd name="T21" fmla="*/ 0 h 196"/>
                  <a:gd name="T22" fmla="*/ 46 w 141"/>
                  <a:gd name="T23" fmla="*/ 4 h 196"/>
                  <a:gd name="T24" fmla="*/ 89 w 141"/>
                  <a:gd name="T25" fmla="*/ 18 h 196"/>
                  <a:gd name="T26" fmla="*/ 89 w 141"/>
                  <a:gd name="T27" fmla="*/ 18 h 196"/>
                  <a:gd name="T28" fmla="*/ 131 w 141"/>
                  <a:gd name="T29" fmla="*/ 33 h 196"/>
                  <a:gd name="T30" fmla="*/ 141 w 141"/>
                  <a:gd name="T31"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1" h="196">
                    <a:moveTo>
                      <a:pt x="141" y="36"/>
                    </a:moveTo>
                    <a:cubicBezTo>
                      <a:pt x="141" y="36"/>
                      <a:pt x="141" y="37"/>
                      <a:pt x="140" y="37"/>
                    </a:cubicBezTo>
                    <a:cubicBezTo>
                      <a:pt x="140" y="37"/>
                      <a:pt x="140" y="37"/>
                      <a:pt x="140" y="37"/>
                    </a:cubicBezTo>
                    <a:cubicBezTo>
                      <a:pt x="138" y="44"/>
                      <a:pt x="135" y="54"/>
                      <a:pt x="131" y="66"/>
                    </a:cubicBezTo>
                    <a:cubicBezTo>
                      <a:pt x="121" y="94"/>
                      <a:pt x="108" y="135"/>
                      <a:pt x="96" y="173"/>
                    </a:cubicBezTo>
                    <a:cubicBezTo>
                      <a:pt x="93" y="181"/>
                      <a:pt x="91" y="188"/>
                      <a:pt x="89" y="196"/>
                    </a:cubicBezTo>
                    <a:cubicBezTo>
                      <a:pt x="85" y="194"/>
                      <a:pt x="81" y="191"/>
                      <a:pt x="78" y="189"/>
                    </a:cubicBezTo>
                    <a:cubicBezTo>
                      <a:pt x="51" y="169"/>
                      <a:pt x="27" y="146"/>
                      <a:pt x="6" y="120"/>
                    </a:cubicBezTo>
                    <a:cubicBezTo>
                      <a:pt x="4" y="117"/>
                      <a:pt x="2" y="115"/>
                      <a:pt x="0" y="112"/>
                    </a:cubicBezTo>
                    <a:cubicBezTo>
                      <a:pt x="14" y="66"/>
                      <a:pt x="30" y="20"/>
                      <a:pt x="36" y="2"/>
                    </a:cubicBezTo>
                    <a:cubicBezTo>
                      <a:pt x="36" y="1"/>
                      <a:pt x="36" y="1"/>
                      <a:pt x="36" y="0"/>
                    </a:cubicBezTo>
                    <a:cubicBezTo>
                      <a:pt x="46" y="4"/>
                      <a:pt x="46" y="4"/>
                      <a:pt x="46" y="4"/>
                    </a:cubicBezTo>
                    <a:cubicBezTo>
                      <a:pt x="89" y="18"/>
                      <a:pt x="89" y="18"/>
                      <a:pt x="89" y="18"/>
                    </a:cubicBezTo>
                    <a:cubicBezTo>
                      <a:pt x="89" y="18"/>
                      <a:pt x="89" y="18"/>
                      <a:pt x="89" y="18"/>
                    </a:cubicBezTo>
                    <a:cubicBezTo>
                      <a:pt x="131" y="33"/>
                      <a:pt x="131" y="33"/>
                      <a:pt x="131" y="33"/>
                    </a:cubicBezTo>
                    <a:cubicBezTo>
                      <a:pt x="141" y="36"/>
                      <a:pt x="141" y="36"/>
                      <a:pt x="141" y="36"/>
                    </a:cubicBezTo>
                    <a:close/>
                  </a:path>
                </a:pathLst>
              </a:custGeom>
              <a:solidFill>
                <a:srgbClr val="353535">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50" name="Freeform 17"/>
              <p:cNvSpPr>
                <a:spLocks/>
              </p:cNvSpPr>
              <p:nvPr/>
            </p:nvSpPr>
            <p:spPr bwMode="auto">
              <a:xfrm>
                <a:off x="2437" y="1170"/>
                <a:ext cx="108" cy="110"/>
              </a:xfrm>
              <a:custGeom>
                <a:avLst/>
                <a:gdLst>
                  <a:gd name="T0" fmla="*/ 113 w 116"/>
                  <a:gd name="T1" fmla="*/ 53 h 116"/>
                  <a:gd name="T2" fmla="*/ 63 w 116"/>
                  <a:gd name="T3" fmla="*/ 113 h 116"/>
                  <a:gd name="T4" fmla="*/ 3 w 116"/>
                  <a:gd name="T5" fmla="*/ 63 h 116"/>
                  <a:gd name="T6" fmla="*/ 53 w 116"/>
                  <a:gd name="T7" fmla="*/ 3 h 116"/>
                  <a:gd name="T8" fmla="*/ 113 w 116"/>
                  <a:gd name="T9" fmla="*/ 53 h 116"/>
                </a:gdLst>
                <a:ahLst/>
                <a:cxnLst>
                  <a:cxn ang="0">
                    <a:pos x="T0" y="T1"/>
                  </a:cxn>
                  <a:cxn ang="0">
                    <a:pos x="T2" y="T3"/>
                  </a:cxn>
                  <a:cxn ang="0">
                    <a:pos x="T4" y="T5"/>
                  </a:cxn>
                  <a:cxn ang="0">
                    <a:pos x="T6" y="T7"/>
                  </a:cxn>
                  <a:cxn ang="0">
                    <a:pos x="T8" y="T9"/>
                  </a:cxn>
                </a:cxnLst>
                <a:rect l="0" t="0" r="r" b="b"/>
                <a:pathLst>
                  <a:path w="116" h="116">
                    <a:moveTo>
                      <a:pt x="113" y="53"/>
                    </a:moveTo>
                    <a:cubicBezTo>
                      <a:pt x="116" y="83"/>
                      <a:pt x="94" y="110"/>
                      <a:pt x="63" y="113"/>
                    </a:cubicBezTo>
                    <a:cubicBezTo>
                      <a:pt x="33" y="116"/>
                      <a:pt x="6" y="94"/>
                      <a:pt x="3" y="63"/>
                    </a:cubicBezTo>
                    <a:cubicBezTo>
                      <a:pt x="0" y="33"/>
                      <a:pt x="23" y="6"/>
                      <a:pt x="53" y="3"/>
                    </a:cubicBezTo>
                    <a:cubicBezTo>
                      <a:pt x="83" y="0"/>
                      <a:pt x="110" y="23"/>
                      <a:pt x="113" y="53"/>
                    </a:cubicBezTo>
                    <a:close/>
                  </a:path>
                </a:pathLst>
              </a:custGeom>
              <a:solidFill>
                <a:srgbClr val="353535">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51" name="Freeform 18"/>
              <p:cNvSpPr>
                <a:spLocks/>
              </p:cNvSpPr>
              <p:nvPr/>
            </p:nvSpPr>
            <p:spPr bwMode="auto">
              <a:xfrm>
                <a:off x="2607" y="1107"/>
                <a:ext cx="111" cy="91"/>
              </a:xfrm>
              <a:custGeom>
                <a:avLst/>
                <a:gdLst>
                  <a:gd name="T0" fmla="*/ 60 w 119"/>
                  <a:gd name="T1" fmla="*/ 96 h 96"/>
                  <a:gd name="T2" fmla="*/ 0 w 119"/>
                  <a:gd name="T3" fmla="*/ 42 h 96"/>
                  <a:gd name="T4" fmla="*/ 0 w 119"/>
                  <a:gd name="T5" fmla="*/ 0 h 96"/>
                  <a:gd name="T6" fmla="*/ 119 w 119"/>
                  <a:gd name="T7" fmla="*/ 0 h 96"/>
                  <a:gd name="T8" fmla="*/ 119 w 119"/>
                  <a:gd name="T9" fmla="*/ 42 h 96"/>
                  <a:gd name="T10" fmla="*/ 60 w 119"/>
                  <a:gd name="T11" fmla="*/ 96 h 96"/>
                </a:gdLst>
                <a:ahLst/>
                <a:cxnLst>
                  <a:cxn ang="0">
                    <a:pos x="T0" y="T1"/>
                  </a:cxn>
                  <a:cxn ang="0">
                    <a:pos x="T2" y="T3"/>
                  </a:cxn>
                  <a:cxn ang="0">
                    <a:pos x="T4" y="T5"/>
                  </a:cxn>
                  <a:cxn ang="0">
                    <a:pos x="T6" y="T7"/>
                  </a:cxn>
                  <a:cxn ang="0">
                    <a:pos x="T8" y="T9"/>
                  </a:cxn>
                  <a:cxn ang="0">
                    <a:pos x="T10" y="T11"/>
                  </a:cxn>
                </a:cxnLst>
                <a:rect l="0" t="0" r="r" b="b"/>
                <a:pathLst>
                  <a:path w="119" h="96">
                    <a:moveTo>
                      <a:pt x="60" y="96"/>
                    </a:moveTo>
                    <a:cubicBezTo>
                      <a:pt x="27" y="96"/>
                      <a:pt x="0" y="75"/>
                      <a:pt x="0" y="42"/>
                    </a:cubicBezTo>
                    <a:cubicBezTo>
                      <a:pt x="0" y="0"/>
                      <a:pt x="0" y="0"/>
                      <a:pt x="0" y="0"/>
                    </a:cubicBezTo>
                    <a:cubicBezTo>
                      <a:pt x="119" y="0"/>
                      <a:pt x="119" y="0"/>
                      <a:pt x="119" y="0"/>
                    </a:cubicBezTo>
                    <a:cubicBezTo>
                      <a:pt x="119" y="42"/>
                      <a:pt x="119" y="42"/>
                      <a:pt x="119" y="42"/>
                    </a:cubicBezTo>
                    <a:cubicBezTo>
                      <a:pt x="119" y="75"/>
                      <a:pt x="93" y="96"/>
                      <a:pt x="60" y="96"/>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52" name="Freeform 19"/>
              <p:cNvSpPr>
                <a:spLocks/>
              </p:cNvSpPr>
              <p:nvPr/>
            </p:nvSpPr>
            <p:spPr bwMode="auto">
              <a:xfrm>
                <a:off x="2636" y="1101"/>
                <a:ext cx="52" cy="13"/>
              </a:xfrm>
              <a:custGeom>
                <a:avLst/>
                <a:gdLst>
                  <a:gd name="T0" fmla="*/ 28 w 56"/>
                  <a:gd name="T1" fmla="*/ 14 h 14"/>
                  <a:gd name="T2" fmla="*/ 10 w 56"/>
                  <a:gd name="T3" fmla="*/ 12 h 14"/>
                  <a:gd name="T4" fmla="*/ 4 w 56"/>
                  <a:gd name="T5" fmla="*/ 11 h 14"/>
                  <a:gd name="T6" fmla="*/ 0 w 56"/>
                  <a:gd name="T7" fmla="*/ 5 h 14"/>
                  <a:gd name="T8" fmla="*/ 7 w 56"/>
                  <a:gd name="T9" fmla="*/ 1 h 14"/>
                  <a:gd name="T10" fmla="*/ 12 w 56"/>
                  <a:gd name="T11" fmla="*/ 2 h 14"/>
                  <a:gd name="T12" fmla="*/ 44 w 56"/>
                  <a:gd name="T13" fmla="*/ 2 h 14"/>
                  <a:gd name="T14" fmla="*/ 49 w 56"/>
                  <a:gd name="T15" fmla="*/ 1 h 14"/>
                  <a:gd name="T16" fmla="*/ 56 w 56"/>
                  <a:gd name="T17" fmla="*/ 5 h 14"/>
                  <a:gd name="T18" fmla="*/ 52 w 56"/>
                  <a:gd name="T19" fmla="*/ 11 h 14"/>
                  <a:gd name="T20" fmla="*/ 46 w 56"/>
                  <a:gd name="T21" fmla="*/ 12 h 14"/>
                  <a:gd name="T22" fmla="*/ 28 w 56"/>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4">
                    <a:moveTo>
                      <a:pt x="28" y="14"/>
                    </a:moveTo>
                    <a:cubicBezTo>
                      <a:pt x="22" y="14"/>
                      <a:pt x="16" y="13"/>
                      <a:pt x="10" y="12"/>
                    </a:cubicBezTo>
                    <a:cubicBezTo>
                      <a:pt x="4" y="11"/>
                      <a:pt x="4" y="11"/>
                      <a:pt x="4" y="11"/>
                    </a:cubicBezTo>
                    <a:cubicBezTo>
                      <a:pt x="1" y="10"/>
                      <a:pt x="0" y="7"/>
                      <a:pt x="0" y="5"/>
                    </a:cubicBezTo>
                    <a:cubicBezTo>
                      <a:pt x="1" y="2"/>
                      <a:pt x="4" y="0"/>
                      <a:pt x="7" y="1"/>
                    </a:cubicBezTo>
                    <a:cubicBezTo>
                      <a:pt x="12" y="2"/>
                      <a:pt x="12" y="2"/>
                      <a:pt x="12" y="2"/>
                    </a:cubicBezTo>
                    <a:cubicBezTo>
                      <a:pt x="23" y="4"/>
                      <a:pt x="33" y="4"/>
                      <a:pt x="44" y="2"/>
                    </a:cubicBezTo>
                    <a:cubicBezTo>
                      <a:pt x="49" y="1"/>
                      <a:pt x="49" y="1"/>
                      <a:pt x="49" y="1"/>
                    </a:cubicBezTo>
                    <a:cubicBezTo>
                      <a:pt x="52" y="0"/>
                      <a:pt x="55" y="2"/>
                      <a:pt x="56" y="5"/>
                    </a:cubicBezTo>
                    <a:cubicBezTo>
                      <a:pt x="56" y="7"/>
                      <a:pt x="55" y="10"/>
                      <a:pt x="52" y="11"/>
                    </a:cubicBezTo>
                    <a:cubicBezTo>
                      <a:pt x="46" y="12"/>
                      <a:pt x="46" y="12"/>
                      <a:pt x="46" y="12"/>
                    </a:cubicBezTo>
                    <a:cubicBezTo>
                      <a:pt x="40" y="13"/>
                      <a:pt x="34" y="14"/>
                      <a:pt x="28" y="14"/>
                    </a:cubicBezTo>
                    <a:close/>
                  </a:path>
                </a:pathLst>
              </a:custGeom>
              <a:solidFill>
                <a:srgbClr val="C98B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53" name="Freeform 20"/>
              <p:cNvSpPr>
                <a:spLocks/>
              </p:cNvSpPr>
              <p:nvPr/>
            </p:nvSpPr>
            <p:spPr bwMode="auto">
              <a:xfrm>
                <a:off x="2552" y="814"/>
                <a:ext cx="242" cy="220"/>
              </a:xfrm>
              <a:custGeom>
                <a:avLst/>
                <a:gdLst>
                  <a:gd name="T0" fmla="*/ 226 w 259"/>
                  <a:gd name="T1" fmla="*/ 152 h 233"/>
                  <a:gd name="T2" fmla="*/ 221 w 259"/>
                  <a:gd name="T3" fmla="*/ 153 h 233"/>
                  <a:gd name="T4" fmla="*/ 221 w 259"/>
                  <a:gd name="T5" fmla="*/ 233 h 233"/>
                  <a:gd name="T6" fmla="*/ 205 w 259"/>
                  <a:gd name="T7" fmla="*/ 233 h 233"/>
                  <a:gd name="T8" fmla="*/ 200 w 259"/>
                  <a:gd name="T9" fmla="*/ 144 h 233"/>
                  <a:gd name="T10" fmla="*/ 156 w 259"/>
                  <a:gd name="T11" fmla="*/ 92 h 233"/>
                  <a:gd name="T12" fmla="*/ 33 w 259"/>
                  <a:gd name="T13" fmla="*/ 146 h 233"/>
                  <a:gd name="T14" fmla="*/ 34 w 259"/>
                  <a:gd name="T15" fmla="*/ 230 h 233"/>
                  <a:gd name="T16" fmla="*/ 17 w 259"/>
                  <a:gd name="T17" fmla="*/ 233 h 233"/>
                  <a:gd name="T18" fmla="*/ 17 w 259"/>
                  <a:gd name="T19" fmla="*/ 147 h 233"/>
                  <a:gd name="T20" fmla="*/ 8 w 259"/>
                  <a:gd name="T21" fmla="*/ 139 h 233"/>
                  <a:gd name="T22" fmla="*/ 143 w 259"/>
                  <a:gd name="T23" fmla="*/ 32 h 233"/>
                  <a:gd name="T24" fmla="*/ 146 w 259"/>
                  <a:gd name="T25" fmla="*/ 33 h 233"/>
                  <a:gd name="T26" fmla="*/ 151 w 259"/>
                  <a:gd name="T27" fmla="*/ 33 h 233"/>
                  <a:gd name="T28" fmla="*/ 226 w 259"/>
                  <a:gd name="T29" fmla="*/ 15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 h="233">
                    <a:moveTo>
                      <a:pt x="226" y="152"/>
                    </a:moveTo>
                    <a:cubicBezTo>
                      <a:pt x="225" y="153"/>
                      <a:pt x="223" y="154"/>
                      <a:pt x="221" y="153"/>
                    </a:cubicBezTo>
                    <a:cubicBezTo>
                      <a:pt x="221" y="233"/>
                      <a:pt x="221" y="233"/>
                      <a:pt x="221" y="233"/>
                    </a:cubicBezTo>
                    <a:cubicBezTo>
                      <a:pt x="205" y="233"/>
                      <a:pt x="205" y="233"/>
                      <a:pt x="205" y="233"/>
                    </a:cubicBezTo>
                    <a:cubicBezTo>
                      <a:pt x="200" y="144"/>
                      <a:pt x="200" y="144"/>
                      <a:pt x="200" y="144"/>
                    </a:cubicBezTo>
                    <a:cubicBezTo>
                      <a:pt x="185" y="133"/>
                      <a:pt x="172" y="112"/>
                      <a:pt x="156" y="92"/>
                    </a:cubicBezTo>
                    <a:cubicBezTo>
                      <a:pt x="123" y="114"/>
                      <a:pt x="65" y="141"/>
                      <a:pt x="33" y="146"/>
                    </a:cubicBezTo>
                    <a:cubicBezTo>
                      <a:pt x="34" y="230"/>
                      <a:pt x="34" y="230"/>
                      <a:pt x="34" y="230"/>
                    </a:cubicBezTo>
                    <a:cubicBezTo>
                      <a:pt x="17" y="233"/>
                      <a:pt x="17" y="233"/>
                      <a:pt x="17" y="233"/>
                    </a:cubicBezTo>
                    <a:cubicBezTo>
                      <a:pt x="17" y="147"/>
                      <a:pt x="17" y="147"/>
                      <a:pt x="17" y="147"/>
                    </a:cubicBezTo>
                    <a:cubicBezTo>
                      <a:pt x="12" y="146"/>
                      <a:pt x="8" y="143"/>
                      <a:pt x="8" y="139"/>
                    </a:cubicBezTo>
                    <a:cubicBezTo>
                      <a:pt x="0" y="64"/>
                      <a:pt x="72" y="0"/>
                      <a:pt x="143" y="32"/>
                    </a:cubicBezTo>
                    <a:cubicBezTo>
                      <a:pt x="144" y="32"/>
                      <a:pt x="145" y="33"/>
                      <a:pt x="146" y="33"/>
                    </a:cubicBezTo>
                    <a:cubicBezTo>
                      <a:pt x="148" y="33"/>
                      <a:pt x="150" y="33"/>
                      <a:pt x="151" y="33"/>
                    </a:cubicBezTo>
                    <a:cubicBezTo>
                      <a:pt x="221" y="35"/>
                      <a:pt x="259" y="109"/>
                      <a:pt x="226" y="152"/>
                    </a:cubicBezTo>
                    <a:close/>
                  </a:path>
                </a:pathLst>
              </a:custGeom>
              <a:solidFill>
                <a:srgbClr val="737373">
                  <a:lumMod val="60000"/>
                  <a:lumOff val="4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54" name="Freeform 22"/>
              <p:cNvSpPr>
                <a:spLocks/>
              </p:cNvSpPr>
              <p:nvPr/>
            </p:nvSpPr>
            <p:spPr bwMode="auto">
              <a:xfrm>
                <a:off x="2606" y="986"/>
                <a:ext cx="43" cy="9"/>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55" name="Freeform 24"/>
              <p:cNvSpPr>
                <a:spLocks/>
              </p:cNvSpPr>
              <p:nvPr/>
            </p:nvSpPr>
            <p:spPr bwMode="auto">
              <a:xfrm>
                <a:off x="2626" y="997"/>
                <a:ext cx="15" cy="14"/>
              </a:xfrm>
              <a:custGeom>
                <a:avLst/>
                <a:gdLst>
                  <a:gd name="T0" fmla="*/ 3 w 16"/>
                  <a:gd name="T1" fmla="*/ 13 h 15"/>
                  <a:gd name="T2" fmla="*/ 3 w 16"/>
                  <a:gd name="T3" fmla="*/ 3 h 15"/>
                  <a:gd name="T4" fmla="*/ 13 w 16"/>
                  <a:gd name="T5" fmla="*/ 3 h 15"/>
                  <a:gd name="T6" fmla="*/ 13 w 16"/>
                  <a:gd name="T7" fmla="*/ 13 h 15"/>
                  <a:gd name="T8" fmla="*/ 3 w 16"/>
                  <a:gd name="T9" fmla="*/ 13 h 15"/>
                </a:gdLst>
                <a:ahLst/>
                <a:cxnLst>
                  <a:cxn ang="0">
                    <a:pos x="T0" y="T1"/>
                  </a:cxn>
                  <a:cxn ang="0">
                    <a:pos x="T2" y="T3"/>
                  </a:cxn>
                  <a:cxn ang="0">
                    <a:pos x="T4" y="T5"/>
                  </a:cxn>
                  <a:cxn ang="0">
                    <a:pos x="T6" y="T7"/>
                  </a:cxn>
                  <a:cxn ang="0">
                    <a:pos x="T8" y="T9"/>
                  </a:cxn>
                </a:cxnLst>
                <a:rect l="0" t="0" r="r" b="b"/>
                <a:pathLst>
                  <a:path w="16" h="15">
                    <a:moveTo>
                      <a:pt x="3" y="13"/>
                    </a:moveTo>
                    <a:cubicBezTo>
                      <a:pt x="0" y="10"/>
                      <a:pt x="0" y="5"/>
                      <a:pt x="3" y="3"/>
                    </a:cubicBezTo>
                    <a:cubicBezTo>
                      <a:pt x="6" y="0"/>
                      <a:pt x="10" y="0"/>
                      <a:pt x="13" y="3"/>
                    </a:cubicBezTo>
                    <a:cubicBezTo>
                      <a:pt x="16" y="5"/>
                      <a:pt x="16" y="10"/>
                      <a:pt x="13" y="13"/>
                    </a:cubicBezTo>
                    <a:cubicBezTo>
                      <a:pt x="10" y="15"/>
                      <a:pt x="6" y="15"/>
                      <a:pt x="3"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56" name="Freeform 25"/>
              <p:cNvSpPr>
                <a:spLocks/>
              </p:cNvSpPr>
              <p:nvPr/>
            </p:nvSpPr>
            <p:spPr bwMode="auto">
              <a:xfrm>
                <a:off x="2683" y="994"/>
                <a:ext cx="14" cy="14"/>
              </a:xfrm>
              <a:custGeom>
                <a:avLst/>
                <a:gdLst>
                  <a:gd name="T0" fmla="*/ 3 w 15"/>
                  <a:gd name="T1" fmla="*/ 12 h 15"/>
                  <a:gd name="T2" fmla="*/ 3 w 15"/>
                  <a:gd name="T3" fmla="*/ 3 h 15"/>
                  <a:gd name="T4" fmla="*/ 13 w 15"/>
                  <a:gd name="T5" fmla="*/ 3 h 15"/>
                  <a:gd name="T6" fmla="*/ 13 w 15"/>
                  <a:gd name="T7" fmla="*/ 12 h 15"/>
                  <a:gd name="T8" fmla="*/ 3 w 15"/>
                  <a:gd name="T9" fmla="*/ 12 h 15"/>
                </a:gdLst>
                <a:ahLst/>
                <a:cxnLst>
                  <a:cxn ang="0">
                    <a:pos x="T0" y="T1"/>
                  </a:cxn>
                  <a:cxn ang="0">
                    <a:pos x="T2" y="T3"/>
                  </a:cxn>
                  <a:cxn ang="0">
                    <a:pos x="T4" y="T5"/>
                  </a:cxn>
                  <a:cxn ang="0">
                    <a:pos x="T6" y="T7"/>
                  </a:cxn>
                  <a:cxn ang="0">
                    <a:pos x="T8" y="T9"/>
                  </a:cxn>
                </a:cxnLst>
                <a:rect l="0" t="0" r="r" b="b"/>
                <a:pathLst>
                  <a:path w="15" h="15">
                    <a:moveTo>
                      <a:pt x="3" y="12"/>
                    </a:moveTo>
                    <a:cubicBezTo>
                      <a:pt x="0" y="10"/>
                      <a:pt x="0" y="5"/>
                      <a:pt x="3" y="3"/>
                    </a:cubicBezTo>
                    <a:cubicBezTo>
                      <a:pt x="5" y="0"/>
                      <a:pt x="10" y="0"/>
                      <a:pt x="13" y="3"/>
                    </a:cubicBezTo>
                    <a:cubicBezTo>
                      <a:pt x="15" y="5"/>
                      <a:pt x="15" y="10"/>
                      <a:pt x="13" y="12"/>
                    </a:cubicBezTo>
                    <a:cubicBezTo>
                      <a:pt x="10" y="15"/>
                      <a:pt x="5" y="15"/>
                      <a:pt x="3"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57" name="Freeform 26"/>
              <p:cNvSpPr>
                <a:spLocks/>
              </p:cNvSpPr>
              <p:nvPr/>
            </p:nvSpPr>
            <p:spPr bwMode="auto">
              <a:xfrm>
                <a:off x="2664" y="1052"/>
                <a:ext cx="25" cy="13"/>
              </a:xfrm>
              <a:custGeom>
                <a:avLst/>
                <a:gdLst>
                  <a:gd name="T0" fmla="*/ 0 w 27"/>
                  <a:gd name="T1" fmla="*/ 0 h 14"/>
                  <a:gd name="T2" fmla="*/ 0 w 27"/>
                  <a:gd name="T3" fmla="*/ 14 h 14"/>
                  <a:gd name="T4" fmla="*/ 8 w 27"/>
                  <a:gd name="T5" fmla="*/ 11 h 14"/>
                  <a:gd name="T6" fmla="*/ 21 w 27"/>
                  <a:gd name="T7" fmla="*/ 7 h 14"/>
                  <a:gd name="T8" fmla="*/ 27 w 27"/>
                  <a:gd name="T9" fmla="*/ 0 h 14"/>
                  <a:gd name="T10" fmla="*/ 0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0" y="0"/>
                    </a:moveTo>
                    <a:cubicBezTo>
                      <a:pt x="0" y="14"/>
                      <a:pt x="0" y="14"/>
                      <a:pt x="0" y="14"/>
                    </a:cubicBezTo>
                    <a:cubicBezTo>
                      <a:pt x="2" y="14"/>
                      <a:pt x="5" y="13"/>
                      <a:pt x="8" y="11"/>
                    </a:cubicBezTo>
                    <a:cubicBezTo>
                      <a:pt x="10" y="8"/>
                      <a:pt x="15" y="7"/>
                      <a:pt x="21" y="7"/>
                    </a:cubicBezTo>
                    <a:cubicBezTo>
                      <a:pt x="24" y="7"/>
                      <a:pt x="27" y="4"/>
                      <a:pt x="27" y="0"/>
                    </a:cubicBezTo>
                    <a:lnTo>
                      <a:pt x="0"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58" name="Freeform 27"/>
              <p:cNvSpPr>
                <a:spLocks/>
              </p:cNvSpPr>
              <p:nvPr/>
            </p:nvSpPr>
            <p:spPr bwMode="auto">
              <a:xfrm>
                <a:off x="2638" y="1052"/>
                <a:ext cx="26" cy="13"/>
              </a:xfrm>
              <a:custGeom>
                <a:avLst/>
                <a:gdLst>
                  <a:gd name="T0" fmla="*/ 28 w 28"/>
                  <a:gd name="T1" fmla="*/ 0 h 14"/>
                  <a:gd name="T2" fmla="*/ 28 w 28"/>
                  <a:gd name="T3" fmla="*/ 14 h 14"/>
                  <a:gd name="T4" fmla="*/ 20 w 28"/>
                  <a:gd name="T5" fmla="*/ 11 h 14"/>
                  <a:gd name="T6" fmla="*/ 6 w 28"/>
                  <a:gd name="T7" fmla="*/ 7 h 14"/>
                  <a:gd name="T8" fmla="*/ 0 w 28"/>
                  <a:gd name="T9" fmla="*/ 0 h 14"/>
                  <a:gd name="T10" fmla="*/ 28 w 28"/>
                  <a:gd name="T11" fmla="*/ 0 h 14"/>
                </a:gdLst>
                <a:ahLst/>
                <a:cxnLst>
                  <a:cxn ang="0">
                    <a:pos x="T0" y="T1"/>
                  </a:cxn>
                  <a:cxn ang="0">
                    <a:pos x="T2" y="T3"/>
                  </a:cxn>
                  <a:cxn ang="0">
                    <a:pos x="T4" y="T5"/>
                  </a:cxn>
                  <a:cxn ang="0">
                    <a:pos x="T6" y="T7"/>
                  </a:cxn>
                  <a:cxn ang="0">
                    <a:pos x="T8" y="T9"/>
                  </a:cxn>
                  <a:cxn ang="0">
                    <a:pos x="T10" y="T11"/>
                  </a:cxn>
                </a:cxnLst>
                <a:rect l="0" t="0" r="r" b="b"/>
                <a:pathLst>
                  <a:path w="28" h="14">
                    <a:moveTo>
                      <a:pt x="28" y="0"/>
                    </a:moveTo>
                    <a:cubicBezTo>
                      <a:pt x="28" y="14"/>
                      <a:pt x="28" y="14"/>
                      <a:pt x="28" y="14"/>
                    </a:cubicBezTo>
                    <a:cubicBezTo>
                      <a:pt x="25" y="14"/>
                      <a:pt x="22" y="13"/>
                      <a:pt x="20" y="11"/>
                    </a:cubicBezTo>
                    <a:cubicBezTo>
                      <a:pt x="17" y="8"/>
                      <a:pt x="12" y="7"/>
                      <a:pt x="6" y="7"/>
                    </a:cubicBezTo>
                    <a:cubicBezTo>
                      <a:pt x="3" y="7"/>
                      <a:pt x="0" y="4"/>
                      <a:pt x="0" y="0"/>
                    </a:cubicBezTo>
                    <a:lnTo>
                      <a:pt x="28"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59" name="Freeform 28"/>
              <p:cNvSpPr>
                <a:spLocks/>
              </p:cNvSpPr>
              <p:nvPr/>
            </p:nvSpPr>
            <p:spPr bwMode="auto">
              <a:xfrm>
                <a:off x="2638" y="1005"/>
                <a:ext cx="26" cy="47"/>
              </a:xfrm>
              <a:custGeom>
                <a:avLst/>
                <a:gdLst>
                  <a:gd name="T0" fmla="*/ 28 w 28"/>
                  <a:gd name="T1" fmla="*/ 0 h 50"/>
                  <a:gd name="T2" fmla="*/ 28 w 28"/>
                  <a:gd name="T3" fmla="*/ 50 h 50"/>
                  <a:gd name="T4" fmla="*/ 0 w 28"/>
                  <a:gd name="T5" fmla="*/ 50 h 50"/>
                  <a:gd name="T6" fmla="*/ 6 w 28"/>
                  <a:gd name="T7" fmla="*/ 43 h 50"/>
                  <a:gd name="T8" fmla="*/ 7 w 28"/>
                  <a:gd name="T9" fmla="*/ 43 h 50"/>
                  <a:gd name="T10" fmla="*/ 17 w 28"/>
                  <a:gd name="T11" fmla="*/ 10 h 50"/>
                  <a:gd name="T12" fmla="*/ 28 w 2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28" h="50">
                    <a:moveTo>
                      <a:pt x="28" y="0"/>
                    </a:moveTo>
                    <a:cubicBezTo>
                      <a:pt x="28" y="0"/>
                      <a:pt x="28" y="50"/>
                      <a:pt x="28" y="50"/>
                    </a:cubicBezTo>
                    <a:cubicBezTo>
                      <a:pt x="0" y="50"/>
                      <a:pt x="0" y="50"/>
                      <a:pt x="0" y="50"/>
                    </a:cubicBezTo>
                    <a:cubicBezTo>
                      <a:pt x="0" y="46"/>
                      <a:pt x="3" y="43"/>
                      <a:pt x="6" y="43"/>
                    </a:cubicBezTo>
                    <a:cubicBezTo>
                      <a:pt x="7" y="43"/>
                      <a:pt x="7" y="43"/>
                      <a:pt x="7" y="43"/>
                    </a:cubicBezTo>
                    <a:cubicBezTo>
                      <a:pt x="12" y="37"/>
                      <a:pt x="17" y="22"/>
                      <a:pt x="17" y="10"/>
                    </a:cubicBezTo>
                    <a:cubicBezTo>
                      <a:pt x="17" y="1"/>
                      <a:pt x="26" y="0"/>
                      <a:pt x="28" y="0"/>
                    </a:cubicBezTo>
                    <a:close/>
                  </a:path>
                </a:pathLst>
              </a:custGeom>
              <a:solidFill>
                <a:srgbClr val="E6C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grpSp>
        <p:sp>
          <p:nvSpPr>
            <p:cNvPr id="36" name="Freeform 22"/>
            <p:cNvSpPr>
              <a:spLocks noChangeAspect="1"/>
            </p:cNvSpPr>
            <p:nvPr/>
          </p:nvSpPr>
          <p:spPr bwMode="auto">
            <a:xfrm rot="10800000" flipV="1">
              <a:off x="1299193" y="3119030"/>
              <a:ext cx="145782" cy="30197"/>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grpSp>
      <p:sp>
        <p:nvSpPr>
          <p:cNvPr id="60" name="Title 3"/>
          <p:cNvSpPr txBox="1">
            <a:spLocks/>
          </p:cNvSpPr>
          <p:nvPr/>
        </p:nvSpPr>
        <p:spPr>
          <a:xfrm>
            <a:off x="2484437" y="2915999"/>
            <a:ext cx="9677400" cy="1846659"/>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In 2003, he published his seminal article describing five universal principles for building highly cohesive, loosely coupled applications.</a:t>
            </a:r>
          </a:p>
        </p:txBody>
      </p:sp>
    </p:spTree>
    <p:extLst>
      <p:ext uri="{BB962C8B-B14F-4D97-AF65-F5344CB8AC3E}">
        <p14:creationId xmlns:p14="http://schemas.microsoft.com/office/powerpoint/2010/main" val="206394405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6" name="Title 4"/>
          <p:cNvSpPr txBox="1">
            <a:spLocks/>
          </p:cNvSpPr>
          <p:nvPr/>
        </p:nvSpPr>
        <p:spPr>
          <a:xfrm>
            <a:off x="274638" y="2125662"/>
            <a:ext cx="11887199" cy="1181862"/>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7200" b="1" i="0" u="sng" strike="noStrike" kern="1200" cap="none" spc="-100" normalizeH="0" baseline="0" noProof="0">
                <a:ln w="3175">
                  <a:noFill/>
                </a:ln>
                <a:gradFill>
                  <a:gsLst>
                    <a:gs pos="100000">
                      <a:srgbClr val="FFFFFF"/>
                    </a:gs>
                    <a:gs pos="0">
                      <a:srgbClr val="FFFFFF"/>
                    </a:gs>
                  </a:gsLst>
                  <a:lin ang="5400000" scaled="0"/>
                </a:gradFill>
                <a:effectLst/>
                <a:uLnTx/>
                <a:uFillTx/>
                <a:latin typeface="Segoe UI Light"/>
                <a:ea typeface="+mn-ea"/>
                <a:cs typeface="Segoe UI" pitchFamily="34" charset="0"/>
              </a:rPr>
              <a:t>O</a:t>
            </a:r>
            <a:r>
              <a:rPr kumimoji="0" lang="en-US" sz="7200" b="0" i="0" u="none" strike="noStrike" kern="1200" cap="none" spc="-100" normalizeH="0" baseline="0" noProof="0">
                <a:ln w="3175">
                  <a:noFill/>
                </a:ln>
                <a:gradFill>
                  <a:gsLst>
                    <a:gs pos="100000">
                      <a:srgbClr val="FFFFFF"/>
                    </a:gs>
                    <a:gs pos="0">
                      <a:srgbClr val="FFFFFF"/>
                    </a:gs>
                  </a:gsLst>
                  <a:lin ang="5400000" scaled="0"/>
                </a:gradFill>
                <a:effectLst/>
                <a:uLnTx/>
                <a:uFillTx/>
                <a:latin typeface="Segoe UI Light"/>
                <a:ea typeface="+mn-ea"/>
                <a:cs typeface="Segoe UI" pitchFamily="34" charset="0"/>
              </a:rPr>
              <a:t>pen/Closed Principle</a:t>
            </a:r>
            <a:endParaRPr kumimoji="0" lang="en-US" sz="72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endParaRPr>
          </a:p>
        </p:txBody>
      </p:sp>
      <p:sp>
        <p:nvSpPr>
          <p:cNvPr id="7" name="Title 4"/>
          <p:cNvSpPr txBox="1">
            <a:spLocks/>
          </p:cNvSpPr>
          <p:nvPr/>
        </p:nvSpPr>
        <p:spPr>
          <a:xfrm>
            <a:off x="274638" y="3215191"/>
            <a:ext cx="11963399" cy="1292662"/>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Software entities should be open for extension, but closed for modification.</a:t>
            </a:r>
          </a:p>
        </p:txBody>
      </p:sp>
    </p:spTree>
    <p:extLst>
      <p:ext uri="{BB962C8B-B14F-4D97-AF65-F5344CB8AC3E}">
        <p14:creationId xmlns:p14="http://schemas.microsoft.com/office/powerpoint/2010/main" val="22738962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7"/>
                                        </p:tgtEl>
                                        <p:attrNameLst>
                                          <p:attrName>style.opacity</p:attrName>
                                        </p:attrNameLst>
                                      </p:cBhvr>
                                      <p:to>
                                        <p:strVal val="0.25"/>
                                      </p:to>
                                    </p:set>
                                    <p:animEffect filter="image" prLst="opacity: 0.25">
                                      <p:cBhvr rctx="IE">
                                        <p:cTn id="7" dur="indefinite"/>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D4F66F-6F71-4ECF-9A06-0BE0A46A625D}"/>
              </a:ext>
            </a:extLst>
          </p:cNvPr>
          <p:cNvPicPr>
            <a:picLocks noChangeAspect="1"/>
          </p:cNvPicPr>
          <p:nvPr/>
        </p:nvPicPr>
        <p:blipFill>
          <a:blip r:embed="rId3"/>
          <a:stretch>
            <a:fillRect/>
          </a:stretch>
        </p:blipFill>
        <p:spPr>
          <a:xfrm>
            <a:off x="2284794" y="3501630"/>
            <a:ext cx="694944" cy="694944"/>
          </a:xfrm>
          <a:prstGeom prst="rect">
            <a:avLst/>
          </a:prstGeom>
        </p:spPr>
      </p:pic>
      <p:sp>
        <p:nvSpPr>
          <p:cNvPr id="3" name="TextBox 2">
            <a:extLst>
              <a:ext uri="{FF2B5EF4-FFF2-40B4-BE49-F238E27FC236}">
                <a16:creationId xmlns:a16="http://schemas.microsoft.com/office/drawing/2014/main" id="{DF37780A-601D-4D79-BF4F-59A0A3791D60}"/>
              </a:ext>
            </a:extLst>
          </p:cNvPr>
          <p:cNvSpPr txBox="1"/>
          <p:nvPr/>
        </p:nvSpPr>
        <p:spPr>
          <a:xfrm>
            <a:off x="2237548" y="4090994"/>
            <a:ext cx="780291" cy="683264"/>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Place Order</a:t>
            </a:r>
          </a:p>
        </p:txBody>
      </p:sp>
      <p:pic>
        <p:nvPicPr>
          <p:cNvPr id="4" name="Picture 3">
            <a:extLst>
              <a:ext uri="{FF2B5EF4-FFF2-40B4-BE49-F238E27FC236}">
                <a16:creationId xmlns:a16="http://schemas.microsoft.com/office/drawing/2014/main" id="{9A7AC3B1-C44A-4575-BA92-3C7C772F4F1B}"/>
              </a:ext>
            </a:extLst>
          </p:cNvPr>
          <p:cNvPicPr>
            <a:picLocks noChangeAspect="1"/>
          </p:cNvPicPr>
          <p:nvPr/>
        </p:nvPicPr>
        <p:blipFill>
          <a:blip r:embed="rId4"/>
          <a:stretch>
            <a:fillRect/>
          </a:stretch>
        </p:blipFill>
        <p:spPr>
          <a:xfrm>
            <a:off x="808037" y="3499798"/>
            <a:ext cx="694944" cy="694944"/>
          </a:xfrm>
          <a:prstGeom prst="rect">
            <a:avLst/>
          </a:prstGeom>
        </p:spPr>
      </p:pic>
      <p:sp>
        <p:nvSpPr>
          <p:cNvPr id="5" name="TextBox 4">
            <a:extLst>
              <a:ext uri="{FF2B5EF4-FFF2-40B4-BE49-F238E27FC236}">
                <a16:creationId xmlns:a16="http://schemas.microsoft.com/office/drawing/2014/main" id="{CDA3B039-2D97-4FE6-B0F1-8B7E4A5D48A2}"/>
              </a:ext>
            </a:extLst>
          </p:cNvPr>
          <p:cNvSpPr txBox="1"/>
          <p:nvPr/>
        </p:nvSpPr>
        <p:spPr>
          <a:xfrm>
            <a:off x="550480" y="4190440"/>
            <a:ext cx="1210058" cy="378565"/>
          </a:xfrm>
          <a:prstGeom prst="rect">
            <a:avLst/>
          </a:prstGeom>
          <a:noFill/>
        </p:spPr>
        <p:txBody>
          <a:bodyPr wrap="square" lIns="0" tIns="91440" rIns="0" bIns="91440"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Web App</a:t>
            </a:r>
          </a:p>
        </p:txBody>
      </p:sp>
      <p:cxnSp>
        <p:nvCxnSpPr>
          <p:cNvPr id="8" name="Straight Arrow Connector 7">
            <a:extLst>
              <a:ext uri="{FF2B5EF4-FFF2-40B4-BE49-F238E27FC236}">
                <a16:creationId xmlns:a16="http://schemas.microsoft.com/office/drawing/2014/main" id="{27E1500C-4650-40F3-AA77-4E3C60AE0199}"/>
              </a:ext>
            </a:extLst>
          </p:cNvPr>
          <p:cNvCxnSpPr>
            <a:stCxn id="4" idx="3"/>
            <a:endCxn id="2" idx="1"/>
          </p:cNvCxnSpPr>
          <p:nvPr/>
        </p:nvCxnSpPr>
        <p:spPr>
          <a:xfrm>
            <a:off x="1502981" y="3847270"/>
            <a:ext cx="781813" cy="183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232F545E-4A2A-4AFB-9A9B-B26331A44923}"/>
              </a:ext>
            </a:extLst>
          </p:cNvPr>
          <p:cNvGrpSpPr/>
          <p:nvPr/>
        </p:nvGrpSpPr>
        <p:grpSpPr>
          <a:xfrm>
            <a:off x="2979738" y="3417890"/>
            <a:ext cx="3502153" cy="1356368"/>
            <a:chOff x="2979738" y="3417890"/>
            <a:chExt cx="3502153" cy="1356368"/>
          </a:xfrm>
        </p:grpSpPr>
        <p:sp>
          <p:nvSpPr>
            <p:cNvPr id="15" name="Rectangle: Rounded Corners 14">
              <a:extLst>
                <a:ext uri="{FF2B5EF4-FFF2-40B4-BE49-F238E27FC236}">
                  <a16:creationId xmlns:a16="http://schemas.microsoft.com/office/drawing/2014/main" id="{2592CD10-0354-46AF-9F77-A97D9BCC146C}"/>
                </a:ext>
              </a:extLst>
            </p:cNvPr>
            <p:cNvSpPr/>
            <p:nvPr/>
          </p:nvSpPr>
          <p:spPr bwMode="auto">
            <a:xfrm>
              <a:off x="3752406" y="3417890"/>
              <a:ext cx="1219200" cy="85875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Order Placed</a:t>
              </a:r>
            </a:p>
          </p:txBody>
        </p:sp>
        <p:pic>
          <p:nvPicPr>
            <p:cNvPr id="17" name="Picture 16">
              <a:extLst>
                <a:ext uri="{FF2B5EF4-FFF2-40B4-BE49-F238E27FC236}">
                  <a16:creationId xmlns:a16="http://schemas.microsoft.com/office/drawing/2014/main" id="{B58B7C62-FC2A-4753-BE53-39BB25836DF7}"/>
                </a:ext>
              </a:extLst>
            </p:cNvPr>
            <p:cNvPicPr>
              <a:picLocks noChangeAspect="1"/>
            </p:cNvPicPr>
            <p:nvPr/>
          </p:nvPicPr>
          <p:blipFill>
            <a:blip r:embed="rId5"/>
            <a:stretch>
              <a:fillRect/>
            </a:stretch>
          </p:blipFill>
          <p:spPr>
            <a:xfrm>
              <a:off x="5744274" y="3495496"/>
              <a:ext cx="694944" cy="694944"/>
            </a:xfrm>
            <a:prstGeom prst="rect">
              <a:avLst/>
            </a:prstGeom>
          </p:spPr>
        </p:pic>
        <p:sp>
          <p:nvSpPr>
            <p:cNvPr id="18" name="TextBox 17">
              <a:extLst>
                <a:ext uri="{FF2B5EF4-FFF2-40B4-BE49-F238E27FC236}">
                  <a16:creationId xmlns:a16="http://schemas.microsoft.com/office/drawing/2014/main" id="{9505917B-7FAB-4793-ADE7-A34F6D608C41}"/>
                </a:ext>
              </a:extLst>
            </p:cNvPr>
            <p:cNvSpPr txBox="1"/>
            <p:nvPr/>
          </p:nvSpPr>
          <p:spPr>
            <a:xfrm>
              <a:off x="5701600" y="4090994"/>
              <a:ext cx="780291" cy="683264"/>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Service Bus Topic</a:t>
              </a:r>
            </a:p>
          </p:txBody>
        </p:sp>
        <p:cxnSp>
          <p:nvCxnSpPr>
            <p:cNvPr id="21" name="Straight Arrow Connector 20">
              <a:extLst>
                <a:ext uri="{FF2B5EF4-FFF2-40B4-BE49-F238E27FC236}">
                  <a16:creationId xmlns:a16="http://schemas.microsoft.com/office/drawing/2014/main" id="{16838E53-AE0E-4055-B58D-90E6A109CCFB}"/>
                </a:ext>
              </a:extLst>
            </p:cNvPr>
            <p:cNvCxnSpPr>
              <a:stCxn id="2" idx="3"/>
              <a:endCxn id="15" idx="1"/>
            </p:cNvCxnSpPr>
            <p:nvPr/>
          </p:nvCxnSpPr>
          <p:spPr>
            <a:xfrm flipV="1">
              <a:off x="2979738" y="3847270"/>
              <a:ext cx="772668" cy="183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CADE093-F39B-47C6-89BD-F66D315DE1AE}"/>
                </a:ext>
              </a:extLst>
            </p:cNvPr>
            <p:cNvCxnSpPr>
              <a:stCxn id="15" idx="3"/>
              <a:endCxn id="17" idx="1"/>
            </p:cNvCxnSpPr>
            <p:nvPr/>
          </p:nvCxnSpPr>
          <p:spPr>
            <a:xfrm flipV="1">
              <a:off x="4971606" y="3842968"/>
              <a:ext cx="772668" cy="430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CC723BF8-2F27-4953-BA99-938202921E42}"/>
              </a:ext>
            </a:extLst>
          </p:cNvPr>
          <p:cNvGrpSpPr/>
          <p:nvPr/>
        </p:nvGrpSpPr>
        <p:grpSpPr>
          <a:xfrm>
            <a:off x="6439218" y="3413588"/>
            <a:ext cx="5342385" cy="1554569"/>
            <a:chOff x="6439218" y="3413588"/>
            <a:chExt cx="5342385" cy="1554569"/>
          </a:xfrm>
        </p:grpSpPr>
        <p:sp>
          <p:nvSpPr>
            <p:cNvPr id="19" name="Rectangle: Rounded Corners 18">
              <a:extLst>
                <a:ext uri="{FF2B5EF4-FFF2-40B4-BE49-F238E27FC236}">
                  <a16:creationId xmlns:a16="http://schemas.microsoft.com/office/drawing/2014/main" id="{7BB7BAEC-1C51-4B77-9E2D-5689B3FC15C1}"/>
                </a:ext>
              </a:extLst>
            </p:cNvPr>
            <p:cNvSpPr/>
            <p:nvPr/>
          </p:nvSpPr>
          <p:spPr bwMode="auto">
            <a:xfrm>
              <a:off x="7254559" y="3413588"/>
              <a:ext cx="1219200" cy="85875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Order Placed</a:t>
              </a:r>
            </a:p>
          </p:txBody>
        </p:sp>
        <p:cxnSp>
          <p:nvCxnSpPr>
            <p:cNvPr id="25" name="Straight Arrow Connector 24">
              <a:extLst>
                <a:ext uri="{FF2B5EF4-FFF2-40B4-BE49-F238E27FC236}">
                  <a16:creationId xmlns:a16="http://schemas.microsoft.com/office/drawing/2014/main" id="{2B6CDF5C-6950-4263-B266-6ACE16737B9A}"/>
                </a:ext>
              </a:extLst>
            </p:cNvPr>
            <p:cNvCxnSpPr>
              <a:stCxn id="17" idx="3"/>
              <a:endCxn id="19" idx="1"/>
            </p:cNvCxnSpPr>
            <p:nvPr/>
          </p:nvCxnSpPr>
          <p:spPr>
            <a:xfrm>
              <a:off x="6439218" y="3842968"/>
              <a:ext cx="81534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2A2B9AFD-4B87-40AD-976D-B73467DA4230}"/>
                </a:ext>
              </a:extLst>
            </p:cNvPr>
            <p:cNvPicPr>
              <a:picLocks noChangeAspect="1"/>
            </p:cNvPicPr>
            <p:nvPr/>
          </p:nvPicPr>
          <p:blipFill>
            <a:blip r:embed="rId3"/>
            <a:stretch>
              <a:fillRect/>
            </a:stretch>
          </p:blipFill>
          <p:spPr>
            <a:xfrm>
              <a:off x="9289100" y="3495495"/>
              <a:ext cx="694944" cy="694944"/>
            </a:xfrm>
            <a:prstGeom prst="rect">
              <a:avLst/>
            </a:prstGeom>
          </p:spPr>
        </p:pic>
        <p:pic>
          <p:nvPicPr>
            <p:cNvPr id="33" name="Picture 32">
              <a:extLst>
                <a:ext uri="{FF2B5EF4-FFF2-40B4-BE49-F238E27FC236}">
                  <a16:creationId xmlns:a16="http://schemas.microsoft.com/office/drawing/2014/main" id="{D9271788-B40C-487D-A9EC-DB3DD5542048}"/>
                </a:ext>
              </a:extLst>
            </p:cNvPr>
            <p:cNvPicPr>
              <a:picLocks noChangeAspect="1"/>
            </p:cNvPicPr>
            <p:nvPr/>
          </p:nvPicPr>
          <p:blipFill>
            <a:blip r:embed="rId6"/>
            <a:stretch>
              <a:fillRect/>
            </a:stretch>
          </p:blipFill>
          <p:spPr>
            <a:xfrm>
              <a:off x="10799385" y="3536643"/>
              <a:ext cx="612648" cy="612648"/>
            </a:xfrm>
            <a:prstGeom prst="rect">
              <a:avLst/>
            </a:prstGeom>
          </p:spPr>
        </p:pic>
        <p:sp>
          <p:nvSpPr>
            <p:cNvPr id="34" name="TextBox 33">
              <a:extLst>
                <a:ext uri="{FF2B5EF4-FFF2-40B4-BE49-F238E27FC236}">
                  <a16:creationId xmlns:a16="http://schemas.microsoft.com/office/drawing/2014/main" id="{71239122-6A7E-4C60-BDEE-F92EC5E7DAA4}"/>
                </a:ext>
              </a:extLst>
            </p:cNvPr>
            <p:cNvSpPr txBox="1"/>
            <p:nvPr/>
          </p:nvSpPr>
          <p:spPr>
            <a:xfrm>
              <a:off x="8960678" y="4090994"/>
              <a:ext cx="1351788" cy="877163"/>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Send Order Confirmation Email</a:t>
              </a:r>
            </a:p>
          </p:txBody>
        </p:sp>
        <p:sp>
          <p:nvSpPr>
            <p:cNvPr id="35" name="TextBox 34">
              <a:extLst>
                <a:ext uri="{FF2B5EF4-FFF2-40B4-BE49-F238E27FC236}">
                  <a16:creationId xmlns:a16="http://schemas.microsoft.com/office/drawing/2014/main" id="{C0BAE575-3ABB-4C38-A407-BF32355B6BDF}"/>
                </a:ext>
              </a:extLst>
            </p:cNvPr>
            <p:cNvSpPr txBox="1"/>
            <p:nvPr/>
          </p:nvSpPr>
          <p:spPr>
            <a:xfrm>
              <a:off x="10429815" y="4090994"/>
              <a:ext cx="1351788" cy="489365"/>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Email</a:t>
              </a:r>
            </a:p>
          </p:txBody>
        </p:sp>
        <p:cxnSp>
          <p:nvCxnSpPr>
            <p:cNvPr id="37" name="Straight Arrow Connector 36">
              <a:extLst>
                <a:ext uri="{FF2B5EF4-FFF2-40B4-BE49-F238E27FC236}">
                  <a16:creationId xmlns:a16="http://schemas.microsoft.com/office/drawing/2014/main" id="{2A810ECB-F6B9-425C-8EAF-4FEDECF8E1BB}"/>
                </a:ext>
              </a:extLst>
            </p:cNvPr>
            <p:cNvCxnSpPr>
              <a:stCxn id="19" idx="3"/>
              <a:endCxn id="32" idx="1"/>
            </p:cNvCxnSpPr>
            <p:nvPr/>
          </p:nvCxnSpPr>
          <p:spPr>
            <a:xfrm flipV="1">
              <a:off x="8473759" y="3842967"/>
              <a:ext cx="815341"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F18EA63-85A9-458F-B25A-671CA74DE9CB}"/>
                </a:ext>
              </a:extLst>
            </p:cNvPr>
            <p:cNvCxnSpPr>
              <a:stCxn id="32" idx="3"/>
              <a:endCxn id="33" idx="1"/>
            </p:cNvCxnSpPr>
            <p:nvPr/>
          </p:nvCxnSpPr>
          <p:spPr>
            <a:xfrm>
              <a:off x="9984044" y="3842967"/>
              <a:ext cx="81534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856B0038-800E-4A6E-B4AD-9C883BB4ADE9}"/>
              </a:ext>
            </a:extLst>
          </p:cNvPr>
          <p:cNvGrpSpPr/>
          <p:nvPr/>
        </p:nvGrpSpPr>
        <p:grpSpPr>
          <a:xfrm>
            <a:off x="6439218" y="1518598"/>
            <a:ext cx="5342385" cy="2324370"/>
            <a:chOff x="6439218" y="1518598"/>
            <a:chExt cx="5342385" cy="2324370"/>
          </a:xfrm>
        </p:grpSpPr>
        <p:sp>
          <p:nvSpPr>
            <p:cNvPr id="26" name="Rectangle: Rounded Corners 25">
              <a:extLst>
                <a:ext uri="{FF2B5EF4-FFF2-40B4-BE49-F238E27FC236}">
                  <a16:creationId xmlns:a16="http://schemas.microsoft.com/office/drawing/2014/main" id="{CF04C435-0FA3-40F7-8420-9EBAB881DD23}"/>
                </a:ext>
              </a:extLst>
            </p:cNvPr>
            <p:cNvSpPr/>
            <p:nvPr/>
          </p:nvSpPr>
          <p:spPr bwMode="auto">
            <a:xfrm>
              <a:off x="7254559" y="1518598"/>
              <a:ext cx="1219200" cy="85875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Order Placed</a:t>
              </a:r>
            </a:p>
          </p:txBody>
        </p:sp>
        <p:cxnSp>
          <p:nvCxnSpPr>
            <p:cNvPr id="29" name="Straight Arrow Connector 28">
              <a:extLst>
                <a:ext uri="{FF2B5EF4-FFF2-40B4-BE49-F238E27FC236}">
                  <a16:creationId xmlns:a16="http://schemas.microsoft.com/office/drawing/2014/main" id="{DDB01113-F684-4854-BF1E-0EFC2828C069}"/>
                </a:ext>
              </a:extLst>
            </p:cNvPr>
            <p:cNvCxnSpPr>
              <a:cxnSpLocks/>
              <a:stCxn id="17" idx="3"/>
              <a:endCxn id="26" idx="2"/>
            </p:cNvCxnSpPr>
            <p:nvPr/>
          </p:nvCxnSpPr>
          <p:spPr>
            <a:xfrm flipV="1">
              <a:off x="6439218" y="2377357"/>
              <a:ext cx="1424941" cy="146561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1" name="Picture 40">
              <a:extLst>
                <a:ext uri="{FF2B5EF4-FFF2-40B4-BE49-F238E27FC236}">
                  <a16:creationId xmlns:a16="http://schemas.microsoft.com/office/drawing/2014/main" id="{7F2BC1A7-D9AA-4331-A397-237C42F57DBB}"/>
                </a:ext>
              </a:extLst>
            </p:cNvPr>
            <p:cNvPicPr>
              <a:picLocks noChangeAspect="1"/>
            </p:cNvPicPr>
            <p:nvPr/>
          </p:nvPicPr>
          <p:blipFill>
            <a:blip r:embed="rId3"/>
            <a:stretch>
              <a:fillRect/>
            </a:stretch>
          </p:blipFill>
          <p:spPr>
            <a:xfrm>
              <a:off x="9289100" y="1600505"/>
              <a:ext cx="694944" cy="694944"/>
            </a:xfrm>
            <a:prstGeom prst="rect">
              <a:avLst/>
            </a:prstGeom>
          </p:spPr>
        </p:pic>
        <p:sp>
          <p:nvSpPr>
            <p:cNvPr id="42" name="TextBox 41">
              <a:extLst>
                <a:ext uri="{FF2B5EF4-FFF2-40B4-BE49-F238E27FC236}">
                  <a16:creationId xmlns:a16="http://schemas.microsoft.com/office/drawing/2014/main" id="{8074262E-5A2B-4EC3-893C-F9266A2ADCF7}"/>
                </a:ext>
              </a:extLst>
            </p:cNvPr>
            <p:cNvSpPr txBox="1"/>
            <p:nvPr/>
          </p:nvSpPr>
          <p:spPr>
            <a:xfrm>
              <a:off x="8952286" y="2192045"/>
              <a:ext cx="1351788" cy="683264"/>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Update Data Warehouse</a:t>
              </a:r>
            </a:p>
          </p:txBody>
        </p:sp>
        <p:pic>
          <p:nvPicPr>
            <p:cNvPr id="43" name="Picture 42">
              <a:extLst>
                <a:ext uri="{FF2B5EF4-FFF2-40B4-BE49-F238E27FC236}">
                  <a16:creationId xmlns:a16="http://schemas.microsoft.com/office/drawing/2014/main" id="{6231D7BF-7D03-4398-A0D0-0B9A5078C146}"/>
                </a:ext>
              </a:extLst>
            </p:cNvPr>
            <p:cNvPicPr>
              <a:picLocks noChangeAspect="1"/>
            </p:cNvPicPr>
            <p:nvPr/>
          </p:nvPicPr>
          <p:blipFill>
            <a:blip r:embed="rId7"/>
            <a:stretch>
              <a:fillRect/>
            </a:stretch>
          </p:blipFill>
          <p:spPr>
            <a:xfrm>
              <a:off x="10758237" y="1600505"/>
              <a:ext cx="694944" cy="694944"/>
            </a:xfrm>
            <a:prstGeom prst="rect">
              <a:avLst/>
            </a:prstGeom>
          </p:spPr>
        </p:pic>
        <p:sp>
          <p:nvSpPr>
            <p:cNvPr id="44" name="TextBox 43">
              <a:extLst>
                <a:ext uri="{FF2B5EF4-FFF2-40B4-BE49-F238E27FC236}">
                  <a16:creationId xmlns:a16="http://schemas.microsoft.com/office/drawing/2014/main" id="{6AC07DF0-1311-4AFF-83DB-26B06172D596}"/>
                </a:ext>
              </a:extLst>
            </p:cNvPr>
            <p:cNvSpPr txBox="1"/>
            <p:nvPr/>
          </p:nvSpPr>
          <p:spPr>
            <a:xfrm>
              <a:off x="10429815" y="2188657"/>
              <a:ext cx="1351788" cy="683264"/>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SQL Data Warehouse</a:t>
              </a:r>
            </a:p>
          </p:txBody>
        </p:sp>
        <p:cxnSp>
          <p:nvCxnSpPr>
            <p:cNvPr id="46" name="Straight Arrow Connector 45">
              <a:extLst>
                <a:ext uri="{FF2B5EF4-FFF2-40B4-BE49-F238E27FC236}">
                  <a16:creationId xmlns:a16="http://schemas.microsoft.com/office/drawing/2014/main" id="{725D0CB2-AEC6-45C3-A8C0-4CB2229B1A49}"/>
                </a:ext>
              </a:extLst>
            </p:cNvPr>
            <p:cNvCxnSpPr>
              <a:stCxn id="26" idx="3"/>
              <a:endCxn id="41" idx="1"/>
            </p:cNvCxnSpPr>
            <p:nvPr/>
          </p:nvCxnSpPr>
          <p:spPr>
            <a:xfrm flipV="1">
              <a:off x="8473759" y="1947977"/>
              <a:ext cx="815341"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D86FACC-EA28-4A95-A89F-930BDD07239B}"/>
                </a:ext>
              </a:extLst>
            </p:cNvPr>
            <p:cNvCxnSpPr>
              <a:stCxn id="41" idx="3"/>
              <a:endCxn id="43" idx="1"/>
            </p:cNvCxnSpPr>
            <p:nvPr/>
          </p:nvCxnSpPr>
          <p:spPr>
            <a:xfrm>
              <a:off x="9984044" y="1947977"/>
              <a:ext cx="77419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E301B416-F9C0-4F27-92F5-248DDE9C928F}"/>
              </a:ext>
            </a:extLst>
          </p:cNvPr>
          <p:cNvGrpSpPr/>
          <p:nvPr/>
        </p:nvGrpSpPr>
        <p:grpSpPr>
          <a:xfrm>
            <a:off x="6439218" y="3842968"/>
            <a:ext cx="3873248" cy="2778494"/>
            <a:chOff x="6439218" y="3842968"/>
            <a:chExt cx="3873248" cy="2778494"/>
          </a:xfrm>
        </p:grpSpPr>
        <p:sp>
          <p:nvSpPr>
            <p:cNvPr id="27" name="Rectangle: Rounded Corners 26">
              <a:extLst>
                <a:ext uri="{FF2B5EF4-FFF2-40B4-BE49-F238E27FC236}">
                  <a16:creationId xmlns:a16="http://schemas.microsoft.com/office/drawing/2014/main" id="{614318E1-4C05-4601-A7FF-12CCC40D29B8}"/>
                </a:ext>
              </a:extLst>
            </p:cNvPr>
            <p:cNvSpPr/>
            <p:nvPr/>
          </p:nvSpPr>
          <p:spPr bwMode="auto">
            <a:xfrm>
              <a:off x="7261407" y="5308578"/>
              <a:ext cx="1219200" cy="85875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Order Placed</a:t>
              </a:r>
            </a:p>
          </p:txBody>
        </p:sp>
        <p:cxnSp>
          <p:nvCxnSpPr>
            <p:cNvPr id="31" name="Straight Arrow Connector 30">
              <a:extLst>
                <a:ext uri="{FF2B5EF4-FFF2-40B4-BE49-F238E27FC236}">
                  <a16:creationId xmlns:a16="http://schemas.microsoft.com/office/drawing/2014/main" id="{771359AC-C69D-4440-9216-C1636B66AD4B}"/>
                </a:ext>
              </a:extLst>
            </p:cNvPr>
            <p:cNvCxnSpPr>
              <a:stCxn id="17" idx="3"/>
              <a:endCxn id="27" idx="0"/>
            </p:cNvCxnSpPr>
            <p:nvPr/>
          </p:nvCxnSpPr>
          <p:spPr>
            <a:xfrm>
              <a:off x="6439218" y="3842968"/>
              <a:ext cx="1431789" cy="1465610"/>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33249288-75C7-457A-ACD5-238C2DBF35FD}"/>
                </a:ext>
              </a:extLst>
            </p:cNvPr>
            <p:cNvPicPr>
              <a:picLocks noChangeAspect="1"/>
            </p:cNvPicPr>
            <p:nvPr/>
          </p:nvPicPr>
          <p:blipFill>
            <a:blip r:embed="rId3"/>
            <a:stretch>
              <a:fillRect/>
            </a:stretch>
          </p:blipFill>
          <p:spPr>
            <a:xfrm>
              <a:off x="9273091" y="5385258"/>
              <a:ext cx="694944" cy="694944"/>
            </a:xfrm>
            <a:prstGeom prst="rect">
              <a:avLst/>
            </a:prstGeom>
          </p:spPr>
        </p:pic>
        <p:sp>
          <p:nvSpPr>
            <p:cNvPr id="50" name="TextBox 49">
              <a:extLst>
                <a:ext uri="{FF2B5EF4-FFF2-40B4-BE49-F238E27FC236}">
                  <a16:creationId xmlns:a16="http://schemas.microsoft.com/office/drawing/2014/main" id="{14ECB87C-AF44-4E5D-9BD9-2703D04D1167}"/>
                </a:ext>
              </a:extLst>
            </p:cNvPr>
            <p:cNvSpPr txBox="1"/>
            <p:nvPr/>
          </p:nvSpPr>
          <p:spPr>
            <a:xfrm>
              <a:off x="8960678" y="5938198"/>
              <a:ext cx="1351788" cy="683264"/>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Update Inventory</a:t>
              </a:r>
            </a:p>
          </p:txBody>
        </p:sp>
        <p:cxnSp>
          <p:nvCxnSpPr>
            <p:cNvPr id="52" name="Straight Arrow Connector 51">
              <a:extLst>
                <a:ext uri="{FF2B5EF4-FFF2-40B4-BE49-F238E27FC236}">
                  <a16:creationId xmlns:a16="http://schemas.microsoft.com/office/drawing/2014/main" id="{84942928-99F8-4484-8A6D-8AC2378433F1}"/>
                </a:ext>
              </a:extLst>
            </p:cNvPr>
            <p:cNvCxnSpPr>
              <a:stCxn id="27" idx="3"/>
              <a:endCxn id="49" idx="1"/>
            </p:cNvCxnSpPr>
            <p:nvPr/>
          </p:nvCxnSpPr>
          <p:spPr>
            <a:xfrm flipV="1">
              <a:off x="8480607" y="5732730"/>
              <a:ext cx="792484" cy="5228"/>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54" name="Title 53">
            <a:extLst>
              <a:ext uri="{FF2B5EF4-FFF2-40B4-BE49-F238E27FC236}">
                <a16:creationId xmlns:a16="http://schemas.microsoft.com/office/drawing/2014/main" id="{5954472C-D53B-414D-8DD7-B6BE3FEABDC5}"/>
              </a:ext>
            </a:extLst>
          </p:cNvPr>
          <p:cNvSpPr>
            <a:spLocks noGrp="1"/>
          </p:cNvSpPr>
          <p:nvPr>
            <p:ph type="title"/>
          </p:nvPr>
        </p:nvSpPr>
        <p:spPr/>
        <p:txBody>
          <a:bodyPr/>
          <a:lstStyle/>
          <a:p>
            <a:r>
              <a:rPr lang="en-US" dirty="0"/>
              <a:t>Making the </a:t>
            </a:r>
            <a:r>
              <a:rPr lang="en-US" b="1" dirty="0"/>
              <a:t>Place Order </a:t>
            </a:r>
            <a:r>
              <a:rPr lang="en-US" dirty="0"/>
              <a:t>function</a:t>
            </a:r>
            <a:br>
              <a:rPr lang="en-US" dirty="0"/>
            </a:br>
            <a:r>
              <a:rPr lang="en-US" dirty="0"/>
              <a:t>more extensible</a:t>
            </a:r>
          </a:p>
        </p:txBody>
      </p:sp>
    </p:spTree>
    <p:extLst>
      <p:ext uri="{BB962C8B-B14F-4D97-AF65-F5344CB8AC3E}">
        <p14:creationId xmlns:p14="http://schemas.microsoft.com/office/powerpoint/2010/main" val="17891136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wipe(left)">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wipe(left)">
                                      <p:cBhvr>
                                        <p:cTn id="2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DD36-C02E-4648-B0FA-B52D06612B93}"/>
              </a:ext>
            </a:extLst>
          </p:cNvPr>
          <p:cNvSpPr>
            <a:spLocks noGrp="1"/>
          </p:cNvSpPr>
          <p:nvPr>
            <p:ph type="title"/>
          </p:nvPr>
        </p:nvSpPr>
        <p:spPr/>
        <p:txBody>
          <a:bodyPr/>
          <a:lstStyle/>
          <a:p>
            <a:r>
              <a:rPr lang="en-US" dirty="0"/>
              <a:t>Sending the </a:t>
            </a:r>
            <a:r>
              <a:rPr lang="en-US" b="1" dirty="0"/>
              <a:t>Order Shipped </a:t>
            </a:r>
            <a:r>
              <a:rPr lang="en-US" dirty="0"/>
              <a:t>email</a:t>
            </a:r>
          </a:p>
        </p:txBody>
      </p:sp>
      <p:pic>
        <p:nvPicPr>
          <p:cNvPr id="3" name="Picture 2">
            <a:extLst>
              <a:ext uri="{FF2B5EF4-FFF2-40B4-BE49-F238E27FC236}">
                <a16:creationId xmlns:a16="http://schemas.microsoft.com/office/drawing/2014/main" id="{937620FE-77E6-428C-A526-33592618C608}"/>
              </a:ext>
            </a:extLst>
          </p:cNvPr>
          <p:cNvPicPr>
            <a:picLocks noChangeAspect="1"/>
          </p:cNvPicPr>
          <p:nvPr/>
        </p:nvPicPr>
        <p:blipFill>
          <a:blip r:embed="rId3"/>
          <a:stretch>
            <a:fillRect/>
          </a:stretch>
        </p:blipFill>
        <p:spPr>
          <a:xfrm>
            <a:off x="1417637" y="2582862"/>
            <a:ext cx="694944" cy="694944"/>
          </a:xfrm>
          <a:prstGeom prst="rect">
            <a:avLst/>
          </a:prstGeom>
        </p:spPr>
      </p:pic>
      <p:sp>
        <p:nvSpPr>
          <p:cNvPr id="4" name="TextBox 3">
            <a:extLst>
              <a:ext uri="{FF2B5EF4-FFF2-40B4-BE49-F238E27FC236}">
                <a16:creationId xmlns:a16="http://schemas.microsoft.com/office/drawing/2014/main" id="{11CFB5A3-C6C1-41DA-98B6-CB453114C94E}"/>
              </a:ext>
            </a:extLst>
          </p:cNvPr>
          <p:cNvSpPr txBox="1"/>
          <p:nvPr/>
        </p:nvSpPr>
        <p:spPr>
          <a:xfrm>
            <a:off x="1370391" y="3172226"/>
            <a:ext cx="780291" cy="683264"/>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Place Order</a:t>
            </a:r>
          </a:p>
        </p:txBody>
      </p:sp>
      <p:sp>
        <p:nvSpPr>
          <p:cNvPr id="6" name="Rectangle: Rounded Corners 5">
            <a:extLst>
              <a:ext uri="{FF2B5EF4-FFF2-40B4-BE49-F238E27FC236}">
                <a16:creationId xmlns:a16="http://schemas.microsoft.com/office/drawing/2014/main" id="{A6BA7AFC-1792-457C-B815-FCCE6DECE4F6}"/>
              </a:ext>
            </a:extLst>
          </p:cNvPr>
          <p:cNvSpPr/>
          <p:nvPr/>
        </p:nvSpPr>
        <p:spPr bwMode="auto">
          <a:xfrm>
            <a:off x="2885249" y="2499122"/>
            <a:ext cx="1219200" cy="85875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9144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Order Placed</a:t>
            </a:r>
          </a:p>
        </p:txBody>
      </p:sp>
      <p:pic>
        <p:nvPicPr>
          <p:cNvPr id="7" name="Picture 6">
            <a:extLst>
              <a:ext uri="{FF2B5EF4-FFF2-40B4-BE49-F238E27FC236}">
                <a16:creationId xmlns:a16="http://schemas.microsoft.com/office/drawing/2014/main" id="{1635F3F8-A9CF-46AB-A131-C34AE8365585}"/>
              </a:ext>
            </a:extLst>
          </p:cNvPr>
          <p:cNvPicPr>
            <a:picLocks noChangeAspect="1"/>
          </p:cNvPicPr>
          <p:nvPr/>
        </p:nvPicPr>
        <p:blipFill>
          <a:blip r:embed="rId4"/>
          <a:stretch>
            <a:fillRect/>
          </a:stretch>
        </p:blipFill>
        <p:spPr>
          <a:xfrm>
            <a:off x="4877117" y="2576728"/>
            <a:ext cx="694944" cy="694944"/>
          </a:xfrm>
          <a:prstGeom prst="rect">
            <a:avLst/>
          </a:prstGeom>
        </p:spPr>
      </p:pic>
      <p:sp>
        <p:nvSpPr>
          <p:cNvPr id="8" name="TextBox 7">
            <a:extLst>
              <a:ext uri="{FF2B5EF4-FFF2-40B4-BE49-F238E27FC236}">
                <a16:creationId xmlns:a16="http://schemas.microsoft.com/office/drawing/2014/main" id="{DFB05566-0A41-4E4B-AACB-395E3216F72D}"/>
              </a:ext>
            </a:extLst>
          </p:cNvPr>
          <p:cNvSpPr txBox="1"/>
          <p:nvPr/>
        </p:nvSpPr>
        <p:spPr>
          <a:xfrm>
            <a:off x="4834443" y="3172226"/>
            <a:ext cx="780291" cy="683264"/>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Service Bus Topic</a:t>
            </a:r>
          </a:p>
        </p:txBody>
      </p:sp>
      <p:cxnSp>
        <p:nvCxnSpPr>
          <p:cNvPr id="9" name="Straight Arrow Connector 8">
            <a:extLst>
              <a:ext uri="{FF2B5EF4-FFF2-40B4-BE49-F238E27FC236}">
                <a16:creationId xmlns:a16="http://schemas.microsoft.com/office/drawing/2014/main" id="{C72E27FC-5988-457E-A7EC-809DE2D0D2BB}"/>
              </a:ext>
            </a:extLst>
          </p:cNvPr>
          <p:cNvCxnSpPr>
            <a:stCxn id="3" idx="3"/>
            <a:endCxn id="6" idx="1"/>
          </p:cNvCxnSpPr>
          <p:nvPr/>
        </p:nvCxnSpPr>
        <p:spPr>
          <a:xfrm flipV="1">
            <a:off x="2112581" y="2928502"/>
            <a:ext cx="772668" cy="183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126BD35-CB47-425E-AF50-9D195815C193}"/>
              </a:ext>
            </a:extLst>
          </p:cNvPr>
          <p:cNvCxnSpPr>
            <a:stCxn id="6" idx="3"/>
            <a:endCxn id="7" idx="1"/>
          </p:cNvCxnSpPr>
          <p:nvPr/>
        </p:nvCxnSpPr>
        <p:spPr>
          <a:xfrm flipV="1">
            <a:off x="4104449" y="2924200"/>
            <a:ext cx="772668" cy="430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5C160FED-26E8-44B4-9CB1-A1E486CC7865}"/>
              </a:ext>
            </a:extLst>
          </p:cNvPr>
          <p:cNvSpPr/>
          <p:nvPr/>
        </p:nvSpPr>
        <p:spPr bwMode="auto">
          <a:xfrm>
            <a:off x="6387402" y="2494820"/>
            <a:ext cx="1219200" cy="85875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9144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Order Placed</a:t>
            </a:r>
          </a:p>
        </p:txBody>
      </p:sp>
      <p:cxnSp>
        <p:nvCxnSpPr>
          <p:cNvPr id="13" name="Straight Arrow Connector 12">
            <a:extLst>
              <a:ext uri="{FF2B5EF4-FFF2-40B4-BE49-F238E27FC236}">
                <a16:creationId xmlns:a16="http://schemas.microsoft.com/office/drawing/2014/main" id="{F5FA6924-E394-4D82-A94B-6E327FCDBE80}"/>
              </a:ext>
            </a:extLst>
          </p:cNvPr>
          <p:cNvCxnSpPr>
            <a:stCxn id="7" idx="3"/>
            <a:endCxn id="12" idx="1"/>
          </p:cNvCxnSpPr>
          <p:nvPr/>
        </p:nvCxnSpPr>
        <p:spPr>
          <a:xfrm>
            <a:off x="5572061" y="2924200"/>
            <a:ext cx="81534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F5B29691-64CF-4FFD-AFCF-CDE8F8A05A39}"/>
              </a:ext>
            </a:extLst>
          </p:cNvPr>
          <p:cNvPicPr>
            <a:picLocks noChangeAspect="1"/>
          </p:cNvPicPr>
          <p:nvPr/>
        </p:nvPicPr>
        <p:blipFill>
          <a:blip r:embed="rId3"/>
          <a:stretch>
            <a:fillRect/>
          </a:stretch>
        </p:blipFill>
        <p:spPr>
          <a:xfrm>
            <a:off x="8421943" y="2576727"/>
            <a:ext cx="694944" cy="694944"/>
          </a:xfrm>
          <a:prstGeom prst="rect">
            <a:avLst/>
          </a:prstGeom>
        </p:spPr>
      </p:pic>
      <p:pic>
        <p:nvPicPr>
          <p:cNvPr id="15" name="Picture 14">
            <a:extLst>
              <a:ext uri="{FF2B5EF4-FFF2-40B4-BE49-F238E27FC236}">
                <a16:creationId xmlns:a16="http://schemas.microsoft.com/office/drawing/2014/main" id="{14DE7171-3CD4-4692-BB13-1182BCC6F3C1}"/>
              </a:ext>
            </a:extLst>
          </p:cNvPr>
          <p:cNvPicPr>
            <a:picLocks noChangeAspect="1"/>
          </p:cNvPicPr>
          <p:nvPr/>
        </p:nvPicPr>
        <p:blipFill>
          <a:blip r:embed="rId5"/>
          <a:stretch>
            <a:fillRect/>
          </a:stretch>
        </p:blipFill>
        <p:spPr>
          <a:xfrm>
            <a:off x="9932228" y="2617875"/>
            <a:ext cx="612648" cy="612648"/>
          </a:xfrm>
          <a:prstGeom prst="rect">
            <a:avLst/>
          </a:prstGeom>
        </p:spPr>
      </p:pic>
      <p:sp>
        <p:nvSpPr>
          <p:cNvPr id="16" name="TextBox 15">
            <a:extLst>
              <a:ext uri="{FF2B5EF4-FFF2-40B4-BE49-F238E27FC236}">
                <a16:creationId xmlns:a16="http://schemas.microsoft.com/office/drawing/2014/main" id="{49D2FB52-AB2E-4DE1-B115-6CA80CEF0EFE}"/>
              </a:ext>
            </a:extLst>
          </p:cNvPr>
          <p:cNvSpPr txBox="1"/>
          <p:nvPr/>
        </p:nvSpPr>
        <p:spPr>
          <a:xfrm>
            <a:off x="8093521" y="3172226"/>
            <a:ext cx="1351788" cy="877163"/>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Send Order Confirmation Email</a:t>
            </a:r>
          </a:p>
        </p:txBody>
      </p:sp>
      <p:sp>
        <p:nvSpPr>
          <p:cNvPr id="17" name="TextBox 16">
            <a:extLst>
              <a:ext uri="{FF2B5EF4-FFF2-40B4-BE49-F238E27FC236}">
                <a16:creationId xmlns:a16="http://schemas.microsoft.com/office/drawing/2014/main" id="{B2CFFAC2-7528-401E-8BAA-D9F3492C9D20}"/>
              </a:ext>
            </a:extLst>
          </p:cNvPr>
          <p:cNvSpPr txBox="1"/>
          <p:nvPr/>
        </p:nvSpPr>
        <p:spPr>
          <a:xfrm>
            <a:off x="9562658" y="3172226"/>
            <a:ext cx="1351788" cy="489365"/>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Email</a:t>
            </a:r>
          </a:p>
        </p:txBody>
      </p:sp>
      <p:cxnSp>
        <p:nvCxnSpPr>
          <p:cNvPr id="18" name="Straight Arrow Connector 17">
            <a:extLst>
              <a:ext uri="{FF2B5EF4-FFF2-40B4-BE49-F238E27FC236}">
                <a16:creationId xmlns:a16="http://schemas.microsoft.com/office/drawing/2014/main" id="{C7FF366E-58B8-40BC-A2C8-DA74480ADFD6}"/>
              </a:ext>
            </a:extLst>
          </p:cNvPr>
          <p:cNvCxnSpPr>
            <a:stCxn id="12" idx="3"/>
            <a:endCxn id="14" idx="1"/>
          </p:cNvCxnSpPr>
          <p:nvPr/>
        </p:nvCxnSpPr>
        <p:spPr>
          <a:xfrm flipV="1">
            <a:off x="7606602" y="2924199"/>
            <a:ext cx="815341"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FD4F51F-36F7-4DE6-9213-EC1A813E12B9}"/>
              </a:ext>
            </a:extLst>
          </p:cNvPr>
          <p:cNvCxnSpPr>
            <a:stCxn id="14" idx="3"/>
            <a:endCxn id="15" idx="1"/>
          </p:cNvCxnSpPr>
          <p:nvPr/>
        </p:nvCxnSpPr>
        <p:spPr>
          <a:xfrm>
            <a:off x="9116887" y="2924199"/>
            <a:ext cx="81534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CC4A99EA-CA3C-48BA-BBB0-C5B6152D5353}"/>
              </a:ext>
            </a:extLst>
          </p:cNvPr>
          <p:cNvGrpSpPr/>
          <p:nvPr/>
        </p:nvGrpSpPr>
        <p:grpSpPr>
          <a:xfrm>
            <a:off x="1370391" y="4134700"/>
            <a:ext cx="9544055" cy="1554569"/>
            <a:chOff x="1370391" y="4134700"/>
            <a:chExt cx="9544055" cy="1554569"/>
          </a:xfrm>
        </p:grpSpPr>
        <p:pic>
          <p:nvPicPr>
            <p:cNvPr id="20" name="Picture 19">
              <a:extLst>
                <a:ext uri="{FF2B5EF4-FFF2-40B4-BE49-F238E27FC236}">
                  <a16:creationId xmlns:a16="http://schemas.microsoft.com/office/drawing/2014/main" id="{65B9418F-0AC5-4AF5-A474-ABD2C74ADFBE}"/>
                </a:ext>
              </a:extLst>
            </p:cNvPr>
            <p:cNvPicPr>
              <a:picLocks noChangeAspect="1"/>
            </p:cNvPicPr>
            <p:nvPr/>
          </p:nvPicPr>
          <p:blipFill>
            <a:blip r:embed="rId3"/>
            <a:stretch>
              <a:fillRect/>
            </a:stretch>
          </p:blipFill>
          <p:spPr>
            <a:xfrm>
              <a:off x="1417637" y="4222742"/>
              <a:ext cx="694944" cy="694944"/>
            </a:xfrm>
            <a:prstGeom prst="rect">
              <a:avLst/>
            </a:prstGeom>
          </p:spPr>
        </p:pic>
        <p:sp>
          <p:nvSpPr>
            <p:cNvPr id="21" name="TextBox 20">
              <a:extLst>
                <a:ext uri="{FF2B5EF4-FFF2-40B4-BE49-F238E27FC236}">
                  <a16:creationId xmlns:a16="http://schemas.microsoft.com/office/drawing/2014/main" id="{E51331CC-CDA7-4158-B147-CD979A1E82F0}"/>
                </a:ext>
              </a:extLst>
            </p:cNvPr>
            <p:cNvSpPr txBox="1"/>
            <p:nvPr/>
          </p:nvSpPr>
          <p:spPr>
            <a:xfrm>
              <a:off x="1370391" y="4812106"/>
              <a:ext cx="780291" cy="877163"/>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Print Shipping Label</a:t>
              </a:r>
            </a:p>
          </p:txBody>
        </p:sp>
        <p:sp>
          <p:nvSpPr>
            <p:cNvPr id="22" name="Rectangle: Rounded Corners 21">
              <a:extLst>
                <a:ext uri="{FF2B5EF4-FFF2-40B4-BE49-F238E27FC236}">
                  <a16:creationId xmlns:a16="http://schemas.microsoft.com/office/drawing/2014/main" id="{2524C927-64D9-4C11-86F1-44A093D0C6E7}"/>
                </a:ext>
              </a:extLst>
            </p:cNvPr>
            <p:cNvSpPr/>
            <p:nvPr/>
          </p:nvSpPr>
          <p:spPr bwMode="auto">
            <a:xfrm>
              <a:off x="2885249" y="4139002"/>
              <a:ext cx="1219200" cy="85875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9144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Order Shipped</a:t>
              </a:r>
            </a:p>
          </p:txBody>
        </p:sp>
        <p:pic>
          <p:nvPicPr>
            <p:cNvPr id="23" name="Picture 22">
              <a:extLst>
                <a:ext uri="{FF2B5EF4-FFF2-40B4-BE49-F238E27FC236}">
                  <a16:creationId xmlns:a16="http://schemas.microsoft.com/office/drawing/2014/main" id="{EC7E9A67-A3FD-4DD5-8DFD-D13C1922C70A}"/>
                </a:ext>
              </a:extLst>
            </p:cNvPr>
            <p:cNvPicPr>
              <a:picLocks noChangeAspect="1"/>
            </p:cNvPicPr>
            <p:nvPr/>
          </p:nvPicPr>
          <p:blipFill>
            <a:blip r:embed="rId4"/>
            <a:stretch>
              <a:fillRect/>
            </a:stretch>
          </p:blipFill>
          <p:spPr>
            <a:xfrm>
              <a:off x="4877117" y="4216608"/>
              <a:ext cx="694944" cy="694944"/>
            </a:xfrm>
            <a:prstGeom prst="rect">
              <a:avLst/>
            </a:prstGeom>
          </p:spPr>
        </p:pic>
        <p:sp>
          <p:nvSpPr>
            <p:cNvPr id="24" name="TextBox 23">
              <a:extLst>
                <a:ext uri="{FF2B5EF4-FFF2-40B4-BE49-F238E27FC236}">
                  <a16:creationId xmlns:a16="http://schemas.microsoft.com/office/drawing/2014/main" id="{DC0D28C9-81B8-478E-8210-FF9AB7B8CB1B}"/>
                </a:ext>
              </a:extLst>
            </p:cNvPr>
            <p:cNvSpPr txBox="1"/>
            <p:nvPr/>
          </p:nvSpPr>
          <p:spPr>
            <a:xfrm>
              <a:off x="4834443" y="4812106"/>
              <a:ext cx="780291" cy="683264"/>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Service Bus Topic</a:t>
              </a:r>
            </a:p>
          </p:txBody>
        </p:sp>
        <p:cxnSp>
          <p:nvCxnSpPr>
            <p:cNvPr id="25" name="Straight Arrow Connector 24">
              <a:extLst>
                <a:ext uri="{FF2B5EF4-FFF2-40B4-BE49-F238E27FC236}">
                  <a16:creationId xmlns:a16="http://schemas.microsoft.com/office/drawing/2014/main" id="{B01EB579-91BD-4F34-9730-72B1863D47AE}"/>
                </a:ext>
              </a:extLst>
            </p:cNvPr>
            <p:cNvCxnSpPr>
              <a:stCxn id="20" idx="3"/>
              <a:endCxn id="22" idx="1"/>
            </p:cNvCxnSpPr>
            <p:nvPr/>
          </p:nvCxnSpPr>
          <p:spPr>
            <a:xfrm flipV="1">
              <a:off x="2112581" y="4568382"/>
              <a:ext cx="772668" cy="1832"/>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165F408-54D4-43E9-8E8D-E69584065D81}"/>
                </a:ext>
              </a:extLst>
            </p:cNvPr>
            <p:cNvCxnSpPr>
              <a:stCxn id="22" idx="3"/>
              <a:endCxn id="23" idx="1"/>
            </p:cNvCxnSpPr>
            <p:nvPr/>
          </p:nvCxnSpPr>
          <p:spPr>
            <a:xfrm flipV="1">
              <a:off x="4104449" y="4564080"/>
              <a:ext cx="772668" cy="4302"/>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9F8527D6-C404-455F-8B2F-ABB4510DC54A}"/>
                </a:ext>
              </a:extLst>
            </p:cNvPr>
            <p:cNvSpPr/>
            <p:nvPr/>
          </p:nvSpPr>
          <p:spPr bwMode="auto">
            <a:xfrm>
              <a:off x="6387402" y="4134700"/>
              <a:ext cx="1219200" cy="85875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9144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Order Shipped</a:t>
              </a:r>
            </a:p>
          </p:txBody>
        </p:sp>
        <p:cxnSp>
          <p:nvCxnSpPr>
            <p:cNvPr id="28" name="Straight Arrow Connector 27">
              <a:extLst>
                <a:ext uri="{FF2B5EF4-FFF2-40B4-BE49-F238E27FC236}">
                  <a16:creationId xmlns:a16="http://schemas.microsoft.com/office/drawing/2014/main" id="{B4BF95B8-37AA-4961-93E7-82C86AB8077F}"/>
                </a:ext>
              </a:extLst>
            </p:cNvPr>
            <p:cNvCxnSpPr>
              <a:stCxn id="23" idx="3"/>
              <a:endCxn id="27" idx="1"/>
            </p:cNvCxnSpPr>
            <p:nvPr/>
          </p:nvCxnSpPr>
          <p:spPr>
            <a:xfrm>
              <a:off x="5572061" y="4564080"/>
              <a:ext cx="815341" cy="0"/>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4C6E0E6D-8BC9-4669-8C30-55F7C9CA485D}"/>
                </a:ext>
              </a:extLst>
            </p:cNvPr>
            <p:cNvPicPr>
              <a:picLocks noChangeAspect="1"/>
            </p:cNvPicPr>
            <p:nvPr/>
          </p:nvPicPr>
          <p:blipFill>
            <a:blip r:embed="rId3"/>
            <a:stretch>
              <a:fillRect/>
            </a:stretch>
          </p:blipFill>
          <p:spPr>
            <a:xfrm>
              <a:off x="8421943" y="4216607"/>
              <a:ext cx="694944" cy="694944"/>
            </a:xfrm>
            <a:prstGeom prst="rect">
              <a:avLst/>
            </a:prstGeom>
          </p:spPr>
        </p:pic>
        <p:pic>
          <p:nvPicPr>
            <p:cNvPr id="30" name="Picture 29">
              <a:extLst>
                <a:ext uri="{FF2B5EF4-FFF2-40B4-BE49-F238E27FC236}">
                  <a16:creationId xmlns:a16="http://schemas.microsoft.com/office/drawing/2014/main" id="{4B6610D5-DA7D-4F10-8EF5-F99FFFABDB71}"/>
                </a:ext>
              </a:extLst>
            </p:cNvPr>
            <p:cNvPicPr>
              <a:picLocks noChangeAspect="1"/>
            </p:cNvPicPr>
            <p:nvPr/>
          </p:nvPicPr>
          <p:blipFill>
            <a:blip r:embed="rId5"/>
            <a:stretch>
              <a:fillRect/>
            </a:stretch>
          </p:blipFill>
          <p:spPr>
            <a:xfrm>
              <a:off x="9932228" y="4257755"/>
              <a:ext cx="612648" cy="612648"/>
            </a:xfrm>
            <a:prstGeom prst="rect">
              <a:avLst/>
            </a:prstGeom>
          </p:spPr>
        </p:pic>
        <p:sp>
          <p:nvSpPr>
            <p:cNvPr id="31" name="TextBox 30">
              <a:extLst>
                <a:ext uri="{FF2B5EF4-FFF2-40B4-BE49-F238E27FC236}">
                  <a16:creationId xmlns:a16="http://schemas.microsoft.com/office/drawing/2014/main" id="{AB23B3B9-BE71-43E3-8F33-2D6F7365967E}"/>
                </a:ext>
              </a:extLst>
            </p:cNvPr>
            <p:cNvSpPr txBox="1"/>
            <p:nvPr/>
          </p:nvSpPr>
          <p:spPr>
            <a:xfrm>
              <a:off x="8093521" y="4812106"/>
              <a:ext cx="1351788" cy="683264"/>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Send Order Shipped Email</a:t>
              </a:r>
            </a:p>
          </p:txBody>
        </p:sp>
        <p:sp>
          <p:nvSpPr>
            <p:cNvPr id="32" name="TextBox 31">
              <a:extLst>
                <a:ext uri="{FF2B5EF4-FFF2-40B4-BE49-F238E27FC236}">
                  <a16:creationId xmlns:a16="http://schemas.microsoft.com/office/drawing/2014/main" id="{ED54978A-0C8B-4785-BC41-B438CABCE698}"/>
                </a:ext>
              </a:extLst>
            </p:cNvPr>
            <p:cNvSpPr txBox="1"/>
            <p:nvPr/>
          </p:nvSpPr>
          <p:spPr>
            <a:xfrm>
              <a:off x="9562658" y="4812106"/>
              <a:ext cx="1351788" cy="489365"/>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Email</a:t>
              </a:r>
            </a:p>
          </p:txBody>
        </p:sp>
        <p:cxnSp>
          <p:nvCxnSpPr>
            <p:cNvPr id="33" name="Straight Arrow Connector 32">
              <a:extLst>
                <a:ext uri="{FF2B5EF4-FFF2-40B4-BE49-F238E27FC236}">
                  <a16:creationId xmlns:a16="http://schemas.microsoft.com/office/drawing/2014/main" id="{32BF1DE4-0111-48D0-86F0-BA17555BCE9F}"/>
                </a:ext>
              </a:extLst>
            </p:cNvPr>
            <p:cNvCxnSpPr>
              <a:stCxn id="27" idx="3"/>
              <a:endCxn id="29" idx="1"/>
            </p:cNvCxnSpPr>
            <p:nvPr/>
          </p:nvCxnSpPr>
          <p:spPr>
            <a:xfrm flipV="1">
              <a:off x="7606602" y="4564079"/>
              <a:ext cx="815341" cy="1"/>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48059A1-5A02-454E-B60A-2714CB5A9665}"/>
                </a:ext>
              </a:extLst>
            </p:cNvPr>
            <p:cNvCxnSpPr>
              <a:stCxn id="29" idx="3"/>
              <a:endCxn id="30" idx="1"/>
            </p:cNvCxnSpPr>
            <p:nvPr/>
          </p:nvCxnSpPr>
          <p:spPr>
            <a:xfrm>
              <a:off x="9116887" y="4564079"/>
              <a:ext cx="815341" cy="0"/>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6617BCA5-3340-42ED-ABE5-17BA957A603B}"/>
              </a:ext>
            </a:extLst>
          </p:cNvPr>
          <p:cNvSpPr/>
          <p:nvPr/>
        </p:nvSpPr>
        <p:spPr bwMode="auto">
          <a:xfrm>
            <a:off x="7818437" y="1973262"/>
            <a:ext cx="1905000" cy="3886200"/>
          </a:xfrm>
          <a:prstGeom prst="rect">
            <a:avLst/>
          </a:prstGeom>
          <a:noFill/>
          <a:ln w="635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741861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DD36-C02E-4648-B0FA-B52D06612B93}"/>
              </a:ext>
            </a:extLst>
          </p:cNvPr>
          <p:cNvSpPr>
            <a:spLocks noGrp="1"/>
          </p:cNvSpPr>
          <p:nvPr>
            <p:ph type="title"/>
          </p:nvPr>
        </p:nvSpPr>
        <p:spPr/>
        <p:txBody>
          <a:bodyPr/>
          <a:lstStyle/>
          <a:p>
            <a:r>
              <a:rPr lang="en-US" dirty="0"/>
              <a:t>Refactoring the email pipeline</a:t>
            </a:r>
          </a:p>
        </p:txBody>
      </p:sp>
      <p:sp>
        <p:nvSpPr>
          <p:cNvPr id="12" name="Rectangle: Rounded Corners 11">
            <a:extLst>
              <a:ext uri="{FF2B5EF4-FFF2-40B4-BE49-F238E27FC236}">
                <a16:creationId xmlns:a16="http://schemas.microsoft.com/office/drawing/2014/main" id="{5C160FED-26E8-44B4-9CB1-A1E486CC7865}"/>
              </a:ext>
            </a:extLst>
          </p:cNvPr>
          <p:cNvSpPr/>
          <p:nvPr/>
        </p:nvSpPr>
        <p:spPr bwMode="auto">
          <a:xfrm>
            <a:off x="1112837" y="2430462"/>
            <a:ext cx="1219200" cy="85875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9144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Order Placed</a:t>
            </a:r>
          </a:p>
        </p:txBody>
      </p:sp>
      <p:sp>
        <p:nvSpPr>
          <p:cNvPr id="41" name="Rectangle: Rounded Corners 40">
            <a:extLst>
              <a:ext uri="{FF2B5EF4-FFF2-40B4-BE49-F238E27FC236}">
                <a16:creationId xmlns:a16="http://schemas.microsoft.com/office/drawing/2014/main" id="{D193A283-D038-4F30-B079-EFFB96D55E85}"/>
              </a:ext>
            </a:extLst>
          </p:cNvPr>
          <p:cNvSpPr/>
          <p:nvPr/>
        </p:nvSpPr>
        <p:spPr bwMode="auto">
          <a:xfrm>
            <a:off x="1112837" y="4151150"/>
            <a:ext cx="1219200" cy="85875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9144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Order Shipped</a:t>
            </a:r>
          </a:p>
        </p:txBody>
      </p:sp>
      <p:grpSp>
        <p:nvGrpSpPr>
          <p:cNvPr id="73" name="Group 72">
            <a:extLst>
              <a:ext uri="{FF2B5EF4-FFF2-40B4-BE49-F238E27FC236}">
                <a16:creationId xmlns:a16="http://schemas.microsoft.com/office/drawing/2014/main" id="{C2F206A3-DE84-47DC-8A72-4DF29A40A5CE}"/>
              </a:ext>
            </a:extLst>
          </p:cNvPr>
          <p:cNvGrpSpPr/>
          <p:nvPr/>
        </p:nvGrpSpPr>
        <p:grpSpPr>
          <a:xfrm>
            <a:off x="2332037" y="2512369"/>
            <a:ext cx="3544826" cy="3258342"/>
            <a:chOff x="2332037" y="2512369"/>
            <a:chExt cx="3544826" cy="3258342"/>
          </a:xfrm>
        </p:grpSpPr>
        <p:pic>
          <p:nvPicPr>
            <p:cNvPr id="14" name="Picture 13">
              <a:extLst>
                <a:ext uri="{FF2B5EF4-FFF2-40B4-BE49-F238E27FC236}">
                  <a16:creationId xmlns:a16="http://schemas.microsoft.com/office/drawing/2014/main" id="{F5B29691-64CF-4FFD-AFCF-CDE8F8A05A39}"/>
                </a:ext>
              </a:extLst>
            </p:cNvPr>
            <p:cNvPicPr>
              <a:picLocks noChangeAspect="1"/>
            </p:cNvPicPr>
            <p:nvPr/>
          </p:nvPicPr>
          <p:blipFill>
            <a:blip r:embed="rId3"/>
            <a:stretch>
              <a:fillRect/>
            </a:stretch>
          </p:blipFill>
          <p:spPr>
            <a:xfrm>
              <a:off x="3147378" y="2512369"/>
              <a:ext cx="694944" cy="694944"/>
            </a:xfrm>
            <a:prstGeom prst="rect">
              <a:avLst/>
            </a:prstGeom>
          </p:spPr>
        </p:pic>
        <p:sp>
          <p:nvSpPr>
            <p:cNvPr id="16" name="TextBox 15">
              <a:extLst>
                <a:ext uri="{FF2B5EF4-FFF2-40B4-BE49-F238E27FC236}">
                  <a16:creationId xmlns:a16="http://schemas.microsoft.com/office/drawing/2014/main" id="{49D2FB52-AB2E-4DE1-B115-6CA80CEF0EFE}"/>
                </a:ext>
              </a:extLst>
            </p:cNvPr>
            <p:cNvSpPr txBox="1"/>
            <p:nvPr/>
          </p:nvSpPr>
          <p:spPr>
            <a:xfrm>
              <a:off x="2818956" y="3107868"/>
              <a:ext cx="1351788" cy="877163"/>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Compose Order Confirmation Email Function</a:t>
              </a:r>
            </a:p>
          </p:txBody>
        </p:sp>
        <p:cxnSp>
          <p:nvCxnSpPr>
            <p:cNvPr id="18" name="Straight Arrow Connector 17">
              <a:extLst>
                <a:ext uri="{FF2B5EF4-FFF2-40B4-BE49-F238E27FC236}">
                  <a16:creationId xmlns:a16="http://schemas.microsoft.com/office/drawing/2014/main" id="{C7FF366E-58B8-40BC-A2C8-DA74480ADFD6}"/>
                </a:ext>
              </a:extLst>
            </p:cNvPr>
            <p:cNvCxnSpPr>
              <a:stCxn id="12" idx="3"/>
              <a:endCxn id="14" idx="1"/>
            </p:cNvCxnSpPr>
            <p:nvPr/>
          </p:nvCxnSpPr>
          <p:spPr>
            <a:xfrm flipV="1">
              <a:off x="2332037" y="2859841"/>
              <a:ext cx="815341"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BCBD81C8-2ACA-43CD-8812-13F61199970C}"/>
                </a:ext>
              </a:extLst>
            </p:cNvPr>
            <p:cNvSpPr/>
            <p:nvPr/>
          </p:nvSpPr>
          <p:spPr bwMode="auto">
            <a:xfrm>
              <a:off x="4657663" y="4151151"/>
              <a:ext cx="1219200" cy="85875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9144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Send Email</a:t>
              </a:r>
            </a:p>
          </p:txBody>
        </p:sp>
        <p:cxnSp>
          <p:nvCxnSpPr>
            <p:cNvPr id="11" name="Connector: Elbow 10">
              <a:extLst>
                <a:ext uri="{FF2B5EF4-FFF2-40B4-BE49-F238E27FC236}">
                  <a16:creationId xmlns:a16="http://schemas.microsoft.com/office/drawing/2014/main" id="{E06F975E-C78B-4A33-8790-8EA7A7C3DC30}"/>
                </a:ext>
              </a:extLst>
            </p:cNvPr>
            <p:cNvCxnSpPr>
              <a:stCxn id="14" idx="3"/>
              <a:endCxn id="37" idx="0"/>
            </p:cNvCxnSpPr>
            <p:nvPr/>
          </p:nvCxnSpPr>
          <p:spPr>
            <a:xfrm>
              <a:off x="3842322" y="2859841"/>
              <a:ext cx="1424941" cy="1291310"/>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B894CB69-55C5-494C-A127-E624246128E6}"/>
                </a:ext>
              </a:extLst>
            </p:cNvPr>
            <p:cNvPicPr>
              <a:picLocks noChangeAspect="1"/>
            </p:cNvPicPr>
            <p:nvPr/>
          </p:nvPicPr>
          <p:blipFill>
            <a:blip r:embed="rId3"/>
            <a:stretch>
              <a:fillRect/>
            </a:stretch>
          </p:blipFill>
          <p:spPr>
            <a:xfrm>
              <a:off x="3147378" y="4233057"/>
              <a:ext cx="694944" cy="694944"/>
            </a:xfrm>
            <a:prstGeom prst="rect">
              <a:avLst/>
            </a:prstGeom>
          </p:spPr>
        </p:pic>
        <p:sp>
          <p:nvSpPr>
            <p:cNvPr id="44" name="TextBox 43">
              <a:extLst>
                <a:ext uri="{FF2B5EF4-FFF2-40B4-BE49-F238E27FC236}">
                  <a16:creationId xmlns:a16="http://schemas.microsoft.com/office/drawing/2014/main" id="{9F5E0AAE-EB97-40B6-BB10-9147138F5D67}"/>
                </a:ext>
              </a:extLst>
            </p:cNvPr>
            <p:cNvSpPr txBox="1"/>
            <p:nvPr/>
          </p:nvSpPr>
          <p:spPr>
            <a:xfrm>
              <a:off x="2818956" y="4893548"/>
              <a:ext cx="1351788" cy="877163"/>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Compose Order Shipped Email Function</a:t>
              </a:r>
            </a:p>
          </p:txBody>
        </p:sp>
        <p:cxnSp>
          <p:nvCxnSpPr>
            <p:cNvPr id="46" name="Straight Arrow Connector 45">
              <a:extLst>
                <a:ext uri="{FF2B5EF4-FFF2-40B4-BE49-F238E27FC236}">
                  <a16:creationId xmlns:a16="http://schemas.microsoft.com/office/drawing/2014/main" id="{FB7371F6-721F-4B50-A91E-F8A4A303DBFE}"/>
                </a:ext>
              </a:extLst>
            </p:cNvPr>
            <p:cNvCxnSpPr>
              <a:stCxn id="41" idx="3"/>
              <a:endCxn id="42" idx="1"/>
            </p:cNvCxnSpPr>
            <p:nvPr/>
          </p:nvCxnSpPr>
          <p:spPr>
            <a:xfrm flipV="1">
              <a:off x="2332037" y="4580529"/>
              <a:ext cx="815341"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A33F238-43E6-4942-A494-3689D658D371}"/>
                </a:ext>
              </a:extLst>
            </p:cNvPr>
            <p:cNvCxnSpPr>
              <a:stCxn id="42" idx="3"/>
              <a:endCxn id="37" idx="1"/>
            </p:cNvCxnSpPr>
            <p:nvPr/>
          </p:nvCxnSpPr>
          <p:spPr>
            <a:xfrm>
              <a:off x="3842322" y="4580529"/>
              <a:ext cx="815341" cy="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73">
            <a:extLst>
              <a:ext uri="{FF2B5EF4-FFF2-40B4-BE49-F238E27FC236}">
                <a16:creationId xmlns:a16="http://schemas.microsoft.com/office/drawing/2014/main" id="{52A02B88-CB40-4C9D-80B0-9B6777A950CB}"/>
              </a:ext>
            </a:extLst>
          </p:cNvPr>
          <p:cNvGrpSpPr/>
          <p:nvPr/>
        </p:nvGrpSpPr>
        <p:grpSpPr>
          <a:xfrm>
            <a:off x="5914621" y="4233057"/>
            <a:ext cx="5656120" cy="1343755"/>
            <a:chOff x="5914621" y="4233057"/>
            <a:chExt cx="5656120" cy="1343755"/>
          </a:xfrm>
        </p:grpSpPr>
        <p:pic>
          <p:nvPicPr>
            <p:cNvPr id="51" name="Picture 50">
              <a:extLst>
                <a:ext uri="{FF2B5EF4-FFF2-40B4-BE49-F238E27FC236}">
                  <a16:creationId xmlns:a16="http://schemas.microsoft.com/office/drawing/2014/main" id="{1D796082-493D-4D4B-B14B-D3C380FD58B5}"/>
                </a:ext>
              </a:extLst>
            </p:cNvPr>
            <p:cNvPicPr>
              <a:picLocks noChangeAspect="1"/>
            </p:cNvPicPr>
            <p:nvPr/>
          </p:nvPicPr>
          <p:blipFill>
            <a:blip r:embed="rId4"/>
            <a:stretch>
              <a:fillRect/>
            </a:stretch>
          </p:blipFill>
          <p:spPr>
            <a:xfrm>
              <a:off x="6983289" y="4238182"/>
              <a:ext cx="694944" cy="694944"/>
            </a:xfrm>
            <a:prstGeom prst="rect">
              <a:avLst/>
            </a:prstGeom>
          </p:spPr>
        </p:pic>
        <p:cxnSp>
          <p:nvCxnSpPr>
            <p:cNvPr id="53" name="Straight Arrow Connector 52">
              <a:extLst>
                <a:ext uri="{FF2B5EF4-FFF2-40B4-BE49-F238E27FC236}">
                  <a16:creationId xmlns:a16="http://schemas.microsoft.com/office/drawing/2014/main" id="{D3D51795-78A3-4086-9B2F-57D7ED8285FF}"/>
                </a:ext>
              </a:extLst>
            </p:cNvPr>
            <p:cNvCxnSpPr>
              <a:endCxn id="51" idx="1"/>
            </p:cNvCxnSpPr>
            <p:nvPr/>
          </p:nvCxnSpPr>
          <p:spPr>
            <a:xfrm>
              <a:off x="5914621" y="4580529"/>
              <a:ext cx="1068668" cy="512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A4CEFA38-BCD6-4E76-B460-5B87DD5F7AA8}"/>
                </a:ext>
              </a:extLst>
            </p:cNvPr>
            <p:cNvSpPr txBox="1"/>
            <p:nvPr/>
          </p:nvSpPr>
          <p:spPr>
            <a:xfrm>
              <a:off x="6654867" y="4889939"/>
              <a:ext cx="1351788" cy="489365"/>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Service Bus Topic</a:t>
              </a:r>
            </a:p>
          </p:txBody>
        </p:sp>
        <p:pic>
          <p:nvPicPr>
            <p:cNvPr id="58" name="Picture 57">
              <a:extLst>
                <a:ext uri="{FF2B5EF4-FFF2-40B4-BE49-F238E27FC236}">
                  <a16:creationId xmlns:a16="http://schemas.microsoft.com/office/drawing/2014/main" id="{44F55374-1A9C-4253-8765-6E2A7C5164B5}"/>
                </a:ext>
              </a:extLst>
            </p:cNvPr>
            <p:cNvPicPr>
              <a:picLocks noChangeAspect="1"/>
            </p:cNvPicPr>
            <p:nvPr/>
          </p:nvPicPr>
          <p:blipFill>
            <a:blip r:embed="rId3"/>
            <a:stretch>
              <a:fillRect/>
            </a:stretch>
          </p:blipFill>
          <p:spPr>
            <a:xfrm>
              <a:off x="8784659" y="4233057"/>
              <a:ext cx="694944" cy="694944"/>
            </a:xfrm>
            <a:prstGeom prst="rect">
              <a:avLst/>
            </a:prstGeom>
          </p:spPr>
        </p:pic>
        <p:sp>
          <p:nvSpPr>
            <p:cNvPr id="59" name="TextBox 58">
              <a:extLst>
                <a:ext uri="{FF2B5EF4-FFF2-40B4-BE49-F238E27FC236}">
                  <a16:creationId xmlns:a16="http://schemas.microsoft.com/office/drawing/2014/main" id="{108EC61F-8FE0-44FE-8A86-16D04D143F64}"/>
                </a:ext>
              </a:extLst>
            </p:cNvPr>
            <p:cNvSpPr txBox="1"/>
            <p:nvPr/>
          </p:nvSpPr>
          <p:spPr>
            <a:xfrm>
              <a:off x="8456237" y="4893548"/>
              <a:ext cx="1351788" cy="683264"/>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Send Email Function</a:t>
              </a:r>
            </a:p>
          </p:txBody>
        </p:sp>
        <p:pic>
          <p:nvPicPr>
            <p:cNvPr id="60" name="Picture 59">
              <a:extLst>
                <a:ext uri="{FF2B5EF4-FFF2-40B4-BE49-F238E27FC236}">
                  <a16:creationId xmlns:a16="http://schemas.microsoft.com/office/drawing/2014/main" id="{C8B0B398-E467-4063-9612-103DE3822AA8}"/>
                </a:ext>
              </a:extLst>
            </p:cNvPr>
            <p:cNvPicPr>
              <a:picLocks noChangeAspect="1"/>
            </p:cNvPicPr>
            <p:nvPr/>
          </p:nvPicPr>
          <p:blipFill>
            <a:blip r:embed="rId5"/>
            <a:stretch>
              <a:fillRect/>
            </a:stretch>
          </p:blipFill>
          <p:spPr>
            <a:xfrm>
              <a:off x="10588523" y="4274205"/>
              <a:ext cx="612648" cy="612648"/>
            </a:xfrm>
            <a:prstGeom prst="rect">
              <a:avLst/>
            </a:prstGeom>
          </p:spPr>
        </p:pic>
        <p:cxnSp>
          <p:nvCxnSpPr>
            <p:cNvPr id="62" name="Straight Arrow Connector 61">
              <a:extLst>
                <a:ext uri="{FF2B5EF4-FFF2-40B4-BE49-F238E27FC236}">
                  <a16:creationId xmlns:a16="http://schemas.microsoft.com/office/drawing/2014/main" id="{915DECFD-BCF4-4F50-B736-19735242C500}"/>
                </a:ext>
              </a:extLst>
            </p:cNvPr>
            <p:cNvCxnSpPr>
              <a:stCxn id="51" idx="3"/>
              <a:endCxn id="58" idx="1"/>
            </p:cNvCxnSpPr>
            <p:nvPr/>
          </p:nvCxnSpPr>
          <p:spPr>
            <a:xfrm flipV="1">
              <a:off x="7678233" y="4580529"/>
              <a:ext cx="1106426" cy="512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AFFC3E59-ED0E-444F-A6E5-9F0DEDAE0A07}"/>
                </a:ext>
              </a:extLst>
            </p:cNvPr>
            <p:cNvCxnSpPr>
              <a:stCxn id="58" idx="3"/>
              <a:endCxn id="60" idx="1"/>
            </p:cNvCxnSpPr>
            <p:nvPr/>
          </p:nvCxnSpPr>
          <p:spPr>
            <a:xfrm>
              <a:off x="9479603" y="4580529"/>
              <a:ext cx="110892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F9EAE69F-3ED7-46FC-85F2-9BD70B78A619}"/>
                </a:ext>
              </a:extLst>
            </p:cNvPr>
            <p:cNvSpPr txBox="1"/>
            <p:nvPr/>
          </p:nvSpPr>
          <p:spPr>
            <a:xfrm>
              <a:off x="10218953" y="4893548"/>
              <a:ext cx="1351788" cy="489365"/>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Email</a:t>
              </a:r>
            </a:p>
          </p:txBody>
        </p:sp>
      </p:grpSp>
      <p:cxnSp>
        <p:nvCxnSpPr>
          <p:cNvPr id="70" name="Straight Arrow Connector 69">
            <a:extLst>
              <a:ext uri="{FF2B5EF4-FFF2-40B4-BE49-F238E27FC236}">
                <a16:creationId xmlns:a16="http://schemas.microsoft.com/office/drawing/2014/main" id="{B6B822CE-CC22-4478-B314-4D4021174D94}"/>
              </a:ext>
            </a:extLst>
          </p:cNvPr>
          <p:cNvCxnSpPr>
            <a:stCxn id="12" idx="1"/>
          </p:cNvCxnSpPr>
          <p:nvPr/>
        </p:nvCxnSpPr>
        <p:spPr>
          <a:xfrm flipH="1" flipV="1">
            <a:off x="-106363" y="2859841"/>
            <a:ext cx="1219200"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4B4DCBA-201E-45F6-9568-8C2F59106CBB}"/>
              </a:ext>
            </a:extLst>
          </p:cNvPr>
          <p:cNvCxnSpPr>
            <a:stCxn id="41" idx="1"/>
          </p:cNvCxnSpPr>
          <p:nvPr/>
        </p:nvCxnSpPr>
        <p:spPr>
          <a:xfrm flipH="1" flipV="1">
            <a:off x="-106363" y="4580529"/>
            <a:ext cx="1219200" cy="1"/>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36619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left)">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wipe(left)">
                                      <p:cBhvr>
                                        <p:cTn id="12"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74637" y="2125662"/>
            <a:ext cx="2057400" cy="2078180"/>
          </a:xfrm>
          <a:prstGeom prst="rect">
            <a:avLst/>
          </a:prstGeom>
        </p:spPr>
      </p:pic>
      <p:sp>
        <p:nvSpPr>
          <p:cNvPr id="3" name="Text Placeholder 2"/>
          <p:cNvSpPr txBox="1">
            <a:spLocks/>
          </p:cNvSpPr>
          <p:nvPr/>
        </p:nvSpPr>
        <p:spPr>
          <a:xfrm>
            <a:off x="2560637" y="2963863"/>
            <a:ext cx="9603566" cy="2078180"/>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p>
          <a:p>
            <a:endParaRPr lang="en-US" dirty="0"/>
          </a:p>
          <a:p>
            <a:pPr marL="571500" indent="-571500"/>
            <a:endParaRPr lang="en-US" dirty="0"/>
          </a:p>
          <a:p>
            <a:endParaRPr lang="en-US" dirty="0"/>
          </a:p>
        </p:txBody>
      </p:sp>
      <p:sp>
        <p:nvSpPr>
          <p:cNvPr id="4" name="Text Placeholder 2"/>
          <p:cNvSpPr txBox="1">
            <a:spLocks/>
          </p:cNvSpPr>
          <p:nvPr/>
        </p:nvSpPr>
        <p:spPr>
          <a:xfrm>
            <a:off x="2561446" y="2147762"/>
            <a:ext cx="9583518" cy="2438399"/>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a:p>
            <a:pPr marL="0" indent="0">
              <a:buNone/>
            </a:pPr>
            <a:endParaRPr lang="en-US" sz="3200" dirty="0"/>
          </a:p>
        </p:txBody>
      </p:sp>
      <p:sp>
        <p:nvSpPr>
          <p:cNvPr id="5" name="Text Placeholder 2"/>
          <p:cNvSpPr txBox="1">
            <a:spLocks/>
          </p:cNvSpPr>
          <p:nvPr/>
        </p:nvSpPr>
        <p:spPr>
          <a:xfrm>
            <a:off x="2637646" y="2147761"/>
            <a:ext cx="9606081" cy="685800"/>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This makes things so much simpler. </a:t>
            </a:r>
          </a:p>
          <a:p>
            <a:pPr marL="0" indent="0">
              <a:buNone/>
            </a:pPr>
            <a:r>
              <a:rPr lang="en-US" sz="3200" dirty="0"/>
              <a:t>We’re feeling better about hitting that deadline.</a:t>
            </a:r>
          </a:p>
        </p:txBody>
      </p:sp>
      <p:sp>
        <p:nvSpPr>
          <p:cNvPr id="6" name="Text Placeholder 2"/>
          <p:cNvSpPr txBox="1">
            <a:spLocks/>
          </p:cNvSpPr>
          <p:nvPr/>
        </p:nvSpPr>
        <p:spPr>
          <a:xfrm>
            <a:off x="2635804" y="3192462"/>
            <a:ext cx="9606081" cy="685800"/>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Sharing a common data model is causing some friction, though. Schema changes we made for </a:t>
            </a:r>
            <a:r>
              <a:rPr lang="en-US" sz="3200" b="1" dirty="0"/>
              <a:t>Shopping Carts</a:t>
            </a:r>
            <a:r>
              <a:rPr lang="en-US" sz="3200" dirty="0"/>
              <a:t> recently broke </a:t>
            </a:r>
            <a:r>
              <a:rPr lang="en-US" sz="3200" b="1" dirty="0"/>
              <a:t>Ordering</a:t>
            </a:r>
            <a:r>
              <a:rPr lang="en-US" sz="3200" dirty="0"/>
              <a:t>.</a:t>
            </a:r>
          </a:p>
          <a:p>
            <a:pPr marL="0" indent="0">
              <a:buNone/>
            </a:pPr>
            <a:endParaRPr lang="en-US" sz="3200" dirty="0"/>
          </a:p>
        </p:txBody>
      </p:sp>
      <p:sp>
        <p:nvSpPr>
          <p:cNvPr id="7" name="Text Placeholder 2"/>
          <p:cNvSpPr txBox="1">
            <a:spLocks/>
          </p:cNvSpPr>
          <p:nvPr/>
        </p:nvSpPr>
        <p:spPr>
          <a:xfrm>
            <a:off x="2635804" y="4640262"/>
            <a:ext cx="9606081" cy="685800"/>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Complex joins are also causing some database performance issues.</a:t>
            </a:r>
          </a:p>
        </p:txBody>
      </p:sp>
    </p:spTree>
    <p:extLst>
      <p:ext uri="{BB962C8B-B14F-4D97-AF65-F5344CB8AC3E}">
        <p14:creationId xmlns:p14="http://schemas.microsoft.com/office/powerpoint/2010/main" val="30635782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639" y="2952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b="1" dirty="0"/>
              <a:t>Closing</a:t>
            </a:r>
            <a:r>
              <a:rPr lang="en-US" dirty="0"/>
              <a:t> data models</a:t>
            </a:r>
          </a:p>
        </p:txBody>
      </p:sp>
      <p:sp>
        <p:nvSpPr>
          <p:cNvPr id="12" name="Rectangle 11">
            <a:extLst>
              <a:ext uri="{FF2B5EF4-FFF2-40B4-BE49-F238E27FC236}">
                <a16:creationId xmlns:a16="http://schemas.microsoft.com/office/drawing/2014/main" id="{3F98D781-8483-4E6A-B547-0A29336FC648}"/>
              </a:ext>
            </a:extLst>
          </p:cNvPr>
          <p:cNvSpPr/>
          <p:nvPr/>
        </p:nvSpPr>
        <p:spPr bwMode="auto">
          <a:xfrm>
            <a:off x="274639" y="1516063"/>
            <a:ext cx="2895598" cy="2057399"/>
          </a:xfrm>
          <a:prstGeom prst="rect">
            <a:avLst/>
          </a:prstGeom>
          <a:solidFill>
            <a:schemeClr val="bg1"/>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Ordering</a:t>
            </a:r>
          </a:p>
        </p:txBody>
      </p:sp>
      <p:pic>
        <p:nvPicPr>
          <p:cNvPr id="11" name="Picture 10">
            <a:extLst>
              <a:ext uri="{FF2B5EF4-FFF2-40B4-BE49-F238E27FC236}">
                <a16:creationId xmlns:a16="http://schemas.microsoft.com/office/drawing/2014/main" id="{059D9C8E-70D8-4C66-8CEA-8EB8FF57EE8F}"/>
              </a:ext>
            </a:extLst>
          </p:cNvPr>
          <p:cNvPicPr>
            <a:picLocks noChangeAspect="1"/>
          </p:cNvPicPr>
          <p:nvPr/>
        </p:nvPicPr>
        <p:blipFill>
          <a:blip r:embed="rId3"/>
          <a:stretch>
            <a:fillRect/>
          </a:stretch>
        </p:blipFill>
        <p:spPr>
          <a:xfrm>
            <a:off x="413319" y="2176408"/>
            <a:ext cx="694944" cy="694944"/>
          </a:xfrm>
          <a:prstGeom prst="rect">
            <a:avLst/>
          </a:prstGeom>
        </p:spPr>
      </p:pic>
      <p:sp>
        <p:nvSpPr>
          <p:cNvPr id="15" name="TextBox 14">
            <a:extLst>
              <a:ext uri="{FF2B5EF4-FFF2-40B4-BE49-F238E27FC236}">
                <a16:creationId xmlns:a16="http://schemas.microsoft.com/office/drawing/2014/main" id="{061424EE-286B-4DB8-AB1D-35581A543083}"/>
              </a:ext>
            </a:extLst>
          </p:cNvPr>
          <p:cNvSpPr txBox="1"/>
          <p:nvPr/>
        </p:nvSpPr>
        <p:spPr>
          <a:xfrm>
            <a:off x="370645" y="2765772"/>
            <a:ext cx="780291" cy="683264"/>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Get Order History</a:t>
            </a:r>
          </a:p>
        </p:txBody>
      </p:sp>
      <p:pic>
        <p:nvPicPr>
          <p:cNvPr id="76" name="Picture 75">
            <a:extLst>
              <a:ext uri="{FF2B5EF4-FFF2-40B4-BE49-F238E27FC236}">
                <a16:creationId xmlns:a16="http://schemas.microsoft.com/office/drawing/2014/main" id="{A844AF92-642A-4E8A-8A7C-E64ABC3B9172}"/>
              </a:ext>
            </a:extLst>
          </p:cNvPr>
          <p:cNvPicPr>
            <a:picLocks noChangeAspect="1"/>
          </p:cNvPicPr>
          <p:nvPr/>
        </p:nvPicPr>
        <p:blipFill>
          <a:blip r:embed="rId3"/>
          <a:stretch>
            <a:fillRect/>
          </a:stretch>
        </p:blipFill>
        <p:spPr>
          <a:xfrm>
            <a:off x="1390410" y="2196506"/>
            <a:ext cx="694944" cy="694944"/>
          </a:xfrm>
          <a:prstGeom prst="rect">
            <a:avLst/>
          </a:prstGeom>
        </p:spPr>
      </p:pic>
      <p:sp>
        <p:nvSpPr>
          <p:cNvPr id="78" name="TextBox 77">
            <a:extLst>
              <a:ext uri="{FF2B5EF4-FFF2-40B4-BE49-F238E27FC236}">
                <a16:creationId xmlns:a16="http://schemas.microsoft.com/office/drawing/2014/main" id="{B0D83EBB-37F8-417A-BB38-80F94CAF2690}"/>
              </a:ext>
            </a:extLst>
          </p:cNvPr>
          <p:cNvSpPr txBox="1"/>
          <p:nvPr/>
        </p:nvSpPr>
        <p:spPr>
          <a:xfrm>
            <a:off x="1343164" y="2785870"/>
            <a:ext cx="780291" cy="683264"/>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Place Order</a:t>
            </a:r>
          </a:p>
        </p:txBody>
      </p:sp>
      <p:pic>
        <p:nvPicPr>
          <p:cNvPr id="80" name="Picture 79">
            <a:extLst>
              <a:ext uri="{FF2B5EF4-FFF2-40B4-BE49-F238E27FC236}">
                <a16:creationId xmlns:a16="http://schemas.microsoft.com/office/drawing/2014/main" id="{F2BA4460-6064-4587-B248-02C4753C972B}"/>
              </a:ext>
            </a:extLst>
          </p:cNvPr>
          <p:cNvPicPr>
            <a:picLocks noChangeAspect="1"/>
          </p:cNvPicPr>
          <p:nvPr/>
        </p:nvPicPr>
        <p:blipFill>
          <a:blip r:embed="rId3"/>
          <a:stretch>
            <a:fillRect/>
          </a:stretch>
        </p:blipFill>
        <p:spPr>
          <a:xfrm>
            <a:off x="2309380" y="2176408"/>
            <a:ext cx="694944" cy="694944"/>
          </a:xfrm>
          <a:prstGeom prst="rect">
            <a:avLst/>
          </a:prstGeom>
        </p:spPr>
      </p:pic>
      <p:sp>
        <p:nvSpPr>
          <p:cNvPr id="81" name="TextBox 80">
            <a:extLst>
              <a:ext uri="{FF2B5EF4-FFF2-40B4-BE49-F238E27FC236}">
                <a16:creationId xmlns:a16="http://schemas.microsoft.com/office/drawing/2014/main" id="{74008716-F640-4CA9-B379-9469D2E20AC8}"/>
              </a:ext>
            </a:extLst>
          </p:cNvPr>
          <p:cNvSpPr txBox="1"/>
          <p:nvPr/>
        </p:nvSpPr>
        <p:spPr>
          <a:xfrm>
            <a:off x="2262133" y="2782316"/>
            <a:ext cx="780291" cy="683264"/>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Cancel Order</a:t>
            </a:r>
          </a:p>
        </p:txBody>
      </p:sp>
      <p:sp>
        <p:nvSpPr>
          <p:cNvPr id="84" name="Rectangle 83">
            <a:extLst>
              <a:ext uri="{FF2B5EF4-FFF2-40B4-BE49-F238E27FC236}">
                <a16:creationId xmlns:a16="http://schemas.microsoft.com/office/drawing/2014/main" id="{CFC1645D-55E0-4937-8562-C7F70448C759}"/>
              </a:ext>
            </a:extLst>
          </p:cNvPr>
          <p:cNvSpPr/>
          <p:nvPr/>
        </p:nvSpPr>
        <p:spPr bwMode="auto">
          <a:xfrm>
            <a:off x="3228349" y="1516063"/>
            <a:ext cx="2895598" cy="2057399"/>
          </a:xfrm>
          <a:prstGeom prst="rect">
            <a:avLst/>
          </a:prstGeom>
          <a:solidFill>
            <a:schemeClr val="bg1"/>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User Reviews</a:t>
            </a:r>
          </a:p>
        </p:txBody>
      </p:sp>
      <p:pic>
        <p:nvPicPr>
          <p:cNvPr id="86" name="Picture 85">
            <a:extLst>
              <a:ext uri="{FF2B5EF4-FFF2-40B4-BE49-F238E27FC236}">
                <a16:creationId xmlns:a16="http://schemas.microsoft.com/office/drawing/2014/main" id="{00F08F5E-A021-46F7-90C4-3BE385DFDE93}"/>
              </a:ext>
            </a:extLst>
          </p:cNvPr>
          <p:cNvPicPr>
            <a:picLocks noChangeAspect="1"/>
          </p:cNvPicPr>
          <p:nvPr/>
        </p:nvPicPr>
        <p:blipFill>
          <a:blip r:embed="rId3"/>
          <a:stretch>
            <a:fillRect/>
          </a:stretch>
        </p:blipFill>
        <p:spPr>
          <a:xfrm>
            <a:off x="3367029" y="2176408"/>
            <a:ext cx="694944" cy="694944"/>
          </a:xfrm>
          <a:prstGeom prst="rect">
            <a:avLst/>
          </a:prstGeom>
        </p:spPr>
      </p:pic>
      <p:sp>
        <p:nvSpPr>
          <p:cNvPr id="88" name="TextBox 87">
            <a:extLst>
              <a:ext uri="{FF2B5EF4-FFF2-40B4-BE49-F238E27FC236}">
                <a16:creationId xmlns:a16="http://schemas.microsoft.com/office/drawing/2014/main" id="{AF23865F-7C7C-4C56-8DD5-0A44583B0B10}"/>
              </a:ext>
            </a:extLst>
          </p:cNvPr>
          <p:cNvSpPr txBox="1"/>
          <p:nvPr/>
        </p:nvSpPr>
        <p:spPr>
          <a:xfrm>
            <a:off x="3324355" y="2765772"/>
            <a:ext cx="780291" cy="683264"/>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Search Reviews</a:t>
            </a:r>
          </a:p>
        </p:txBody>
      </p:sp>
      <p:pic>
        <p:nvPicPr>
          <p:cNvPr id="89" name="Picture 88">
            <a:extLst>
              <a:ext uri="{FF2B5EF4-FFF2-40B4-BE49-F238E27FC236}">
                <a16:creationId xmlns:a16="http://schemas.microsoft.com/office/drawing/2014/main" id="{EE862D6E-D25F-4138-92F9-1B228BD77A73}"/>
              </a:ext>
            </a:extLst>
          </p:cNvPr>
          <p:cNvPicPr>
            <a:picLocks noChangeAspect="1"/>
          </p:cNvPicPr>
          <p:nvPr/>
        </p:nvPicPr>
        <p:blipFill>
          <a:blip r:embed="rId3"/>
          <a:stretch>
            <a:fillRect/>
          </a:stretch>
        </p:blipFill>
        <p:spPr>
          <a:xfrm>
            <a:off x="4344120" y="2196506"/>
            <a:ext cx="694944" cy="694944"/>
          </a:xfrm>
          <a:prstGeom prst="rect">
            <a:avLst/>
          </a:prstGeom>
        </p:spPr>
      </p:pic>
      <p:sp>
        <p:nvSpPr>
          <p:cNvPr id="90" name="TextBox 89">
            <a:extLst>
              <a:ext uri="{FF2B5EF4-FFF2-40B4-BE49-F238E27FC236}">
                <a16:creationId xmlns:a16="http://schemas.microsoft.com/office/drawing/2014/main" id="{9F041C85-932B-4570-80C3-2B6092346D94}"/>
              </a:ext>
            </a:extLst>
          </p:cNvPr>
          <p:cNvSpPr txBox="1"/>
          <p:nvPr/>
        </p:nvSpPr>
        <p:spPr>
          <a:xfrm>
            <a:off x="4296874" y="2785870"/>
            <a:ext cx="780291" cy="683264"/>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Add Review</a:t>
            </a:r>
          </a:p>
        </p:txBody>
      </p:sp>
      <p:pic>
        <p:nvPicPr>
          <p:cNvPr id="91" name="Picture 90">
            <a:extLst>
              <a:ext uri="{FF2B5EF4-FFF2-40B4-BE49-F238E27FC236}">
                <a16:creationId xmlns:a16="http://schemas.microsoft.com/office/drawing/2014/main" id="{891D3F29-363B-4D3C-B781-587619BD454E}"/>
              </a:ext>
            </a:extLst>
          </p:cNvPr>
          <p:cNvPicPr>
            <a:picLocks noChangeAspect="1"/>
          </p:cNvPicPr>
          <p:nvPr/>
        </p:nvPicPr>
        <p:blipFill>
          <a:blip r:embed="rId3"/>
          <a:stretch>
            <a:fillRect/>
          </a:stretch>
        </p:blipFill>
        <p:spPr>
          <a:xfrm>
            <a:off x="5263090" y="2176408"/>
            <a:ext cx="694944" cy="694944"/>
          </a:xfrm>
          <a:prstGeom prst="rect">
            <a:avLst/>
          </a:prstGeom>
        </p:spPr>
      </p:pic>
      <p:sp>
        <p:nvSpPr>
          <p:cNvPr id="92" name="TextBox 91">
            <a:extLst>
              <a:ext uri="{FF2B5EF4-FFF2-40B4-BE49-F238E27FC236}">
                <a16:creationId xmlns:a16="http://schemas.microsoft.com/office/drawing/2014/main" id="{0DEB5F8E-9F20-494E-916C-27BE28E5557F}"/>
              </a:ext>
            </a:extLst>
          </p:cNvPr>
          <p:cNvSpPr txBox="1"/>
          <p:nvPr/>
        </p:nvSpPr>
        <p:spPr>
          <a:xfrm>
            <a:off x="5215843" y="2782316"/>
            <a:ext cx="780291" cy="683264"/>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Get Reviews</a:t>
            </a:r>
          </a:p>
        </p:txBody>
      </p:sp>
      <p:pic>
        <p:nvPicPr>
          <p:cNvPr id="4098" name="Picture 2" descr="Related image">
            <a:extLst>
              <a:ext uri="{FF2B5EF4-FFF2-40B4-BE49-F238E27FC236}">
                <a16:creationId xmlns:a16="http://schemas.microsoft.com/office/drawing/2014/main" id="{7F4E3FF5-8807-48AA-B61A-2376A06734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8675" y="5096600"/>
            <a:ext cx="694944" cy="69494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0F9B285D-C821-4674-A142-D7D322A04C19}"/>
              </a:ext>
            </a:extLst>
          </p:cNvPr>
          <p:cNvPicPr>
            <a:picLocks noChangeAspect="1"/>
          </p:cNvPicPr>
          <p:nvPr/>
        </p:nvPicPr>
        <p:blipFill>
          <a:blip r:embed="rId5"/>
          <a:stretch>
            <a:fillRect/>
          </a:stretch>
        </p:blipFill>
        <p:spPr>
          <a:xfrm>
            <a:off x="4327686" y="4129140"/>
            <a:ext cx="694944" cy="694944"/>
          </a:xfrm>
          <a:prstGeom prst="rect">
            <a:avLst/>
          </a:prstGeom>
        </p:spPr>
      </p:pic>
      <p:sp>
        <p:nvSpPr>
          <p:cNvPr id="97" name="TextBox 96">
            <a:extLst>
              <a:ext uri="{FF2B5EF4-FFF2-40B4-BE49-F238E27FC236}">
                <a16:creationId xmlns:a16="http://schemas.microsoft.com/office/drawing/2014/main" id="{5407023D-9048-434E-AC6E-ED05F945FDA5}"/>
              </a:ext>
            </a:extLst>
          </p:cNvPr>
          <p:cNvSpPr txBox="1"/>
          <p:nvPr/>
        </p:nvSpPr>
        <p:spPr>
          <a:xfrm>
            <a:off x="4264079" y="4749128"/>
            <a:ext cx="824137" cy="489365"/>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Table API</a:t>
            </a:r>
          </a:p>
        </p:txBody>
      </p:sp>
      <p:sp>
        <p:nvSpPr>
          <p:cNvPr id="98" name="TextBox 97">
            <a:extLst>
              <a:ext uri="{FF2B5EF4-FFF2-40B4-BE49-F238E27FC236}">
                <a16:creationId xmlns:a16="http://schemas.microsoft.com/office/drawing/2014/main" id="{CC0877E6-1AAB-4A6E-A9E1-3C1003A2A5D5}"/>
              </a:ext>
            </a:extLst>
          </p:cNvPr>
          <p:cNvSpPr txBox="1"/>
          <p:nvPr/>
        </p:nvSpPr>
        <p:spPr>
          <a:xfrm>
            <a:off x="4264079" y="5696132"/>
            <a:ext cx="824137" cy="683264"/>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Cosmos DB</a:t>
            </a:r>
          </a:p>
        </p:txBody>
      </p:sp>
      <p:pic>
        <p:nvPicPr>
          <p:cNvPr id="24" name="Picture 23">
            <a:extLst>
              <a:ext uri="{FF2B5EF4-FFF2-40B4-BE49-F238E27FC236}">
                <a16:creationId xmlns:a16="http://schemas.microsoft.com/office/drawing/2014/main" id="{82DB8C13-A6D0-45B7-89C8-2D35E0A96120}"/>
              </a:ext>
            </a:extLst>
          </p:cNvPr>
          <p:cNvPicPr>
            <a:picLocks noChangeAspect="1"/>
          </p:cNvPicPr>
          <p:nvPr/>
        </p:nvPicPr>
        <p:blipFill>
          <a:blip r:embed="rId6"/>
          <a:stretch>
            <a:fillRect/>
          </a:stretch>
        </p:blipFill>
        <p:spPr>
          <a:xfrm>
            <a:off x="3367029" y="5096600"/>
            <a:ext cx="694944" cy="694944"/>
          </a:xfrm>
          <a:prstGeom prst="rect">
            <a:avLst/>
          </a:prstGeom>
        </p:spPr>
      </p:pic>
      <p:sp>
        <p:nvSpPr>
          <p:cNvPr id="100" name="TextBox 99">
            <a:extLst>
              <a:ext uri="{FF2B5EF4-FFF2-40B4-BE49-F238E27FC236}">
                <a16:creationId xmlns:a16="http://schemas.microsoft.com/office/drawing/2014/main" id="{293B6669-C3C1-425C-85A0-4C2F85538643}"/>
              </a:ext>
            </a:extLst>
          </p:cNvPr>
          <p:cNvSpPr txBox="1"/>
          <p:nvPr/>
        </p:nvSpPr>
        <p:spPr>
          <a:xfrm>
            <a:off x="3280509" y="5696132"/>
            <a:ext cx="824137" cy="683264"/>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Azure Search</a:t>
            </a:r>
          </a:p>
        </p:txBody>
      </p:sp>
      <p:cxnSp>
        <p:nvCxnSpPr>
          <p:cNvPr id="26" name="Straight Arrow Connector 25">
            <a:extLst>
              <a:ext uri="{FF2B5EF4-FFF2-40B4-BE49-F238E27FC236}">
                <a16:creationId xmlns:a16="http://schemas.microsoft.com/office/drawing/2014/main" id="{2883A127-640F-4843-AB5A-E6F10AE19BA8}"/>
              </a:ext>
            </a:extLst>
          </p:cNvPr>
          <p:cNvCxnSpPr>
            <a:stCxn id="84" idx="2"/>
            <a:endCxn id="22" idx="0"/>
          </p:cNvCxnSpPr>
          <p:nvPr/>
        </p:nvCxnSpPr>
        <p:spPr>
          <a:xfrm flipH="1">
            <a:off x="4675158" y="3573462"/>
            <a:ext cx="990" cy="55567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1FACCBD-C111-4C23-8546-8E13F4202799}"/>
              </a:ext>
            </a:extLst>
          </p:cNvPr>
          <p:cNvCxnSpPr>
            <a:stCxn id="24" idx="3"/>
            <a:endCxn id="4098" idx="1"/>
          </p:cNvCxnSpPr>
          <p:nvPr/>
        </p:nvCxnSpPr>
        <p:spPr>
          <a:xfrm>
            <a:off x="4061973" y="5444072"/>
            <a:ext cx="266702" cy="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87E6B1-F79B-44C0-844B-00917E76CDDD}"/>
              </a:ext>
            </a:extLst>
          </p:cNvPr>
          <p:cNvCxnSpPr>
            <a:stCxn id="24" idx="0"/>
          </p:cNvCxnSpPr>
          <p:nvPr/>
        </p:nvCxnSpPr>
        <p:spPr>
          <a:xfrm flipH="1" flipV="1">
            <a:off x="3714500" y="3573462"/>
            <a:ext cx="1" cy="152313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113" name="Group 4112">
            <a:extLst>
              <a:ext uri="{FF2B5EF4-FFF2-40B4-BE49-F238E27FC236}">
                <a16:creationId xmlns:a16="http://schemas.microsoft.com/office/drawing/2014/main" id="{8BC6B274-BA18-4C02-9CE9-CAE114AFEFC8}"/>
              </a:ext>
            </a:extLst>
          </p:cNvPr>
          <p:cNvGrpSpPr/>
          <p:nvPr/>
        </p:nvGrpSpPr>
        <p:grpSpPr>
          <a:xfrm>
            <a:off x="1307895" y="3573462"/>
            <a:ext cx="824137" cy="1848743"/>
            <a:chOff x="1307895" y="3573462"/>
            <a:chExt cx="824137" cy="1848743"/>
          </a:xfrm>
        </p:grpSpPr>
        <p:pic>
          <p:nvPicPr>
            <p:cNvPr id="20" name="Picture 19">
              <a:extLst>
                <a:ext uri="{FF2B5EF4-FFF2-40B4-BE49-F238E27FC236}">
                  <a16:creationId xmlns:a16="http://schemas.microsoft.com/office/drawing/2014/main" id="{1CAA3241-CF17-4ACA-8520-D86374A162B2}"/>
                </a:ext>
              </a:extLst>
            </p:cNvPr>
            <p:cNvPicPr>
              <a:picLocks noChangeAspect="1"/>
            </p:cNvPicPr>
            <p:nvPr/>
          </p:nvPicPr>
          <p:blipFill>
            <a:blip r:embed="rId7"/>
            <a:stretch>
              <a:fillRect/>
            </a:stretch>
          </p:blipFill>
          <p:spPr>
            <a:xfrm>
              <a:off x="1373698" y="4127302"/>
              <a:ext cx="694944" cy="694944"/>
            </a:xfrm>
            <a:prstGeom prst="rect">
              <a:avLst/>
            </a:prstGeom>
          </p:spPr>
        </p:pic>
        <p:sp>
          <p:nvSpPr>
            <p:cNvPr id="83" name="TextBox 82">
              <a:extLst>
                <a:ext uri="{FF2B5EF4-FFF2-40B4-BE49-F238E27FC236}">
                  <a16:creationId xmlns:a16="http://schemas.microsoft.com/office/drawing/2014/main" id="{5EF63F89-DB6A-49C9-894A-32E81149E227}"/>
                </a:ext>
              </a:extLst>
            </p:cNvPr>
            <p:cNvSpPr txBox="1"/>
            <p:nvPr/>
          </p:nvSpPr>
          <p:spPr>
            <a:xfrm>
              <a:off x="1307895" y="4738941"/>
              <a:ext cx="824137" cy="683264"/>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Azure SQL Database</a:t>
              </a:r>
            </a:p>
          </p:txBody>
        </p:sp>
        <p:cxnSp>
          <p:nvCxnSpPr>
            <p:cNvPr id="36" name="Straight Arrow Connector 35">
              <a:extLst>
                <a:ext uri="{FF2B5EF4-FFF2-40B4-BE49-F238E27FC236}">
                  <a16:creationId xmlns:a16="http://schemas.microsoft.com/office/drawing/2014/main" id="{619FD06F-CB8B-4416-AD66-4B69E966C6ED}"/>
                </a:ext>
              </a:extLst>
            </p:cNvPr>
            <p:cNvCxnSpPr>
              <a:stCxn id="12" idx="2"/>
              <a:endCxn id="20" idx="0"/>
            </p:cNvCxnSpPr>
            <p:nvPr/>
          </p:nvCxnSpPr>
          <p:spPr>
            <a:xfrm flipH="1">
              <a:off x="1721170" y="3573462"/>
              <a:ext cx="1268" cy="55384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11" name="Rectangle 110">
            <a:extLst>
              <a:ext uri="{FF2B5EF4-FFF2-40B4-BE49-F238E27FC236}">
                <a16:creationId xmlns:a16="http://schemas.microsoft.com/office/drawing/2014/main" id="{17293EBD-59AF-49A5-A433-A3C0A8BFD50F}"/>
              </a:ext>
            </a:extLst>
          </p:cNvPr>
          <p:cNvSpPr/>
          <p:nvPr/>
        </p:nvSpPr>
        <p:spPr bwMode="auto">
          <a:xfrm>
            <a:off x="6188543" y="1516063"/>
            <a:ext cx="2895598" cy="2057399"/>
          </a:xfrm>
          <a:prstGeom prst="rect">
            <a:avLst/>
          </a:prstGeom>
          <a:solidFill>
            <a:schemeClr val="bg1"/>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Item Catalog</a:t>
            </a:r>
          </a:p>
        </p:txBody>
      </p:sp>
      <p:pic>
        <p:nvPicPr>
          <p:cNvPr id="112" name="Picture 111">
            <a:extLst>
              <a:ext uri="{FF2B5EF4-FFF2-40B4-BE49-F238E27FC236}">
                <a16:creationId xmlns:a16="http://schemas.microsoft.com/office/drawing/2014/main" id="{B14A8ED7-DBA1-48F6-ACA5-2C8824D09BE6}"/>
              </a:ext>
            </a:extLst>
          </p:cNvPr>
          <p:cNvPicPr>
            <a:picLocks noChangeAspect="1"/>
          </p:cNvPicPr>
          <p:nvPr/>
        </p:nvPicPr>
        <p:blipFill>
          <a:blip r:embed="rId3"/>
          <a:stretch>
            <a:fillRect/>
          </a:stretch>
        </p:blipFill>
        <p:spPr>
          <a:xfrm>
            <a:off x="6327223" y="2176408"/>
            <a:ext cx="694944" cy="694944"/>
          </a:xfrm>
          <a:prstGeom prst="rect">
            <a:avLst/>
          </a:prstGeom>
        </p:spPr>
      </p:pic>
      <p:sp>
        <p:nvSpPr>
          <p:cNvPr id="113" name="TextBox 112">
            <a:extLst>
              <a:ext uri="{FF2B5EF4-FFF2-40B4-BE49-F238E27FC236}">
                <a16:creationId xmlns:a16="http://schemas.microsoft.com/office/drawing/2014/main" id="{D48DB12B-651C-45A2-9524-4843755B59EB}"/>
              </a:ext>
            </a:extLst>
          </p:cNvPr>
          <p:cNvSpPr txBox="1"/>
          <p:nvPr/>
        </p:nvSpPr>
        <p:spPr>
          <a:xfrm>
            <a:off x="6284549" y="2765772"/>
            <a:ext cx="780291" cy="683264"/>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Search Items</a:t>
            </a:r>
          </a:p>
        </p:txBody>
      </p:sp>
      <p:pic>
        <p:nvPicPr>
          <p:cNvPr id="114" name="Picture 113">
            <a:extLst>
              <a:ext uri="{FF2B5EF4-FFF2-40B4-BE49-F238E27FC236}">
                <a16:creationId xmlns:a16="http://schemas.microsoft.com/office/drawing/2014/main" id="{28DE9D14-D664-4F60-BB9E-10815DAEB2BF}"/>
              </a:ext>
            </a:extLst>
          </p:cNvPr>
          <p:cNvPicPr>
            <a:picLocks noChangeAspect="1"/>
          </p:cNvPicPr>
          <p:nvPr/>
        </p:nvPicPr>
        <p:blipFill>
          <a:blip r:embed="rId3"/>
          <a:stretch>
            <a:fillRect/>
          </a:stretch>
        </p:blipFill>
        <p:spPr>
          <a:xfrm>
            <a:off x="7304314" y="2196506"/>
            <a:ext cx="694944" cy="694944"/>
          </a:xfrm>
          <a:prstGeom prst="rect">
            <a:avLst/>
          </a:prstGeom>
        </p:spPr>
      </p:pic>
      <p:sp>
        <p:nvSpPr>
          <p:cNvPr id="115" name="TextBox 114">
            <a:extLst>
              <a:ext uri="{FF2B5EF4-FFF2-40B4-BE49-F238E27FC236}">
                <a16:creationId xmlns:a16="http://schemas.microsoft.com/office/drawing/2014/main" id="{FA5C7093-8298-41DC-AC7F-E65C5907A917}"/>
              </a:ext>
            </a:extLst>
          </p:cNvPr>
          <p:cNvSpPr txBox="1"/>
          <p:nvPr/>
        </p:nvSpPr>
        <p:spPr>
          <a:xfrm>
            <a:off x="7257068" y="2785870"/>
            <a:ext cx="780291" cy="489365"/>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Get Item</a:t>
            </a:r>
          </a:p>
        </p:txBody>
      </p:sp>
      <p:pic>
        <p:nvPicPr>
          <p:cNvPr id="116" name="Picture 115">
            <a:extLst>
              <a:ext uri="{FF2B5EF4-FFF2-40B4-BE49-F238E27FC236}">
                <a16:creationId xmlns:a16="http://schemas.microsoft.com/office/drawing/2014/main" id="{53DCD6DD-ECC5-4DBD-B516-DA79F121FCAD}"/>
              </a:ext>
            </a:extLst>
          </p:cNvPr>
          <p:cNvPicPr>
            <a:picLocks noChangeAspect="1"/>
          </p:cNvPicPr>
          <p:nvPr/>
        </p:nvPicPr>
        <p:blipFill>
          <a:blip r:embed="rId3"/>
          <a:stretch>
            <a:fillRect/>
          </a:stretch>
        </p:blipFill>
        <p:spPr>
          <a:xfrm>
            <a:off x="8223284" y="2176408"/>
            <a:ext cx="694944" cy="694944"/>
          </a:xfrm>
          <a:prstGeom prst="rect">
            <a:avLst/>
          </a:prstGeom>
        </p:spPr>
      </p:pic>
      <p:sp>
        <p:nvSpPr>
          <p:cNvPr id="121" name="TextBox 120">
            <a:extLst>
              <a:ext uri="{FF2B5EF4-FFF2-40B4-BE49-F238E27FC236}">
                <a16:creationId xmlns:a16="http://schemas.microsoft.com/office/drawing/2014/main" id="{E04A3B18-7E11-4F7D-91A5-876DCF68CDCB}"/>
              </a:ext>
            </a:extLst>
          </p:cNvPr>
          <p:cNvSpPr txBox="1"/>
          <p:nvPr/>
        </p:nvSpPr>
        <p:spPr>
          <a:xfrm>
            <a:off x="8176037" y="2782316"/>
            <a:ext cx="780291" cy="683264"/>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Get Item Photo</a:t>
            </a:r>
          </a:p>
        </p:txBody>
      </p:sp>
      <p:pic>
        <p:nvPicPr>
          <p:cNvPr id="122" name="Picture 2" descr="Related image">
            <a:extLst>
              <a:ext uri="{FF2B5EF4-FFF2-40B4-BE49-F238E27FC236}">
                <a16:creationId xmlns:a16="http://schemas.microsoft.com/office/drawing/2014/main" id="{A50D0917-82C5-49C0-8ECD-484672320D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8869" y="5096600"/>
            <a:ext cx="694944" cy="694944"/>
          </a:xfrm>
          <a:prstGeom prst="rect">
            <a:avLst/>
          </a:prstGeom>
          <a:noFill/>
          <a:extLst>
            <a:ext uri="{909E8E84-426E-40DD-AFC4-6F175D3DCCD1}">
              <a14:hiddenFill xmlns:a14="http://schemas.microsoft.com/office/drawing/2010/main">
                <a:solidFill>
                  <a:srgbClr val="FFFFFF"/>
                </a:solidFill>
              </a14:hiddenFill>
            </a:ext>
          </a:extLst>
        </p:spPr>
      </p:pic>
      <p:sp>
        <p:nvSpPr>
          <p:cNvPr id="124" name="TextBox 123">
            <a:extLst>
              <a:ext uri="{FF2B5EF4-FFF2-40B4-BE49-F238E27FC236}">
                <a16:creationId xmlns:a16="http://schemas.microsoft.com/office/drawing/2014/main" id="{5CA31F74-E640-4E19-A188-574CD4CD057E}"/>
              </a:ext>
            </a:extLst>
          </p:cNvPr>
          <p:cNvSpPr txBox="1"/>
          <p:nvPr/>
        </p:nvSpPr>
        <p:spPr>
          <a:xfrm>
            <a:off x="7224273" y="4749128"/>
            <a:ext cx="824137" cy="489365"/>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API</a:t>
            </a:r>
          </a:p>
        </p:txBody>
      </p:sp>
      <p:sp>
        <p:nvSpPr>
          <p:cNvPr id="125" name="TextBox 124">
            <a:extLst>
              <a:ext uri="{FF2B5EF4-FFF2-40B4-BE49-F238E27FC236}">
                <a16:creationId xmlns:a16="http://schemas.microsoft.com/office/drawing/2014/main" id="{AF1E6695-0B5E-4B02-9CCF-6DF0AF600CC6}"/>
              </a:ext>
            </a:extLst>
          </p:cNvPr>
          <p:cNvSpPr txBox="1"/>
          <p:nvPr/>
        </p:nvSpPr>
        <p:spPr>
          <a:xfrm>
            <a:off x="7224273" y="5696132"/>
            <a:ext cx="824137" cy="683264"/>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Cosmos DB</a:t>
            </a:r>
          </a:p>
        </p:txBody>
      </p:sp>
      <p:pic>
        <p:nvPicPr>
          <p:cNvPr id="126" name="Picture 125">
            <a:extLst>
              <a:ext uri="{FF2B5EF4-FFF2-40B4-BE49-F238E27FC236}">
                <a16:creationId xmlns:a16="http://schemas.microsoft.com/office/drawing/2014/main" id="{0DA14594-9814-4B60-8AC9-61258A1450CC}"/>
              </a:ext>
            </a:extLst>
          </p:cNvPr>
          <p:cNvPicPr>
            <a:picLocks noChangeAspect="1"/>
          </p:cNvPicPr>
          <p:nvPr/>
        </p:nvPicPr>
        <p:blipFill>
          <a:blip r:embed="rId6"/>
          <a:stretch>
            <a:fillRect/>
          </a:stretch>
        </p:blipFill>
        <p:spPr>
          <a:xfrm>
            <a:off x="6327223" y="5096600"/>
            <a:ext cx="694944" cy="694944"/>
          </a:xfrm>
          <a:prstGeom prst="rect">
            <a:avLst/>
          </a:prstGeom>
        </p:spPr>
      </p:pic>
      <p:sp>
        <p:nvSpPr>
          <p:cNvPr id="128" name="TextBox 127">
            <a:extLst>
              <a:ext uri="{FF2B5EF4-FFF2-40B4-BE49-F238E27FC236}">
                <a16:creationId xmlns:a16="http://schemas.microsoft.com/office/drawing/2014/main" id="{FC771D41-4344-4C96-BACF-D8753A122115}"/>
              </a:ext>
            </a:extLst>
          </p:cNvPr>
          <p:cNvSpPr txBox="1"/>
          <p:nvPr/>
        </p:nvSpPr>
        <p:spPr>
          <a:xfrm>
            <a:off x="6240703" y="5696132"/>
            <a:ext cx="824137" cy="683264"/>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Azure Search</a:t>
            </a:r>
          </a:p>
        </p:txBody>
      </p:sp>
      <p:cxnSp>
        <p:nvCxnSpPr>
          <p:cNvPr id="129" name="Straight Arrow Connector 128">
            <a:extLst>
              <a:ext uri="{FF2B5EF4-FFF2-40B4-BE49-F238E27FC236}">
                <a16:creationId xmlns:a16="http://schemas.microsoft.com/office/drawing/2014/main" id="{DB97B532-005B-4A7D-AF98-2391605A0E8E}"/>
              </a:ext>
            </a:extLst>
          </p:cNvPr>
          <p:cNvCxnSpPr>
            <a:cxnSpLocks/>
            <a:endCxn id="39" idx="0"/>
          </p:cNvCxnSpPr>
          <p:nvPr/>
        </p:nvCxnSpPr>
        <p:spPr>
          <a:xfrm>
            <a:off x="7627730" y="3571893"/>
            <a:ext cx="7622" cy="90288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3349BE10-58BF-4360-A4AD-7461D5EA0795}"/>
              </a:ext>
            </a:extLst>
          </p:cNvPr>
          <p:cNvCxnSpPr>
            <a:stCxn id="126" idx="3"/>
            <a:endCxn id="122" idx="1"/>
          </p:cNvCxnSpPr>
          <p:nvPr/>
        </p:nvCxnSpPr>
        <p:spPr>
          <a:xfrm>
            <a:off x="7022167" y="5444072"/>
            <a:ext cx="266702" cy="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DD0DC6A8-C7F2-410C-81A1-B00C8C483BFE}"/>
              </a:ext>
            </a:extLst>
          </p:cNvPr>
          <p:cNvCxnSpPr>
            <a:stCxn id="126" idx="0"/>
          </p:cNvCxnSpPr>
          <p:nvPr/>
        </p:nvCxnSpPr>
        <p:spPr>
          <a:xfrm flipH="1" flipV="1">
            <a:off x="6674694" y="3573462"/>
            <a:ext cx="1" cy="152313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4AA3D364-91A0-45A3-967F-A727D7D8B9FD}"/>
              </a:ext>
            </a:extLst>
          </p:cNvPr>
          <p:cNvPicPr>
            <a:picLocks noChangeAspect="1"/>
          </p:cNvPicPr>
          <p:nvPr/>
        </p:nvPicPr>
        <p:blipFill>
          <a:blip r:embed="rId8"/>
          <a:stretch>
            <a:fillRect/>
          </a:stretch>
        </p:blipFill>
        <p:spPr>
          <a:xfrm>
            <a:off x="6987631" y="4474774"/>
            <a:ext cx="1295441" cy="371090"/>
          </a:xfrm>
          <a:prstGeom prst="rect">
            <a:avLst/>
          </a:prstGeom>
        </p:spPr>
      </p:pic>
      <p:pic>
        <p:nvPicPr>
          <p:cNvPr id="4096" name="Picture 4095">
            <a:extLst>
              <a:ext uri="{FF2B5EF4-FFF2-40B4-BE49-F238E27FC236}">
                <a16:creationId xmlns:a16="http://schemas.microsoft.com/office/drawing/2014/main" id="{D5A41D4E-8CE4-4EB2-8436-F64A3A67E629}"/>
              </a:ext>
            </a:extLst>
          </p:cNvPr>
          <p:cNvPicPr>
            <a:picLocks noChangeAspect="1"/>
          </p:cNvPicPr>
          <p:nvPr/>
        </p:nvPicPr>
        <p:blipFill>
          <a:blip r:embed="rId9"/>
          <a:stretch>
            <a:fillRect/>
          </a:stretch>
        </p:blipFill>
        <p:spPr>
          <a:xfrm>
            <a:off x="8223533" y="5096600"/>
            <a:ext cx="694944" cy="694944"/>
          </a:xfrm>
          <a:prstGeom prst="rect">
            <a:avLst/>
          </a:prstGeom>
        </p:spPr>
      </p:pic>
      <p:sp>
        <p:nvSpPr>
          <p:cNvPr id="132" name="TextBox 131">
            <a:extLst>
              <a:ext uri="{FF2B5EF4-FFF2-40B4-BE49-F238E27FC236}">
                <a16:creationId xmlns:a16="http://schemas.microsoft.com/office/drawing/2014/main" id="{715A537E-3898-4EFE-8BC2-20F25C99DB9F}"/>
              </a:ext>
            </a:extLst>
          </p:cNvPr>
          <p:cNvSpPr txBox="1"/>
          <p:nvPr/>
        </p:nvSpPr>
        <p:spPr>
          <a:xfrm>
            <a:off x="8154113" y="5699623"/>
            <a:ext cx="824137" cy="683264"/>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Blob Storage</a:t>
            </a:r>
          </a:p>
        </p:txBody>
      </p:sp>
      <p:cxnSp>
        <p:nvCxnSpPr>
          <p:cNvPr id="4099" name="Straight Arrow Connector 4098">
            <a:extLst>
              <a:ext uri="{FF2B5EF4-FFF2-40B4-BE49-F238E27FC236}">
                <a16:creationId xmlns:a16="http://schemas.microsoft.com/office/drawing/2014/main" id="{8A37C187-EB82-495E-8C41-94023533A226}"/>
              </a:ext>
            </a:extLst>
          </p:cNvPr>
          <p:cNvCxnSpPr>
            <a:stCxn id="122" idx="3"/>
            <a:endCxn id="4096" idx="1"/>
          </p:cNvCxnSpPr>
          <p:nvPr/>
        </p:nvCxnSpPr>
        <p:spPr>
          <a:xfrm>
            <a:off x="7983813" y="5444072"/>
            <a:ext cx="23972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06" name="Straight Arrow Connector 4105">
            <a:extLst>
              <a:ext uri="{FF2B5EF4-FFF2-40B4-BE49-F238E27FC236}">
                <a16:creationId xmlns:a16="http://schemas.microsoft.com/office/drawing/2014/main" id="{BD15135A-4033-4734-8B9C-ED789C288CB4}"/>
              </a:ext>
            </a:extLst>
          </p:cNvPr>
          <p:cNvCxnSpPr>
            <a:cxnSpLocks/>
            <a:stCxn id="4096" idx="0"/>
          </p:cNvCxnSpPr>
          <p:nvPr/>
        </p:nvCxnSpPr>
        <p:spPr>
          <a:xfrm flipV="1">
            <a:off x="8571005" y="3571893"/>
            <a:ext cx="0" cy="152470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3" name="Rectangle 162">
            <a:extLst>
              <a:ext uri="{FF2B5EF4-FFF2-40B4-BE49-F238E27FC236}">
                <a16:creationId xmlns:a16="http://schemas.microsoft.com/office/drawing/2014/main" id="{EA5E725A-510F-4ADC-949A-A25BF8FD9BCC}"/>
              </a:ext>
            </a:extLst>
          </p:cNvPr>
          <p:cNvSpPr/>
          <p:nvPr/>
        </p:nvSpPr>
        <p:spPr bwMode="auto">
          <a:xfrm>
            <a:off x="9141025" y="1516063"/>
            <a:ext cx="2895598" cy="2057399"/>
          </a:xfrm>
          <a:prstGeom prst="rect">
            <a:avLst/>
          </a:prstGeom>
          <a:solidFill>
            <a:schemeClr val="bg1"/>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Shopping Cart</a:t>
            </a:r>
          </a:p>
        </p:txBody>
      </p:sp>
      <p:pic>
        <p:nvPicPr>
          <p:cNvPr id="164" name="Picture 163">
            <a:extLst>
              <a:ext uri="{FF2B5EF4-FFF2-40B4-BE49-F238E27FC236}">
                <a16:creationId xmlns:a16="http://schemas.microsoft.com/office/drawing/2014/main" id="{4A964EB4-0334-4881-A4D2-D066137E373F}"/>
              </a:ext>
            </a:extLst>
          </p:cNvPr>
          <p:cNvPicPr>
            <a:picLocks noChangeAspect="1"/>
          </p:cNvPicPr>
          <p:nvPr/>
        </p:nvPicPr>
        <p:blipFill>
          <a:blip r:embed="rId3"/>
          <a:stretch>
            <a:fillRect/>
          </a:stretch>
        </p:blipFill>
        <p:spPr>
          <a:xfrm>
            <a:off x="9279705" y="2176408"/>
            <a:ext cx="694944" cy="694944"/>
          </a:xfrm>
          <a:prstGeom prst="rect">
            <a:avLst/>
          </a:prstGeom>
        </p:spPr>
      </p:pic>
      <p:sp>
        <p:nvSpPr>
          <p:cNvPr id="165" name="TextBox 164">
            <a:extLst>
              <a:ext uri="{FF2B5EF4-FFF2-40B4-BE49-F238E27FC236}">
                <a16:creationId xmlns:a16="http://schemas.microsoft.com/office/drawing/2014/main" id="{3CB6E641-94DB-4BD8-8BE2-F800FA474C28}"/>
              </a:ext>
            </a:extLst>
          </p:cNvPr>
          <p:cNvSpPr txBox="1"/>
          <p:nvPr/>
        </p:nvSpPr>
        <p:spPr>
          <a:xfrm>
            <a:off x="9237031" y="2765772"/>
            <a:ext cx="780291" cy="489365"/>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Get Cart</a:t>
            </a:r>
          </a:p>
        </p:txBody>
      </p:sp>
      <p:pic>
        <p:nvPicPr>
          <p:cNvPr id="166" name="Picture 165">
            <a:extLst>
              <a:ext uri="{FF2B5EF4-FFF2-40B4-BE49-F238E27FC236}">
                <a16:creationId xmlns:a16="http://schemas.microsoft.com/office/drawing/2014/main" id="{4F287870-336E-4306-81BA-8AB1F359C233}"/>
              </a:ext>
            </a:extLst>
          </p:cNvPr>
          <p:cNvPicPr>
            <a:picLocks noChangeAspect="1"/>
          </p:cNvPicPr>
          <p:nvPr/>
        </p:nvPicPr>
        <p:blipFill>
          <a:blip r:embed="rId3"/>
          <a:stretch>
            <a:fillRect/>
          </a:stretch>
        </p:blipFill>
        <p:spPr>
          <a:xfrm>
            <a:off x="10256796" y="2196506"/>
            <a:ext cx="694944" cy="694944"/>
          </a:xfrm>
          <a:prstGeom prst="rect">
            <a:avLst/>
          </a:prstGeom>
        </p:spPr>
      </p:pic>
      <p:sp>
        <p:nvSpPr>
          <p:cNvPr id="167" name="TextBox 166">
            <a:extLst>
              <a:ext uri="{FF2B5EF4-FFF2-40B4-BE49-F238E27FC236}">
                <a16:creationId xmlns:a16="http://schemas.microsoft.com/office/drawing/2014/main" id="{7AF00AEB-154B-4C2F-880B-7443775199B3}"/>
              </a:ext>
            </a:extLst>
          </p:cNvPr>
          <p:cNvSpPr txBox="1"/>
          <p:nvPr/>
        </p:nvSpPr>
        <p:spPr>
          <a:xfrm>
            <a:off x="10209550" y="2785870"/>
            <a:ext cx="780291" cy="489365"/>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Add Item</a:t>
            </a:r>
          </a:p>
        </p:txBody>
      </p:sp>
      <p:pic>
        <p:nvPicPr>
          <p:cNvPr id="168" name="Picture 167">
            <a:extLst>
              <a:ext uri="{FF2B5EF4-FFF2-40B4-BE49-F238E27FC236}">
                <a16:creationId xmlns:a16="http://schemas.microsoft.com/office/drawing/2014/main" id="{C04DD06F-1F45-4A59-96A9-5A13FC88F4EC}"/>
              </a:ext>
            </a:extLst>
          </p:cNvPr>
          <p:cNvPicPr>
            <a:picLocks noChangeAspect="1"/>
          </p:cNvPicPr>
          <p:nvPr/>
        </p:nvPicPr>
        <p:blipFill>
          <a:blip r:embed="rId3"/>
          <a:stretch>
            <a:fillRect/>
          </a:stretch>
        </p:blipFill>
        <p:spPr>
          <a:xfrm>
            <a:off x="11175766" y="2176408"/>
            <a:ext cx="694944" cy="694944"/>
          </a:xfrm>
          <a:prstGeom prst="rect">
            <a:avLst/>
          </a:prstGeom>
        </p:spPr>
      </p:pic>
      <p:sp>
        <p:nvSpPr>
          <p:cNvPr id="169" name="TextBox 168">
            <a:extLst>
              <a:ext uri="{FF2B5EF4-FFF2-40B4-BE49-F238E27FC236}">
                <a16:creationId xmlns:a16="http://schemas.microsoft.com/office/drawing/2014/main" id="{07CA20FB-EBF1-413F-A891-24A0BD828C6C}"/>
              </a:ext>
            </a:extLst>
          </p:cNvPr>
          <p:cNvSpPr txBox="1"/>
          <p:nvPr/>
        </p:nvSpPr>
        <p:spPr>
          <a:xfrm>
            <a:off x="11128519" y="2782316"/>
            <a:ext cx="780291" cy="683264"/>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Remove Item</a:t>
            </a:r>
          </a:p>
        </p:txBody>
      </p:sp>
      <p:pic>
        <p:nvPicPr>
          <p:cNvPr id="170" name="Picture 2" descr="Related image">
            <a:extLst>
              <a:ext uri="{FF2B5EF4-FFF2-40B4-BE49-F238E27FC236}">
                <a16:creationId xmlns:a16="http://schemas.microsoft.com/office/drawing/2014/main" id="{694EF0CF-17B7-4FD4-96F4-8B6D87159D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41351" y="5096600"/>
            <a:ext cx="694944" cy="694944"/>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170">
            <a:extLst>
              <a:ext uri="{FF2B5EF4-FFF2-40B4-BE49-F238E27FC236}">
                <a16:creationId xmlns:a16="http://schemas.microsoft.com/office/drawing/2014/main" id="{1B44C8CC-6186-4E35-A845-65747C046273}"/>
              </a:ext>
            </a:extLst>
          </p:cNvPr>
          <p:cNvPicPr>
            <a:picLocks noChangeAspect="1"/>
          </p:cNvPicPr>
          <p:nvPr/>
        </p:nvPicPr>
        <p:blipFill>
          <a:blip r:embed="rId5"/>
          <a:stretch>
            <a:fillRect/>
          </a:stretch>
        </p:blipFill>
        <p:spPr>
          <a:xfrm>
            <a:off x="10240362" y="4129140"/>
            <a:ext cx="694944" cy="694944"/>
          </a:xfrm>
          <a:prstGeom prst="rect">
            <a:avLst/>
          </a:prstGeom>
        </p:spPr>
      </p:pic>
      <p:sp>
        <p:nvSpPr>
          <p:cNvPr id="172" name="TextBox 171">
            <a:extLst>
              <a:ext uri="{FF2B5EF4-FFF2-40B4-BE49-F238E27FC236}">
                <a16:creationId xmlns:a16="http://schemas.microsoft.com/office/drawing/2014/main" id="{6CAA1BB0-9139-41F3-826C-A770B87B15B7}"/>
              </a:ext>
            </a:extLst>
          </p:cNvPr>
          <p:cNvSpPr txBox="1"/>
          <p:nvPr/>
        </p:nvSpPr>
        <p:spPr>
          <a:xfrm>
            <a:off x="10176755" y="4749128"/>
            <a:ext cx="824137" cy="489365"/>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Table API</a:t>
            </a:r>
          </a:p>
        </p:txBody>
      </p:sp>
      <p:sp>
        <p:nvSpPr>
          <p:cNvPr id="173" name="TextBox 172">
            <a:extLst>
              <a:ext uri="{FF2B5EF4-FFF2-40B4-BE49-F238E27FC236}">
                <a16:creationId xmlns:a16="http://schemas.microsoft.com/office/drawing/2014/main" id="{A344B78F-D5FB-45FD-8642-0F5F258BB447}"/>
              </a:ext>
            </a:extLst>
          </p:cNvPr>
          <p:cNvSpPr txBox="1"/>
          <p:nvPr/>
        </p:nvSpPr>
        <p:spPr>
          <a:xfrm>
            <a:off x="10176755" y="5696132"/>
            <a:ext cx="824137" cy="683264"/>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Cosmos DB</a:t>
            </a:r>
          </a:p>
        </p:txBody>
      </p:sp>
      <p:cxnSp>
        <p:nvCxnSpPr>
          <p:cNvPr id="176" name="Straight Arrow Connector 175">
            <a:extLst>
              <a:ext uri="{FF2B5EF4-FFF2-40B4-BE49-F238E27FC236}">
                <a16:creationId xmlns:a16="http://schemas.microsoft.com/office/drawing/2014/main" id="{D7211DA5-4609-4FA4-94BA-1F791354C557}"/>
              </a:ext>
            </a:extLst>
          </p:cNvPr>
          <p:cNvCxnSpPr>
            <a:stCxn id="163" idx="2"/>
            <a:endCxn id="171" idx="0"/>
          </p:cNvCxnSpPr>
          <p:nvPr/>
        </p:nvCxnSpPr>
        <p:spPr>
          <a:xfrm flipH="1">
            <a:off x="10587834" y="3573462"/>
            <a:ext cx="990" cy="55567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DAFE68D9-661E-4014-BA72-0B1D4784B6D9}"/>
              </a:ext>
            </a:extLst>
          </p:cNvPr>
          <p:cNvCxnSpPr>
            <a:cxnSpLocks/>
            <a:stCxn id="4109" idx="3"/>
            <a:endCxn id="170" idx="1"/>
          </p:cNvCxnSpPr>
          <p:nvPr/>
        </p:nvCxnSpPr>
        <p:spPr>
          <a:xfrm>
            <a:off x="9942351" y="5444072"/>
            <a:ext cx="299000" cy="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443CB516-9FDD-4A34-99C2-AFB123F86AE5}"/>
              </a:ext>
            </a:extLst>
          </p:cNvPr>
          <p:cNvCxnSpPr>
            <a:cxnSpLocks/>
          </p:cNvCxnSpPr>
          <p:nvPr/>
        </p:nvCxnSpPr>
        <p:spPr>
          <a:xfrm flipH="1" flipV="1">
            <a:off x="9627176" y="3573462"/>
            <a:ext cx="1" cy="152313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109" name="Picture 4108">
            <a:extLst>
              <a:ext uri="{FF2B5EF4-FFF2-40B4-BE49-F238E27FC236}">
                <a16:creationId xmlns:a16="http://schemas.microsoft.com/office/drawing/2014/main" id="{ED700910-467C-4173-9F31-BA3FF72A07BE}"/>
              </a:ext>
            </a:extLst>
          </p:cNvPr>
          <p:cNvPicPr>
            <a:picLocks noChangeAspect="1"/>
          </p:cNvPicPr>
          <p:nvPr/>
        </p:nvPicPr>
        <p:blipFill>
          <a:blip r:embed="rId10"/>
          <a:stretch>
            <a:fillRect/>
          </a:stretch>
        </p:blipFill>
        <p:spPr>
          <a:xfrm>
            <a:off x="9247407" y="5096600"/>
            <a:ext cx="694944" cy="694944"/>
          </a:xfrm>
          <a:prstGeom prst="rect">
            <a:avLst/>
          </a:prstGeom>
        </p:spPr>
      </p:pic>
      <p:sp>
        <p:nvSpPr>
          <p:cNvPr id="184" name="TextBox 183">
            <a:extLst>
              <a:ext uri="{FF2B5EF4-FFF2-40B4-BE49-F238E27FC236}">
                <a16:creationId xmlns:a16="http://schemas.microsoft.com/office/drawing/2014/main" id="{68F740AC-B85E-4E8D-9045-83C2AAB22931}"/>
              </a:ext>
            </a:extLst>
          </p:cNvPr>
          <p:cNvSpPr txBox="1"/>
          <p:nvPr/>
        </p:nvSpPr>
        <p:spPr>
          <a:xfrm>
            <a:off x="9182318" y="5702453"/>
            <a:ext cx="824137" cy="877163"/>
          </a:xfrm>
          <a:prstGeom prst="rect">
            <a:avLst/>
          </a:prstGeom>
          <a:noFill/>
        </p:spPr>
        <p:txBody>
          <a:bodyPr wrap="square" lIns="0" tIns="146304" rIns="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Azure </a:t>
            </a:r>
            <a:r>
              <a:rPr lang="en-US" sz="1400" dirty="0" err="1">
                <a:gradFill>
                  <a:gsLst>
                    <a:gs pos="2917">
                      <a:schemeClr val="tx1"/>
                    </a:gs>
                    <a:gs pos="30000">
                      <a:schemeClr val="tx1"/>
                    </a:gs>
                  </a:gsLst>
                  <a:lin ang="5400000" scaled="0"/>
                </a:gradFill>
              </a:rPr>
              <a:t>Redis</a:t>
            </a:r>
            <a:r>
              <a:rPr lang="en-US" sz="1400" dirty="0">
                <a:gradFill>
                  <a:gsLst>
                    <a:gs pos="2917">
                      <a:schemeClr val="tx1"/>
                    </a:gs>
                    <a:gs pos="30000">
                      <a:schemeClr val="tx1"/>
                    </a:gs>
                  </a:gsLst>
                  <a:lin ang="5400000" scaled="0"/>
                </a:gradFill>
              </a:rPr>
              <a:t> Cache</a:t>
            </a:r>
          </a:p>
        </p:txBody>
      </p:sp>
    </p:spTree>
    <p:extLst>
      <p:ext uri="{BB962C8B-B14F-4D97-AF65-F5344CB8AC3E}">
        <p14:creationId xmlns:p14="http://schemas.microsoft.com/office/powerpoint/2010/main" val="36750593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9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09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10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7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7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7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7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10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8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98" grpId="0"/>
      <p:bldP spid="100" grpId="0"/>
      <p:bldP spid="124" grpId="0"/>
      <p:bldP spid="125" grpId="0"/>
      <p:bldP spid="128" grpId="0"/>
      <p:bldP spid="132" grpId="0"/>
      <p:bldP spid="172" grpId="0"/>
      <p:bldP spid="173" grpId="0"/>
      <p:bldP spid="184"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6" name="Title 4"/>
          <p:cNvSpPr txBox="1">
            <a:spLocks/>
          </p:cNvSpPr>
          <p:nvPr/>
        </p:nvSpPr>
        <p:spPr>
          <a:xfrm>
            <a:off x="274638" y="2125662"/>
            <a:ext cx="11887199" cy="1181862"/>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7200" b="1" i="0" u="sng" strike="noStrike" kern="1200" cap="none" spc="-100" normalizeH="0" baseline="0" noProof="0">
                <a:ln w="3175">
                  <a:noFill/>
                </a:ln>
                <a:gradFill>
                  <a:gsLst>
                    <a:gs pos="100000">
                      <a:srgbClr val="FFFFFF"/>
                    </a:gs>
                    <a:gs pos="0">
                      <a:srgbClr val="FFFFFF"/>
                    </a:gs>
                  </a:gsLst>
                  <a:lin ang="5400000" scaled="0"/>
                </a:gradFill>
                <a:effectLst/>
                <a:uLnTx/>
                <a:uFillTx/>
                <a:latin typeface="Segoe UI Light"/>
                <a:ea typeface="+mn-ea"/>
                <a:cs typeface="Segoe UI" pitchFamily="34" charset="0"/>
              </a:rPr>
              <a:t>O</a:t>
            </a:r>
            <a:r>
              <a:rPr kumimoji="0" lang="en-US" sz="7200" b="0" i="0" u="none" strike="noStrike" kern="1200" cap="none" spc="-100" normalizeH="0" baseline="0" noProof="0">
                <a:ln w="3175">
                  <a:noFill/>
                </a:ln>
                <a:gradFill>
                  <a:gsLst>
                    <a:gs pos="100000">
                      <a:srgbClr val="FFFFFF"/>
                    </a:gs>
                    <a:gs pos="0">
                      <a:srgbClr val="FFFFFF"/>
                    </a:gs>
                  </a:gsLst>
                  <a:lin ang="5400000" scaled="0"/>
                </a:gradFill>
                <a:effectLst/>
                <a:uLnTx/>
                <a:uFillTx/>
                <a:latin typeface="Segoe UI Light"/>
                <a:ea typeface="+mn-ea"/>
                <a:cs typeface="Segoe UI" pitchFamily="34" charset="0"/>
              </a:rPr>
              <a:t>pen/Closed Principle</a:t>
            </a:r>
            <a:endParaRPr kumimoji="0" lang="en-US" sz="72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endParaRPr>
          </a:p>
        </p:txBody>
      </p:sp>
      <p:sp>
        <p:nvSpPr>
          <p:cNvPr id="7" name="Title 4"/>
          <p:cNvSpPr txBox="1">
            <a:spLocks/>
          </p:cNvSpPr>
          <p:nvPr/>
        </p:nvSpPr>
        <p:spPr>
          <a:xfrm>
            <a:off x="274638" y="3215191"/>
            <a:ext cx="11963399" cy="1292662"/>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Software entities should be open for extension, but closed for modification.</a:t>
            </a:r>
          </a:p>
        </p:txBody>
      </p:sp>
      <p:sp>
        <p:nvSpPr>
          <p:cNvPr id="8" name="Title 4"/>
          <p:cNvSpPr txBox="1">
            <a:spLocks/>
          </p:cNvSpPr>
          <p:nvPr/>
        </p:nvSpPr>
        <p:spPr>
          <a:xfrm>
            <a:off x="274637" y="4397053"/>
            <a:ext cx="11963399" cy="1292662"/>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Services</a:t>
            </a:r>
            <a:r>
              <a:rPr kumimoji="0" lang="en-US" sz="40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 should be open for extension, but closed for modification.</a:t>
            </a:r>
          </a:p>
        </p:txBody>
      </p:sp>
    </p:spTree>
    <p:extLst>
      <p:ext uri="{BB962C8B-B14F-4D97-AF65-F5344CB8AC3E}">
        <p14:creationId xmlns:p14="http://schemas.microsoft.com/office/powerpoint/2010/main" val="33706835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7"/>
                                        </p:tgtEl>
                                        <p:attrNameLst>
                                          <p:attrName>style.opacity</p:attrName>
                                        </p:attrNameLst>
                                      </p:cBhvr>
                                      <p:to>
                                        <p:strVal val="0.25"/>
                                      </p:to>
                                    </p:set>
                                    <p:animEffect filter="image" prLst="opacity: 0.25">
                                      <p:cBhvr rctx="IE">
                                        <p:cTn id="7" dur="indefinite"/>
                                        <p:tgtEl>
                                          <p:spTgt spid="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74320" y="4020917"/>
            <a:ext cx="2057400" cy="2069486"/>
          </a:xfrm>
          <a:prstGeom prst="rect">
            <a:avLst/>
          </a:prstGeom>
        </p:spPr>
      </p:pic>
      <p:pic>
        <p:nvPicPr>
          <p:cNvPr id="3" name="Picture 2"/>
          <p:cNvPicPr>
            <a:picLocks noChangeAspect="1"/>
          </p:cNvPicPr>
          <p:nvPr/>
        </p:nvPicPr>
        <p:blipFill>
          <a:blip r:embed="rId4"/>
          <a:stretch>
            <a:fillRect/>
          </a:stretch>
        </p:blipFill>
        <p:spPr>
          <a:xfrm>
            <a:off x="274320" y="830262"/>
            <a:ext cx="2057400" cy="2078180"/>
          </a:xfrm>
          <a:prstGeom prst="rect">
            <a:avLst/>
          </a:prstGeom>
        </p:spPr>
      </p:pic>
      <p:sp>
        <p:nvSpPr>
          <p:cNvPr id="4" name="Text Placeholder 2"/>
          <p:cNvSpPr txBox="1">
            <a:spLocks/>
          </p:cNvSpPr>
          <p:nvPr/>
        </p:nvSpPr>
        <p:spPr>
          <a:xfrm>
            <a:off x="2560637" y="3268663"/>
            <a:ext cx="9603566" cy="2078180"/>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p>
          <a:p>
            <a:endParaRPr lang="en-US" dirty="0"/>
          </a:p>
          <a:p>
            <a:pPr marL="571500" indent="-571500"/>
            <a:endParaRPr lang="en-US" dirty="0"/>
          </a:p>
          <a:p>
            <a:endParaRPr lang="en-US" dirty="0"/>
          </a:p>
        </p:txBody>
      </p:sp>
      <p:sp>
        <p:nvSpPr>
          <p:cNvPr id="5" name="Text Placeholder 2"/>
          <p:cNvSpPr txBox="1">
            <a:spLocks/>
          </p:cNvSpPr>
          <p:nvPr/>
        </p:nvSpPr>
        <p:spPr>
          <a:xfrm>
            <a:off x="2580685" y="830262"/>
            <a:ext cx="9583518" cy="2438399"/>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The new site is looking great!</a:t>
            </a:r>
          </a:p>
          <a:p>
            <a:pPr marL="0" indent="0">
              <a:buNone/>
            </a:pPr>
            <a:endParaRPr lang="en-US" sz="3200" dirty="0"/>
          </a:p>
        </p:txBody>
      </p:sp>
      <p:sp>
        <p:nvSpPr>
          <p:cNvPr id="6" name="Text Placeholder 2"/>
          <p:cNvSpPr txBox="1">
            <a:spLocks/>
          </p:cNvSpPr>
          <p:nvPr/>
        </p:nvSpPr>
        <p:spPr>
          <a:xfrm>
            <a:off x="2580685" y="1355723"/>
            <a:ext cx="9606081" cy="685800"/>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I am, however, concerned about how dependent we are on Azure. Why don’t we deploy the same application to AWS to hedge our bets?</a:t>
            </a:r>
          </a:p>
        </p:txBody>
      </p:sp>
      <p:sp>
        <p:nvSpPr>
          <p:cNvPr id="7" name="Text Placeholder 2"/>
          <p:cNvSpPr txBox="1">
            <a:spLocks/>
          </p:cNvSpPr>
          <p:nvPr/>
        </p:nvSpPr>
        <p:spPr>
          <a:xfrm>
            <a:off x="2558122" y="4020917"/>
            <a:ext cx="9586033" cy="990599"/>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Sigh…</a:t>
            </a:r>
          </a:p>
          <a:p>
            <a:pPr marL="0" indent="0">
              <a:buNone/>
            </a:pPr>
            <a:r>
              <a:rPr lang="en-US" sz="3200" dirty="0"/>
              <a:t>Let me see what I can do.</a:t>
            </a:r>
          </a:p>
        </p:txBody>
      </p:sp>
      <p:sp>
        <p:nvSpPr>
          <p:cNvPr id="8" name="Text Placeholder 2"/>
          <p:cNvSpPr txBox="1">
            <a:spLocks/>
          </p:cNvSpPr>
          <p:nvPr/>
        </p:nvSpPr>
        <p:spPr>
          <a:xfrm>
            <a:off x="2565907" y="2769687"/>
            <a:ext cx="9606081" cy="685800"/>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The cloud is the cloud so it should be pretty easy, right?</a:t>
            </a:r>
          </a:p>
        </p:txBody>
      </p:sp>
    </p:spTree>
    <p:extLst>
      <p:ext uri="{BB962C8B-B14F-4D97-AF65-F5344CB8AC3E}">
        <p14:creationId xmlns:p14="http://schemas.microsoft.com/office/powerpoint/2010/main" val="28889993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5" name="Title 4"/>
          <p:cNvSpPr txBox="1">
            <a:spLocks/>
          </p:cNvSpPr>
          <p:nvPr/>
        </p:nvSpPr>
        <p:spPr>
          <a:xfrm>
            <a:off x="274638" y="2125662"/>
            <a:ext cx="11887199" cy="1181862"/>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7200" b="1" i="0" u="sng" strike="noStrike" kern="1200" cap="none" spc="-100" normalizeH="0" baseline="0" noProof="0">
                <a:ln w="3175">
                  <a:noFill/>
                </a:ln>
                <a:gradFill>
                  <a:gsLst>
                    <a:gs pos="100000">
                      <a:srgbClr val="FFFFFF"/>
                    </a:gs>
                    <a:gs pos="0">
                      <a:srgbClr val="FFFFFF"/>
                    </a:gs>
                  </a:gsLst>
                  <a:lin ang="5400000" scaled="0"/>
                </a:gradFill>
                <a:effectLst/>
                <a:uLnTx/>
                <a:uFillTx/>
                <a:latin typeface="Segoe UI Light"/>
                <a:ea typeface="+mn-ea"/>
                <a:cs typeface="Segoe UI" pitchFamily="34" charset="0"/>
              </a:rPr>
              <a:t>L</a:t>
            </a:r>
            <a:r>
              <a:rPr kumimoji="0" lang="en-US" sz="7200" b="0" i="0" u="none" strike="noStrike" kern="1200" cap="none" spc="-100" normalizeH="0" baseline="0" noProof="0">
                <a:ln w="3175">
                  <a:noFill/>
                </a:ln>
                <a:gradFill>
                  <a:gsLst>
                    <a:gs pos="100000">
                      <a:srgbClr val="FFFFFF"/>
                    </a:gs>
                    <a:gs pos="0">
                      <a:srgbClr val="FFFFFF"/>
                    </a:gs>
                  </a:gsLst>
                  <a:lin ang="5400000" scaled="0"/>
                </a:gradFill>
                <a:effectLst/>
                <a:uLnTx/>
                <a:uFillTx/>
                <a:latin typeface="Segoe UI Light"/>
                <a:ea typeface="+mn-ea"/>
                <a:cs typeface="Segoe UI" pitchFamily="34" charset="0"/>
              </a:rPr>
              <a:t>iskov Substitution Principle</a:t>
            </a:r>
            <a:endParaRPr kumimoji="0" lang="en-US" sz="72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endParaRPr>
          </a:p>
        </p:txBody>
      </p:sp>
      <p:sp>
        <p:nvSpPr>
          <p:cNvPr id="6" name="Title 4"/>
          <p:cNvSpPr txBox="1">
            <a:spLocks/>
          </p:cNvSpPr>
          <p:nvPr/>
        </p:nvSpPr>
        <p:spPr>
          <a:xfrm>
            <a:off x="274638" y="3215191"/>
            <a:ext cx="11963399" cy="1846659"/>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Objects in a program should be replaceable with instances of their subtypes without altering the correctness of that program.</a:t>
            </a:r>
          </a:p>
        </p:txBody>
      </p:sp>
    </p:spTree>
    <p:extLst>
      <p:ext uri="{BB962C8B-B14F-4D97-AF65-F5344CB8AC3E}">
        <p14:creationId xmlns:p14="http://schemas.microsoft.com/office/powerpoint/2010/main" val="389131378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274639" y="2952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2" normalizeH="0" baseline="0" noProof="0">
                <a:ln w="3175">
                  <a:noFill/>
                </a:ln>
                <a:gradFill>
                  <a:gsLst>
                    <a:gs pos="1250">
                      <a:srgbClr val="353535"/>
                    </a:gs>
                    <a:gs pos="100000">
                      <a:srgbClr val="353535"/>
                    </a:gs>
                  </a:gsLst>
                  <a:lin ang="5400000" scaled="0"/>
                </a:gradFill>
                <a:effectLst/>
                <a:uLnTx/>
                <a:uFillTx/>
                <a:latin typeface="Segoe UI Light"/>
                <a:ea typeface="+mn-ea"/>
                <a:cs typeface="Segoe UI" pitchFamily="34" charset="0"/>
              </a:rPr>
              <a:t>Current Design</a:t>
            </a:r>
            <a:endParaRPr kumimoji="0" lang="en-US" sz="4800" b="0" i="0" u="none" strike="noStrike" kern="1200" cap="none" spc="-102" normalizeH="0" baseline="0" noProof="0" dirty="0">
              <a:ln w="3175">
                <a:noFill/>
              </a:ln>
              <a:gradFill>
                <a:gsLst>
                  <a:gs pos="1250">
                    <a:srgbClr val="353535"/>
                  </a:gs>
                  <a:gs pos="100000">
                    <a:srgbClr val="353535"/>
                  </a:gs>
                </a:gsLst>
                <a:lin ang="5400000" scaled="0"/>
              </a:gradFill>
              <a:effectLst/>
              <a:uLnTx/>
              <a:uFillTx/>
              <a:latin typeface="Segoe UI Light"/>
              <a:ea typeface="+mn-ea"/>
              <a:cs typeface="Segoe UI" pitchFamily="34" charset="0"/>
            </a:endParaRPr>
          </a:p>
        </p:txBody>
      </p:sp>
      <p:pic>
        <p:nvPicPr>
          <p:cNvPr id="3" name="Picture 2"/>
          <p:cNvPicPr>
            <a:picLocks noChangeAspect="1"/>
          </p:cNvPicPr>
          <p:nvPr/>
        </p:nvPicPr>
        <p:blipFill>
          <a:blip r:embed="rId3"/>
          <a:stretch>
            <a:fillRect/>
          </a:stretch>
        </p:blipFill>
        <p:spPr>
          <a:xfrm>
            <a:off x="2295122" y="1287462"/>
            <a:ext cx="7848598" cy="4950772"/>
          </a:xfrm>
          <a:prstGeom prst="rect">
            <a:avLst/>
          </a:prstGeom>
        </p:spPr>
      </p:pic>
    </p:spTree>
    <p:extLst>
      <p:ext uri="{BB962C8B-B14F-4D97-AF65-F5344CB8AC3E}">
        <p14:creationId xmlns:p14="http://schemas.microsoft.com/office/powerpoint/2010/main" val="37487280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6"/>
          <p:cNvSpPr txBox="1">
            <a:spLocks/>
          </p:cNvSpPr>
          <p:nvPr/>
        </p:nvSpPr>
        <p:spPr>
          <a:xfrm>
            <a:off x="274639" y="2952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2" normalizeH="0" baseline="0" noProof="0" dirty="0">
                <a:ln w="3175">
                  <a:noFill/>
                </a:ln>
                <a:gradFill>
                  <a:gsLst>
                    <a:gs pos="1250">
                      <a:srgbClr val="353535"/>
                    </a:gs>
                    <a:gs pos="100000">
                      <a:srgbClr val="353535"/>
                    </a:gs>
                  </a:gsLst>
                  <a:lin ang="5400000" scaled="0"/>
                </a:gradFill>
                <a:effectLst/>
                <a:uLnTx/>
                <a:uFillTx/>
                <a:ea typeface="+mn-ea"/>
                <a:cs typeface="Segoe UI" pitchFamily="34" charset="0"/>
              </a:rPr>
              <a:t>SOLID Principles</a:t>
            </a:r>
          </a:p>
        </p:txBody>
      </p:sp>
      <p:sp>
        <p:nvSpPr>
          <p:cNvPr id="17" name="Text Placeholder 5"/>
          <p:cNvSpPr txBox="1">
            <a:spLocks/>
          </p:cNvSpPr>
          <p:nvPr/>
        </p:nvSpPr>
        <p:spPr>
          <a:xfrm>
            <a:off x="274639" y="1212850"/>
            <a:ext cx="457198" cy="3447098"/>
          </a:xfrm>
          <a:prstGeom prst="rect">
            <a:avLst/>
          </a:prstGeom>
        </p:spPr>
        <p:txBody>
          <a:bodyPr vert="horz" wrap="square" lIns="0" tIns="91440" rIns="0"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r"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1" i="0" u="none" strike="noStrike" kern="1200" cap="none" spc="0" normalizeH="0" baseline="0" noProof="0">
                <a:ln>
                  <a:noFill/>
                </a:ln>
                <a:gradFill>
                  <a:gsLst>
                    <a:gs pos="1250">
                      <a:srgbClr val="353535"/>
                    </a:gs>
                    <a:gs pos="99000">
                      <a:srgbClr val="353535"/>
                    </a:gs>
                  </a:gsLst>
                  <a:lin ang="5400000" scaled="0"/>
                </a:gradFill>
                <a:effectLst/>
                <a:uLnTx/>
                <a:uFillTx/>
                <a:latin typeface="Segoe UI Light"/>
                <a:ea typeface="+mn-ea"/>
                <a:cs typeface="+mn-cs"/>
              </a:rPr>
              <a:t>S</a:t>
            </a:r>
          </a:p>
          <a:p>
            <a:pPr marL="0" marR="0" lvl="0" indent="0" algn="r"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1" i="0" u="none" strike="noStrike" kern="1200" cap="none" spc="0" normalizeH="0" baseline="0" noProof="0">
                <a:ln>
                  <a:noFill/>
                </a:ln>
                <a:gradFill>
                  <a:gsLst>
                    <a:gs pos="1250">
                      <a:srgbClr val="353535"/>
                    </a:gs>
                    <a:gs pos="99000">
                      <a:srgbClr val="353535"/>
                    </a:gs>
                  </a:gsLst>
                  <a:lin ang="5400000" scaled="0"/>
                </a:gradFill>
                <a:effectLst/>
                <a:uLnTx/>
                <a:uFillTx/>
                <a:latin typeface="Segoe UI Light"/>
                <a:ea typeface="+mn-ea"/>
                <a:cs typeface="+mn-cs"/>
              </a:rPr>
              <a:t>O</a:t>
            </a:r>
          </a:p>
          <a:p>
            <a:pPr marL="0" marR="0" lvl="0" indent="0" algn="r"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1" i="0" u="none" strike="noStrike" kern="1200" cap="none" spc="0" normalizeH="0" baseline="0" noProof="0">
                <a:ln>
                  <a:noFill/>
                </a:ln>
                <a:gradFill>
                  <a:gsLst>
                    <a:gs pos="1250">
                      <a:srgbClr val="353535"/>
                    </a:gs>
                    <a:gs pos="99000">
                      <a:srgbClr val="353535"/>
                    </a:gs>
                  </a:gsLst>
                  <a:lin ang="5400000" scaled="0"/>
                </a:gradFill>
                <a:effectLst/>
                <a:uLnTx/>
                <a:uFillTx/>
                <a:latin typeface="Segoe UI Light"/>
                <a:ea typeface="+mn-ea"/>
                <a:cs typeface="+mn-cs"/>
              </a:rPr>
              <a:t>L</a:t>
            </a:r>
          </a:p>
          <a:p>
            <a:pPr marL="0" marR="0" lvl="0" indent="0" algn="r"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1" i="0" u="none" strike="noStrike" kern="1200" cap="none" spc="0" normalizeH="0" baseline="0" noProof="0">
                <a:ln>
                  <a:noFill/>
                </a:ln>
                <a:gradFill>
                  <a:gsLst>
                    <a:gs pos="1250">
                      <a:srgbClr val="353535"/>
                    </a:gs>
                    <a:gs pos="99000">
                      <a:srgbClr val="353535"/>
                    </a:gs>
                  </a:gsLst>
                  <a:lin ang="5400000" scaled="0"/>
                </a:gradFill>
                <a:effectLst/>
                <a:uLnTx/>
                <a:uFillTx/>
                <a:latin typeface="Segoe UI Light"/>
                <a:ea typeface="+mn-ea"/>
                <a:cs typeface="+mn-cs"/>
              </a:rPr>
              <a:t>I</a:t>
            </a:r>
          </a:p>
          <a:p>
            <a:pPr marL="0" marR="0" lvl="0" indent="0" algn="r"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1" i="0" u="none" strike="noStrike" kern="1200" cap="none" spc="0" normalizeH="0" baseline="0" noProof="0">
                <a:ln>
                  <a:noFill/>
                </a:ln>
                <a:gradFill>
                  <a:gsLst>
                    <a:gs pos="1250">
                      <a:srgbClr val="353535"/>
                    </a:gs>
                    <a:gs pos="99000">
                      <a:srgbClr val="353535"/>
                    </a:gs>
                  </a:gsLst>
                  <a:lin ang="5400000" scaled="0"/>
                </a:gradFill>
                <a:effectLst/>
                <a:uLnTx/>
                <a:uFillTx/>
                <a:latin typeface="Segoe UI Light"/>
                <a:ea typeface="+mn-ea"/>
                <a:cs typeface="+mn-cs"/>
              </a:rPr>
              <a:t>D</a:t>
            </a:r>
            <a:endParaRPr kumimoji="0" lang="en-US" sz="4000" b="1" i="0" u="none" strike="noStrike" kern="1200" cap="none" spc="0" normalizeH="0" baseline="0" noProof="0" dirty="0">
              <a:ln>
                <a:noFill/>
              </a:ln>
              <a:gradFill>
                <a:gsLst>
                  <a:gs pos="1250">
                    <a:srgbClr val="353535"/>
                  </a:gs>
                  <a:gs pos="99000">
                    <a:srgbClr val="353535"/>
                  </a:gs>
                </a:gsLst>
                <a:lin ang="5400000" scaled="0"/>
              </a:gradFill>
              <a:effectLst/>
              <a:uLnTx/>
              <a:uFillTx/>
              <a:latin typeface="Segoe UI Light"/>
              <a:ea typeface="+mn-ea"/>
              <a:cs typeface="+mn-cs"/>
            </a:endParaRPr>
          </a:p>
        </p:txBody>
      </p:sp>
      <p:sp>
        <p:nvSpPr>
          <p:cNvPr id="18" name="Text Placeholder 5"/>
          <p:cNvSpPr txBox="1">
            <a:spLocks/>
          </p:cNvSpPr>
          <p:nvPr/>
        </p:nvSpPr>
        <p:spPr>
          <a:xfrm>
            <a:off x="731520" y="1211262"/>
            <a:ext cx="10225148" cy="3447098"/>
          </a:xfrm>
          <a:prstGeom prst="rect">
            <a:avLst/>
          </a:prstGeom>
        </p:spPr>
        <p:txBody>
          <a:bodyPr vert="horz" wrap="square" lIns="0" tIns="91440" rIns="0"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0" i="0" u="none" strike="noStrike" kern="1200" cap="none" spc="0" normalizeH="0" baseline="0" noProof="0" dirty="0">
                <a:ln>
                  <a:noFill/>
                </a:ln>
                <a:solidFill>
                  <a:srgbClr val="353535"/>
                </a:solidFill>
                <a:effectLst/>
                <a:uLnTx/>
                <a:uFillTx/>
                <a:latin typeface="Segoe UI Light"/>
                <a:ea typeface="+mn-ea"/>
                <a:cs typeface="+mn-cs"/>
              </a:rPr>
              <a:t>ingle Responsibility Principle (SRP)</a:t>
            </a: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0" i="0" u="none" strike="noStrike" kern="1200" cap="none" spc="0" normalizeH="0" baseline="0" noProof="0" dirty="0">
                <a:ln>
                  <a:noFill/>
                </a:ln>
                <a:solidFill>
                  <a:srgbClr val="353535"/>
                </a:solidFill>
                <a:effectLst/>
                <a:uLnTx/>
                <a:uFillTx/>
                <a:latin typeface="Segoe UI Light"/>
                <a:ea typeface="+mn-ea"/>
                <a:cs typeface="+mn-cs"/>
              </a:rPr>
              <a:t>pen/Closed Principle (OCP)</a:t>
            </a: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0" i="0" u="none" strike="noStrike" kern="1200" cap="none" spc="0" normalizeH="0" baseline="0" noProof="0" dirty="0" err="1">
                <a:ln>
                  <a:noFill/>
                </a:ln>
                <a:solidFill>
                  <a:srgbClr val="353535"/>
                </a:solidFill>
                <a:effectLst/>
                <a:uLnTx/>
                <a:uFillTx/>
                <a:latin typeface="Segoe UI Light"/>
                <a:ea typeface="+mn-ea"/>
                <a:cs typeface="+mn-cs"/>
              </a:rPr>
              <a:t>iskov</a:t>
            </a:r>
            <a:r>
              <a:rPr kumimoji="0" lang="en-US" sz="4000" b="0" i="0" u="none" strike="noStrike" kern="1200" cap="none" spc="0" normalizeH="0" baseline="0" noProof="0" dirty="0">
                <a:ln>
                  <a:noFill/>
                </a:ln>
                <a:solidFill>
                  <a:srgbClr val="353535"/>
                </a:solidFill>
                <a:effectLst/>
                <a:uLnTx/>
                <a:uFillTx/>
                <a:latin typeface="Segoe UI Light"/>
                <a:ea typeface="+mn-ea"/>
                <a:cs typeface="+mn-cs"/>
              </a:rPr>
              <a:t> Substitution Principle (LSP)</a:t>
            </a: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0" i="0" u="none" strike="noStrike" kern="1200" cap="none" spc="0" normalizeH="0" baseline="0" noProof="0" dirty="0" err="1">
                <a:ln>
                  <a:noFill/>
                </a:ln>
                <a:solidFill>
                  <a:srgbClr val="353535"/>
                </a:solidFill>
                <a:effectLst/>
                <a:uLnTx/>
                <a:uFillTx/>
                <a:latin typeface="Segoe UI Light"/>
                <a:ea typeface="+mn-ea"/>
                <a:cs typeface="+mn-cs"/>
              </a:rPr>
              <a:t>nterface</a:t>
            </a:r>
            <a:r>
              <a:rPr kumimoji="0" lang="en-US" sz="4000" b="0" i="0" u="none" strike="noStrike" kern="1200" cap="none" spc="0" normalizeH="0" baseline="0" noProof="0" dirty="0">
                <a:ln>
                  <a:noFill/>
                </a:ln>
                <a:solidFill>
                  <a:srgbClr val="353535"/>
                </a:solidFill>
                <a:effectLst/>
                <a:uLnTx/>
                <a:uFillTx/>
                <a:latin typeface="Segoe UI Light"/>
                <a:ea typeface="+mn-ea"/>
                <a:cs typeface="+mn-cs"/>
              </a:rPr>
              <a:t> Segregation Principle (ISP)</a:t>
            </a: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0" i="0" u="none" strike="noStrike" kern="1200" cap="none" spc="0" normalizeH="0" baseline="0" noProof="0" dirty="0" err="1">
                <a:ln>
                  <a:noFill/>
                </a:ln>
                <a:solidFill>
                  <a:srgbClr val="353535"/>
                </a:solidFill>
                <a:effectLst/>
                <a:uLnTx/>
                <a:uFillTx/>
                <a:latin typeface="Segoe UI Light"/>
                <a:ea typeface="+mn-ea"/>
                <a:cs typeface="+mn-cs"/>
              </a:rPr>
              <a:t>ependency</a:t>
            </a:r>
            <a:r>
              <a:rPr kumimoji="0" lang="en-US" sz="4000" b="0" i="0" u="none" strike="noStrike" kern="1200" cap="none" spc="0" normalizeH="0" baseline="0" noProof="0" dirty="0">
                <a:ln>
                  <a:noFill/>
                </a:ln>
                <a:solidFill>
                  <a:srgbClr val="353535"/>
                </a:solidFill>
                <a:effectLst/>
                <a:uLnTx/>
                <a:uFillTx/>
                <a:latin typeface="Segoe UI Light"/>
                <a:ea typeface="+mn-ea"/>
                <a:cs typeface="+mn-cs"/>
              </a:rPr>
              <a:t> Inversion Principle (DIP)</a:t>
            </a:r>
          </a:p>
        </p:txBody>
      </p:sp>
    </p:spTree>
    <p:extLst>
      <p:ext uri="{BB962C8B-B14F-4D97-AF65-F5344CB8AC3E}">
        <p14:creationId xmlns:p14="http://schemas.microsoft.com/office/powerpoint/2010/main" val="35972815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0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639" y="2952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2" normalizeH="0" baseline="0" noProof="0">
                <a:ln w="3175">
                  <a:noFill/>
                </a:ln>
                <a:gradFill>
                  <a:gsLst>
                    <a:gs pos="1250">
                      <a:srgbClr val="353535"/>
                    </a:gs>
                    <a:gs pos="100000">
                      <a:srgbClr val="353535"/>
                    </a:gs>
                  </a:gsLst>
                  <a:lin ang="5400000" scaled="0"/>
                </a:gradFill>
                <a:effectLst/>
                <a:uLnTx/>
                <a:uFillTx/>
                <a:latin typeface="Segoe UI Light"/>
                <a:ea typeface="+mn-ea"/>
                <a:cs typeface="Segoe UI" pitchFamily="34" charset="0"/>
              </a:rPr>
              <a:t>Refactoring for AWS</a:t>
            </a:r>
            <a:endParaRPr kumimoji="0" lang="en-US" sz="4800" b="0" i="0" u="none" strike="noStrike" kern="1200" cap="none" spc="-102" normalizeH="0" baseline="0" noProof="0" dirty="0">
              <a:ln w="3175">
                <a:noFill/>
              </a:ln>
              <a:gradFill>
                <a:gsLst>
                  <a:gs pos="1250">
                    <a:srgbClr val="353535"/>
                  </a:gs>
                  <a:gs pos="100000">
                    <a:srgbClr val="353535"/>
                  </a:gs>
                </a:gsLst>
                <a:lin ang="5400000" scaled="0"/>
              </a:gradFill>
              <a:effectLst/>
              <a:uLnTx/>
              <a:uFillTx/>
              <a:latin typeface="Segoe UI Light"/>
              <a:ea typeface="+mn-ea"/>
              <a:cs typeface="Segoe UI" pitchFamily="34" charset="0"/>
            </a:endParaRPr>
          </a:p>
        </p:txBody>
      </p:sp>
      <p:pic>
        <p:nvPicPr>
          <p:cNvPr id="3" name="Picture 2"/>
          <p:cNvPicPr>
            <a:picLocks noChangeAspect="1"/>
          </p:cNvPicPr>
          <p:nvPr/>
        </p:nvPicPr>
        <p:blipFill>
          <a:blip r:embed="rId3"/>
          <a:stretch>
            <a:fillRect/>
          </a:stretch>
        </p:blipFill>
        <p:spPr>
          <a:xfrm>
            <a:off x="686210" y="1212849"/>
            <a:ext cx="11066421" cy="5103813"/>
          </a:xfrm>
          <a:prstGeom prst="rect">
            <a:avLst/>
          </a:prstGeom>
        </p:spPr>
      </p:pic>
    </p:spTree>
    <p:extLst>
      <p:ext uri="{BB962C8B-B14F-4D97-AF65-F5344CB8AC3E}">
        <p14:creationId xmlns:p14="http://schemas.microsoft.com/office/powerpoint/2010/main" val="382629287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639" y="2952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AWS + Azure Eventual Consistency</a:t>
            </a:r>
          </a:p>
        </p:txBody>
      </p:sp>
      <p:sp>
        <p:nvSpPr>
          <p:cNvPr id="4" name="Rectangle 3">
            <a:extLst>
              <a:ext uri="{FF2B5EF4-FFF2-40B4-BE49-F238E27FC236}">
                <a16:creationId xmlns:a16="http://schemas.microsoft.com/office/drawing/2014/main" id="{63F08C3D-0B8D-4E6B-B3C0-DD81EE7B89A0}"/>
              </a:ext>
            </a:extLst>
          </p:cNvPr>
          <p:cNvSpPr/>
          <p:nvPr/>
        </p:nvSpPr>
        <p:spPr bwMode="auto">
          <a:xfrm>
            <a:off x="274638" y="1363662"/>
            <a:ext cx="5802861" cy="5257800"/>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Azure (West US)</a:t>
            </a:r>
          </a:p>
        </p:txBody>
      </p:sp>
      <p:sp>
        <p:nvSpPr>
          <p:cNvPr id="6" name="Rectangle 5">
            <a:extLst>
              <a:ext uri="{FF2B5EF4-FFF2-40B4-BE49-F238E27FC236}">
                <a16:creationId xmlns:a16="http://schemas.microsoft.com/office/drawing/2014/main" id="{8AABB7F1-3414-4392-B58B-B4AE1FE477D1}"/>
              </a:ext>
            </a:extLst>
          </p:cNvPr>
          <p:cNvSpPr/>
          <p:nvPr/>
        </p:nvSpPr>
        <p:spPr bwMode="auto">
          <a:xfrm>
            <a:off x="6224942" y="1363662"/>
            <a:ext cx="5806440" cy="5257800"/>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AWS (East US)</a:t>
            </a:r>
          </a:p>
        </p:txBody>
      </p:sp>
      <p:pic>
        <p:nvPicPr>
          <p:cNvPr id="8" name="Picture 7">
            <a:extLst>
              <a:ext uri="{FF2B5EF4-FFF2-40B4-BE49-F238E27FC236}">
                <a16:creationId xmlns:a16="http://schemas.microsoft.com/office/drawing/2014/main" id="{80CD8372-A15A-4F38-8C58-92E9D9CAF4D9}"/>
              </a:ext>
            </a:extLst>
          </p:cNvPr>
          <p:cNvPicPr>
            <a:picLocks noChangeAspect="1"/>
          </p:cNvPicPr>
          <p:nvPr/>
        </p:nvPicPr>
        <p:blipFill>
          <a:blip r:embed="rId3"/>
          <a:stretch>
            <a:fillRect/>
          </a:stretch>
        </p:blipFill>
        <p:spPr>
          <a:xfrm>
            <a:off x="608394" y="2562062"/>
            <a:ext cx="694944" cy="694944"/>
          </a:xfrm>
          <a:prstGeom prst="rect">
            <a:avLst/>
          </a:prstGeom>
        </p:spPr>
      </p:pic>
      <p:pic>
        <p:nvPicPr>
          <p:cNvPr id="11" name="Picture 2" descr="Related image">
            <a:extLst>
              <a:ext uri="{FF2B5EF4-FFF2-40B4-BE49-F238E27FC236}">
                <a16:creationId xmlns:a16="http://schemas.microsoft.com/office/drawing/2014/main" id="{9E622064-45D3-4726-B537-F06B56D8BC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4311" y="3861003"/>
            <a:ext cx="694944" cy="69494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C8627A5B-A9EF-4BD7-AB89-F846C218039F}"/>
              </a:ext>
            </a:extLst>
          </p:cNvPr>
          <p:cNvPicPr>
            <a:picLocks noChangeAspect="1"/>
          </p:cNvPicPr>
          <p:nvPr/>
        </p:nvPicPr>
        <p:blipFill>
          <a:blip r:embed="rId5"/>
          <a:stretch>
            <a:fillRect/>
          </a:stretch>
        </p:blipFill>
        <p:spPr>
          <a:xfrm>
            <a:off x="1954311" y="2562062"/>
            <a:ext cx="694944" cy="694944"/>
          </a:xfrm>
          <a:prstGeom prst="rect">
            <a:avLst/>
          </a:prstGeom>
        </p:spPr>
      </p:pic>
      <p:cxnSp>
        <p:nvCxnSpPr>
          <p:cNvPr id="124" name="Straight Arrow Connector 123">
            <a:extLst>
              <a:ext uri="{FF2B5EF4-FFF2-40B4-BE49-F238E27FC236}">
                <a16:creationId xmlns:a16="http://schemas.microsoft.com/office/drawing/2014/main" id="{8F67AD87-B104-43B1-97F3-984AAF083A08}"/>
              </a:ext>
            </a:extLst>
          </p:cNvPr>
          <p:cNvCxnSpPr>
            <a:stCxn id="8" idx="3"/>
            <a:endCxn id="16" idx="1"/>
          </p:cNvCxnSpPr>
          <p:nvPr/>
        </p:nvCxnSpPr>
        <p:spPr>
          <a:xfrm>
            <a:off x="1303338" y="2909534"/>
            <a:ext cx="65097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37F1EF4B-283B-47F9-B3A8-DEC9441E4268}"/>
              </a:ext>
            </a:extLst>
          </p:cNvPr>
          <p:cNvCxnSpPr>
            <a:stCxn id="16" idx="2"/>
            <a:endCxn id="11" idx="0"/>
          </p:cNvCxnSpPr>
          <p:nvPr/>
        </p:nvCxnSpPr>
        <p:spPr>
          <a:xfrm>
            <a:off x="2301783" y="3257006"/>
            <a:ext cx="0" cy="60399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C54DFC37-C93B-4028-87CF-434D38E73524}"/>
              </a:ext>
            </a:extLst>
          </p:cNvPr>
          <p:cNvSpPr txBox="1"/>
          <p:nvPr/>
        </p:nvSpPr>
        <p:spPr>
          <a:xfrm>
            <a:off x="1696754" y="1969385"/>
            <a:ext cx="1210058" cy="572464"/>
          </a:xfrm>
          <a:prstGeom prst="rect">
            <a:avLst/>
          </a:prstGeom>
          <a:noFill/>
        </p:spPr>
        <p:txBody>
          <a:bodyPr wrap="square" lIns="0" tIns="91440" rIns="0" bIns="91440"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Add Review Function</a:t>
            </a:r>
          </a:p>
        </p:txBody>
      </p:sp>
      <p:sp>
        <p:nvSpPr>
          <p:cNvPr id="138" name="TextBox 137">
            <a:extLst>
              <a:ext uri="{FF2B5EF4-FFF2-40B4-BE49-F238E27FC236}">
                <a16:creationId xmlns:a16="http://schemas.microsoft.com/office/drawing/2014/main" id="{61FEC7B3-F785-4A14-86FB-CACF47954060}"/>
              </a:ext>
            </a:extLst>
          </p:cNvPr>
          <p:cNvSpPr txBox="1"/>
          <p:nvPr/>
        </p:nvSpPr>
        <p:spPr>
          <a:xfrm>
            <a:off x="350837" y="2066334"/>
            <a:ext cx="1210058" cy="378565"/>
          </a:xfrm>
          <a:prstGeom prst="rect">
            <a:avLst/>
          </a:prstGeom>
          <a:noFill/>
        </p:spPr>
        <p:txBody>
          <a:bodyPr wrap="square" lIns="0" tIns="91440" rIns="0" bIns="91440"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Web App</a:t>
            </a:r>
          </a:p>
        </p:txBody>
      </p:sp>
      <p:grpSp>
        <p:nvGrpSpPr>
          <p:cNvPr id="260" name="Group 259">
            <a:extLst>
              <a:ext uri="{FF2B5EF4-FFF2-40B4-BE49-F238E27FC236}">
                <a16:creationId xmlns:a16="http://schemas.microsoft.com/office/drawing/2014/main" id="{7173D854-6EE7-4B13-A799-C96CC287D2DE}"/>
              </a:ext>
            </a:extLst>
          </p:cNvPr>
          <p:cNvGrpSpPr/>
          <p:nvPr/>
        </p:nvGrpSpPr>
        <p:grpSpPr>
          <a:xfrm>
            <a:off x="1696754" y="4555947"/>
            <a:ext cx="1762485" cy="1891618"/>
            <a:chOff x="1696754" y="4555947"/>
            <a:chExt cx="1762485" cy="1891618"/>
          </a:xfrm>
        </p:grpSpPr>
        <p:pic>
          <p:nvPicPr>
            <p:cNvPr id="97" name="Picture 96">
              <a:extLst>
                <a:ext uri="{FF2B5EF4-FFF2-40B4-BE49-F238E27FC236}">
                  <a16:creationId xmlns:a16="http://schemas.microsoft.com/office/drawing/2014/main" id="{A590BF9F-9C7B-4F14-81E7-435A0BCF6AC5}"/>
                </a:ext>
              </a:extLst>
            </p:cNvPr>
            <p:cNvPicPr>
              <a:picLocks noChangeAspect="1"/>
            </p:cNvPicPr>
            <p:nvPr/>
          </p:nvPicPr>
          <p:blipFill>
            <a:blip r:embed="rId5"/>
            <a:stretch>
              <a:fillRect/>
            </a:stretch>
          </p:blipFill>
          <p:spPr>
            <a:xfrm>
              <a:off x="1954311" y="5159944"/>
              <a:ext cx="694944" cy="694944"/>
            </a:xfrm>
            <a:prstGeom prst="rect">
              <a:avLst/>
            </a:prstGeom>
          </p:spPr>
        </p:pic>
        <p:cxnSp>
          <p:nvCxnSpPr>
            <p:cNvPr id="109" name="Straight Arrow Connector 108">
              <a:extLst>
                <a:ext uri="{FF2B5EF4-FFF2-40B4-BE49-F238E27FC236}">
                  <a16:creationId xmlns:a16="http://schemas.microsoft.com/office/drawing/2014/main" id="{074D986F-C9D9-4FA9-A441-37476EA8E376}"/>
                </a:ext>
              </a:extLst>
            </p:cNvPr>
            <p:cNvCxnSpPr>
              <a:stCxn id="96" idx="1"/>
              <a:endCxn id="97" idx="3"/>
            </p:cNvCxnSpPr>
            <p:nvPr/>
          </p:nvCxnSpPr>
          <p:spPr>
            <a:xfrm flipH="1">
              <a:off x="2649255" y="5507416"/>
              <a:ext cx="809984"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915E6F12-BFE0-4F42-866E-8E526AC6BA67}"/>
                </a:ext>
              </a:extLst>
            </p:cNvPr>
            <p:cNvCxnSpPr>
              <a:cxnSpLocks/>
              <a:stCxn id="97" idx="0"/>
              <a:endCxn id="11" idx="2"/>
            </p:cNvCxnSpPr>
            <p:nvPr/>
          </p:nvCxnSpPr>
          <p:spPr>
            <a:xfrm flipV="1">
              <a:off x="2301783" y="4555947"/>
              <a:ext cx="0" cy="60399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a:extLst>
                <a:ext uri="{FF2B5EF4-FFF2-40B4-BE49-F238E27FC236}">
                  <a16:creationId xmlns:a16="http://schemas.microsoft.com/office/drawing/2014/main" id="{FA179644-C60B-484F-BA17-FBCE09B3B386}"/>
                </a:ext>
              </a:extLst>
            </p:cNvPr>
            <p:cNvSpPr txBox="1"/>
            <p:nvPr/>
          </p:nvSpPr>
          <p:spPr>
            <a:xfrm>
              <a:off x="1696754" y="5875101"/>
              <a:ext cx="1210058" cy="572464"/>
            </a:xfrm>
            <a:prstGeom prst="rect">
              <a:avLst/>
            </a:prstGeom>
            <a:noFill/>
          </p:spPr>
          <p:txBody>
            <a:bodyPr wrap="square" lIns="0" tIns="91440" rIns="0" bIns="91440"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Import Review Function</a:t>
              </a:r>
            </a:p>
          </p:txBody>
        </p:sp>
      </p:grpSp>
      <p:grpSp>
        <p:nvGrpSpPr>
          <p:cNvPr id="259" name="Group 258">
            <a:extLst>
              <a:ext uri="{FF2B5EF4-FFF2-40B4-BE49-F238E27FC236}">
                <a16:creationId xmlns:a16="http://schemas.microsoft.com/office/drawing/2014/main" id="{6A7163CF-2C30-47FB-862C-C37D8141C5BC}"/>
              </a:ext>
            </a:extLst>
          </p:cNvPr>
          <p:cNvGrpSpPr/>
          <p:nvPr/>
        </p:nvGrpSpPr>
        <p:grpSpPr>
          <a:xfrm>
            <a:off x="3201682" y="5159944"/>
            <a:ext cx="1762230" cy="1283197"/>
            <a:chOff x="3201682" y="5159944"/>
            <a:chExt cx="1762230" cy="1283197"/>
          </a:xfrm>
        </p:grpSpPr>
        <p:pic>
          <p:nvPicPr>
            <p:cNvPr id="96" name="Picture 95">
              <a:extLst>
                <a:ext uri="{FF2B5EF4-FFF2-40B4-BE49-F238E27FC236}">
                  <a16:creationId xmlns:a16="http://schemas.microsoft.com/office/drawing/2014/main" id="{62FF567A-FEBC-4A21-8981-03A373C9CF77}"/>
                </a:ext>
              </a:extLst>
            </p:cNvPr>
            <p:cNvPicPr>
              <a:picLocks noChangeAspect="1"/>
            </p:cNvPicPr>
            <p:nvPr/>
          </p:nvPicPr>
          <p:blipFill>
            <a:blip r:embed="rId6"/>
            <a:stretch>
              <a:fillRect/>
            </a:stretch>
          </p:blipFill>
          <p:spPr>
            <a:xfrm>
              <a:off x="3459239" y="5159944"/>
              <a:ext cx="694944" cy="694944"/>
            </a:xfrm>
            <a:prstGeom prst="rect">
              <a:avLst/>
            </a:prstGeom>
          </p:spPr>
        </p:pic>
        <p:cxnSp>
          <p:nvCxnSpPr>
            <p:cNvPr id="107" name="Straight Arrow Connector 106">
              <a:extLst>
                <a:ext uri="{FF2B5EF4-FFF2-40B4-BE49-F238E27FC236}">
                  <a16:creationId xmlns:a16="http://schemas.microsoft.com/office/drawing/2014/main" id="{CE48C5B6-7ECC-48F4-8A15-CD59DB9B06B6}"/>
                </a:ext>
              </a:extLst>
            </p:cNvPr>
            <p:cNvCxnSpPr>
              <a:stCxn id="12" idx="1"/>
              <a:endCxn id="96" idx="3"/>
            </p:cNvCxnSpPr>
            <p:nvPr/>
          </p:nvCxnSpPr>
          <p:spPr>
            <a:xfrm flipH="1">
              <a:off x="4154183" y="5507416"/>
              <a:ext cx="80972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551CD994-1657-4824-9605-915FE315BB5D}"/>
                </a:ext>
              </a:extLst>
            </p:cNvPr>
            <p:cNvSpPr txBox="1"/>
            <p:nvPr/>
          </p:nvSpPr>
          <p:spPr>
            <a:xfrm>
              <a:off x="3201682" y="5870677"/>
              <a:ext cx="1210058" cy="572464"/>
            </a:xfrm>
            <a:prstGeom prst="rect">
              <a:avLst/>
            </a:prstGeom>
            <a:noFill/>
          </p:spPr>
          <p:txBody>
            <a:bodyPr wrap="square" lIns="0" tIns="91440" rIns="0" bIns="91440"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Service Bus Topic</a:t>
              </a:r>
            </a:p>
          </p:txBody>
        </p:sp>
      </p:grpSp>
      <p:grpSp>
        <p:nvGrpSpPr>
          <p:cNvPr id="258" name="Group 257">
            <a:extLst>
              <a:ext uri="{FF2B5EF4-FFF2-40B4-BE49-F238E27FC236}">
                <a16:creationId xmlns:a16="http://schemas.microsoft.com/office/drawing/2014/main" id="{BFC817E0-CF9F-4132-8521-F640180BBD0A}"/>
              </a:ext>
            </a:extLst>
          </p:cNvPr>
          <p:cNvGrpSpPr/>
          <p:nvPr/>
        </p:nvGrpSpPr>
        <p:grpSpPr>
          <a:xfrm>
            <a:off x="4706610" y="5159944"/>
            <a:ext cx="1981322" cy="1283197"/>
            <a:chOff x="4706610" y="5159944"/>
            <a:chExt cx="1981322" cy="1283197"/>
          </a:xfrm>
        </p:grpSpPr>
        <p:pic>
          <p:nvPicPr>
            <p:cNvPr id="12" name="Picture 11">
              <a:extLst>
                <a:ext uri="{FF2B5EF4-FFF2-40B4-BE49-F238E27FC236}">
                  <a16:creationId xmlns:a16="http://schemas.microsoft.com/office/drawing/2014/main" id="{D5C41866-954F-4BE9-B802-E9ABF6AA8262}"/>
                </a:ext>
              </a:extLst>
            </p:cNvPr>
            <p:cNvPicPr>
              <a:picLocks noChangeAspect="1"/>
            </p:cNvPicPr>
            <p:nvPr/>
          </p:nvPicPr>
          <p:blipFill>
            <a:blip r:embed="rId5"/>
            <a:stretch>
              <a:fillRect/>
            </a:stretch>
          </p:blipFill>
          <p:spPr>
            <a:xfrm>
              <a:off x="4963912" y="5159944"/>
              <a:ext cx="694944" cy="694944"/>
            </a:xfrm>
            <a:prstGeom prst="rect">
              <a:avLst/>
            </a:prstGeom>
          </p:spPr>
        </p:pic>
        <p:sp>
          <p:nvSpPr>
            <p:cNvPr id="149" name="TextBox 148">
              <a:extLst>
                <a:ext uri="{FF2B5EF4-FFF2-40B4-BE49-F238E27FC236}">
                  <a16:creationId xmlns:a16="http://schemas.microsoft.com/office/drawing/2014/main" id="{291FC8DA-D8A8-42F0-9C9C-0D535B07FCBB}"/>
                </a:ext>
              </a:extLst>
            </p:cNvPr>
            <p:cNvSpPr txBox="1"/>
            <p:nvPr/>
          </p:nvSpPr>
          <p:spPr>
            <a:xfrm>
              <a:off x="4706610" y="5870677"/>
              <a:ext cx="1210058" cy="572464"/>
            </a:xfrm>
            <a:prstGeom prst="rect">
              <a:avLst/>
            </a:prstGeom>
            <a:noFill/>
          </p:spPr>
          <p:txBody>
            <a:bodyPr wrap="square" lIns="0" tIns="91440" rIns="0" bIns="91440"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Import Review API</a:t>
              </a:r>
            </a:p>
          </p:txBody>
        </p:sp>
        <p:cxnSp>
          <p:nvCxnSpPr>
            <p:cNvPr id="173" name="Straight Arrow Connector 172">
              <a:extLst>
                <a:ext uri="{FF2B5EF4-FFF2-40B4-BE49-F238E27FC236}">
                  <a16:creationId xmlns:a16="http://schemas.microsoft.com/office/drawing/2014/main" id="{1B46C60B-F1F2-47DD-8FC8-C871C277E6A0}"/>
                </a:ext>
              </a:extLst>
            </p:cNvPr>
            <p:cNvCxnSpPr>
              <a:stCxn id="164" idx="1"/>
              <a:endCxn id="12" idx="3"/>
            </p:cNvCxnSpPr>
            <p:nvPr/>
          </p:nvCxnSpPr>
          <p:spPr>
            <a:xfrm flipH="1">
              <a:off x="5658856" y="5507416"/>
              <a:ext cx="1029076"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177" name="Picture 176">
            <a:extLst>
              <a:ext uri="{FF2B5EF4-FFF2-40B4-BE49-F238E27FC236}">
                <a16:creationId xmlns:a16="http://schemas.microsoft.com/office/drawing/2014/main" id="{394A7062-676B-4985-AA49-C9A93297E4BA}"/>
              </a:ext>
            </a:extLst>
          </p:cNvPr>
          <p:cNvPicPr>
            <a:picLocks noChangeAspect="1"/>
          </p:cNvPicPr>
          <p:nvPr/>
        </p:nvPicPr>
        <p:blipFill>
          <a:blip r:embed="rId7"/>
          <a:stretch>
            <a:fillRect/>
          </a:stretch>
        </p:blipFill>
        <p:spPr>
          <a:xfrm>
            <a:off x="9682370" y="3861003"/>
            <a:ext cx="610424" cy="694944"/>
          </a:xfrm>
          <a:prstGeom prst="rect">
            <a:avLst/>
          </a:prstGeom>
        </p:spPr>
      </p:pic>
      <p:pic>
        <p:nvPicPr>
          <p:cNvPr id="178" name="Picture 177">
            <a:extLst>
              <a:ext uri="{FF2B5EF4-FFF2-40B4-BE49-F238E27FC236}">
                <a16:creationId xmlns:a16="http://schemas.microsoft.com/office/drawing/2014/main" id="{1DFC2148-3590-4BAA-AA90-DA9A49193F33}"/>
              </a:ext>
            </a:extLst>
          </p:cNvPr>
          <p:cNvPicPr>
            <a:picLocks noChangeAspect="1"/>
          </p:cNvPicPr>
          <p:nvPr/>
        </p:nvPicPr>
        <p:blipFill>
          <a:blip r:embed="rId8"/>
          <a:stretch>
            <a:fillRect/>
          </a:stretch>
        </p:blipFill>
        <p:spPr>
          <a:xfrm>
            <a:off x="9650968" y="5159944"/>
            <a:ext cx="673227" cy="694944"/>
          </a:xfrm>
          <a:prstGeom prst="rect">
            <a:avLst/>
          </a:prstGeom>
        </p:spPr>
      </p:pic>
      <p:cxnSp>
        <p:nvCxnSpPr>
          <p:cNvPr id="184" name="Straight Arrow Connector 183">
            <a:extLst>
              <a:ext uri="{FF2B5EF4-FFF2-40B4-BE49-F238E27FC236}">
                <a16:creationId xmlns:a16="http://schemas.microsoft.com/office/drawing/2014/main" id="{21FE224A-DF27-494A-A005-27CA0132C7D3}"/>
              </a:ext>
            </a:extLst>
          </p:cNvPr>
          <p:cNvCxnSpPr>
            <a:stCxn id="178" idx="0"/>
            <a:endCxn id="177" idx="2"/>
          </p:cNvCxnSpPr>
          <p:nvPr/>
        </p:nvCxnSpPr>
        <p:spPr>
          <a:xfrm flipV="1">
            <a:off x="9987582" y="4555947"/>
            <a:ext cx="0" cy="60399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53" name="Group 252">
            <a:extLst>
              <a:ext uri="{FF2B5EF4-FFF2-40B4-BE49-F238E27FC236}">
                <a16:creationId xmlns:a16="http://schemas.microsoft.com/office/drawing/2014/main" id="{379C15B8-B9B7-4BB2-BE2A-63CF0DEDB164}"/>
              </a:ext>
            </a:extLst>
          </p:cNvPr>
          <p:cNvGrpSpPr/>
          <p:nvPr/>
        </p:nvGrpSpPr>
        <p:grpSpPr>
          <a:xfrm>
            <a:off x="5662818" y="1968358"/>
            <a:ext cx="2099750" cy="1288648"/>
            <a:chOff x="5662818" y="1968358"/>
            <a:chExt cx="2099750" cy="1288648"/>
          </a:xfrm>
        </p:grpSpPr>
        <p:pic>
          <p:nvPicPr>
            <p:cNvPr id="163" name="Picture 162">
              <a:extLst>
                <a:ext uri="{FF2B5EF4-FFF2-40B4-BE49-F238E27FC236}">
                  <a16:creationId xmlns:a16="http://schemas.microsoft.com/office/drawing/2014/main" id="{3C996882-7529-4892-A0EF-1D2B389D6CCB}"/>
                </a:ext>
              </a:extLst>
            </p:cNvPr>
            <p:cNvPicPr>
              <a:picLocks noChangeAspect="1"/>
            </p:cNvPicPr>
            <p:nvPr/>
          </p:nvPicPr>
          <p:blipFill>
            <a:blip r:embed="rId8"/>
            <a:stretch>
              <a:fillRect/>
            </a:stretch>
          </p:blipFill>
          <p:spPr>
            <a:xfrm>
              <a:off x="6716810" y="2562062"/>
              <a:ext cx="673227" cy="694944"/>
            </a:xfrm>
            <a:prstGeom prst="rect">
              <a:avLst/>
            </a:prstGeom>
          </p:spPr>
        </p:pic>
        <p:cxnSp>
          <p:nvCxnSpPr>
            <p:cNvPr id="167" name="Straight Arrow Connector 166">
              <a:extLst>
                <a:ext uri="{FF2B5EF4-FFF2-40B4-BE49-F238E27FC236}">
                  <a16:creationId xmlns:a16="http://schemas.microsoft.com/office/drawing/2014/main" id="{62179854-690E-4B72-BFA0-8F4272C3C4CC}"/>
                </a:ext>
              </a:extLst>
            </p:cNvPr>
            <p:cNvCxnSpPr>
              <a:stCxn id="128" idx="3"/>
              <a:endCxn id="163" idx="1"/>
            </p:cNvCxnSpPr>
            <p:nvPr/>
          </p:nvCxnSpPr>
          <p:spPr>
            <a:xfrm>
              <a:off x="5662818" y="2909534"/>
              <a:ext cx="1053992"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5" name="TextBox 184">
              <a:extLst>
                <a:ext uri="{FF2B5EF4-FFF2-40B4-BE49-F238E27FC236}">
                  <a16:creationId xmlns:a16="http://schemas.microsoft.com/office/drawing/2014/main" id="{3DA9DB28-4B16-4652-A861-6145D73F6086}"/>
                </a:ext>
              </a:extLst>
            </p:cNvPr>
            <p:cNvSpPr txBox="1"/>
            <p:nvPr/>
          </p:nvSpPr>
          <p:spPr>
            <a:xfrm>
              <a:off x="6339835" y="1968358"/>
              <a:ext cx="1422733" cy="572464"/>
            </a:xfrm>
            <a:prstGeom prst="rect">
              <a:avLst/>
            </a:prstGeom>
            <a:noFill/>
          </p:spPr>
          <p:txBody>
            <a:bodyPr wrap="square" lIns="0" tIns="91440" rIns="0" bIns="91440"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Import Review API</a:t>
              </a:r>
            </a:p>
          </p:txBody>
        </p:sp>
      </p:grpSp>
      <p:grpSp>
        <p:nvGrpSpPr>
          <p:cNvPr id="254" name="Group 253">
            <a:extLst>
              <a:ext uri="{FF2B5EF4-FFF2-40B4-BE49-F238E27FC236}">
                <a16:creationId xmlns:a16="http://schemas.microsoft.com/office/drawing/2014/main" id="{28DC5FC6-3E49-4750-80D4-6161DBB25145}"/>
              </a:ext>
            </a:extLst>
          </p:cNvPr>
          <p:cNvGrpSpPr/>
          <p:nvPr/>
        </p:nvGrpSpPr>
        <p:grpSpPr>
          <a:xfrm>
            <a:off x="7390037" y="2066334"/>
            <a:ext cx="1882141" cy="1190672"/>
            <a:chOff x="7390037" y="2066334"/>
            <a:chExt cx="1882141" cy="1190672"/>
          </a:xfrm>
        </p:grpSpPr>
        <p:pic>
          <p:nvPicPr>
            <p:cNvPr id="161" name="Picture 160">
              <a:extLst>
                <a:ext uri="{FF2B5EF4-FFF2-40B4-BE49-F238E27FC236}">
                  <a16:creationId xmlns:a16="http://schemas.microsoft.com/office/drawing/2014/main" id="{A8106333-45FD-4CAD-A398-9D265ACE6A4B}"/>
                </a:ext>
              </a:extLst>
            </p:cNvPr>
            <p:cNvPicPr>
              <a:picLocks noChangeAspect="1"/>
            </p:cNvPicPr>
            <p:nvPr/>
          </p:nvPicPr>
          <p:blipFill>
            <a:blip r:embed="rId9"/>
            <a:stretch>
              <a:fillRect/>
            </a:stretch>
          </p:blipFill>
          <p:spPr>
            <a:xfrm>
              <a:off x="8173205" y="2562062"/>
              <a:ext cx="694944" cy="694944"/>
            </a:xfrm>
            <a:prstGeom prst="rect">
              <a:avLst/>
            </a:prstGeom>
          </p:spPr>
        </p:pic>
        <p:cxnSp>
          <p:nvCxnSpPr>
            <p:cNvPr id="169" name="Straight Arrow Connector 168">
              <a:extLst>
                <a:ext uri="{FF2B5EF4-FFF2-40B4-BE49-F238E27FC236}">
                  <a16:creationId xmlns:a16="http://schemas.microsoft.com/office/drawing/2014/main" id="{D647B320-BA85-4397-8D49-A19D69F0D282}"/>
                </a:ext>
              </a:extLst>
            </p:cNvPr>
            <p:cNvCxnSpPr>
              <a:stCxn id="163" idx="3"/>
              <a:endCxn id="161" idx="1"/>
            </p:cNvCxnSpPr>
            <p:nvPr/>
          </p:nvCxnSpPr>
          <p:spPr>
            <a:xfrm>
              <a:off x="7390037" y="2909534"/>
              <a:ext cx="78316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6" name="TextBox 185">
              <a:extLst>
                <a:ext uri="{FF2B5EF4-FFF2-40B4-BE49-F238E27FC236}">
                  <a16:creationId xmlns:a16="http://schemas.microsoft.com/office/drawing/2014/main" id="{C3341BA4-9543-43F1-BE78-34C3B71FF443}"/>
                </a:ext>
              </a:extLst>
            </p:cNvPr>
            <p:cNvSpPr txBox="1"/>
            <p:nvPr/>
          </p:nvSpPr>
          <p:spPr>
            <a:xfrm>
              <a:off x="7739948" y="2066334"/>
              <a:ext cx="1532230" cy="378565"/>
            </a:xfrm>
            <a:prstGeom prst="rect">
              <a:avLst/>
            </a:prstGeom>
            <a:noFill/>
          </p:spPr>
          <p:txBody>
            <a:bodyPr wrap="square" lIns="0" tIns="91440" rIns="0" bIns="91440"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SNS Topic</a:t>
              </a:r>
            </a:p>
          </p:txBody>
        </p:sp>
      </p:grpSp>
      <p:grpSp>
        <p:nvGrpSpPr>
          <p:cNvPr id="255" name="Group 254">
            <a:extLst>
              <a:ext uri="{FF2B5EF4-FFF2-40B4-BE49-F238E27FC236}">
                <a16:creationId xmlns:a16="http://schemas.microsoft.com/office/drawing/2014/main" id="{518A4251-E1C8-40FC-82FD-837670EB8B66}"/>
              </a:ext>
            </a:extLst>
          </p:cNvPr>
          <p:cNvGrpSpPr/>
          <p:nvPr/>
        </p:nvGrpSpPr>
        <p:grpSpPr>
          <a:xfrm>
            <a:off x="8868149" y="1968358"/>
            <a:ext cx="1885547" cy="1892645"/>
            <a:chOff x="8868149" y="1968358"/>
            <a:chExt cx="1885547" cy="1892645"/>
          </a:xfrm>
        </p:grpSpPr>
        <p:pic>
          <p:nvPicPr>
            <p:cNvPr id="165" name="Picture 164">
              <a:extLst>
                <a:ext uri="{FF2B5EF4-FFF2-40B4-BE49-F238E27FC236}">
                  <a16:creationId xmlns:a16="http://schemas.microsoft.com/office/drawing/2014/main" id="{77CC63C7-F1CC-478C-9D7C-A6D346EA89BC}"/>
                </a:ext>
              </a:extLst>
            </p:cNvPr>
            <p:cNvPicPr>
              <a:picLocks noChangeAspect="1"/>
            </p:cNvPicPr>
            <p:nvPr/>
          </p:nvPicPr>
          <p:blipFill>
            <a:blip r:embed="rId8"/>
            <a:stretch>
              <a:fillRect/>
            </a:stretch>
          </p:blipFill>
          <p:spPr>
            <a:xfrm>
              <a:off x="9650969" y="2562062"/>
              <a:ext cx="673227" cy="694944"/>
            </a:xfrm>
            <a:prstGeom prst="rect">
              <a:avLst/>
            </a:prstGeom>
          </p:spPr>
        </p:pic>
        <p:cxnSp>
          <p:nvCxnSpPr>
            <p:cNvPr id="171" name="Straight Arrow Connector 170">
              <a:extLst>
                <a:ext uri="{FF2B5EF4-FFF2-40B4-BE49-F238E27FC236}">
                  <a16:creationId xmlns:a16="http://schemas.microsoft.com/office/drawing/2014/main" id="{4DA54CBD-F617-448C-A155-B00F1C6FF3FF}"/>
                </a:ext>
              </a:extLst>
            </p:cNvPr>
            <p:cNvCxnSpPr>
              <a:stCxn id="161" idx="3"/>
              <a:endCxn id="165" idx="1"/>
            </p:cNvCxnSpPr>
            <p:nvPr/>
          </p:nvCxnSpPr>
          <p:spPr>
            <a:xfrm>
              <a:off x="8868149" y="2909534"/>
              <a:ext cx="78282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0871B212-4692-4683-8F19-381598C031E2}"/>
                </a:ext>
              </a:extLst>
            </p:cNvPr>
            <p:cNvCxnSpPr>
              <a:stCxn id="165" idx="2"/>
              <a:endCxn id="177" idx="0"/>
            </p:cNvCxnSpPr>
            <p:nvPr/>
          </p:nvCxnSpPr>
          <p:spPr>
            <a:xfrm flipH="1">
              <a:off x="9987582" y="3257006"/>
              <a:ext cx="1" cy="60399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8" name="TextBox 187">
              <a:extLst>
                <a:ext uri="{FF2B5EF4-FFF2-40B4-BE49-F238E27FC236}">
                  <a16:creationId xmlns:a16="http://schemas.microsoft.com/office/drawing/2014/main" id="{6B6721E6-7C17-4ADE-9057-BF3E3EF8EE8F}"/>
                </a:ext>
              </a:extLst>
            </p:cNvPr>
            <p:cNvSpPr txBox="1"/>
            <p:nvPr/>
          </p:nvSpPr>
          <p:spPr>
            <a:xfrm>
              <a:off x="9221466" y="1968358"/>
              <a:ext cx="1532230" cy="572464"/>
            </a:xfrm>
            <a:prstGeom prst="rect">
              <a:avLst/>
            </a:prstGeom>
            <a:noFill/>
          </p:spPr>
          <p:txBody>
            <a:bodyPr wrap="square" lIns="0" tIns="91440" rIns="0" bIns="91440"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Import Review Function</a:t>
              </a:r>
            </a:p>
          </p:txBody>
        </p:sp>
      </p:grpSp>
      <p:pic>
        <p:nvPicPr>
          <p:cNvPr id="191" name="Picture 190">
            <a:extLst>
              <a:ext uri="{FF2B5EF4-FFF2-40B4-BE49-F238E27FC236}">
                <a16:creationId xmlns:a16="http://schemas.microsoft.com/office/drawing/2014/main" id="{825FCFBA-48DA-4CDB-AC06-AE2FE71540B5}"/>
              </a:ext>
            </a:extLst>
          </p:cNvPr>
          <p:cNvPicPr>
            <a:picLocks noChangeAspect="1"/>
          </p:cNvPicPr>
          <p:nvPr/>
        </p:nvPicPr>
        <p:blipFill>
          <a:blip r:embed="rId10"/>
          <a:stretch>
            <a:fillRect/>
          </a:stretch>
        </p:blipFill>
        <p:spPr>
          <a:xfrm>
            <a:off x="11097900" y="5159944"/>
            <a:ext cx="496389" cy="694944"/>
          </a:xfrm>
          <a:prstGeom prst="rect">
            <a:avLst/>
          </a:prstGeom>
        </p:spPr>
      </p:pic>
      <p:cxnSp>
        <p:nvCxnSpPr>
          <p:cNvPr id="193" name="Straight Arrow Connector 192">
            <a:extLst>
              <a:ext uri="{FF2B5EF4-FFF2-40B4-BE49-F238E27FC236}">
                <a16:creationId xmlns:a16="http://schemas.microsoft.com/office/drawing/2014/main" id="{E3BE4F1B-45C6-411B-9D4C-3CA5C484F1CC}"/>
              </a:ext>
            </a:extLst>
          </p:cNvPr>
          <p:cNvCxnSpPr>
            <a:stCxn id="191" idx="1"/>
            <a:endCxn id="178" idx="3"/>
          </p:cNvCxnSpPr>
          <p:nvPr/>
        </p:nvCxnSpPr>
        <p:spPr>
          <a:xfrm flipH="1">
            <a:off x="10324195" y="5507416"/>
            <a:ext cx="773705"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4" name="TextBox 193">
            <a:extLst>
              <a:ext uri="{FF2B5EF4-FFF2-40B4-BE49-F238E27FC236}">
                <a16:creationId xmlns:a16="http://schemas.microsoft.com/office/drawing/2014/main" id="{59CD2713-F38E-4805-92B5-EC89C3743EDD}"/>
              </a:ext>
            </a:extLst>
          </p:cNvPr>
          <p:cNvSpPr txBox="1"/>
          <p:nvPr/>
        </p:nvSpPr>
        <p:spPr>
          <a:xfrm>
            <a:off x="9272178" y="5870677"/>
            <a:ext cx="1418291" cy="572464"/>
          </a:xfrm>
          <a:prstGeom prst="rect">
            <a:avLst/>
          </a:prstGeom>
          <a:noFill/>
        </p:spPr>
        <p:txBody>
          <a:bodyPr wrap="square" lIns="0" tIns="91440" rIns="0" bIns="91440"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Add Review Function</a:t>
            </a:r>
          </a:p>
        </p:txBody>
      </p:sp>
      <p:sp>
        <p:nvSpPr>
          <p:cNvPr id="195" name="TextBox 194">
            <a:extLst>
              <a:ext uri="{FF2B5EF4-FFF2-40B4-BE49-F238E27FC236}">
                <a16:creationId xmlns:a16="http://schemas.microsoft.com/office/drawing/2014/main" id="{0DA7787C-61F3-415F-9DC8-A9B3BDCB4457}"/>
              </a:ext>
            </a:extLst>
          </p:cNvPr>
          <p:cNvSpPr txBox="1"/>
          <p:nvPr/>
        </p:nvSpPr>
        <p:spPr>
          <a:xfrm>
            <a:off x="10772277" y="5870677"/>
            <a:ext cx="1141080" cy="572464"/>
          </a:xfrm>
          <a:prstGeom prst="rect">
            <a:avLst/>
          </a:prstGeom>
          <a:noFill/>
        </p:spPr>
        <p:txBody>
          <a:bodyPr wrap="square" lIns="0" tIns="91440" rIns="0" bIns="91440"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Elastic Beanstalk</a:t>
            </a:r>
          </a:p>
        </p:txBody>
      </p:sp>
      <p:sp>
        <p:nvSpPr>
          <p:cNvPr id="196" name="TextBox 195">
            <a:extLst>
              <a:ext uri="{FF2B5EF4-FFF2-40B4-BE49-F238E27FC236}">
                <a16:creationId xmlns:a16="http://schemas.microsoft.com/office/drawing/2014/main" id="{77AEAD11-82D7-47C1-B5D1-70631120C8A0}"/>
              </a:ext>
            </a:extLst>
          </p:cNvPr>
          <p:cNvSpPr txBox="1"/>
          <p:nvPr/>
        </p:nvSpPr>
        <p:spPr>
          <a:xfrm>
            <a:off x="2706277" y="3906695"/>
            <a:ext cx="632393" cy="572464"/>
          </a:xfrm>
          <a:prstGeom prst="rect">
            <a:avLst/>
          </a:prstGeom>
          <a:noFill/>
        </p:spPr>
        <p:txBody>
          <a:bodyPr wrap="square" lIns="0" tIns="91440" rIns="0" bIns="91440"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Cosmos DB</a:t>
            </a:r>
          </a:p>
        </p:txBody>
      </p:sp>
      <p:sp>
        <p:nvSpPr>
          <p:cNvPr id="197" name="TextBox 196">
            <a:extLst>
              <a:ext uri="{FF2B5EF4-FFF2-40B4-BE49-F238E27FC236}">
                <a16:creationId xmlns:a16="http://schemas.microsoft.com/office/drawing/2014/main" id="{8CECB7AE-0691-4E4B-8BFB-4E9974F16809}"/>
              </a:ext>
            </a:extLst>
          </p:cNvPr>
          <p:cNvSpPr txBox="1"/>
          <p:nvPr/>
        </p:nvSpPr>
        <p:spPr>
          <a:xfrm>
            <a:off x="8389880" y="4003645"/>
            <a:ext cx="1145047" cy="378565"/>
          </a:xfrm>
          <a:prstGeom prst="rect">
            <a:avLst/>
          </a:prstGeom>
          <a:noFill/>
        </p:spPr>
        <p:txBody>
          <a:bodyPr wrap="square" lIns="0" tIns="91440" rIns="0" bIns="91440"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DynamoDB</a:t>
            </a:r>
          </a:p>
        </p:txBody>
      </p:sp>
      <p:grpSp>
        <p:nvGrpSpPr>
          <p:cNvPr id="251" name="Group 250">
            <a:extLst>
              <a:ext uri="{FF2B5EF4-FFF2-40B4-BE49-F238E27FC236}">
                <a16:creationId xmlns:a16="http://schemas.microsoft.com/office/drawing/2014/main" id="{C75C69ED-9626-4DB6-B05E-F3E42874D149}"/>
              </a:ext>
            </a:extLst>
          </p:cNvPr>
          <p:cNvGrpSpPr/>
          <p:nvPr/>
        </p:nvGrpSpPr>
        <p:grpSpPr>
          <a:xfrm>
            <a:off x="2649255" y="1963946"/>
            <a:ext cx="1762485" cy="1285386"/>
            <a:chOff x="2649255" y="1963946"/>
            <a:chExt cx="1762485" cy="1285386"/>
          </a:xfrm>
        </p:grpSpPr>
        <p:pic>
          <p:nvPicPr>
            <p:cNvPr id="199" name="Picture 198">
              <a:extLst>
                <a:ext uri="{FF2B5EF4-FFF2-40B4-BE49-F238E27FC236}">
                  <a16:creationId xmlns:a16="http://schemas.microsoft.com/office/drawing/2014/main" id="{BD4CC96F-2F1F-4A3C-BC25-8F0A87B0CA61}"/>
                </a:ext>
              </a:extLst>
            </p:cNvPr>
            <p:cNvPicPr>
              <a:picLocks noChangeAspect="1"/>
            </p:cNvPicPr>
            <p:nvPr/>
          </p:nvPicPr>
          <p:blipFill>
            <a:blip r:embed="rId6"/>
            <a:stretch>
              <a:fillRect/>
            </a:stretch>
          </p:blipFill>
          <p:spPr>
            <a:xfrm>
              <a:off x="3459239" y="2554388"/>
              <a:ext cx="694944" cy="694944"/>
            </a:xfrm>
            <a:prstGeom prst="rect">
              <a:avLst/>
            </a:prstGeom>
          </p:spPr>
        </p:pic>
        <p:sp>
          <p:nvSpPr>
            <p:cNvPr id="200" name="TextBox 199">
              <a:extLst>
                <a:ext uri="{FF2B5EF4-FFF2-40B4-BE49-F238E27FC236}">
                  <a16:creationId xmlns:a16="http://schemas.microsoft.com/office/drawing/2014/main" id="{B0A49B14-557F-4B48-8A40-1B5AE5BB87F8}"/>
                </a:ext>
              </a:extLst>
            </p:cNvPr>
            <p:cNvSpPr txBox="1"/>
            <p:nvPr/>
          </p:nvSpPr>
          <p:spPr>
            <a:xfrm>
              <a:off x="3201682" y="1963946"/>
              <a:ext cx="1210058" cy="572464"/>
            </a:xfrm>
            <a:prstGeom prst="rect">
              <a:avLst/>
            </a:prstGeom>
            <a:noFill/>
          </p:spPr>
          <p:txBody>
            <a:bodyPr wrap="square" lIns="0" tIns="91440" rIns="0" bIns="91440"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Service Bus Topic</a:t>
              </a:r>
            </a:p>
          </p:txBody>
        </p:sp>
        <p:cxnSp>
          <p:nvCxnSpPr>
            <p:cNvPr id="204" name="Straight Arrow Connector 203">
              <a:extLst>
                <a:ext uri="{FF2B5EF4-FFF2-40B4-BE49-F238E27FC236}">
                  <a16:creationId xmlns:a16="http://schemas.microsoft.com/office/drawing/2014/main" id="{80BDFCB4-EE0A-4504-B1B7-AA52E921AD56}"/>
                </a:ext>
              </a:extLst>
            </p:cNvPr>
            <p:cNvCxnSpPr>
              <a:stCxn id="16" idx="3"/>
              <a:endCxn id="199" idx="1"/>
            </p:cNvCxnSpPr>
            <p:nvPr/>
          </p:nvCxnSpPr>
          <p:spPr>
            <a:xfrm flipV="1">
              <a:off x="2649255" y="2901860"/>
              <a:ext cx="809984" cy="767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252" name="Group 251">
            <a:extLst>
              <a:ext uri="{FF2B5EF4-FFF2-40B4-BE49-F238E27FC236}">
                <a16:creationId xmlns:a16="http://schemas.microsoft.com/office/drawing/2014/main" id="{12DA3490-DC38-4D1E-BAE0-35CCA5206790}"/>
              </a:ext>
            </a:extLst>
          </p:cNvPr>
          <p:cNvGrpSpPr/>
          <p:nvPr/>
        </p:nvGrpSpPr>
        <p:grpSpPr>
          <a:xfrm>
            <a:off x="4154183" y="1969766"/>
            <a:ext cx="1923316" cy="1287240"/>
            <a:chOff x="4154183" y="1969766"/>
            <a:chExt cx="1923316" cy="1287240"/>
          </a:xfrm>
        </p:grpSpPr>
        <p:pic>
          <p:nvPicPr>
            <p:cNvPr id="128" name="Picture 127">
              <a:extLst>
                <a:ext uri="{FF2B5EF4-FFF2-40B4-BE49-F238E27FC236}">
                  <a16:creationId xmlns:a16="http://schemas.microsoft.com/office/drawing/2014/main" id="{50795042-B247-4EB0-A729-CC0572EF9053}"/>
                </a:ext>
              </a:extLst>
            </p:cNvPr>
            <p:cNvPicPr>
              <a:picLocks noChangeAspect="1"/>
            </p:cNvPicPr>
            <p:nvPr/>
          </p:nvPicPr>
          <p:blipFill>
            <a:blip r:embed="rId5"/>
            <a:stretch>
              <a:fillRect/>
            </a:stretch>
          </p:blipFill>
          <p:spPr>
            <a:xfrm>
              <a:off x="4967874" y="2562062"/>
              <a:ext cx="694944" cy="694944"/>
            </a:xfrm>
            <a:prstGeom prst="rect">
              <a:avLst/>
            </a:prstGeom>
          </p:spPr>
        </p:pic>
        <p:sp>
          <p:nvSpPr>
            <p:cNvPr id="134" name="TextBox 133">
              <a:extLst>
                <a:ext uri="{FF2B5EF4-FFF2-40B4-BE49-F238E27FC236}">
                  <a16:creationId xmlns:a16="http://schemas.microsoft.com/office/drawing/2014/main" id="{A7780AB9-AC13-4A56-B94A-F617C15DEBAC}"/>
                </a:ext>
              </a:extLst>
            </p:cNvPr>
            <p:cNvSpPr txBox="1"/>
            <p:nvPr/>
          </p:nvSpPr>
          <p:spPr>
            <a:xfrm>
              <a:off x="4545269" y="1969766"/>
              <a:ext cx="1532230" cy="572464"/>
            </a:xfrm>
            <a:prstGeom prst="rect">
              <a:avLst/>
            </a:prstGeom>
            <a:noFill/>
          </p:spPr>
          <p:txBody>
            <a:bodyPr wrap="square" lIns="0" tIns="91440" rIns="0" bIns="91440"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Publish Review Function</a:t>
              </a:r>
            </a:p>
          </p:txBody>
        </p:sp>
        <p:cxnSp>
          <p:nvCxnSpPr>
            <p:cNvPr id="206" name="Straight Arrow Connector 205">
              <a:extLst>
                <a:ext uri="{FF2B5EF4-FFF2-40B4-BE49-F238E27FC236}">
                  <a16:creationId xmlns:a16="http://schemas.microsoft.com/office/drawing/2014/main" id="{6B86ECDD-3599-4449-947E-9F878CDC27F3}"/>
                </a:ext>
              </a:extLst>
            </p:cNvPr>
            <p:cNvCxnSpPr>
              <a:stCxn id="199" idx="3"/>
              <a:endCxn id="128" idx="1"/>
            </p:cNvCxnSpPr>
            <p:nvPr/>
          </p:nvCxnSpPr>
          <p:spPr>
            <a:xfrm>
              <a:off x="4154183" y="2901860"/>
              <a:ext cx="813691" cy="767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256" name="Group 255">
            <a:extLst>
              <a:ext uri="{FF2B5EF4-FFF2-40B4-BE49-F238E27FC236}">
                <a16:creationId xmlns:a16="http://schemas.microsoft.com/office/drawing/2014/main" id="{C79A4C45-E65F-4FE3-85C9-B57968D6D05C}"/>
              </a:ext>
            </a:extLst>
          </p:cNvPr>
          <p:cNvGrpSpPr/>
          <p:nvPr/>
        </p:nvGrpSpPr>
        <p:grpSpPr>
          <a:xfrm>
            <a:off x="7752164" y="5159944"/>
            <a:ext cx="1898804" cy="1186247"/>
            <a:chOff x="7752164" y="5159944"/>
            <a:chExt cx="1898804" cy="1186247"/>
          </a:xfrm>
        </p:grpSpPr>
        <p:pic>
          <p:nvPicPr>
            <p:cNvPr id="201" name="Picture 200">
              <a:extLst>
                <a:ext uri="{FF2B5EF4-FFF2-40B4-BE49-F238E27FC236}">
                  <a16:creationId xmlns:a16="http://schemas.microsoft.com/office/drawing/2014/main" id="{6DEC24A8-0553-4B72-B84E-97FE699006D0}"/>
                </a:ext>
              </a:extLst>
            </p:cNvPr>
            <p:cNvPicPr>
              <a:picLocks noChangeAspect="1"/>
            </p:cNvPicPr>
            <p:nvPr/>
          </p:nvPicPr>
          <p:blipFill>
            <a:blip r:embed="rId9"/>
            <a:stretch>
              <a:fillRect/>
            </a:stretch>
          </p:blipFill>
          <p:spPr>
            <a:xfrm>
              <a:off x="8173205" y="5159944"/>
              <a:ext cx="694944" cy="694944"/>
            </a:xfrm>
            <a:prstGeom prst="rect">
              <a:avLst/>
            </a:prstGeom>
          </p:spPr>
        </p:pic>
        <p:sp>
          <p:nvSpPr>
            <p:cNvPr id="202" name="TextBox 201">
              <a:extLst>
                <a:ext uri="{FF2B5EF4-FFF2-40B4-BE49-F238E27FC236}">
                  <a16:creationId xmlns:a16="http://schemas.microsoft.com/office/drawing/2014/main" id="{2E69C72C-AABF-44E1-9DBB-E967FB6A7847}"/>
                </a:ext>
              </a:extLst>
            </p:cNvPr>
            <p:cNvSpPr txBox="1"/>
            <p:nvPr/>
          </p:nvSpPr>
          <p:spPr>
            <a:xfrm>
              <a:off x="7752164" y="5967626"/>
              <a:ext cx="1532230" cy="378565"/>
            </a:xfrm>
            <a:prstGeom prst="rect">
              <a:avLst/>
            </a:prstGeom>
            <a:noFill/>
          </p:spPr>
          <p:txBody>
            <a:bodyPr wrap="square" lIns="0" tIns="91440" rIns="0" bIns="91440"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SNS Topic</a:t>
              </a:r>
            </a:p>
          </p:txBody>
        </p:sp>
        <p:cxnSp>
          <p:nvCxnSpPr>
            <p:cNvPr id="215" name="Straight Arrow Connector 214">
              <a:extLst>
                <a:ext uri="{FF2B5EF4-FFF2-40B4-BE49-F238E27FC236}">
                  <a16:creationId xmlns:a16="http://schemas.microsoft.com/office/drawing/2014/main" id="{11915B74-4780-49CB-BB48-9E0B7C6373CA}"/>
                </a:ext>
              </a:extLst>
            </p:cNvPr>
            <p:cNvCxnSpPr>
              <a:stCxn id="178" idx="1"/>
              <a:endCxn id="201" idx="3"/>
            </p:cNvCxnSpPr>
            <p:nvPr/>
          </p:nvCxnSpPr>
          <p:spPr>
            <a:xfrm flipH="1">
              <a:off x="8868149" y="5507416"/>
              <a:ext cx="78281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257" name="Group 256">
            <a:extLst>
              <a:ext uri="{FF2B5EF4-FFF2-40B4-BE49-F238E27FC236}">
                <a16:creationId xmlns:a16="http://schemas.microsoft.com/office/drawing/2014/main" id="{FC1BC7B5-BD3C-45F1-8FBE-50838EC5374C}"/>
              </a:ext>
            </a:extLst>
          </p:cNvPr>
          <p:cNvGrpSpPr/>
          <p:nvPr/>
        </p:nvGrpSpPr>
        <p:grpSpPr>
          <a:xfrm>
            <a:off x="6344277" y="5159944"/>
            <a:ext cx="1828928" cy="1283197"/>
            <a:chOff x="6344277" y="5159944"/>
            <a:chExt cx="1828928" cy="1283197"/>
          </a:xfrm>
        </p:grpSpPr>
        <p:pic>
          <p:nvPicPr>
            <p:cNvPr id="164" name="Picture 163">
              <a:extLst>
                <a:ext uri="{FF2B5EF4-FFF2-40B4-BE49-F238E27FC236}">
                  <a16:creationId xmlns:a16="http://schemas.microsoft.com/office/drawing/2014/main" id="{146F228E-8B92-46E8-827D-8B620D7DB6CE}"/>
                </a:ext>
              </a:extLst>
            </p:cNvPr>
            <p:cNvPicPr>
              <a:picLocks noChangeAspect="1"/>
            </p:cNvPicPr>
            <p:nvPr/>
          </p:nvPicPr>
          <p:blipFill>
            <a:blip r:embed="rId8"/>
            <a:stretch>
              <a:fillRect/>
            </a:stretch>
          </p:blipFill>
          <p:spPr>
            <a:xfrm>
              <a:off x="6687932" y="5159944"/>
              <a:ext cx="673227" cy="694944"/>
            </a:xfrm>
            <a:prstGeom prst="rect">
              <a:avLst/>
            </a:prstGeom>
          </p:spPr>
        </p:pic>
        <p:sp>
          <p:nvSpPr>
            <p:cNvPr id="189" name="TextBox 188">
              <a:extLst>
                <a:ext uri="{FF2B5EF4-FFF2-40B4-BE49-F238E27FC236}">
                  <a16:creationId xmlns:a16="http://schemas.microsoft.com/office/drawing/2014/main" id="{AE85D6BD-8723-4C00-861E-743F636556A5}"/>
                </a:ext>
              </a:extLst>
            </p:cNvPr>
            <p:cNvSpPr txBox="1"/>
            <p:nvPr/>
          </p:nvSpPr>
          <p:spPr>
            <a:xfrm>
              <a:off x="6344277" y="5870677"/>
              <a:ext cx="1418291" cy="572464"/>
            </a:xfrm>
            <a:prstGeom prst="rect">
              <a:avLst/>
            </a:prstGeom>
            <a:noFill/>
          </p:spPr>
          <p:txBody>
            <a:bodyPr wrap="square" lIns="0" tIns="91440" rIns="0" bIns="91440"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Publish Review Function</a:t>
              </a:r>
            </a:p>
          </p:txBody>
        </p:sp>
        <p:cxnSp>
          <p:nvCxnSpPr>
            <p:cNvPr id="217" name="Straight Arrow Connector 216">
              <a:extLst>
                <a:ext uri="{FF2B5EF4-FFF2-40B4-BE49-F238E27FC236}">
                  <a16:creationId xmlns:a16="http://schemas.microsoft.com/office/drawing/2014/main" id="{F9C07F04-E1A1-4639-A3D6-00DDF605E29F}"/>
                </a:ext>
              </a:extLst>
            </p:cNvPr>
            <p:cNvCxnSpPr>
              <a:stCxn id="201" idx="1"/>
              <a:endCxn id="164" idx="3"/>
            </p:cNvCxnSpPr>
            <p:nvPr/>
          </p:nvCxnSpPr>
          <p:spPr>
            <a:xfrm flipH="1">
              <a:off x="7361159" y="5507416"/>
              <a:ext cx="812046"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237" name="Picture 236">
            <a:extLst>
              <a:ext uri="{FF2B5EF4-FFF2-40B4-BE49-F238E27FC236}">
                <a16:creationId xmlns:a16="http://schemas.microsoft.com/office/drawing/2014/main" id="{1EAAFFAF-F264-49AC-8121-00243FEC0ADC}"/>
              </a:ext>
            </a:extLst>
          </p:cNvPr>
          <p:cNvPicPr>
            <a:picLocks noChangeAspect="1"/>
          </p:cNvPicPr>
          <p:nvPr/>
        </p:nvPicPr>
        <p:blipFill>
          <a:blip r:embed="rId5"/>
          <a:stretch>
            <a:fillRect/>
          </a:stretch>
        </p:blipFill>
        <p:spPr>
          <a:xfrm>
            <a:off x="610075" y="3861003"/>
            <a:ext cx="694944" cy="694944"/>
          </a:xfrm>
          <a:prstGeom prst="rect">
            <a:avLst/>
          </a:prstGeom>
        </p:spPr>
      </p:pic>
      <p:sp>
        <p:nvSpPr>
          <p:cNvPr id="238" name="TextBox 237">
            <a:extLst>
              <a:ext uri="{FF2B5EF4-FFF2-40B4-BE49-F238E27FC236}">
                <a16:creationId xmlns:a16="http://schemas.microsoft.com/office/drawing/2014/main" id="{7B6B7452-8A64-459E-A8B5-6ABF664AC989}"/>
              </a:ext>
            </a:extLst>
          </p:cNvPr>
          <p:cNvSpPr txBox="1"/>
          <p:nvPr/>
        </p:nvSpPr>
        <p:spPr>
          <a:xfrm>
            <a:off x="350837" y="4556273"/>
            <a:ext cx="1210058" cy="572464"/>
          </a:xfrm>
          <a:prstGeom prst="rect">
            <a:avLst/>
          </a:prstGeom>
          <a:noFill/>
        </p:spPr>
        <p:txBody>
          <a:bodyPr wrap="square" lIns="0" tIns="91440" rIns="0" bIns="91440"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Get Reviews Function</a:t>
            </a:r>
          </a:p>
        </p:txBody>
      </p:sp>
      <p:cxnSp>
        <p:nvCxnSpPr>
          <p:cNvPr id="240" name="Straight Arrow Connector 239">
            <a:extLst>
              <a:ext uri="{FF2B5EF4-FFF2-40B4-BE49-F238E27FC236}">
                <a16:creationId xmlns:a16="http://schemas.microsoft.com/office/drawing/2014/main" id="{0A22F281-D32F-4552-89E3-99AD23A05312}"/>
              </a:ext>
            </a:extLst>
          </p:cNvPr>
          <p:cNvCxnSpPr>
            <a:cxnSpLocks/>
            <a:stCxn id="11" idx="1"/>
            <a:endCxn id="237" idx="3"/>
          </p:cNvCxnSpPr>
          <p:nvPr/>
        </p:nvCxnSpPr>
        <p:spPr>
          <a:xfrm flipH="1">
            <a:off x="1305019" y="4208475"/>
            <a:ext cx="649292"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D7481332-8130-466A-9109-6038773BB8DF}"/>
              </a:ext>
            </a:extLst>
          </p:cNvPr>
          <p:cNvCxnSpPr>
            <a:stCxn id="237" idx="0"/>
            <a:endCxn id="8" idx="2"/>
          </p:cNvCxnSpPr>
          <p:nvPr/>
        </p:nvCxnSpPr>
        <p:spPr>
          <a:xfrm flipH="1" flipV="1">
            <a:off x="955866" y="3257006"/>
            <a:ext cx="1681" cy="60399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43" name="Picture 242">
            <a:extLst>
              <a:ext uri="{FF2B5EF4-FFF2-40B4-BE49-F238E27FC236}">
                <a16:creationId xmlns:a16="http://schemas.microsoft.com/office/drawing/2014/main" id="{29AF068A-6ED4-4F58-A7C7-F8492BF1BFEE}"/>
              </a:ext>
            </a:extLst>
          </p:cNvPr>
          <p:cNvPicPr>
            <a:picLocks noChangeAspect="1"/>
          </p:cNvPicPr>
          <p:nvPr/>
        </p:nvPicPr>
        <p:blipFill>
          <a:blip r:embed="rId8"/>
          <a:stretch>
            <a:fillRect/>
          </a:stretch>
        </p:blipFill>
        <p:spPr>
          <a:xfrm>
            <a:off x="11006203" y="3861003"/>
            <a:ext cx="673227" cy="694944"/>
          </a:xfrm>
          <a:prstGeom prst="rect">
            <a:avLst/>
          </a:prstGeom>
        </p:spPr>
      </p:pic>
      <p:sp>
        <p:nvSpPr>
          <p:cNvPr id="244" name="TextBox 243">
            <a:extLst>
              <a:ext uri="{FF2B5EF4-FFF2-40B4-BE49-F238E27FC236}">
                <a16:creationId xmlns:a16="http://schemas.microsoft.com/office/drawing/2014/main" id="{3EEFF202-37F6-40E0-AD6B-91CA50280D26}"/>
              </a:ext>
            </a:extLst>
          </p:cNvPr>
          <p:cNvSpPr txBox="1"/>
          <p:nvPr/>
        </p:nvSpPr>
        <p:spPr>
          <a:xfrm>
            <a:off x="10743510" y="3293274"/>
            <a:ext cx="1210058" cy="572464"/>
          </a:xfrm>
          <a:prstGeom prst="rect">
            <a:avLst/>
          </a:prstGeom>
          <a:noFill/>
        </p:spPr>
        <p:txBody>
          <a:bodyPr wrap="square" lIns="0" tIns="91440" rIns="0" bIns="91440"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Get Reviews Function</a:t>
            </a:r>
          </a:p>
        </p:txBody>
      </p:sp>
      <p:cxnSp>
        <p:nvCxnSpPr>
          <p:cNvPr id="248" name="Straight Arrow Connector 247">
            <a:extLst>
              <a:ext uri="{FF2B5EF4-FFF2-40B4-BE49-F238E27FC236}">
                <a16:creationId xmlns:a16="http://schemas.microsoft.com/office/drawing/2014/main" id="{DEC1F283-568C-40CF-BF58-0A53D53001BA}"/>
              </a:ext>
            </a:extLst>
          </p:cNvPr>
          <p:cNvCxnSpPr>
            <a:stCxn id="177" idx="3"/>
            <a:endCxn id="243" idx="1"/>
          </p:cNvCxnSpPr>
          <p:nvPr/>
        </p:nvCxnSpPr>
        <p:spPr>
          <a:xfrm>
            <a:off x="10292794" y="4208475"/>
            <a:ext cx="71340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43C0E374-413B-466F-A6E5-70B13DCA9E3E}"/>
              </a:ext>
            </a:extLst>
          </p:cNvPr>
          <p:cNvCxnSpPr>
            <a:stCxn id="243" idx="2"/>
            <a:endCxn id="191" idx="0"/>
          </p:cNvCxnSpPr>
          <p:nvPr/>
        </p:nvCxnSpPr>
        <p:spPr>
          <a:xfrm>
            <a:off x="11342817" y="4555947"/>
            <a:ext cx="3278" cy="60399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67" name="Group 266">
            <a:extLst>
              <a:ext uri="{FF2B5EF4-FFF2-40B4-BE49-F238E27FC236}">
                <a16:creationId xmlns:a16="http://schemas.microsoft.com/office/drawing/2014/main" id="{55DFBEAF-740B-4FBA-8D94-939658ECF311}"/>
              </a:ext>
            </a:extLst>
          </p:cNvPr>
          <p:cNvGrpSpPr/>
          <p:nvPr/>
        </p:nvGrpSpPr>
        <p:grpSpPr>
          <a:xfrm>
            <a:off x="3459239" y="3249332"/>
            <a:ext cx="2142657" cy="1314526"/>
            <a:chOff x="3459239" y="3249332"/>
            <a:chExt cx="2142657" cy="1314526"/>
          </a:xfrm>
        </p:grpSpPr>
        <p:pic>
          <p:nvPicPr>
            <p:cNvPr id="261" name="Picture 19" descr="https://cloud.google.com/images/home/gcp-logo.png">
              <a:extLst>
                <a:ext uri="{FF2B5EF4-FFF2-40B4-BE49-F238E27FC236}">
                  <a16:creationId xmlns:a16="http://schemas.microsoft.com/office/drawing/2014/main" id="{FE817DF6-AF2B-4AB2-BC2C-50F93B80971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20871" y="3951299"/>
              <a:ext cx="581025" cy="514351"/>
            </a:xfrm>
            <a:prstGeom prst="rect">
              <a:avLst/>
            </a:prstGeom>
            <a:noFill/>
            <a:extLst>
              <a:ext uri="{909E8E84-426E-40DD-AFC4-6F175D3DCCD1}">
                <a14:hiddenFill xmlns:a14="http://schemas.microsoft.com/office/drawing/2010/main">
                  <a:solidFill>
                    <a:srgbClr val="FFFFFF"/>
                  </a:solidFill>
                </a14:hiddenFill>
              </a:ext>
            </a:extLst>
          </p:spPr>
        </p:pic>
        <p:pic>
          <p:nvPicPr>
            <p:cNvPr id="262" name="Picture 261">
              <a:extLst>
                <a:ext uri="{FF2B5EF4-FFF2-40B4-BE49-F238E27FC236}">
                  <a16:creationId xmlns:a16="http://schemas.microsoft.com/office/drawing/2014/main" id="{96B36A5F-AD0F-4D34-ACE8-7BDDFF5F8B48}"/>
                </a:ext>
              </a:extLst>
            </p:cNvPr>
            <p:cNvPicPr>
              <a:picLocks noChangeAspect="1"/>
            </p:cNvPicPr>
            <p:nvPr/>
          </p:nvPicPr>
          <p:blipFill>
            <a:blip r:embed="rId5"/>
            <a:stretch>
              <a:fillRect/>
            </a:stretch>
          </p:blipFill>
          <p:spPr>
            <a:xfrm>
              <a:off x="3459239" y="3868914"/>
              <a:ext cx="694944" cy="694944"/>
            </a:xfrm>
            <a:prstGeom prst="rect">
              <a:avLst/>
            </a:prstGeom>
          </p:spPr>
        </p:pic>
        <p:cxnSp>
          <p:nvCxnSpPr>
            <p:cNvPr id="264" name="Straight Arrow Connector 263">
              <a:extLst>
                <a:ext uri="{FF2B5EF4-FFF2-40B4-BE49-F238E27FC236}">
                  <a16:creationId xmlns:a16="http://schemas.microsoft.com/office/drawing/2014/main" id="{6B4F118A-C0B1-4417-AE9C-0EDE8264033D}"/>
                </a:ext>
              </a:extLst>
            </p:cNvPr>
            <p:cNvCxnSpPr>
              <a:stCxn id="199" idx="2"/>
              <a:endCxn id="262" idx="0"/>
            </p:cNvCxnSpPr>
            <p:nvPr/>
          </p:nvCxnSpPr>
          <p:spPr>
            <a:xfrm>
              <a:off x="3806711" y="3249332"/>
              <a:ext cx="0" cy="619582"/>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15186E43-1458-4C71-8D08-C789332C20E1}"/>
                </a:ext>
              </a:extLst>
            </p:cNvPr>
            <p:cNvCxnSpPr>
              <a:stCxn id="262" idx="3"/>
              <a:endCxn id="261" idx="1"/>
            </p:cNvCxnSpPr>
            <p:nvPr/>
          </p:nvCxnSpPr>
          <p:spPr>
            <a:xfrm flipV="1">
              <a:off x="4154183" y="4208475"/>
              <a:ext cx="866688" cy="7911"/>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47887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1"/>
                                        </p:tgtEl>
                                        <p:attrNameLst>
                                          <p:attrName>style.visibility</p:attrName>
                                        </p:attrNameLst>
                                      </p:cBhvr>
                                      <p:to>
                                        <p:strVal val="visible"/>
                                      </p:to>
                                    </p:set>
                                    <p:animEffect transition="in" filter="wipe(left)">
                                      <p:cBhvr>
                                        <p:cTn id="7" dur="500"/>
                                        <p:tgtEl>
                                          <p:spTgt spid="2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2"/>
                                        </p:tgtEl>
                                        <p:attrNameLst>
                                          <p:attrName>style.visibility</p:attrName>
                                        </p:attrNameLst>
                                      </p:cBhvr>
                                      <p:to>
                                        <p:strVal val="visible"/>
                                      </p:to>
                                    </p:set>
                                    <p:animEffect transition="in" filter="wipe(left)">
                                      <p:cBhvr>
                                        <p:cTn id="12" dur="500"/>
                                        <p:tgtEl>
                                          <p:spTgt spid="2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53"/>
                                        </p:tgtEl>
                                        <p:attrNameLst>
                                          <p:attrName>style.visibility</p:attrName>
                                        </p:attrNameLst>
                                      </p:cBhvr>
                                      <p:to>
                                        <p:strVal val="visible"/>
                                      </p:to>
                                    </p:set>
                                    <p:animEffect transition="in" filter="wipe(left)">
                                      <p:cBhvr>
                                        <p:cTn id="17" dur="500"/>
                                        <p:tgtEl>
                                          <p:spTgt spid="25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54"/>
                                        </p:tgtEl>
                                        <p:attrNameLst>
                                          <p:attrName>style.visibility</p:attrName>
                                        </p:attrNameLst>
                                      </p:cBhvr>
                                      <p:to>
                                        <p:strVal val="visible"/>
                                      </p:to>
                                    </p:set>
                                    <p:animEffect transition="in" filter="wipe(left)">
                                      <p:cBhvr>
                                        <p:cTn id="22" dur="500"/>
                                        <p:tgtEl>
                                          <p:spTgt spid="25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55"/>
                                        </p:tgtEl>
                                        <p:attrNameLst>
                                          <p:attrName>style.visibility</p:attrName>
                                        </p:attrNameLst>
                                      </p:cBhvr>
                                      <p:to>
                                        <p:strVal val="visible"/>
                                      </p:to>
                                    </p:set>
                                    <p:animEffect transition="in" filter="wipe(left)">
                                      <p:cBhvr>
                                        <p:cTn id="27" dur="500"/>
                                        <p:tgtEl>
                                          <p:spTgt spid="25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256"/>
                                        </p:tgtEl>
                                        <p:attrNameLst>
                                          <p:attrName>style.visibility</p:attrName>
                                        </p:attrNameLst>
                                      </p:cBhvr>
                                      <p:to>
                                        <p:strVal val="visible"/>
                                      </p:to>
                                    </p:set>
                                    <p:animEffect transition="in" filter="wipe(right)">
                                      <p:cBhvr>
                                        <p:cTn id="32" dur="500"/>
                                        <p:tgtEl>
                                          <p:spTgt spid="25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257"/>
                                        </p:tgtEl>
                                        <p:attrNameLst>
                                          <p:attrName>style.visibility</p:attrName>
                                        </p:attrNameLst>
                                      </p:cBhvr>
                                      <p:to>
                                        <p:strVal val="visible"/>
                                      </p:to>
                                    </p:set>
                                    <p:animEffect transition="in" filter="wipe(right)">
                                      <p:cBhvr>
                                        <p:cTn id="37" dur="500"/>
                                        <p:tgtEl>
                                          <p:spTgt spid="25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258"/>
                                        </p:tgtEl>
                                        <p:attrNameLst>
                                          <p:attrName>style.visibility</p:attrName>
                                        </p:attrNameLst>
                                      </p:cBhvr>
                                      <p:to>
                                        <p:strVal val="visible"/>
                                      </p:to>
                                    </p:set>
                                    <p:animEffect transition="in" filter="wipe(right)">
                                      <p:cBhvr>
                                        <p:cTn id="42" dur="500"/>
                                        <p:tgtEl>
                                          <p:spTgt spid="25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259"/>
                                        </p:tgtEl>
                                        <p:attrNameLst>
                                          <p:attrName>style.visibility</p:attrName>
                                        </p:attrNameLst>
                                      </p:cBhvr>
                                      <p:to>
                                        <p:strVal val="visible"/>
                                      </p:to>
                                    </p:set>
                                    <p:animEffect transition="in" filter="wipe(right)">
                                      <p:cBhvr>
                                        <p:cTn id="47" dur="500"/>
                                        <p:tgtEl>
                                          <p:spTgt spid="25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260"/>
                                        </p:tgtEl>
                                        <p:attrNameLst>
                                          <p:attrName>style.visibility</p:attrName>
                                        </p:attrNameLst>
                                      </p:cBhvr>
                                      <p:to>
                                        <p:strVal val="visible"/>
                                      </p:to>
                                    </p:set>
                                    <p:animEffect transition="in" filter="wipe(right)">
                                      <p:cBhvr>
                                        <p:cTn id="52" dur="500"/>
                                        <p:tgtEl>
                                          <p:spTgt spid="26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267"/>
                                        </p:tgtEl>
                                        <p:attrNameLst>
                                          <p:attrName>style.visibility</p:attrName>
                                        </p:attrNameLst>
                                      </p:cBhvr>
                                      <p:to>
                                        <p:strVal val="visible"/>
                                      </p:to>
                                    </p:set>
                                    <p:animEffect transition="in" filter="wipe(up)">
                                      <p:cBhvr>
                                        <p:cTn id="57" dur="500"/>
                                        <p:tgtEl>
                                          <p:spTgt spid="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906739" y="1546147"/>
            <a:ext cx="4918424" cy="4974635"/>
          </a:xfrm>
          <a:prstGeom prst="rect">
            <a:avLst/>
          </a:prstGeom>
          <a:noFill/>
        </p:spPr>
      </p:pic>
      <p:sp>
        <p:nvSpPr>
          <p:cNvPr id="3" name="Rectangle 2"/>
          <p:cNvSpPr/>
          <p:nvPr/>
        </p:nvSpPr>
        <p:spPr bwMode="auto">
          <a:xfrm>
            <a:off x="5608637" y="1363663"/>
            <a:ext cx="5326904" cy="5157119"/>
          </a:xfrm>
          <a:prstGeom prst="rect">
            <a:avLst/>
          </a:prstGeom>
          <a:solidFill>
            <a:schemeClr val="bg1">
              <a:alpha val="80000"/>
            </a:scheme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pic>
        <p:nvPicPr>
          <p:cNvPr id="4" name="Picture 3" descr="AWS-Clou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24962" y="2388394"/>
            <a:ext cx="845712" cy="845712"/>
          </a:xfrm>
          <a:prstGeom prst="rect">
            <a:avLst/>
          </a:prstGeom>
        </p:spPr>
      </p:pic>
      <p:pic>
        <p:nvPicPr>
          <p:cNvPr id="5" name="Picture 4"/>
          <p:cNvPicPr>
            <a:picLocks noChangeAspect="1"/>
          </p:cNvPicPr>
          <p:nvPr/>
        </p:nvPicPr>
        <p:blipFill>
          <a:blip r:embed="rId5"/>
          <a:stretch>
            <a:fillRect/>
          </a:stretch>
        </p:blipFill>
        <p:spPr>
          <a:xfrm>
            <a:off x="3912426" y="3453606"/>
            <a:ext cx="780290" cy="780290"/>
          </a:xfrm>
          <a:prstGeom prst="rect">
            <a:avLst/>
          </a:prstGeom>
        </p:spPr>
      </p:pic>
      <p:cxnSp>
        <p:nvCxnSpPr>
          <p:cNvPr id="6" name="Elbow Connector 45"/>
          <p:cNvCxnSpPr>
            <a:stCxn id="9" idx="3"/>
            <a:endCxn id="5" idx="1"/>
          </p:cNvCxnSpPr>
          <p:nvPr/>
        </p:nvCxnSpPr>
        <p:spPr>
          <a:xfrm flipV="1">
            <a:off x="2617760" y="3843751"/>
            <a:ext cx="1294666" cy="794"/>
          </a:xfrm>
          <a:prstGeom prst="bentConnector3">
            <a:avLst/>
          </a:prstGeom>
          <a:noFill/>
          <a:ln w="38100" cap="flat" cmpd="sng" algn="ctr">
            <a:solidFill>
              <a:srgbClr val="353535"/>
            </a:solidFill>
            <a:prstDash val="solid"/>
            <a:headEnd type="none"/>
            <a:tailEnd type="triangle"/>
          </a:ln>
          <a:effectLst/>
        </p:spPr>
      </p:cxnSp>
      <p:cxnSp>
        <p:nvCxnSpPr>
          <p:cNvPr id="7" name="Elbow Connector 50"/>
          <p:cNvCxnSpPr>
            <a:stCxn id="5" idx="0"/>
            <a:endCxn id="4" idx="1"/>
          </p:cNvCxnSpPr>
          <p:nvPr/>
        </p:nvCxnSpPr>
        <p:spPr>
          <a:xfrm rot="5400000" flipH="1" flipV="1">
            <a:off x="6442588" y="671233"/>
            <a:ext cx="642356" cy="4922391"/>
          </a:xfrm>
          <a:prstGeom prst="bentConnector2">
            <a:avLst/>
          </a:prstGeom>
          <a:noFill/>
          <a:ln w="38100" cap="flat" cmpd="sng" algn="ctr">
            <a:solidFill>
              <a:srgbClr val="353535"/>
            </a:solidFill>
            <a:prstDash val="solid"/>
            <a:headEnd type="none"/>
            <a:tailEnd type="triangle"/>
          </a:ln>
          <a:effectLst/>
        </p:spPr>
      </p:cxnSp>
      <p:cxnSp>
        <p:nvCxnSpPr>
          <p:cNvPr id="8" name="Elbow Connector 52"/>
          <p:cNvCxnSpPr>
            <a:stCxn id="5" idx="3"/>
            <a:endCxn id="10" idx="1"/>
          </p:cNvCxnSpPr>
          <p:nvPr/>
        </p:nvCxnSpPr>
        <p:spPr>
          <a:xfrm>
            <a:off x="4692716" y="3843751"/>
            <a:ext cx="1560446" cy="1588"/>
          </a:xfrm>
          <a:prstGeom prst="bentConnector3">
            <a:avLst/>
          </a:prstGeom>
          <a:noFill/>
          <a:ln w="38100" cap="flat" cmpd="sng" algn="ctr">
            <a:solidFill>
              <a:srgbClr val="353535"/>
            </a:solidFill>
            <a:prstDash val="solid"/>
            <a:headEnd type="none"/>
            <a:tailEnd type="triangle"/>
          </a:ln>
          <a:effectLst/>
        </p:spPr>
      </p:cxnSp>
      <p:pic>
        <p:nvPicPr>
          <p:cNvPr id="9" name="Picture 8"/>
          <p:cNvPicPr>
            <a:picLocks noChangeAspect="1"/>
          </p:cNvPicPr>
          <p:nvPr/>
        </p:nvPicPr>
        <p:blipFill>
          <a:blip r:embed="rId6"/>
          <a:stretch>
            <a:fillRect/>
          </a:stretch>
        </p:blipFill>
        <p:spPr>
          <a:xfrm>
            <a:off x="1837470" y="3454400"/>
            <a:ext cx="780290" cy="780290"/>
          </a:xfrm>
          <a:prstGeom prst="rect">
            <a:avLst/>
          </a:prstGeom>
        </p:spPr>
      </p:pic>
      <p:pic>
        <p:nvPicPr>
          <p:cNvPr id="10" name="Picture 9"/>
          <p:cNvPicPr>
            <a:picLocks noChangeAspect="1"/>
          </p:cNvPicPr>
          <p:nvPr/>
        </p:nvPicPr>
        <p:blipFill>
          <a:blip r:embed="rId7"/>
          <a:stretch>
            <a:fillRect/>
          </a:stretch>
        </p:blipFill>
        <p:spPr>
          <a:xfrm>
            <a:off x="6253162" y="3455194"/>
            <a:ext cx="780290" cy="780290"/>
          </a:xfrm>
          <a:prstGeom prst="rect">
            <a:avLst/>
          </a:prstGeom>
        </p:spPr>
      </p:pic>
      <p:sp>
        <p:nvSpPr>
          <p:cNvPr id="11" name="TextBox 10"/>
          <p:cNvSpPr txBox="1"/>
          <p:nvPr/>
        </p:nvSpPr>
        <p:spPr>
          <a:xfrm>
            <a:off x="1841407" y="2752549"/>
            <a:ext cx="2362699" cy="893025"/>
          </a:xfrm>
          <a:prstGeom prst="rect">
            <a:avLst/>
          </a:prstGeom>
          <a:noFill/>
        </p:spPr>
        <p:txBody>
          <a:bodyPr wrap="square" lIns="0" tIns="0" rIns="0" bIns="0" rtlCol="0">
            <a:noAutofit/>
          </a:bodyPr>
          <a:lstStyle/>
          <a:p>
            <a:pPr algn="r">
              <a:lnSpc>
                <a:spcPct val="90000"/>
              </a:lnSpc>
              <a:spcAft>
                <a:spcPts val="600"/>
              </a:spcAft>
            </a:pPr>
            <a:r>
              <a:rPr lang="en-US" sz="1200" b="1" dirty="0">
                <a:gradFill>
                  <a:gsLst>
                    <a:gs pos="2917">
                      <a:srgbClr val="353535"/>
                    </a:gs>
                    <a:gs pos="30000">
                      <a:srgbClr val="353535"/>
                    </a:gs>
                  </a:gsLst>
                  <a:lin ang="5400000" scaled="0"/>
                </a:gradFill>
                <a:latin typeface="Segoe UI Semilight"/>
              </a:rPr>
              <a:t>AWS Route 53 </a:t>
            </a:r>
          </a:p>
          <a:p>
            <a:pPr algn="r">
              <a:lnSpc>
                <a:spcPct val="90000"/>
              </a:lnSpc>
              <a:spcAft>
                <a:spcPts val="600"/>
              </a:spcAft>
            </a:pPr>
            <a:r>
              <a:rPr lang="en-US" sz="1200" b="1" dirty="0">
                <a:gradFill>
                  <a:gsLst>
                    <a:gs pos="2917">
                      <a:srgbClr val="353535"/>
                    </a:gs>
                    <a:gs pos="30000">
                      <a:srgbClr val="353535"/>
                    </a:gs>
                  </a:gsLst>
                  <a:lin ang="5400000" scaled="0"/>
                </a:gradFill>
                <a:latin typeface="Segoe UI Semilight"/>
              </a:rPr>
              <a:t>(Latency-Based Routing)</a:t>
            </a:r>
          </a:p>
          <a:p>
            <a:pPr algn="r">
              <a:lnSpc>
                <a:spcPct val="90000"/>
              </a:lnSpc>
              <a:spcAft>
                <a:spcPts val="600"/>
              </a:spcAft>
            </a:pPr>
            <a:r>
              <a:rPr lang="en-US" sz="1200" dirty="0">
                <a:gradFill>
                  <a:gsLst>
                    <a:gs pos="2917">
                      <a:srgbClr val="353535"/>
                    </a:gs>
                    <a:gs pos="30000">
                      <a:srgbClr val="353535"/>
                    </a:gs>
                  </a:gsLst>
                  <a:lin ang="5400000" scaled="0"/>
                </a:gradFill>
                <a:latin typeface="Segoe UI Semilight"/>
              </a:rPr>
              <a:t>www.contosooutdoors.com</a:t>
            </a:r>
          </a:p>
        </p:txBody>
      </p:sp>
      <p:pic>
        <p:nvPicPr>
          <p:cNvPr id="12" name="Picture 11"/>
          <p:cNvPicPr>
            <a:picLocks noChangeAspect="1"/>
          </p:cNvPicPr>
          <p:nvPr/>
        </p:nvPicPr>
        <p:blipFill>
          <a:blip r:embed="rId8"/>
          <a:stretch>
            <a:fillRect/>
          </a:stretch>
        </p:blipFill>
        <p:spPr>
          <a:xfrm>
            <a:off x="8340692" y="3448369"/>
            <a:ext cx="780290" cy="780290"/>
          </a:xfrm>
          <a:prstGeom prst="rect">
            <a:avLst/>
          </a:prstGeom>
        </p:spPr>
      </p:pic>
      <p:cxnSp>
        <p:nvCxnSpPr>
          <p:cNvPr id="13" name="Elbow Connector 104"/>
          <p:cNvCxnSpPr>
            <a:stCxn id="4" idx="2"/>
            <a:endCxn id="12" idx="3"/>
          </p:cNvCxnSpPr>
          <p:nvPr/>
        </p:nvCxnSpPr>
        <p:spPr>
          <a:xfrm rot="5400000">
            <a:off x="9082196" y="3272892"/>
            <a:ext cx="604408" cy="526836"/>
          </a:xfrm>
          <a:prstGeom prst="bentConnector2">
            <a:avLst/>
          </a:prstGeom>
          <a:noFill/>
          <a:ln w="38100" cap="flat" cmpd="sng" algn="ctr">
            <a:solidFill>
              <a:srgbClr val="353535"/>
            </a:solidFill>
            <a:prstDash val="solid"/>
            <a:headEnd type="triangle" w="med" len="med"/>
            <a:tailEnd type="triangle" w="med" len="med"/>
          </a:ln>
          <a:effectLst/>
        </p:spPr>
      </p:cxnSp>
      <p:cxnSp>
        <p:nvCxnSpPr>
          <p:cNvPr id="14" name="Straight Arrow Connector 13"/>
          <p:cNvCxnSpPr>
            <a:stCxn id="12" idx="1"/>
            <a:endCxn id="10" idx="3"/>
          </p:cNvCxnSpPr>
          <p:nvPr/>
        </p:nvCxnSpPr>
        <p:spPr>
          <a:xfrm flipH="1">
            <a:off x="7033452" y="3838514"/>
            <a:ext cx="1307240" cy="6825"/>
          </a:xfrm>
          <a:prstGeom prst="straightConnector1">
            <a:avLst/>
          </a:prstGeom>
          <a:noFill/>
          <a:ln w="38100" cap="flat" cmpd="sng" algn="ctr">
            <a:solidFill>
              <a:srgbClr val="353535"/>
            </a:solidFill>
            <a:prstDash val="solid"/>
            <a:headEnd type="triangle" w="med" len="med"/>
            <a:tailEnd type="triangle" w="med" len="med"/>
          </a:ln>
          <a:effectLst/>
        </p:spPr>
      </p:cxnSp>
      <p:cxnSp>
        <p:nvCxnSpPr>
          <p:cNvPr id="15" name="Elbow Connector 117"/>
          <p:cNvCxnSpPr>
            <a:stCxn id="5" idx="2"/>
            <a:endCxn id="18" idx="1"/>
          </p:cNvCxnSpPr>
          <p:nvPr/>
        </p:nvCxnSpPr>
        <p:spPr>
          <a:xfrm rot="16200000" flipH="1">
            <a:off x="5255952" y="3280514"/>
            <a:ext cx="1522256" cy="3429019"/>
          </a:xfrm>
          <a:prstGeom prst="bentConnector2">
            <a:avLst/>
          </a:prstGeom>
          <a:noFill/>
          <a:ln w="38100" cap="flat" cmpd="sng" algn="ctr">
            <a:solidFill>
              <a:srgbClr val="353535"/>
            </a:solidFill>
            <a:prstDash val="dash"/>
            <a:headEnd type="none"/>
            <a:tailEnd type="triangle"/>
          </a:ln>
          <a:effectLst/>
        </p:spPr>
      </p:cxnSp>
      <p:pic>
        <p:nvPicPr>
          <p:cNvPr id="16" name="Picture 15"/>
          <p:cNvPicPr>
            <a:picLocks noChangeAspect="1"/>
          </p:cNvPicPr>
          <p:nvPr/>
        </p:nvPicPr>
        <p:blipFill>
          <a:blip r:embed="rId9"/>
          <a:stretch>
            <a:fillRect/>
          </a:stretch>
        </p:blipFill>
        <p:spPr>
          <a:xfrm>
            <a:off x="6253162" y="4415726"/>
            <a:ext cx="780290" cy="780290"/>
          </a:xfrm>
          <a:prstGeom prst="rect">
            <a:avLst/>
          </a:prstGeom>
        </p:spPr>
      </p:pic>
      <p:cxnSp>
        <p:nvCxnSpPr>
          <p:cNvPr id="17" name="Elbow Connector 122"/>
          <p:cNvCxnSpPr>
            <a:stCxn id="5" idx="2"/>
            <a:endCxn id="16" idx="1"/>
          </p:cNvCxnSpPr>
          <p:nvPr/>
        </p:nvCxnSpPr>
        <p:spPr>
          <a:xfrm rot="16200000" flipH="1">
            <a:off x="4991879" y="3544587"/>
            <a:ext cx="571975" cy="1950591"/>
          </a:xfrm>
          <a:prstGeom prst="bentConnector2">
            <a:avLst/>
          </a:prstGeom>
          <a:noFill/>
          <a:ln w="38100" cap="flat" cmpd="sng" algn="ctr">
            <a:solidFill>
              <a:srgbClr val="353535"/>
            </a:solidFill>
            <a:prstDash val="dash"/>
            <a:headEnd type="none"/>
            <a:tailEnd type="triangle"/>
          </a:ln>
          <a:effectLst/>
        </p:spPr>
      </p:cxnSp>
      <p:pic>
        <p:nvPicPr>
          <p:cNvPr id="18" name="Picture 19" descr="https://cloud.google.com/images/home/gcp-logo.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31590" y="5498976"/>
            <a:ext cx="581025" cy="51435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72428" y="3454688"/>
            <a:ext cx="657938" cy="781301"/>
          </a:xfrm>
          <a:prstGeom prst="rect">
            <a:avLst/>
          </a:prstGeom>
        </p:spPr>
      </p:pic>
      <p:sp>
        <p:nvSpPr>
          <p:cNvPr id="20" name="TextBox 19"/>
          <p:cNvSpPr txBox="1"/>
          <p:nvPr/>
        </p:nvSpPr>
        <p:spPr>
          <a:xfrm>
            <a:off x="1843981" y="2750456"/>
            <a:ext cx="2357549" cy="893025"/>
          </a:xfrm>
          <a:prstGeom prst="rect">
            <a:avLst/>
          </a:prstGeom>
          <a:noFill/>
        </p:spPr>
        <p:txBody>
          <a:bodyPr wrap="square" lIns="0" tIns="0" rIns="0" bIns="0" rtlCol="0">
            <a:noAutofit/>
          </a:bodyPr>
          <a:lstStyle/>
          <a:p>
            <a:pPr algn="r">
              <a:lnSpc>
                <a:spcPct val="90000"/>
              </a:lnSpc>
              <a:spcAft>
                <a:spcPts val="600"/>
              </a:spcAft>
            </a:pPr>
            <a:r>
              <a:rPr lang="en-US" sz="1200" b="1" dirty="0">
                <a:gradFill>
                  <a:gsLst>
                    <a:gs pos="2917">
                      <a:srgbClr val="353535"/>
                    </a:gs>
                    <a:gs pos="30000">
                      <a:srgbClr val="353535"/>
                    </a:gs>
                  </a:gsLst>
                  <a:lin ang="5400000" scaled="0"/>
                </a:gradFill>
                <a:latin typeface="Segoe UI Semilight"/>
              </a:rPr>
              <a:t>Azure Traffic Manager </a:t>
            </a:r>
          </a:p>
          <a:p>
            <a:pPr algn="r">
              <a:lnSpc>
                <a:spcPct val="90000"/>
              </a:lnSpc>
              <a:spcAft>
                <a:spcPts val="600"/>
              </a:spcAft>
            </a:pPr>
            <a:r>
              <a:rPr lang="en-US" sz="1200" b="1" dirty="0">
                <a:gradFill>
                  <a:gsLst>
                    <a:gs pos="2917">
                      <a:srgbClr val="353535"/>
                    </a:gs>
                    <a:gs pos="30000">
                      <a:srgbClr val="353535"/>
                    </a:gs>
                  </a:gsLst>
                  <a:lin ang="5400000" scaled="0"/>
                </a:gradFill>
                <a:latin typeface="Segoe UI Semilight"/>
              </a:rPr>
              <a:t>(Performance Profile)</a:t>
            </a:r>
          </a:p>
          <a:p>
            <a:pPr algn="r">
              <a:lnSpc>
                <a:spcPct val="90000"/>
              </a:lnSpc>
              <a:spcAft>
                <a:spcPts val="600"/>
              </a:spcAft>
            </a:pPr>
            <a:r>
              <a:rPr lang="en-US" sz="1200" dirty="0">
                <a:gradFill>
                  <a:gsLst>
                    <a:gs pos="2917">
                      <a:srgbClr val="353535"/>
                    </a:gs>
                    <a:gs pos="30000">
                      <a:srgbClr val="353535"/>
                    </a:gs>
                  </a:gsLst>
                  <a:lin ang="5400000" scaled="0"/>
                </a:gradFill>
                <a:latin typeface="Segoe UI Semilight"/>
              </a:rPr>
              <a:t>contosooutdoors.trafficmanager.net</a:t>
            </a:r>
          </a:p>
        </p:txBody>
      </p:sp>
      <p:sp>
        <p:nvSpPr>
          <p:cNvPr id="21" name="Title 44"/>
          <p:cNvSpPr txBox="1">
            <a:spLocks/>
          </p:cNvSpPr>
          <p:nvPr/>
        </p:nvSpPr>
        <p:spPr>
          <a:xfrm>
            <a:off x="274639" y="2952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2" normalizeH="0" baseline="0" noProof="0">
                <a:ln w="3175">
                  <a:noFill/>
                </a:ln>
                <a:gradFill>
                  <a:gsLst>
                    <a:gs pos="1250">
                      <a:srgbClr val="353535"/>
                    </a:gs>
                    <a:gs pos="100000">
                      <a:srgbClr val="353535"/>
                    </a:gs>
                  </a:gsLst>
                  <a:lin ang="5400000" scaled="0"/>
                </a:gradFill>
                <a:effectLst/>
                <a:uLnTx/>
                <a:uFillTx/>
                <a:latin typeface="Segoe UI Light"/>
                <a:ea typeface="+mn-ea"/>
                <a:cs typeface="Segoe UI" pitchFamily="34" charset="0"/>
              </a:rPr>
              <a:t>Cloud Portable + Global Scale</a:t>
            </a:r>
            <a:endParaRPr kumimoji="0" lang="en-US" sz="4800" b="0" i="0" u="none" strike="noStrike" kern="1200" cap="none" spc="-102" normalizeH="0" baseline="0" noProof="0" dirty="0">
              <a:ln w="3175">
                <a:noFill/>
              </a:ln>
              <a:gradFill>
                <a:gsLst>
                  <a:gs pos="1250">
                    <a:srgbClr val="353535"/>
                  </a:gs>
                  <a:gs pos="100000">
                    <a:srgbClr val="353535"/>
                  </a:gs>
                </a:gsLst>
                <a:lin ang="5400000" scaled="0"/>
              </a:gradFill>
              <a:effectLst/>
              <a:uLnTx/>
              <a:uFillTx/>
              <a:latin typeface="Segoe UI Light"/>
              <a:ea typeface="+mn-ea"/>
              <a:cs typeface="Segoe UI" pitchFamily="34" charset="0"/>
            </a:endParaRPr>
          </a:p>
        </p:txBody>
      </p:sp>
    </p:spTree>
    <p:extLst>
      <p:ext uri="{BB962C8B-B14F-4D97-AF65-F5344CB8AC3E}">
        <p14:creationId xmlns:p14="http://schemas.microsoft.com/office/powerpoint/2010/main" val="6293423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par>
                                <p:cTn id="19" presetID="22" presetClass="entr" presetSubtype="8"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par>
                                <p:cTn id="22" presetID="22" presetClass="entr" presetSubtype="8"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par>
                                <p:cTn id="25" presetID="22" presetClass="entr" presetSubtype="8"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left)">
                                      <p:cBhvr>
                                        <p:cTn id="30" dur="500"/>
                                        <p:tgtEl>
                                          <p:spTgt spid="3"/>
                                        </p:tgtEl>
                                      </p:cBhvr>
                                    </p:animEffect>
                                  </p:childTnLst>
                                </p:cTn>
                              </p:par>
                              <p:par>
                                <p:cTn id="31" presetID="22" presetClass="entr" presetSubtype="8"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left)">
                                      <p:cBhvr>
                                        <p:cTn id="46" dur="500"/>
                                        <p:tgtEl>
                                          <p:spTgt spid="17"/>
                                        </p:tgtEl>
                                      </p:cBhvr>
                                    </p:animEffect>
                                  </p:childTnLst>
                                </p:cTn>
                              </p:par>
                              <p:par>
                                <p:cTn id="47" presetID="22" presetClass="entr" presetSubtype="8"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left)">
                                      <p:cBhvr>
                                        <p:cTn id="49" dur="500"/>
                                        <p:tgtEl>
                                          <p:spTgt spid="15"/>
                                        </p:tgtEl>
                                      </p:cBhvr>
                                    </p:animEffect>
                                  </p:childTnLst>
                                </p:cTn>
                              </p:par>
                              <p:par>
                                <p:cTn id="50" presetID="22" presetClass="entr" presetSubtype="8" fill="hold"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left)">
                                      <p:cBhvr>
                                        <p:cTn id="52" dur="500"/>
                                        <p:tgtEl>
                                          <p:spTgt spid="16"/>
                                        </p:tgtEl>
                                      </p:cBhvr>
                                    </p:animEffect>
                                  </p:childTnLst>
                                </p:cTn>
                              </p:par>
                              <p:par>
                                <p:cTn id="53" presetID="22" presetClass="entr" presetSubtype="8"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left)">
                                      <p:cBhvr>
                                        <p:cTn id="55" dur="500"/>
                                        <p:tgtEl>
                                          <p:spTgt spid="18"/>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xit" presetSubtype="0" fill="hold" nodeType="clickEffect">
                                  <p:stCondLst>
                                    <p:cond delay="0"/>
                                  </p:stCondLst>
                                  <p:childTnLst>
                                    <p:animEffect transition="out" filter="fade">
                                      <p:cBhvr>
                                        <p:cTn id="59" dur="1000"/>
                                        <p:tgtEl>
                                          <p:spTgt spid="5"/>
                                        </p:tgtEl>
                                      </p:cBhvr>
                                    </p:animEffect>
                                    <p:anim calcmode="lin" valueType="num">
                                      <p:cBhvr>
                                        <p:cTn id="60" dur="1000"/>
                                        <p:tgtEl>
                                          <p:spTgt spid="5"/>
                                        </p:tgtEl>
                                        <p:attrNameLst>
                                          <p:attrName>ppt_x</p:attrName>
                                        </p:attrNameLst>
                                      </p:cBhvr>
                                      <p:tavLst>
                                        <p:tav tm="0">
                                          <p:val>
                                            <p:strVal val="ppt_x"/>
                                          </p:val>
                                        </p:tav>
                                        <p:tav tm="100000">
                                          <p:val>
                                            <p:strVal val="ppt_x"/>
                                          </p:val>
                                        </p:tav>
                                      </p:tavLst>
                                    </p:anim>
                                    <p:anim calcmode="lin" valueType="num">
                                      <p:cBhvr>
                                        <p:cTn id="61" dur="1000"/>
                                        <p:tgtEl>
                                          <p:spTgt spid="5"/>
                                        </p:tgtEl>
                                        <p:attrNameLst>
                                          <p:attrName>ppt_y</p:attrName>
                                        </p:attrNameLst>
                                      </p:cBhvr>
                                      <p:tavLst>
                                        <p:tav tm="0">
                                          <p:val>
                                            <p:strVal val="ppt_y"/>
                                          </p:val>
                                        </p:tav>
                                        <p:tav tm="100000">
                                          <p:val>
                                            <p:strVal val="ppt_y+.1"/>
                                          </p:val>
                                        </p:tav>
                                      </p:tavLst>
                                    </p:anim>
                                    <p:set>
                                      <p:cBhvr>
                                        <p:cTn id="62" dur="1" fill="hold">
                                          <p:stCondLst>
                                            <p:cond delay="999"/>
                                          </p:stCondLst>
                                        </p:cTn>
                                        <p:tgtEl>
                                          <p:spTgt spid="5"/>
                                        </p:tgtEl>
                                        <p:attrNameLst>
                                          <p:attrName>style.visibility</p:attrName>
                                        </p:attrNameLst>
                                      </p:cBhvr>
                                      <p:to>
                                        <p:strVal val="hidden"/>
                                      </p:to>
                                    </p:set>
                                  </p:childTnLst>
                                </p:cTn>
                              </p:par>
                              <p:par>
                                <p:cTn id="63" presetID="47" presetClass="entr" presetSubtype="0" fill="hold" nodeType="with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1000"/>
                                        <p:tgtEl>
                                          <p:spTgt spid="19"/>
                                        </p:tgtEl>
                                      </p:cBhvr>
                                    </p:animEffect>
                                    <p:anim calcmode="lin" valueType="num">
                                      <p:cBhvr>
                                        <p:cTn id="66" dur="1000" fill="hold"/>
                                        <p:tgtEl>
                                          <p:spTgt spid="19"/>
                                        </p:tgtEl>
                                        <p:attrNameLst>
                                          <p:attrName>ppt_x</p:attrName>
                                        </p:attrNameLst>
                                      </p:cBhvr>
                                      <p:tavLst>
                                        <p:tav tm="0">
                                          <p:val>
                                            <p:strVal val="#ppt_x"/>
                                          </p:val>
                                        </p:tav>
                                        <p:tav tm="100000">
                                          <p:val>
                                            <p:strVal val="#ppt_x"/>
                                          </p:val>
                                        </p:tav>
                                      </p:tavLst>
                                    </p:anim>
                                    <p:anim calcmode="lin" valueType="num">
                                      <p:cBhvr>
                                        <p:cTn id="67" dur="1000" fill="hold"/>
                                        <p:tgtEl>
                                          <p:spTgt spid="19"/>
                                        </p:tgtEl>
                                        <p:attrNameLst>
                                          <p:attrName>ppt_y</p:attrName>
                                        </p:attrNameLst>
                                      </p:cBhvr>
                                      <p:tavLst>
                                        <p:tav tm="0">
                                          <p:val>
                                            <p:strVal val="#ppt_y-.1"/>
                                          </p:val>
                                        </p:tav>
                                        <p:tav tm="100000">
                                          <p:val>
                                            <p:strVal val="#ppt_y"/>
                                          </p:val>
                                        </p:tav>
                                      </p:tavLst>
                                    </p:anim>
                                  </p:childTnLst>
                                </p:cTn>
                              </p:par>
                              <p:par>
                                <p:cTn id="68" presetID="47" presetClass="entr" presetSubtype="0"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fade">
                                      <p:cBhvr>
                                        <p:cTn id="70" dur="1000"/>
                                        <p:tgtEl>
                                          <p:spTgt spid="11"/>
                                        </p:tgtEl>
                                      </p:cBhvr>
                                    </p:animEffect>
                                    <p:anim calcmode="lin" valueType="num">
                                      <p:cBhvr>
                                        <p:cTn id="71" dur="1000" fill="hold"/>
                                        <p:tgtEl>
                                          <p:spTgt spid="11"/>
                                        </p:tgtEl>
                                        <p:attrNameLst>
                                          <p:attrName>ppt_x</p:attrName>
                                        </p:attrNameLst>
                                      </p:cBhvr>
                                      <p:tavLst>
                                        <p:tav tm="0">
                                          <p:val>
                                            <p:strVal val="#ppt_x"/>
                                          </p:val>
                                        </p:tav>
                                        <p:tav tm="100000">
                                          <p:val>
                                            <p:strVal val="#ppt_x"/>
                                          </p:val>
                                        </p:tav>
                                      </p:tavLst>
                                    </p:anim>
                                    <p:anim calcmode="lin" valueType="num">
                                      <p:cBhvr>
                                        <p:cTn id="72" dur="1000" fill="hold"/>
                                        <p:tgtEl>
                                          <p:spTgt spid="11"/>
                                        </p:tgtEl>
                                        <p:attrNameLst>
                                          <p:attrName>ppt_y</p:attrName>
                                        </p:attrNameLst>
                                      </p:cBhvr>
                                      <p:tavLst>
                                        <p:tav tm="0">
                                          <p:val>
                                            <p:strVal val="#ppt_y-.1"/>
                                          </p:val>
                                        </p:tav>
                                        <p:tav tm="100000">
                                          <p:val>
                                            <p:strVal val="#ppt_y"/>
                                          </p:val>
                                        </p:tav>
                                      </p:tavLst>
                                    </p:anim>
                                  </p:childTnLst>
                                </p:cTn>
                              </p:par>
                              <p:par>
                                <p:cTn id="73" presetID="42" presetClass="exit" presetSubtype="0" fill="hold" grpId="1" nodeType="withEffect">
                                  <p:stCondLst>
                                    <p:cond delay="0"/>
                                  </p:stCondLst>
                                  <p:childTnLst>
                                    <p:animEffect transition="out" filter="fade">
                                      <p:cBhvr>
                                        <p:cTn id="74" dur="1000"/>
                                        <p:tgtEl>
                                          <p:spTgt spid="20"/>
                                        </p:tgtEl>
                                      </p:cBhvr>
                                    </p:animEffect>
                                    <p:anim calcmode="lin" valueType="num">
                                      <p:cBhvr>
                                        <p:cTn id="75" dur="1000"/>
                                        <p:tgtEl>
                                          <p:spTgt spid="20"/>
                                        </p:tgtEl>
                                        <p:attrNameLst>
                                          <p:attrName>ppt_x</p:attrName>
                                        </p:attrNameLst>
                                      </p:cBhvr>
                                      <p:tavLst>
                                        <p:tav tm="0">
                                          <p:val>
                                            <p:strVal val="ppt_x"/>
                                          </p:val>
                                        </p:tav>
                                        <p:tav tm="100000">
                                          <p:val>
                                            <p:strVal val="ppt_x"/>
                                          </p:val>
                                        </p:tav>
                                      </p:tavLst>
                                    </p:anim>
                                    <p:anim calcmode="lin" valueType="num">
                                      <p:cBhvr>
                                        <p:cTn id="76" dur="1000"/>
                                        <p:tgtEl>
                                          <p:spTgt spid="20"/>
                                        </p:tgtEl>
                                        <p:attrNameLst>
                                          <p:attrName>ppt_y</p:attrName>
                                        </p:attrNameLst>
                                      </p:cBhvr>
                                      <p:tavLst>
                                        <p:tav tm="0">
                                          <p:val>
                                            <p:strVal val="ppt_y"/>
                                          </p:val>
                                        </p:tav>
                                        <p:tav tm="100000">
                                          <p:val>
                                            <p:strVal val="ppt_y+.1"/>
                                          </p:val>
                                        </p:tav>
                                      </p:tavLst>
                                    </p:anim>
                                    <p:set>
                                      <p:cBhvr>
                                        <p:cTn id="77" dur="1" fill="hold">
                                          <p:stCondLst>
                                            <p:cond delay="9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p:bldP spid="20" grpId="0"/>
      <p:bldP spid="20"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u="sng" dirty="0" err="1"/>
              <a:t>L</a:t>
            </a:r>
            <a:r>
              <a:rPr lang="en-US" dirty="0" err="1"/>
              <a:t>iskov</a:t>
            </a:r>
            <a:r>
              <a:rPr lang="en-US" dirty="0"/>
              <a:t> Substitution Principle</a:t>
            </a:r>
          </a:p>
        </p:txBody>
      </p:sp>
      <p:sp>
        <p:nvSpPr>
          <p:cNvPr id="7" name="Title 4"/>
          <p:cNvSpPr txBox="1">
            <a:spLocks/>
          </p:cNvSpPr>
          <p:nvPr/>
        </p:nvSpPr>
        <p:spPr>
          <a:xfrm>
            <a:off x="274638" y="3215191"/>
            <a:ext cx="11963399" cy="1846659"/>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r>
              <a:rPr lang="en-US" sz="4000" dirty="0"/>
              <a:t>Objects in a program should be replaceable with instances of their subtypes without altering the correctness of that program.</a:t>
            </a:r>
          </a:p>
        </p:txBody>
      </p:sp>
      <p:sp>
        <p:nvSpPr>
          <p:cNvPr id="4" name="Title 4"/>
          <p:cNvSpPr txBox="1">
            <a:spLocks/>
          </p:cNvSpPr>
          <p:nvPr/>
        </p:nvSpPr>
        <p:spPr>
          <a:xfrm>
            <a:off x="274638" y="5021262"/>
            <a:ext cx="11963399" cy="1292662"/>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r>
              <a:rPr lang="en-US" sz="4000" b="1" dirty="0"/>
              <a:t>Services</a:t>
            </a:r>
            <a:r>
              <a:rPr lang="en-US" sz="4000" dirty="0"/>
              <a:t> in an </a:t>
            </a:r>
            <a:r>
              <a:rPr lang="en-US" sz="4000" b="1" dirty="0"/>
              <a:t>application</a:t>
            </a:r>
            <a:r>
              <a:rPr lang="en-US" sz="4000" dirty="0"/>
              <a:t> should be replaceable without altering the correctness of that </a:t>
            </a:r>
            <a:r>
              <a:rPr lang="en-US" sz="4000" b="1" dirty="0"/>
              <a:t>application</a:t>
            </a:r>
            <a:r>
              <a:rPr lang="en-US" sz="4000" dirty="0"/>
              <a:t>.</a:t>
            </a:r>
          </a:p>
        </p:txBody>
      </p:sp>
      <p:pic>
        <p:nvPicPr>
          <p:cNvPr id="3" name="tmp9BF0">
            <a:hlinkClick r:id="" action="ppaction://media"/>
          </p:cNvPr>
          <p:cNvPicPr>
            <a:picLocks noChangeAspect="1"/>
          </p:cNvPicPr>
          <p:nvPr>
            <a:videoFile r:link="rId2"/>
            <p:custDataLst>
              <p:tags r:id="rId3"/>
            </p:custDataLst>
            <p:extLst>
              <p:ext uri="{DAA4B4D4-6D71-4841-9C94-3DE7FCFB9230}">
                <p14:media xmlns:p14="http://schemas.microsoft.com/office/powerpoint/2010/main" r:embed="rId4">
                  <p14:trim end="123284.6893"/>
                </p14:media>
              </p:ext>
              <p:ext uri="{42D2F446-02D8-4167-A562-619A0277C38B}">
                <p15:isNarration xmlns:p15="http://schemas.microsoft.com/office/powerpoint/2012/main" val="1"/>
              </p:ext>
            </p:extLst>
          </p:nvPr>
        </p:nvPicPr>
        <p:blipFill>
          <a:blip r:embed="rId7"/>
          <a:stretch>
            <a:fillRect/>
          </a:stretch>
        </p:blipFill>
        <p:spPr>
          <a:xfrm>
            <a:off x="12106275" y="101600"/>
            <a:ext cx="228600" cy="228600"/>
          </a:xfrm>
          <a:prstGeom prst="rect">
            <a:avLst/>
          </a:prstGeom>
        </p:spPr>
      </p:pic>
    </p:spTree>
    <p:custDataLst>
      <p:tags r:id="rId1"/>
    </p:custDataLst>
    <p:extLst>
      <p:ext uri="{BB962C8B-B14F-4D97-AF65-F5344CB8AC3E}">
        <p14:creationId xmlns:p14="http://schemas.microsoft.com/office/powerpoint/2010/main" val="3420591098"/>
      </p:ext>
    </p:extLst>
  </p:cSld>
  <p:clrMapOvr>
    <a:masterClrMapping/>
  </p:clrMapOvr>
  <p:transition advTm="74055">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3"/>
                                        </p:tgtEl>
                                      </p:cBhvr>
                                    </p:cmd>
                                  </p:childTnLst>
                                </p:cTn>
                              </p:par>
                            </p:childTnLst>
                          </p:cTn>
                        </p:par>
                      </p:childTnLst>
                    </p:cTn>
                  </p:par>
                  <p:par>
                    <p:cTn id="7" fill="hold">
                      <p:stCondLst>
                        <p:cond delay="indefinite"/>
                      </p:stCondLst>
                      <p:childTnLst>
                        <p:par>
                          <p:cTn id="8" fill="hold">
                            <p:stCondLst>
                              <p:cond delay="0"/>
                            </p:stCondLst>
                            <p:childTnLst>
                              <p:par>
                                <p:cTn id="9" presetID="9" presetClass="emph" presetSubtype="0" grpId="0" nodeType="clickEffect">
                                  <p:stCondLst>
                                    <p:cond delay="0"/>
                                  </p:stCondLst>
                                  <p:childTnLst>
                                    <p:set>
                                      <p:cBhvr>
                                        <p:cTn id="10" dur="indefinite"/>
                                        <p:tgtEl>
                                          <p:spTgt spid="7"/>
                                        </p:tgtEl>
                                        <p:attrNameLst>
                                          <p:attrName>style.opacity</p:attrName>
                                        </p:attrNameLst>
                                      </p:cBhvr>
                                      <p:to>
                                        <p:strVal val="0.25"/>
                                      </p:to>
                                    </p:set>
                                    <p:animEffect filter="image" prLst="opacity: 0.25">
                                      <p:cBhvr rctx="IE">
                                        <p:cTn id="11" dur="indefinite"/>
                                        <p:tgtEl>
                                          <p:spTgt spid="7"/>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80000">
                <p:cTn id="14" fill="hold" display="0">
                  <p:stCondLst>
                    <p:cond delay="indefinite"/>
                  </p:stCondLst>
                </p:cTn>
                <p:tgtEl>
                  <p:spTgt spid="3"/>
                </p:tgtEl>
              </p:cMediaNode>
            </p:video>
          </p:childTnLst>
        </p:cTn>
      </p:par>
    </p:tnLst>
    <p:bldLst>
      <p:bldP spid="7" grpId="0"/>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txBox="1">
            <a:spLocks/>
          </p:cNvSpPr>
          <p:nvPr/>
        </p:nvSpPr>
        <p:spPr>
          <a:xfrm>
            <a:off x="274638" y="2125662"/>
            <a:ext cx="11887199" cy="1181862"/>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7200" b="1" i="0" u="sng" strike="noStrike" kern="1200" cap="none" spc="-100" normalizeH="0" baseline="0" noProof="0">
                <a:ln w="3175">
                  <a:noFill/>
                </a:ln>
                <a:gradFill>
                  <a:gsLst>
                    <a:gs pos="100000">
                      <a:srgbClr val="FFFFFF"/>
                    </a:gs>
                    <a:gs pos="0">
                      <a:srgbClr val="FFFFFF"/>
                    </a:gs>
                  </a:gsLst>
                  <a:lin ang="5400000" scaled="0"/>
                </a:gradFill>
                <a:effectLst/>
                <a:uLnTx/>
                <a:uFillTx/>
                <a:latin typeface="Segoe UI Light"/>
                <a:ea typeface="+mn-ea"/>
                <a:cs typeface="Segoe UI" pitchFamily="34" charset="0"/>
              </a:rPr>
              <a:t>L</a:t>
            </a:r>
            <a:r>
              <a:rPr kumimoji="0" lang="en-US" sz="7200" b="0" i="0" u="none" strike="noStrike" kern="1200" cap="none" spc="-100" normalizeH="0" baseline="0" noProof="0">
                <a:ln w="3175">
                  <a:noFill/>
                </a:ln>
                <a:gradFill>
                  <a:gsLst>
                    <a:gs pos="100000">
                      <a:srgbClr val="FFFFFF"/>
                    </a:gs>
                    <a:gs pos="0">
                      <a:srgbClr val="FFFFFF"/>
                    </a:gs>
                  </a:gsLst>
                  <a:lin ang="5400000" scaled="0"/>
                </a:gradFill>
                <a:effectLst/>
                <a:uLnTx/>
                <a:uFillTx/>
                <a:latin typeface="Segoe UI Light"/>
                <a:ea typeface="+mn-ea"/>
                <a:cs typeface="Segoe UI" pitchFamily="34" charset="0"/>
              </a:rPr>
              <a:t>iskov Substitution Principle</a:t>
            </a:r>
            <a:endParaRPr kumimoji="0" lang="en-US" sz="72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endParaRPr>
          </a:p>
        </p:txBody>
      </p:sp>
      <p:sp>
        <p:nvSpPr>
          <p:cNvPr id="7" name="Title 4"/>
          <p:cNvSpPr txBox="1">
            <a:spLocks/>
          </p:cNvSpPr>
          <p:nvPr/>
        </p:nvSpPr>
        <p:spPr>
          <a:xfrm>
            <a:off x="274638" y="3215191"/>
            <a:ext cx="11963399" cy="1846659"/>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Objects in a program should be replaceable with instances of their subtypes without altering the correctness of that program.</a:t>
            </a:r>
          </a:p>
        </p:txBody>
      </p:sp>
      <p:sp>
        <p:nvSpPr>
          <p:cNvPr id="8" name="Title 4"/>
          <p:cNvSpPr txBox="1">
            <a:spLocks/>
          </p:cNvSpPr>
          <p:nvPr/>
        </p:nvSpPr>
        <p:spPr>
          <a:xfrm>
            <a:off x="274638" y="5021262"/>
            <a:ext cx="11963399" cy="1292662"/>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Services</a:t>
            </a:r>
            <a:r>
              <a:rPr kumimoji="0" lang="en-US" sz="40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 in an </a:t>
            </a:r>
            <a:r>
              <a:rPr kumimoji="0" lang="en-US" sz="4000" b="1"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application</a:t>
            </a:r>
            <a:r>
              <a:rPr kumimoji="0" lang="en-US" sz="40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 should be replaceable without altering the correctness of that </a:t>
            </a:r>
            <a:r>
              <a:rPr kumimoji="0" lang="en-US" sz="4000" b="1"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application</a:t>
            </a:r>
            <a:r>
              <a:rPr kumimoji="0" lang="en-US" sz="40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a:t>
            </a:r>
          </a:p>
        </p:txBody>
      </p:sp>
      <p:pic>
        <p:nvPicPr>
          <p:cNvPr id="10" name="Picture 9"/>
          <p:cNvPicPr>
            <a:picLocks noChangeAspect="1"/>
          </p:cNvPicPr>
          <p:nvPr/>
        </p:nvPicPr>
        <p:blipFill>
          <a:blip r:embed="rId3"/>
          <a:stretch>
            <a:fillRect/>
          </a:stretch>
        </p:blipFill>
        <p:spPr>
          <a:xfrm>
            <a:off x="284344" y="4020917"/>
            <a:ext cx="2048793" cy="2069486"/>
          </a:xfrm>
          <a:prstGeom prst="rect">
            <a:avLst/>
          </a:prstGeom>
        </p:spPr>
      </p:pic>
      <p:pic>
        <p:nvPicPr>
          <p:cNvPr id="11" name="Picture 10"/>
          <p:cNvPicPr>
            <a:picLocks noChangeAspect="1"/>
          </p:cNvPicPr>
          <p:nvPr/>
        </p:nvPicPr>
        <p:blipFill>
          <a:blip r:embed="rId4"/>
          <a:stretch>
            <a:fillRect/>
          </a:stretch>
        </p:blipFill>
        <p:spPr>
          <a:xfrm>
            <a:off x="284344" y="838956"/>
            <a:ext cx="2057400" cy="2069486"/>
          </a:xfrm>
          <a:prstGeom prst="rect">
            <a:avLst/>
          </a:prstGeom>
        </p:spPr>
      </p:pic>
      <p:sp>
        <p:nvSpPr>
          <p:cNvPr id="12" name="Text Placeholder 2"/>
          <p:cNvSpPr txBox="1">
            <a:spLocks/>
          </p:cNvSpPr>
          <p:nvPr/>
        </p:nvSpPr>
        <p:spPr>
          <a:xfrm>
            <a:off x="2560637" y="3268663"/>
            <a:ext cx="9603566" cy="2078180"/>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2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endParaRPr>
          </a:p>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40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endParaRPr>
          </a:p>
          <a:p>
            <a:pPr marL="571500" marR="0" lvl="0" indent="-571500" algn="l" defTabSz="932742"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40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endParaRPr>
          </a:p>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40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endParaRPr>
          </a:p>
        </p:txBody>
      </p:sp>
      <p:sp>
        <p:nvSpPr>
          <p:cNvPr id="13" name="Text Placeholder 2"/>
          <p:cNvSpPr txBox="1">
            <a:spLocks/>
          </p:cNvSpPr>
          <p:nvPr/>
        </p:nvSpPr>
        <p:spPr>
          <a:xfrm>
            <a:off x="2560637" y="830263"/>
            <a:ext cx="9583518" cy="2438399"/>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Inventory is managed by a custom, in-house ERP system that handles all warehouse functions. We’ll need to access it to build out the Inventory service.</a:t>
            </a:r>
          </a:p>
        </p:txBody>
      </p:sp>
      <p:sp>
        <p:nvSpPr>
          <p:cNvPr id="14" name="Text Placeholder 2"/>
          <p:cNvSpPr txBox="1">
            <a:spLocks/>
          </p:cNvSpPr>
          <p:nvPr/>
        </p:nvSpPr>
        <p:spPr>
          <a:xfrm>
            <a:off x="2559379" y="1363662"/>
            <a:ext cx="9606081" cy="685800"/>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endParaRPr>
          </a:p>
        </p:txBody>
      </p:sp>
      <p:sp>
        <p:nvSpPr>
          <p:cNvPr id="15" name="Text Placeholder 2"/>
          <p:cNvSpPr txBox="1">
            <a:spLocks/>
          </p:cNvSpPr>
          <p:nvPr/>
        </p:nvSpPr>
        <p:spPr>
          <a:xfrm>
            <a:off x="2558122" y="4020917"/>
            <a:ext cx="9586033" cy="533399"/>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Accessing the ERP system is actually pretty easy.</a:t>
            </a:r>
          </a:p>
        </p:txBody>
      </p:sp>
      <p:sp>
        <p:nvSpPr>
          <p:cNvPr id="16" name="Text Placeholder 2"/>
          <p:cNvSpPr txBox="1">
            <a:spLocks/>
          </p:cNvSpPr>
          <p:nvPr/>
        </p:nvSpPr>
        <p:spPr>
          <a:xfrm>
            <a:off x="2558122" y="2239963"/>
            <a:ext cx="9606081" cy="685800"/>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I’ll go talk to Paul, the lead ERP architect, to see what’s involved. Hopefully it’s not too complicated.</a:t>
            </a:r>
          </a:p>
        </p:txBody>
      </p:sp>
      <p:sp>
        <p:nvSpPr>
          <p:cNvPr id="17" name="Text Placeholder 2"/>
          <p:cNvSpPr txBox="1">
            <a:spLocks/>
          </p:cNvSpPr>
          <p:nvPr/>
        </p:nvSpPr>
        <p:spPr>
          <a:xfrm>
            <a:off x="2559377" y="4554317"/>
            <a:ext cx="9606081" cy="685800"/>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We expose all of the ERP functionality through a single SOAP-based web service. </a:t>
            </a: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All you need to do is plug in to that.</a:t>
            </a:r>
          </a:p>
        </p:txBody>
      </p:sp>
    </p:spTree>
    <p:extLst>
      <p:ext uri="{BB962C8B-B14F-4D97-AF65-F5344CB8AC3E}">
        <p14:creationId xmlns:p14="http://schemas.microsoft.com/office/powerpoint/2010/main" val="42496437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7"/>
                                        </p:tgtEl>
                                        <p:attrNameLst>
                                          <p:attrName>style.opacity</p:attrName>
                                        </p:attrNameLst>
                                      </p:cBhvr>
                                      <p:to>
                                        <p:strVal val="0.25"/>
                                      </p:to>
                                    </p:set>
                                    <p:animEffect filter="image" prLst="opacity: 0.25">
                                      <p:cBhvr rctx="IE">
                                        <p:cTn id="7" dur="indefinite"/>
                                        <p:tgtEl>
                                          <p:spTgt spid="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5" grpId="0"/>
      <p:bldP spid="16" grpId="0"/>
      <p:bldP spid="1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a:spLocks/>
          </p:cNvSpPr>
          <p:nvPr/>
        </p:nvSpPr>
        <p:spPr>
          <a:xfrm>
            <a:off x="274638" y="2125662"/>
            <a:ext cx="11887199" cy="1181862"/>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7200" b="1" i="0" u="sng" strike="noStrike" kern="1200" cap="none" spc="-100" normalizeH="0" baseline="0" noProof="0">
                <a:ln w="3175">
                  <a:noFill/>
                </a:ln>
                <a:gradFill>
                  <a:gsLst>
                    <a:gs pos="100000">
                      <a:srgbClr val="FFFFFF"/>
                    </a:gs>
                    <a:gs pos="0">
                      <a:srgbClr val="FFFFFF"/>
                    </a:gs>
                  </a:gsLst>
                  <a:lin ang="5400000" scaled="0"/>
                </a:gradFill>
                <a:effectLst/>
                <a:uLnTx/>
                <a:uFillTx/>
                <a:latin typeface="Segoe UI Light"/>
                <a:ea typeface="+mn-ea"/>
                <a:cs typeface="Segoe UI" pitchFamily="34" charset="0"/>
              </a:rPr>
              <a:t>I</a:t>
            </a:r>
            <a:r>
              <a:rPr kumimoji="0" lang="en-US" sz="7200" b="0" i="0" u="none" strike="noStrike" kern="1200" cap="none" spc="-100" normalizeH="0" baseline="0" noProof="0">
                <a:ln w="3175">
                  <a:noFill/>
                </a:ln>
                <a:gradFill>
                  <a:gsLst>
                    <a:gs pos="100000">
                      <a:srgbClr val="FFFFFF"/>
                    </a:gs>
                    <a:gs pos="0">
                      <a:srgbClr val="FFFFFF"/>
                    </a:gs>
                  </a:gsLst>
                  <a:lin ang="5400000" scaled="0"/>
                </a:gradFill>
                <a:effectLst/>
                <a:uLnTx/>
                <a:uFillTx/>
                <a:latin typeface="Segoe UI Light"/>
                <a:ea typeface="+mn-ea"/>
                <a:cs typeface="Segoe UI" pitchFamily="34" charset="0"/>
              </a:rPr>
              <a:t>nterface Segregation Principle</a:t>
            </a:r>
            <a:endParaRPr kumimoji="0" lang="en-US" sz="72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endParaRPr>
          </a:p>
        </p:txBody>
      </p:sp>
      <p:sp>
        <p:nvSpPr>
          <p:cNvPr id="3" name="Title 4"/>
          <p:cNvSpPr txBox="1">
            <a:spLocks/>
          </p:cNvSpPr>
          <p:nvPr/>
        </p:nvSpPr>
        <p:spPr>
          <a:xfrm>
            <a:off x="274638" y="3215191"/>
            <a:ext cx="11963399" cy="1292662"/>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Many client-specific interfaces are better than one general-purpose interface.</a:t>
            </a:r>
          </a:p>
        </p:txBody>
      </p:sp>
    </p:spTree>
    <p:extLst>
      <p:ext uri="{BB962C8B-B14F-4D97-AF65-F5344CB8AC3E}">
        <p14:creationId xmlns:p14="http://schemas.microsoft.com/office/powerpoint/2010/main" val="75814769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itle 2"/>
          <p:cNvSpPr txBox="1">
            <a:spLocks/>
          </p:cNvSpPr>
          <p:nvPr/>
        </p:nvSpPr>
        <p:spPr>
          <a:xfrm>
            <a:off x="198437" y="253512"/>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2" normalizeH="0" baseline="0" noProof="0">
                <a:ln w="3175">
                  <a:noFill/>
                </a:ln>
                <a:gradFill>
                  <a:gsLst>
                    <a:gs pos="1250">
                      <a:srgbClr val="353535"/>
                    </a:gs>
                    <a:gs pos="100000">
                      <a:srgbClr val="353535"/>
                    </a:gs>
                  </a:gsLst>
                  <a:lin ang="5400000" scaled="0"/>
                </a:gradFill>
                <a:effectLst/>
                <a:uLnTx/>
                <a:uFillTx/>
                <a:latin typeface="Segoe UI Light"/>
                <a:ea typeface="+mn-ea"/>
                <a:cs typeface="Segoe UI" pitchFamily="34" charset="0"/>
              </a:rPr>
              <a:t>Integrating with the ERP System</a:t>
            </a:r>
            <a:endParaRPr kumimoji="0" lang="en-US" sz="4800" b="0" i="0" u="none" strike="noStrike" kern="1200" cap="none" spc="-102" normalizeH="0" baseline="0" noProof="0" dirty="0">
              <a:ln w="3175">
                <a:noFill/>
              </a:ln>
              <a:gradFill>
                <a:gsLst>
                  <a:gs pos="1250">
                    <a:srgbClr val="353535"/>
                  </a:gs>
                  <a:gs pos="100000">
                    <a:srgbClr val="353535"/>
                  </a:gs>
                </a:gsLst>
                <a:lin ang="5400000" scaled="0"/>
              </a:gradFill>
              <a:effectLst/>
              <a:uLnTx/>
              <a:uFillTx/>
              <a:latin typeface="Segoe UI Light"/>
              <a:ea typeface="+mn-ea"/>
              <a:cs typeface="Segoe UI" pitchFamily="34" charset="0"/>
            </a:endParaRPr>
          </a:p>
        </p:txBody>
      </p:sp>
      <p:grpSp>
        <p:nvGrpSpPr>
          <p:cNvPr id="197" name="Group 196"/>
          <p:cNvGrpSpPr/>
          <p:nvPr/>
        </p:nvGrpSpPr>
        <p:grpSpPr>
          <a:xfrm>
            <a:off x="596341" y="1495379"/>
            <a:ext cx="1500133" cy="831271"/>
            <a:chOff x="8882064" y="5440363"/>
            <a:chExt cx="1114425" cy="617538"/>
          </a:xfrm>
        </p:grpSpPr>
        <p:sp>
          <p:nvSpPr>
            <p:cNvPr id="198" name="Rectangle 383"/>
            <p:cNvSpPr>
              <a:spLocks noChangeArrowheads="1"/>
            </p:cNvSpPr>
            <p:nvPr/>
          </p:nvSpPr>
          <p:spPr bwMode="auto">
            <a:xfrm>
              <a:off x="9363076" y="5440363"/>
              <a:ext cx="414338" cy="617538"/>
            </a:xfrm>
            <a:prstGeom prst="rect">
              <a:avLst/>
            </a:prstGeom>
            <a:solidFill>
              <a:srgbClr val="CE9C5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199" name="Rectangle 384"/>
            <p:cNvSpPr>
              <a:spLocks noChangeArrowheads="1"/>
            </p:cNvSpPr>
            <p:nvPr/>
          </p:nvSpPr>
          <p:spPr bwMode="auto">
            <a:xfrm>
              <a:off x="9063039" y="5440363"/>
              <a:ext cx="300038" cy="617538"/>
            </a:xfrm>
            <a:prstGeom prst="rect">
              <a:avLst/>
            </a:prstGeom>
            <a:solidFill>
              <a:srgbClr val="8E56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53535"/>
                </a:solidFill>
                <a:latin typeface="Segoe UI Semilight"/>
              </a:endParaRPr>
            </a:p>
          </p:txBody>
        </p:sp>
        <p:sp>
          <p:nvSpPr>
            <p:cNvPr id="200" name="Freeform 385"/>
            <p:cNvSpPr>
              <a:spLocks/>
            </p:cNvSpPr>
            <p:nvPr/>
          </p:nvSpPr>
          <p:spPr bwMode="auto">
            <a:xfrm>
              <a:off x="8882064" y="5440363"/>
              <a:ext cx="481013" cy="152400"/>
            </a:xfrm>
            <a:custGeom>
              <a:avLst/>
              <a:gdLst>
                <a:gd name="T0" fmla="*/ 189 w 303"/>
                <a:gd name="T1" fmla="*/ 96 h 96"/>
                <a:gd name="T2" fmla="*/ 0 w 303"/>
                <a:gd name="T3" fmla="*/ 96 h 96"/>
                <a:gd name="T4" fmla="*/ 114 w 303"/>
                <a:gd name="T5" fmla="*/ 0 h 96"/>
                <a:gd name="T6" fmla="*/ 303 w 303"/>
                <a:gd name="T7" fmla="*/ 0 h 96"/>
                <a:gd name="T8" fmla="*/ 189 w 303"/>
                <a:gd name="T9" fmla="*/ 96 h 96"/>
              </a:gdLst>
              <a:ahLst/>
              <a:cxnLst>
                <a:cxn ang="0">
                  <a:pos x="T0" y="T1"/>
                </a:cxn>
                <a:cxn ang="0">
                  <a:pos x="T2" y="T3"/>
                </a:cxn>
                <a:cxn ang="0">
                  <a:pos x="T4" y="T5"/>
                </a:cxn>
                <a:cxn ang="0">
                  <a:pos x="T6" y="T7"/>
                </a:cxn>
                <a:cxn ang="0">
                  <a:pos x="T8" y="T9"/>
                </a:cxn>
              </a:cxnLst>
              <a:rect l="0" t="0" r="r" b="b"/>
              <a:pathLst>
                <a:path w="303" h="96">
                  <a:moveTo>
                    <a:pt x="189" y="96"/>
                  </a:moveTo>
                  <a:lnTo>
                    <a:pt x="0" y="96"/>
                  </a:lnTo>
                  <a:lnTo>
                    <a:pt x="114" y="0"/>
                  </a:lnTo>
                  <a:lnTo>
                    <a:pt x="303" y="0"/>
                  </a:lnTo>
                  <a:lnTo>
                    <a:pt x="189" y="96"/>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01" name="Freeform 386"/>
            <p:cNvSpPr>
              <a:spLocks/>
            </p:cNvSpPr>
            <p:nvPr/>
          </p:nvSpPr>
          <p:spPr bwMode="auto">
            <a:xfrm>
              <a:off x="9363076" y="5440363"/>
              <a:ext cx="633413" cy="152400"/>
            </a:xfrm>
            <a:custGeom>
              <a:avLst/>
              <a:gdLst>
                <a:gd name="T0" fmla="*/ 399 w 399"/>
                <a:gd name="T1" fmla="*/ 96 h 96"/>
                <a:gd name="T2" fmla="*/ 138 w 399"/>
                <a:gd name="T3" fmla="*/ 96 h 96"/>
                <a:gd name="T4" fmla="*/ 0 w 399"/>
                <a:gd name="T5" fmla="*/ 0 h 96"/>
                <a:gd name="T6" fmla="*/ 261 w 399"/>
                <a:gd name="T7" fmla="*/ 0 h 96"/>
                <a:gd name="T8" fmla="*/ 399 w 399"/>
                <a:gd name="T9" fmla="*/ 96 h 96"/>
              </a:gdLst>
              <a:ahLst/>
              <a:cxnLst>
                <a:cxn ang="0">
                  <a:pos x="T0" y="T1"/>
                </a:cxn>
                <a:cxn ang="0">
                  <a:pos x="T2" y="T3"/>
                </a:cxn>
                <a:cxn ang="0">
                  <a:pos x="T4" y="T5"/>
                </a:cxn>
                <a:cxn ang="0">
                  <a:pos x="T6" y="T7"/>
                </a:cxn>
                <a:cxn ang="0">
                  <a:pos x="T8" y="T9"/>
                </a:cxn>
              </a:cxnLst>
              <a:rect l="0" t="0" r="r" b="b"/>
              <a:pathLst>
                <a:path w="399" h="96">
                  <a:moveTo>
                    <a:pt x="399" y="96"/>
                  </a:moveTo>
                  <a:lnTo>
                    <a:pt x="138" y="96"/>
                  </a:lnTo>
                  <a:lnTo>
                    <a:pt x="0" y="0"/>
                  </a:lnTo>
                  <a:lnTo>
                    <a:pt x="261" y="0"/>
                  </a:lnTo>
                  <a:lnTo>
                    <a:pt x="399" y="96"/>
                  </a:lnTo>
                  <a:close/>
                </a:path>
              </a:pathLst>
            </a:custGeom>
            <a:solidFill>
              <a:srgbClr val="D2B6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02" name="Rectangle 387"/>
            <p:cNvSpPr>
              <a:spLocks noChangeArrowheads="1"/>
            </p:cNvSpPr>
            <p:nvPr/>
          </p:nvSpPr>
          <p:spPr bwMode="auto">
            <a:xfrm>
              <a:off x="9202739" y="5753101"/>
              <a:ext cx="69850" cy="76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03" name="Freeform 388"/>
            <p:cNvSpPr>
              <a:spLocks/>
            </p:cNvSpPr>
            <p:nvPr/>
          </p:nvSpPr>
          <p:spPr bwMode="auto">
            <a:xfrm>
              <a:off x="9164639" y="5697538"/>
              <a:ext cx="146050" cy="55563"/>
            </a:xfrm>
            <a:custGeom>
              <a:avLst/>
              <a:gdLst>
                <a:gd name="T0" fmla="*/ 92 w 92"/>
                <a:gd name="T1" fmla="*/ 35 h 35"/>
                <a:gd name="T2" fmla="*/ 0 w 92"/>
                <a:gd name="T3" fmla="*/ 35 h 35"/>
                <a:gd name="T4" fmla="*/ 46 w 92"/>
                <a:gd name="T5" fmla="*/ 0 h 35"/>
                <a:gd name="T6" fmla="*/ 92 w 92"/>
                <a:gd name="T7" fmla="*/ 35 h 35"/>
              </a:gdLst>
              <a:ahLst/>
              <a:cxnLst>
                <a:cxn ang="0">
                  <a:pos x="T0" y="T1"/>
                </a:cxn>
                <a:cxn ang="0">
                  <a:pos x="T2" y="T3"/>
                </a:cxn>
                <a:cxn ang="0">
                  <a:pos x="T4" y="T5"/>
                </a:cxn>
                <a:cxn ang="0">
                  <a:pos x="T6" y="T7"/>
                </a:cxn>
              </a:cxnLst>
              <a:rect l="0" t="0" r="r" b="b"/>
              <a:pathLst>
                <a:path w="92" h="35">
                  <a:moveTo>
                    <a:pt x="92" y="35"/>
                  </a:moveTo>
                  <a:lnTo>
                    <a:pt x="0" y="35"/>
                  </a:lnTo>
                  <a:lnTo>
                    <a:pt x="46" y="0"/>
                  </a:lnTo>
                  <a:lnTo>
                    <a:pt x="92"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grpSp>
      <p:grpSp>
        <p:nvGrpSpPr>
          <p:cNvPr id="204" name="Group 203"/>
          <p:cNvGrpSpPr/>
          <p:nvPr/>
        </p:nvGrpSpPr>
        <p:grpSpPr>
          <a:xfrm>
            <a:off x="539351" y="2564384"/>
            <a:ext cx="1591207" cy="1066800"/>
            <a:chOff x="6984373" y="4360711"/>
            <a:chExt cx="822516" cy="551443"/>
          </a:xfrm>
        </p:grpSpPr>
        <p:sp>
          <p:nvSpPr>
            <p:cNvPr id="205" name="Rectangle 179"/>
            <p:cNvSpPr>
              <a:spLocks noChangeArrowheads="1"/>
            </p:cNvSpPr>
            <p:nvPr/>
          </p:nvSpPr>
          <p:spPr bwMode="auto">
            <a:xfrm>
              <a:off x="7286427" y="4766548"/>
              <a:ext cx="142507" cy="774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06" name="Freeform 180"/>
            <p:cNvSpPr>
              <a:spLocks/>
            </p:cNvSpPr>
            <p:nvPr/>
          </p:nvSpPr>
          <p:spPr bwMode="auto">
            <a:xfrm>
              <a:off x="7470757" y="4712333"/>
              <a:ext cx="108430" cy="20137"/>
            </a:xfrm>
            <a:custGeom>
              <a:avLst/>
              <a:gdLst>
                <a:gd name="T0" fmla="*/ 32 w 32"/>
                <a:gd name="T1" fmla="*/ 3 h 6"/>
                <a:gd name="T2" fmla="*/ 30 w 32"/>
                <a:gd name="T3" fmla="*/ 6 h 6"/>
                <a:gd name="T4" fmla="*/ 3 w 32"/>
                <a:gd name="T5" fmla="*/ 6 h 6"/>
                <a:gd name="T6" fmla="*/ 0 w 32"/>
                <a:gd name="T7" fmla="*/ 3 h 6"/>
                <a:gd name="T8" fmla="*/ 0 w 32"/>
                <a:gd name="T9" fmla="*/ 2 h 6"/>
                <a:gd name="T10" fmla="*/ 3 w 32"/>
                <a:gd name="T11" fmla="*/ 0 h 6"/>
                <a:gd name="T12" fmla="*/ 30 w 32"/>
                <a:gd name="T13" fmla="*/ 0 h 6"/>
                <a:gd name="T14" fmla="*/ 32 w 32"/>
                <a:gd name="T15" fmla="*/ 2 h 6"/>
                <a:gd name="T16" fmla="*/ 32 w 3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6">
                  <a:moveTo>
                    <a:pt x="32" y="3"/>
                  </a:moveTo>
                  <a:cubicBezTo>
                    <a:pt x="32" y="5"/>
                    <a:pt x="31" y="6"/>
                    <a:pt x="30" y="6"/>
                  </a:cubicBezTo>
                  <a:cubicBezTo>
                    <a:pt x="3" y="6"/>
                    <a:pt x="3" y="6"/>
                    <a:pt x="3" y="6"/>
                  </a:cubicBezTo>
                  <a:cubicBezTo>
                    <a:pt x="1" y="6"/>
                    <a:pt x="0" y="5"/>
                    <a:pt x="0" y="3"/>
                  </a:cubicBezTo>
                  <a:cubicBezTo>
                    <a:pt x="0" y="2"/>
                    <a:pt x="0" y="2"/>
                    <a:pt x="0" y="2"/>
                  </a:cubicBezTo>
                  <a:cubicBezTo>
                    <a:pt x="0" y="1"/>
                    <a:pt x="1" y="0"/>
                    <a:pt x="3" y="0"/>
                  </a:cubicBezTo>
                  <a:cubicBezTo>
                    <a:pt x="30" y="0"/>
                    <a:pt x="30" y="0"/>
                    <a:pt x="30" y="0"/>
                  </a:cubicBezTo>
                  <a:cubicBezTo>
                    <a:pt x="31" y="0"/>
                    <a:pt x="32" y="1"/>
                    <a:pt x="32" y="2"/>
                  </a:cubicBezTo>
                  <a:lnTo>
                    <a:pt x="3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07" name="Rectangle 181"/>
            <p:cNvSpPr>
              <a:spLocks noChangeArrowheads="1"/>
            </p:cNvSpPr>
            <p:nvPr/>
          </p:nvSpPr>
          <p:spPr bwMode="auto">
            <a:xfrm>
              <a:off x="7379367" y="4749509"/>
              <a:ext cx="202919" cy="6350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08" name="Freeform 182"/>
            <p:cNvSpPr>
              <a:spLocks/>
            </p:cNvSpPr>
            <p:nvPr/>
          </p:nvSpPr>
          <p:spPr bwMode="auto">
            <a:xfrm>
              <a:off x="7490894" y="4681353"/>
              <a:ext cx="156449" cy="153351"/>
            </a:xfrm>
            <a:custGeom>
              <a:avLst/>
              <a:gdLst>
                <a:gd name="T0" fmla="*/ 40 w 46"/>
                <a:gd name="T1" fmla="*/ 0 h 45"/>
                <a:gd name="T2" fmla="*/ 0 w 46"/>
                <a:gd name="T3" fmla="*/ 35 h 45"/>
                <a:gd name="T4" fmla="*/ 8 w 46"/>
                <a:gd name="T5" fmla="*/ 45 h 45"/>
                <a:gd name="T6" fmla="*/ 46 w 46"/>
                <a:gd name="T7" fmla="*/ 32 h 45"/>
                <a:gd name="T8" fmla="*/ 40 w 46"/>
                <a:gd name="T9" fmla="*/ 0 h 45"/>
              </a:gdLst>
              <a:ahLst/>
              <a:cxnLst>
                <a:cxn ang="0">
                  <a:pos x="T0" y="T1"/>
                </a:cxn>
                <a:cxn ang="0">
                  <a:pos x="T2" y="T3"/>
                </a:cxn>
                <a:cxn ang="0">
                  <a:pos x="T4" y="T5"/>
                </a:cxn>
                <a:cxn ang="0">
                  <a:pos x="T6" y="T7"/>
                </a:cxn>
                <a:cxn ang="0">
                  <a:pos x="T8" y="T9"/>
                </a:cxn>
              </a:cxnLst>
              <a:rect l="0" t="0" r="r" b="b"/>
              <a:pathLst>
                <a:path w="46" h="45">
                  <a:moveTo>
                    <a:pt x="40" y="0"/>
                  </a:moveTo>
                  <a:cubicBezTo>
                    <a:pt x="25" y="0"/>
                    <a:pt x="0" y="4"/>
                    <a:pt x="0" y="35"/>
                  </a:cubicBezTo>
                  <a:cubicBezTo>
                    <a:pt x="0" y="42"/>
                    <a:pt x="8" y="45"/>
                    <a:pt x="8" y="45"/>
                  </a:cubicBezTo>
                  <a:cubicBezTo>
                    <a:pt x="46" y="32"/>
                    <a:pt x="46" y="32"/>
                    <a:pt x="46" y="32"/>
                  </a:cubicBez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09" name="Rectangle 183"/>
            <p:cNvSpPr>
              <a:spLocks noChangeArrowheads="1"/>
            </p:cNvSpPr>
            <p:nvPr/>
          </p:nvSpPr>
          <p:spPr bwMode="auto">
            <a:xfrm>
              <a:off x="7627206" y="4478435"/>
              <a:ext cx="17039" cy="2308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10" name="Freeform 184"/>
            <p:cNvSpPr>
              <a:spLocks/>
            </p:cNvSpPr>
            <p:nvPr/>
          </p:nvSpPr>
          <p:spPr bwMode="auto">
            <a:xfrm>
              <a:off x="7374719" y="4478435"/>
              <a:ext cx="269525" cy="311348"/>
            </a:xfrm>
            <a:custGeom>
              <a:avLst/>
              <a:gdLst>
                <a:gd name="T0" fmla="*/ 1 w 79"/>
                <a:gd name="T1" fmla="*/ 80 h 92"/>
                <a:gd name="T2" fmla="*/ 29 w 79"/>
                <a:gd name="T3" fmla="*/ 0 h 92"/>
                <a:gd name="T4" fmla="*/ 79 w 79"/>
                <a:gd name="T5" fmla="*/ 0 h 92"/>
                <a:gd name="T6" fmla="*/ 75 w 79"/>
                <a:gd name="T7" fmla="*/ 5 h 92"/>
                <a:gd name="T8" fmla="*/ 32 w 79"/>
                <a:gd name="T9" fmla="*/ 5 h 92"/>
                <a:gd name="T10" fmla="*/ 7 w 79"/>
                <a:gd name="T11" fmla="*/ 86 h 92"/>
                <a:gd name="T12" fmla="*/ 1 w 79"/>
                <a:gd name="T13" fmla="*/ 80 h 92"/>
              </a:gdLst>
              <a:ahLst/>
              <a:cxnLst>
                <a:cxn ang="0">
                  <a:pos x="T0" y="T1"/>
                </a:cxn>
                <a:cxn ang="0">
                  <a:pos x="T2" y="T3"/>
                </a:cxn>
                <a:cxn ang="0">
                  <a:pos x="T4" y="T5"/>
                </a:cxn>
                <a:cxn ang="0">
                  <a:pos x="T6" y="T7"/>
                </a:cxn>
                <a:cxn ang="0">
                  <a:pos x="T8" y="T9"/>
                </a:cxn>
                <a:cxn ang="0">
                  <a:pos x="T10" y="T11"/>
                </a:cxn>
                <a:cxn ang="0">
                  <a:pos x="T12" y="T13"/>
                </a:cxn>
              </a:cxnLst>
              <a:rect l="0" t="0" r="r" b="b"/>
              <a:pathLst>
                <a:path w="79" h="92">
                  <a:moveTo>
                    <a:pt x="1" y="80"/>
                  </a:moveTo>
                  <a:cubicBezTo>
                    <a:pt x="1" y="80"/>
                    <a:pt x="0" y="25"/>
                    <a:pt x="29" y="0"/>
                  </a:cubicBezTo>
                  <a:cubicBezTo>
                    <a:pt x="49" y="0"/>
                    <a:pt x="79" y="0"/>
                    <a:pt x="79" y="0"/>
                  </a:cubicBezTo>
                  <a:cubicBezTo>
                    <a:pt x="75" y="5"/>
                    <a:pt x="75" y="5"/>
                    <a:pt x="75" y="5"/>
                  </a:cubicBezTo>
                  <a:cubicBezTo>
                    <a:pt x="32" y="5"/>
                    <a:pt x="32" y="5"/>
                    <a:pt x="32" y="5"/>
                  </a:cubicBezTo>
                  <a:cubicBezTo>
                    <a:pt x="32" y="5"/>
                    <a:pt x="7" y="22"/>
                    <a:pt x="7" y="86"/>
                  </a:cubicBezTo>
                  <a:cubicBezTo>
                    <a:pt x="7" y="89"/>
                    <a:pt x="1" y="92"/>
                    <a:pt x="1" y="8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11" name="Freeform 185"/>
            <p:cNvSpPr>
              <a:spLocks/>
            </p:cNvSpPr>
            <p:nvPr/>
          </p:nvSpPr>
          <p:spPr bwMode="auto">
            <a:xfrm>
              <a:off x="7300368" y="4758803"/>
              <a:ext cx="196723" cy="102234"/>
            </a:xfrm>
            <a:custGeom>
              <a:avLst/>
              <a:gdLst>
                <a:gd name="T0" fmla="*/ 48 w 127"/>
                <a:gd name="T1" fmla="*/ 0 h 66"/>
                <a:gd name="T2" fmla="*/ 0 w 127"/>
                <a:gd name="T3" fmla="*/ 0 h 66"/>
                <a:gd name="T4" fmla="*/ 0 w 127"/>
                <a:gd name="T5" fmla="*/ 35 h 66"/>
                <a:gd name="T6" fmla="*/ 29 w 127"/>
                <a:gd name="T7" fmla="*/ 64 h 66"/>
                <a:gd name="T8" fmla="*/ 46 w 127"/>
                <a:gd name="T9" fmla="*/ 66 h 66"/>
                <a:gd name="T10" fmla="*/ 127 w 127"/>
                <a:gd name="T11" fmla="*/ 66 h 66"/>
                <a:gd name="T12" fmla="*/ 48 w 127"/>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127" h="66">
                  <a:moveTo>
                    <a:pt x="48" y="0"/>
                  </a:moveTo>
                  <a:lnTo>
                    <a:pt x="0" y="0"/>
                  </a:lnTo>
                  <a:lnTo>
                    <a:pt x="0" y="35"/>
                  </a:lnTo>
                  <a:lnTo>
                    <a:pt x="29" y="64"/>
                  </a:lnTo>
                  <a:lnTo>
                    <a:pt x="46" y="66"/>
                  </a:lnTo>
                  <a:lnTo>
                    <a:pt x="127" y="66"/>
                  </a:lnTo>
                  <a:lnTo>
                    <a:pt x="48" y="0"/>
                  </a:lnTo>
                  <a:close/>
                </a:path>
              </a:pathLst>
            </a:custGeom>
            <a:solidFill>
              <a:srgbClr val="C4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12" name="Freeform 186"/>
            <p:cNvSpPr>
              <a:spLocks/>
            </p:cNvSpPr>
            <p:nvPr/>
          </p:nvSpPr>
          <p:spPr bwMode="auto">
            <a:xfrm>
              <a:off x="7579186" y="4769646"/>
              <a:ext cx="199821" cy="91391"/>
            </a:xfrm>
            <a:custGeom>
              <a:avLst/>
              <a:gdLst>
                <a:gd name="T0" fmla="*/ 129 w 129"/>
                <a:gd name="T1" fmla="*/ 11 h 59"/>
                <a:gd name="T2" fmla="*/ 129 w 129"/>
                <a:gd name="T3" fmla="*/ 59 h 59"/>
                <a:gd name="T4" fmla="*/ 0 w 129"/>
                <a:gd name="T5" fmla="*/ 59 h 59"/>
                <a:gd name="T6" fmla="*/ 57 w 129"/>
                <a:gd name="T7" fmla="*/ 0 h 59"/>
                <a:gd name="T8" fmla="*/ 129 w 129"/>
                <a:gd name="T9" fmla="*/ 11 h 59"/>
              </a:gdLst>
              <a:ahLst/>
              <a:cxnLst>
                <a:cxn ang="0">
                  <a:pos x="T0" y="T1"/>
                </a:cxn>
                <a:cxn ang="0">
                  <a:pos x="T2" y="T3"/>
                </a:cxn>
                <a:cxn ang="0">
                  <a:pos x="T4" y="T5"/>
                </a:cxn>
                <a:cxn ang="0">
                  <a:pos x="T6" y="T7"/>
                </a:cxn>
                <a:cxn ang="0">
                  <a:pos x="T8" y="T9"/>
                </a:cxn>
              </a:cxnLst>
              <a:rect l="0" t="0" r="r" b="b"/>
              <a:pathLst>
                <a:path w="129" h="59">
                  <a:moveTo>
                    <a:pt x="129" y="11"/>
                  </a:moveTo>
                  <a:lnTo>
                    <a:pt x="129" y="59"/>
                  </a:lnTo>
                  <a:lnTo>
                    <a:pt x="0" y="59"/>
                  </a:lnTo>
                  <a:lnTo>
                    <a:pt x="57" y="0"/>
                  </a:lnTo>
                  <a:lnTo>
                    <a:pt x="129"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13" name="Freeform 187"/>
            <p:cNvSpPr>
              <a:spLocks/>
            </p:cNvSpPr>
            <p:nvPr/>
          </p:nvSpPr>
          <p:spPr bwMode="auto">
            <a:xfrm>
              <a:off x="7297270" y="4681353"/>
              <a:ext cx="481737" cy="193625"/>
            </a:xfrm>
            <a:custGeom>
              <a:avLst/>
              <a:gdLst>
                <a:gd name="T0" fmla="*/ 58 w 142"/>
                <a:gd name="T1" fmla="*/ 57 h 57"/>
                <a:gd name="T2" fmla="*/ 110 w 142"/>
                <a:gd name="T3" fmla="*/ 57 h 57"/>
                <a:gd name="T4" fmla="*/ 142 w 142"/>
                <a:gd name="T5" fmla="*/ 31 h 57"/>
                <a:gd name="T6" fmla="*/ 142 w 142"/>
                <a:gd name="T7" fmla="*/ 18 h 57"/>
                <a:gd name="T8" fmla="*/ 121 w 142"/>
                <a:gd name="T9" fmla="*/ 0 h 57"/>
                <a:gd name="T10" fmla="*/ 102 w 142"/>
                <a:gd name="T11" fmla="*/ 0 h 57"/>
                <a:gd name="T12" fmla="*/ 102 w 142"/>
                <a:gd name="T13" fmla="*/ 6 h 57"/>
                <a:gd name="T14" fmla="*/ 64 w 142"/>
                <a:gd name="T15" fmla="*/ 35 h 57"/>
                <a:gd name="T16" fmla="*/ 41 w 142"/>
                <a:gd name="T17" fmla="*/ 35 h 57"/>
                <a:gd name="T18" fmla="*/ 24 w 142"/>
                <a:gd name="T19" fmla="*/ 20 h 57"/>
                <a:gd name="T20" fmla="*/ 0 w 142"/>
                <a:gd name="T21" fmla="*/ 20 h 57"/>
                <a:gd name="T22" fmla="*/ 0 w 142"/>
                <a:gd name="T23" fmla="*/ 26 h 57"/>
                <a:gd name="T24" fmla="*/ 24 w 142"/>
                <a:gd name="T25" fmla="*/ 26 h 57"/>
                <a:gd name="T26" fmla="*/ 58 w 142"/>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57">
                  <a:moveTo>
                    <a:pt x="58" y="57"/>
                  </a:moveTo>
                  <a:cubicBezTo>
                    <a:pt x="110" y="57"/>
                    <a:pt x="110" y="57"/>
                    <a:pt x="110" y="57"/>
                  </a:cubicBezTo>
                  <a:cubicBezTo>
                    <a:pt x="110" y="57"/>
                    <a:pt x="113" y="31"/>
                    <a:pt x="142" y="31"/>
                  </a:cubicBezTo>
                  <a:cubicBezTo>
                    <a:pt x="142" y="21"/>
                    <a:pt x="142" y="18"/>
                    <a:pt x="142" y="18"/>
                  </a:cubicBezTo>
                  <a:cubicBezTo>
                    <a:pt x="142" y="18"/>
                    <a:pt x="142" y="0"/>
                    <a:pt x="121" y="0"/>
                  </a:cubicBezTo>
                  <a:cubicBezTo>
                    <a:pt x="106" y="0"/>
                    <a:pt x="102" y="0"/>
                    <a:pt x="102" y="0"/>
                  </a:cubicBezTo>
                  <a:cubicBezTo>
                    <a:pt x="102" y="6"/>
                    <a:pt x="102" y="6"/>
                    <a:pt x="102" y="6"/>
                  </a:cubicBezTo>
                  <a:cubicBezTo>
                    <a:pt x="102" y="6"/>
                    <a:pt x="64" y="3"/>
                    <a:pt x="64" y="35"/>
                  </a:cubicBezTo>
                  <a:cubicBezTo>
                    <a:pt x="41" y="35"/>
                    <a:pt x="41" y="35"/>
                    <a:pt x="41" y="35"/>
                  </a:cubicBezTo>
                  <a:cubicBezTo>
                    <a:pt x="24" y="20"/>
                    <a:pt x="24" y="20"/>
                    <a:pt x="24" y="20"/>
                  </a:cubicBezTo>
                  <a:cubicBezTo>
                    <a:pt x="0" y="20"/>
                    <a:pt x="0" y="20"/>
                    <a:pt x="0" y="20"/>
                  </a:cubicBezTo>
                  <a:cubicBezTo>
                    <a:pt x="0" y="26"/>
                    <a:pt x="0" y="26"/>
                    <a:pt x="0" y="26"/>
                  </a:cubicBezTo>
                  <a:cubicBezTo>
                    <a:pt x="24" y="26"/>
                    <a:pt x="24" y="26"/>
                    <a:pt x="24" y="26"/>
                  </a:cubicBezTo>
                  <a:lnTo>
                    <a:pt x="58" y="57"/>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14" name="Oval 188"/>
            <p:cNvSpPr>
              <a:spLocks noChangeArrowheads="1"/>
            </p:cNvSpPr>
            <p:nvPr/>
          </p:nvSpPr>
          <p:spPr bwMode="auto">
            <a:xfrm>
              <a:off x="7707753" y="4813017"/>
              <a:ext cx="99136" cy="99136"/>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15" name="Oval 189"/>
            <p:cNvSpPr>
              <a:spLocks noChangeArrowheads="1"/>
            </p:cNvSpPr>
            <p:nvPr/>
          </p:nvSpPr>
          <p:spPr bwMode="auto">
            <a:xfrm>
              <a:off x="7732537" y="4834703"/>
              <a:ext cx="49568" cy="52666"/>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16" name="Rectangle 190"/>
            <p:cNvSpPr>
              <a:spLocks noChangeArrowheads="1"/>
            </p:cNvSpPr>
            <p:nvPr/>
          </p:nvSpPr>
          <p:spPr bwMode="auto">
            <a:xfrm>
              <a:off x="7263192" y="4360711"/>
              <a:ext cx="34078" cy="5003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17" name="Freeform 191"/>
            <p:cNvSpPr>
              <a:spLocks/>
            </p:cNvSpPr>
            <p:nvPr/>
          </p:nvSpPr>
          <p:spPr bwMode="auto">
            <a:xfrm>
              <a:off x="7286427" y="4478435"/>
              <a:ext cx="48019" cy="40274"/>
            </a:xfrm>
            <a:custGeom>
              <a:avLst/>
              <a:gdLst>
                <a:gd name="T0" fmla="*/ 31 w 31"/>
                <a:gd name="T1" fmla="*/ 20 h 26"/>
                <a:gd name="T2" fmla="*/ 0 w 31"/>
                <a:gd name="T3" fmla="*/ 26 h 26"/>
                <a:gd name="T4" fmla="*/ 0 w 31"/>
                <a:gd name="T5" fmla="*/ 0 h 26"/>
                <a:gd name="T6" fmla="*/ 31 w 31"/>
                <a:gd name="T7" fmla="*/ 0 h 26"/>
                <a:gd name="T8" fmla="*/ 31 w 31"/>
                <a:gd name="T9" fmla="*/ 20 h 26"/>
              </a:gdLst>
              <a:ahLst/>
              <a:cxnLst>
                <a:cxn ang="0">
                  <a:pos x="T0" y="T1"/>
                </a:cxn>
                <a:cxn ang="0">
                  <a:pos x="T2" y="T3"/>
                </a:cxn>
                <a:cxn ang="0">
                  <a:pos x="T4" y="T5"/>
                </a:cxn>
                <a:cxn ang="0">
                  <a:pos x="T6" y="T7"/>
                </a:cxn>
                <a:cxn ang="0">
                  <a:pos x="T8" y="T9"/>
                </a:cxn>
              </a:cxnLst>
              <a:rect l="0" t="0" r="r" b="b"/>
              <a:pathLst>
                <a:path w="31" h="26">
                  <a:moveTo>
                    <a:pt x="31" y="20"/>
                  </a:moveTo>
                  <a:lnTo>
                    <a:pt x="0" y="26"/>
                  </a:lnTo>
                  <a:lnTo>
                    <a:pt x="0" y="0"/>
                  </a:lnTo>
                  <a:lnTo>
                    <a:pt x="31" y="0"/>
                  </a:lnTo>
                  <a:lnTo>
                    <a:pt x="31"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18" name="Rectangle 192"/>
            <p:cNvSpPr>
              <a:spLocks noChangeArrowheads="1"/>
            </p:cNvSpPr>
            <p:nvPr/>
          </p:nvSpPr>
          <p:spPr bwMode="auto">
            <a:xfrm>
              <a:off x="7080411" y="4732470"/>
              <a:ext cx="199821" cy="139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19" name="Rectangle 193"/>
            <p:cNvSpPr>
              <a:spLocks noChangeArrowheads="1"/>
            </p:cNvSpPr>
            <p:nvPr/>
          </p:nvSpPr>
          <p:spPr bwMode="auto">
            <a:xfrm>
              <a:off x="7249251" y="4580668"/>
              <a:ext cx="30980" cy="1579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20" name="Freeform 194"/>
            <p:cNvSpPr>
              <a:spLocks/>
            </p:cNvSpPr>
            <p:nvPr/>
          </p:nvSpPr>
          <p:spPr bwMode="auto">
            <a:xfrm>
              <a:off x="7568344" y="4627138"/>
              <a:ext cx="34078" cy="74352"/>
            </a:xfrm>
            <a:custGeom>
              <a:avLst/>
              <a:gdLst>
                <a:gd name="T0" fmla="*/ 7 w 10"/>
                <a:gd name="T1" fmla="*/ 21 h 22"/>
                <a:gd name="T2" fmla="*/ 5 w 10"/>
                <a:gd name="T3" fmla="*/ 22 h 22"/>
                <a:gd name="T4" fmla="*/ 1 w 10"/>
                <a:gd name="T5" fmla="*/ 22 h 22"/>
                <a:gd name="T6" fmla="*/ 0 w 10"/>
                <a:gd name="T7" fmla="*/ 20 h 22"/>
                <a:gd name="T8" fmla="*/ 3 w 10"/>
                <a:gd name="T9" fmla="*/ 2 h 22"/>
                <a:gd name="T10" fmla="*/ 5 w 10"/>
                <a:gd name="T11" fmla="*/ 0 h 22"/>
                <a:gd name="T12" fmla="*/ 9 w 10"/>
                <a:gd name="T13" fmla="*/ 1 h 22"/>
                <a:gd name="T14" fmla="*/ 10 w 10"/>
                <a:gd name="T15" fmla="*/ 3 h 22"/>
                <a:gd name="T16" fmla="*/ 7 w 10"/>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7" y="21"/>
                  </a:moveTo>
                  <a:cubicBezTo>
                    <a:pt x="6" y="22"/>
                    <a:pt x="6" y="22"/>
                    <a:pt x="5" y="22"/>
                  </a:cubicBezTo>
                  <a:cubicBezTo>
                    <a:pt x="1" y="22"/>
                    <a:pt x="1" y="22"/>
                    <a:pt x="1" y="22"/>
                  </a:cubicBezTo>
                  <a:cubicBezTo>
                    <a:pt x="0" y="21"/>
                    <a:pt x="0" y="21"/>
                    <a:pt x="0" y="20"/>
                  </a:cubicBezTo>
                  <a:cubicBezTo>
                    <a:pt x="3" y="2"/>
                    <a:pt x="3" y="2"/>
                    <a:pt x="3" y="2"/>
                  </a:cubicBezTo>
                  <a:cubicBezTo>
                    <a:pt x="4" y="1"/>
                    <a:pt x="4" y="0"/>
                    <a:pt x="5" y="0"/>
                  </a:cubicBezTo>
                  <a:cubicBezTo>
                    <a:pt x="9" y="1"/>
                    <a:pt x="9" y="1"/>
                    <a:pt x="9" y="1"/>
                  </a:cubicBezTo>
                  <a:cubicBezTo>
                    <a:pt x="10" y="1"/>
                    <a:pt x="10" y="2"/>
                    <a:pt x="10" y="3"/>
                  </a:cubicBezTo>
                  <a:lnTo>
                    <a:pt x="7"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21" name="Freeform 195"/>
            <p:cNvSpPr>
              <a:spLocks/>
            </p:cNvSpPr>
            <p:nvPr/>
          </p:nvSpPr>
          <p:spPr bwMode="auto">
            <a:xfrm>
              <a:off x="7416543" y="4566728"/>
              <a:ext cx="26333" cy="30980"/>
            </a:xfrm>
            <a:custGeom>
              <a:avLst/>
              <a:gdLst>
                <a:gd name="T0" fmla="*/ 5 w 8"/>
                <a:gd name="T1" fmla="*/ 8 h 9"/>
                <a:gd name="T2" fmla="*/ 4 w 8"/>
                <a:gd name="T3" fmla="*/ 9 h 9"/>
                <a:gd name="T4" fmla="*/ 1 w 8"/>
                <a:gd name="T5" fmla="*/ 7 h 9"/>
                <a:gd name="T6" fmla="*/ 0 w 8"/>
                <a:gd name="T7" fmla="*/ 6 h 9"/>
                <a:gd name="T8" fmla="*/ 2 w 8"/>
                <a:gd name="T9" fmla="*/ 1 h 9"/>
                <a:gd name="T10" fmla="*/ 4 w 8"/>
                <a:gd name="T11" fmla="*/ 1 h 9"/>
                <a:gd name="T12" fmla="*/ 7 w 8"/>
                <a:gd name="T13" fmla="*/ 2 h 9"/>
                <a:gd name="T14" fmla="*/ 7 w 8"/>
                <a:gd name="T15" fmla="*/ 3 h 9"/>
                <a:gd name="T16" fmla="*/ 5 w 8"/>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
                  <a:moveTo>
                    <a:pt x="5" y="8"/>
                  </a:moveTo>
                  <a:cubicBezTo>
                    <a:pt x="5" y="9"/>
                    <a:pt x="4" y="9"/>
                    <a:pt x="4" y="9"/>
                  </a:cubicBezTo>
                  <a:cubicBezTo>
                    <a:pt x="1" y="7"/>
                    <a:pt x="1" y="7"/>
                    <a:pt x="1" y="7"/>
                  </a:cubicBezTo>
                  <a:cubicBezTo>
                    <a:pt x="0" y="7"/>
                    <a:pt x="0" y="7"/>
                    <a:pt x="0" y="6"/>
                  </a:cubicBezTo>
                  <a:cubicBezTo>
                    <a:pt x="2" y="1"/>
                    <a:pt x="2" y="1"/>
                    <a:pt x="2" y="1"/>
                  </a:cubicBezTo>
                  <a:cubicBezTo>
                    <a:pt x="3" y="1"/>
                    <a:pt x="3" y="0"/>
                    <a:pt x="4" y="1"/>
                  </a:cubicBezTo>
                  <a:cubicBezTo>
                    <a:pt x="7" y="2"/>
                    <a:pt x="7" y="2"/>
                    <a:pt x="7" y="2"/>
                  </a:cubicBezTo>
                  <a:cubicBezTo>
                    <a:pt x="7" y="2"/>
                    <a:pt x="8" y="3"/>
                    <a:pt x="7" y="3"/>
                  </a:cubicBezTo>
                  <a:lnTo>
                    <a:pt x="5" y="8"/>
                  </a:lnTo>
                  <a:close/>
                </a:path>
              </a:pathLst>
            </a:custGeom>
            <a:noFill/>
            <a:ln w="3175" cap="flat">
              <a:solidFill>
                <a:srgbClr val="28282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22" name="Oval 196"/>
            <p:cNvSpPr>
              <a:spLocks noChangeArrowheads="1"/>
            </p:cNvSpPr>
            <p:nvPr/>
          </p:nvSpPr>
          <p:spPr bwMode="auto">
            <a:xfrm>
              <a:off x="7280231" y="4780489"/>
              <a:ext cx="128567" cy="131665"/>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23" name="Oval 197"/>
            <p:cNvSpPr>
              <a:spLocks noChangeArrowheads="1"/>
            </p:cNvSpPr>
            <p:nvPr/>
          </p:nvSpPr>
          <p:spPr bwMode="auto">
            <a:xfrm>
              <a:off x="7311211" y="4809919"/>
              <a:ext cx="68156" cy="71254"/>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24" name="Freeform 198"/>
            <p:cNvSpPr>
              <a:spLocks/>
            </p:cNvSpPr>
            <p:nvPr/>
          </p:nvSpPr>
          <p:spPr bwMode="auto">
            <a:xfrm>
              <a:off x="7639598" y="4735568"/>
              <a:ext cx="41823" cy="7745"/>
            </a:xfrm>
            <a:custGeom>
              <a:avLst/>
              <a:gdLst>
                <a:gd name="T0" fmla="*/ 12 w 12"/>
                <a:gd name="T1" fmla="*/ 1 h 2"/>
                <a:gd name="T2" fmla="*/ 11 w 12"/>
                <a:gd name="T3" fmla="*/ 2 h 2"/>
                <a:gd name="T4" fmla="*/ 1 w 12"/>
                <a:gd name="T5" fmla="*/ 2 h 2"/>
                <a:gd name="T6" fmla="*/ 0 w 12"/>
                <a:gd name="T7" fmla="*/ 1 h 2"/>
                <a:gd name="T8" fmla="*/ 0 w 12"/>
                <a:gd name="T9" fmla="*/ 1 h 2"/>
                <a:gd name="T10" fmla="*/ 1 w 12"/>
                <a:gd name="T11" fmla="*/ 0 h 2"/>
                <a:gd name="T12" fmla="*/ 11 w 12"/>
                <a:gd name="T13" fmla="*/ 0 h 2"/>
                <a:gd name="T14" fmla="*/ 12 w 12"/>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
                  <a:moveTo>
                    <a:pt x="12" y="1"/>
                  </a:moveTo>
                  <a:cubicBezTo>
                    <a:pt x="12" y="1"/>
                    <a:pt x="11" y="2"/>
                    <a:pt x="11" y="2"/>
                  </a:cubicBezTo>
                  <a:cubicBezTo>
                    <a:pt x="1" y="2"/>
                    <a:pt x="1" y="2"/>
                    <a:pt x="1" y="2"/>
                  </a:cubicBezTo>
                  <a:cubicBezTo>
                    <a:pt x="0" y="2"/>
                    <a:pt x="0" y="1"/>
                    <a:pt x="0" y="1"/>
                  </a:cubicBezTo>
                  <a:cubicBezTo>
                    <a:pt x="0" y="1"/>
                    <a:pt x="0" y="1"/>
                    <a:pt x="0" y="1"/>
                  </a:cubicBezTo>
                  <a:cubicBezTo>
                    <a:pt x="0" y="0"/>
                    <a:pt x="0" y="0"/>
                    <a:pt x="1" y="0"/>
                  </a:cubicBezTo>
                  <a:cubicBezTo>
                    <a:pt x="11" y="0"/>
                    <a:pt x="11" y="0"/>
                    <a:pt x="11" y="0"/>
                  </a:cubicBezTo>
                  <a:cubicBezTo>
                    <a:pt x="11" y="0"/>
                    <a:pt x="12" y="0"/>
                    <a:pt x="12"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25" name="Freeform 199"/>
            <p:cNvSpPr>
              <a:spLocks/>
            </p:cNvSpPr>
            <p:nvPr/>
          </p:nvSpPr>
          <p:spPr bwMode="auto">
            <a:xfrm>
              <a:off x="7639598" y="4752607"/>
              <a:ext cx="41823" cy="3098"/>
            </a:xfrm>
            <a:custGeom>
              <a:avLst/>
              <a:gdLst>
                <a:gd name="T0" fmla="*/ 12 w 12"/>
                <a:gd name="T1" fmla="*/ 0 h 1"/>
                <a:gd name="T2" fmla="*/ 11 w 12"/>
                <a:gd name="T3" fmla="*/ 1 h 1"/>
                <a:gd name="T4" fmla="*/ 1 w 12"/>
                <a:gd name="T5" fmla="*/ 1 h 1"/>
                <a:gd name="T6" fmla="*/ 0 w 12"/>
                <a:gd name="T7" fmla="*/ 0 h 1"/>
                <a:gd name="T8" fmla="*/ 0 w 12"/>
                <a:gd name="T9" fmla="*/ 0 h 1"/>
                <a:gd name="T10" fmla="*/ 1 w 12"/>
                <a:gd name="T11" fmla="*/ 0 h 1"/>
                <a:gd name="T12" fmla="*/ 11 w 12"/>
                <a:gd name="T13" fmla="*/ 0 h 1"/>
                <a:gd name="T14" fmla="*/ 12 w 12"/>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
                  <a:moveTo>
                    <a:pt x="12" y="0"/>
                  </a:moveTo>
                  <a:cubicBezTo>
                    <a:pt x="12" y="1"/>
                    <a:pt x="11" y="1"/>
                    <a:pt x="11" y="1"/>
                  </a:cubicBezTo>
                  <a:cubicBezTo>
                    <a:pt x="1" y="1"/>
                    <a:pt x="1" y="1"/>
                    <a:pt x="1" y="1"/>
                  </a:cubicBezTo>
                  <a:cubicBezTo>
                    <a:pt x="0" y="1"/>
                    <a:pt x="0" y="1"/>
                    <a:pt x="0" y="0"/>
                  </a:cubicBezTo>
                  <a:cubicBezTo>
                    <a:pt x="0" y="0"/>
                    <a:pt x="0" y="0"/>
                    <a:pt x="0" y="0"/>
                  </a:cubicBezTo>
                  <a:cubicBezTo>
                    <a:pt x="0" y="0"/>
                    <a:pt x="0" y="0"/>
                    <a:pt x="1" y="0"/>
                  </a:cubicBezTo>
                  <a:cubicBezTo>
                    <a:pt x="11" y="0"/>
                    <a:pt x="11" y="0"/>
                    <a:pt x="11" y="0"/>
                  </a:cubicBezTo>
                  <a:cubicBezTo>
                    <a:pt x="11" y="0"/>
                    <a:pt x="12" y="0"/>
                    <a:pt x="12"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26" name="Freeform 200"/>
            <p:cNvSpPr>
              <a:spLocks/>
            </p:cNvSpPr>
            <p:nvPr/>
          </p:nvSpPr>
          <p:spPr bwMode="auto">
            <a:xfrm>
              <a:off x="7639598" y="4766548"/>
              <a:ext cx="41823" cy="6196"/>
            </a:xfrm>
            <a:custGeom>
              <a:avLst/>
              <a:gdLst>
                <a:gd name="T0" fmla="*/ 12 w 12"/>
                <a:gd name="T1" fmla="*/ 1 h 2"/>
                <a:gd name="T2" fmla="*/ 11 w 12"/>
                <a:gd name="T3" fmla="*/ 2 h 2"/>
                <a:gd name="T4" fmla="*/ 1 w 12"/>
                <a:gd name="T5" fmla="*/ 2 h 2"/>
                <a:gd name="T6" fmla="*/ 0 w 12"/>
                <a:gd name="T7" fmla="*/ 1 h 2"/>
                <a:gd name="T8" fmla="*/ 0 w 12"/>
                <a:gd name="T9" fmla="*/ 1 h 2"/>
                <a:gd name="T10" fmla="*/ 1 w 12"/>
                <a:gd name="T11" fmla="*/ 0 h 2"/>
                <a:gd name="T12" fmla="*/ 11 w 12"/>
                <a:gd name="T13" fmla="*/ 0 h 2"/>
                <a:gd name="T14" fmla="*/ 12 w 12"/>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
                  <a:moveTo>
                    <a:pt x="12" y="1"/>
                  </a:moveTo>
                  <a:cubicBezTo>
                    <a:pt x="12" y="2"/>
                    <a:pt x="11" y="2"/>
                    <a:pt x="11" y="2"/>
                  </a:cubicBezTo>
                  <a:cubicBezTo>
                    <a:pt x="1" y="2"/>
                    <a:pt x="1" y="2"/>
                    <a:pt x="1" y="2"/>
                  </a:cubicBezTo>
                  <a:cubicBezTo>
                    <a:pt x="0" y="2"/>
                    <a:pt x="0" y="2"/>
                    <a:pt x="0" y="1"/>
                  </a:cubicBezTo>
                  <a:cubicBezTo>
                    <a:pt x="0" y="1"/>
                    <a:pt x="0" y="1"/>
                    <a:pt x="0" y="1"/>
                  </a:cubicBezTo>
                  <a:cubicBezTo>
                    <a:pt x="0" y="1"/>
                    <a:pt x="0" y="0"/>
                    <a:pt x="1" y="0"/>
                  </a:cubicBezTo>
                  <a:cubicBezTo>
                    <a:pt x="11" y="0"/>
                    <a:pt x="11" y="0"/>
                    <a:pt x="11" y="0"/>
                  </a:cubicBezTo>
                  <a:cubicBezTo>
                    <a:pt x="11" y="0"/>
                    <a:pt x="12" y="1"/>
                    <a:pt x="12"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27" name="Freeform 201"/>
            <p:cNvSpPr>
              <a:spLocks/>
            </p:cNvSpPr>
            <p:nvPr/>
          </p:nvSpPr>
          <p:spPr bwMode="auto">
            <a:xfrm>
              <a:off x="7382465" y="4658118"/>
              <a:ext cx="91391" cy="97587"/>
            </a:xfrm>
            <a:custGeom>
              <a:avLst/>
              <a:gdLst>
                <a:gd name="T0" fmla="*/ 27 w 27"/>
                <a:gd name="T1" fmla="*/ 9 h 29"/>
                <a:gd name="T2" fmla="*/ 17 w 27"/>
                <a:gd name="T3" fmla="*/ 1 h 29"/>
                <a:gd name="T4" fmla="*/ 15 w 27"/>
                <a:gd name="T5" fmla="*/ 1 h 29"/>
                <a:gd name="T6" fmla="*/ 16 w 27"/>
                <a:gd name="T7" fmla="*/ 3 h 29"/>
                <a:gd name="T8" fmla="*/ 20 w 27"/>
                <a:gd name="T9" fmla="*/ 6 h 29"/>
                <a:gd name="T10" fmla="*/ 18 w 27"/>
                <a:gd name="T11" fmla="*/ 8 h 29"/>
                <a:gd name="T12" fmla="*/ 16 w 27"/>
                <a:gd name="T13" fmla="*/ 6 h 29"/>
                <a:gd name="T14" fmla="*/ 0 w 27"/>
                <a:gd name="T15" fmla="*/ 25 h 29"/>
                <a:gd name="T16" fmla="*/ 5 w 27"/>
                <a:gd name="T17" fmla="*/ 29 h 29"/>
                <a:gd name="T18" fmla="*/ 21 w 27"/>
                <a:gd name="T19" fmla="*/ 11 h 29"/>
                <a:gd name="T20" fmla="*/ 20 w 27"/>
                <a:gd name="T21" fmla="*/ 9 h 29"/>
                <a:gd name="T22" fmla="*/ 21 w 27"/>
                <a:gd name="T23" fmla="*/ 8 h 29"/>
                <a:gd name="T24" fmla="*/ 25 w 27"/>
                <a:gd name="T25" fmla="*/ 11 h 29"/>
                <a:gd name="T26" fmla="*/ 27 w 27"/>
                <a:gd name="T27" fmla="*/ 11 h 29"/>
                <a:gd name="T28" fmla="*/ 27 w 27"/>
                <a:gd name="T29" fmla="*/ 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9">
                  <a:moveTo>
                    <a:pt x="27" y="9"/>
                  </a:moveTo>
                  <a:cubicBezTo>
                    <a:pt x="17" y="1"/>
                    <a:pt x="17" y="1"/>
                    <a:pt x="17" y="1"/>
                  </a:cubicBezTo>
                  <a:cubicBezTo>
                    <a:pt x="17" y="0"/>
                    <a:pt x="16" y="0"/>
                    <a:pt x="15" y="1"/>
                  </a:cubicBezTo>
                  <a:cubicBezTo>
                    <a:pt x="15" y="1"/>
                    <a:pt x="15" y="2"/>
                    <a:pt x="16" y="3"/>
                  </a:cubicBezTo>
                  <a:cubicBezTo>
                    <a:pt x="20" y="6"/>
                    <a:pt x="20" y="6"/>
                    <a:pt x="20" y="6"/>
                  </a:cubicBezTo>
                  <a:cubicBezTo>
                    <a:pt x="18" y="8"/>
                    <a:pt x="18" y="8"/>
                    <a:pt x="18" y="8"/>
                  </a:cubicBezTo>
                  <a:cubicBezTo>
                    <a:pt x="16" y="6"/>
                    <a:pt x="16" y="6"/>
                    <a:pt x="16" y="6"/>
                  </a:cubicBezTo>
                  <a:cubicBezTo>
                    <a:pt x="0" y="25"/>
                    <a:pt x="0" y="25"/>
                    <a:pt x="0" y="25"/>
                  </a:cubicBezTo>
                  <a:cubicBezTo>
                    <a:pt x="5" y="29"/>
                    <a:pt x="5" y="29"/>
                    <a:pt x="5" y="29"/>
                  </a:cubicBezTo>
                  <a:cubicBezTo>
                    <a:pt x="21" y="11"/>
                    <a:pt x="21" y="11"/>
                    <a:pt x="21" y="11"/>
                  </a:cubicBezTo>
                  <a:cubicBezTo>
                    <a:pt x="20" y="9"/>
                    <a:pt x="20" y="9"/>
                    <a:pt x="20" y="9"/>
                  </a:cubicBezTo>
                  <a:cubicBezTo>
                    <a:pt x="21" y="8"/>
                    <a:pt x="21" y="8"/>
                    <a:pt x="21" y="8"/>
                  </a:cubicBezTo>
                  <a:cubicBezTo>
                    <a:pt x="25" y="11"/>
                    <a:pt x="25" y="11"/>
                    <a:pt x="25" y="11"/>
                  </a:cubicBezTo>
                  <a:cubicBezTo>
                    <a:pt x="26" y="12"/>
                    <a:pt x="26" y="12"/>
                    <a:pt x="27" y="11"/>
                  </a:cubicBezTo>
                  <a:cubicBezTo>
                    <a:pt x="27" y="11"/>
                    <a:pt x="27" y="10"/>
                    <a:pt x="27"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28" name="Rectangle 202"/>
            <p:cNvSpPr>
              <a:spLocks noChangeArrowheads="1"/>
            </p:cNvSpPr>
            <p:nvPr/>
          </p:nvSpPr>
          <p:spPr bwMode="auto">
            <a:xfrm>
              <a:off x="6984373" y="4540394"/>
              <a:ext cx="247839" cy="192075"/>
            </a:xfrm>
            <a:prstGeom prst="rect">
              <a:avLst/>
            </a:prstGeom>
            <a:solidFill>
              <a:srgbClr val="AB845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29" name="Rectangle 203"/>
            <p:cNvSpPr>
              <a:spLocks noChangeArrowheads="1"/>
            </p:cNvSpPr>
            <p:nvPr/>
          </p:nvSpPr>
          <p:spPr bwMode="auto">
            <a:xfrm>
              <a:off x="7072666" y="4407181"/>
              <a:ext cx="136311" cy="136312"/>
            </a:xfrm>
            <a:prstGeom prst="rect">
              <a:avLst/>
            </a:prstGeom>
            <a:solidFill>
              <a:srgbClr val="AB845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30" name="Freeform 204"/>
            <p:cNvSpPr>
              <a:spLocks/>
            </p:cNvSpPr>
            <p:nvPr/>
          </p:nvSpPr>
          <p:spPr bwMode="auto">
            <a:xfrm>
              <a:off x="7072666" y="4617844"/>
              <a:ext cx="71254" cy="97587"/>
            </a:xfrm>
            <a:custGeom>
              <a:avLst/>
              <a:gdLst>
                <a:gd name="T0" fmla="*/ 46 w 46"/>
                <a:gd name="T1" fmla="*/ 28 h 63"/>
                <a:gd name="T2" fmla="*/ 24 w 46"/>
                <a:gd name="T3" fmla="*/ 0 h 63"/>
                <a:gd name="T4" fmla="*/ 0 w 46"/>
                <a:gd name="T5" fmla="*/ 28 h 63"/>
                <a:gd name="T6" fmla="*/ 13 w 46"/>
                <a:gd name="T7" fmla="*/ 28 h 63"/>
                <a:gd name="T8" fmla="*/ 13 w 46"/>
                <a:gd name="T9" fmla="*/ 63 h 63"/>
                <a:gd name="T10" fmla="*/ 33 w 46"/>
                <a:gd name="T11" fmla="*/ 63 h 63"/>
                <a:gd name="T12" fmla="*/ 33 w 46"/>
                <a:gd name="T13" fmla="*/ 28 h 63"/>
                <a:gd name="T14" fmla="*/ 46 w 46"/>
                <a:gd name="T15" fmla="*/ 28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3">
                  <a:moveTo>
                    <a:pt x="46" y="28"/>
                  </a:moveTo>
                  <a:lnTo>
                    <a:pt x="24" y="0"/>
                  </a:lnTo>
                  <a:lnTo>
                    <a:pt x="0" y="28"/>
                  </a:lnTo>
                  <a:lnTo>
                    <a:pt x="13" y="28"/>
                  </a:lnTo>
                  <a:lnTo>
                    <a:pt x="13" y="63"/>
                  </a:lnTo>
                  <a:lnTo>
                    <a:pt x="33" y="63"/>
                  </a:lnTo>
                  <a:lnTo>
                    <a:pt x="33" y="28"/>
                  </a:lnTo>
                  <a:lnTo>
                    <a:pt x="46"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31" name="Freeform 206"/>
            <p:cNvSpPr>
              <a:spLocks/>
            </p:cNvSpPr>
            <p:nvPr/>
          </p:nvSpPr>
          <p:spPr bwMode="auto">
            <a:xfrm>
              <a:off x="7174900" y="4492376"/>
              <a:ext cx="23235" cy="37176"/>
            </a:xfrm>
            <a:custGeom>
              <a:avLst/>
              <a:gdLst>
                <a:gd name="T0" fmla="*/ 15 w 15"/>
                <a:gd name="T1" fmla="*/ 11 h 24"/>
                <a:gd name="T2" fmla="*/ 7 w 15"/>
                <a:gd name="T3" fmla="*/ 0 h 24"/>
                <a:gd name="T4" fmla="*/ 0 w 15"/>
                <a:gd name="T5" fmla="*/ 11 h 24"/>
                <a:gd name="T6" fmla="*/ 4 w 15"/>
                <a:gd name="T7" fmla="*/ 11 h 24"/>
                <a:gd name="T8" fmla="*/ 4 w 15"/>
                <a:gd name="T9" fmla="*/ 24 h 24"/>
                <a:gd name="T10" fmla="*/ 11 w 15"/>
                <a:gd name="T11" fmla="*/ 24 h 24"/>
                <a:gd name="T12" fmla="*/ 11 w 15"/>
                <a:gd name="T13" fmla="*/ 11 h 24"/>
                <a:gd name="T14" fmla="*/ 15 w 15"/>
                <a:gd name="T15" fmla="*/ 11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24">
                  <a:moveTo>
                    <a:pt x="15" y="11"/>
                  </a:moveTo>
                  <a:lnTo>
                    <a:pt x="7" y="0"/>
                  </a:lnTo>
                  <a:lnTo>
                    <a:pt x="0" y="11"/>
                  </a:lnTo>
                  <a:lnTo>
                    <a:pt x="4" y="11"/>
                  </a:lnTo>
                  <a:lnTo>
                    <a:pt x="4" y="24"/>
                  </a:lnTo>
                  <a:lnTo>
                    <a:pt x="11" y="24"/>
                  </a:lnTo>
                  <a:lnTo>
                    <a:pt x="11" y="11"/>
                  </a:lnTo>
                  <a:lnTo>
                    <a:pt x="1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grpSp>
      <p:grpSp>
        <p:nvGrpSpPr>
          <p:cNvPr id="232" name="Group 231"/>
          <p:cNvGrpSpPr/>
          <p:nvPr/>
        </p:nvGrpSpPr>
        <p:grpSpPr>
          <a:xfrm>
            <a:off x="510049" y="3896825"/>
            <a:ext cx="1586425" cy="755251"/>
            <a:chOff x="5002213" y="1455738"/>
            <a:chExt cx="630238" cy="300038"/>
          </a:xfrm>
        </p:grpSpPr>
        <p:sp>
          <p:nvSpPr>
            <p:cNvPr id="233" name="Rectangle 387"/>
            <p:cNvSpPr>
              <a:spLocks noChangeArrowheads="1"/>
            </p:cNvSpPr>
            <p:nvPr/>
          </p:nvSpPr>
          <p:spPr bwMode="auto">
            <a:xfrm>
              <a:off x="5002213" y="1455738"/>
              <a:ext cx="630238" cy="300038"/>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34" name="Oval 388"/>
            <p:cNvSpPr>
              <a:spLocks noChangeArrowheads="1"/>
            </p:cNvSpPr>
            <p:nvPr/>
          </p:nvSpPr>
          <p:spPr bwMode="auto">
            <a:xfrm>
              <a:off x="5241925" y="1500188"/>
              <a:ext cx="150813" cy="211138"/>
            </a:xfrm>
            <a:prstGeom prst="ellipse">
              <a:avLst/>
            </a:prstGeom>
            <a:solidFill>
              <a:srgbClr val="007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35" name="Rectangle 389"/>
            <p:cNvSpPr>
              <a:spLocks noChangeArrowheads="1"/>
            </p:cNvSpPr>
            <p:nvPr/>
          </p:nvSpPr>
          <p:spPr bwMode="auto">
            <a:xfrm>
              <a:off x="5030788" y="1479550"/>
              <a:ext cx="571500" cy="252413"/>
            </a:xfrm>
            <a:prstGeom prst="rect">
              <a:avLst/>
            </a:prstGeom>
            <a:noFill/>
            <a:ln w="9525" cap="flat">
              <a:solidFill>
                <a:srgbClr val="38A13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36" name="Oval 390"/>
            <p:cNvSpPr>
              <a:spLocks noChangeArrowheads="1"/>
            </p:cNvSpPr>
            <p:nvPr/>
          </p:nvSpPr>
          <p:spPr bwMode="auto">
            <a:xfrm>
              <a:off x="5051425" y="1500188"/>
              <a:ext cx="47625" cy="68263"/>
            </a:xfrm>
            <a:prstGeom prst="ellipse">
              <a:avLst/>
            </a:prstGeom>
            <a:solidFill>
              <a:srgbClr val="007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37" name="Oval 391"/>
            <p:cNvSpPr>
              <a:spLocks noChangeArrowheads="1"/>
            </p:cNvSpPr>
            <p:nvPr/>
          </p:nvSpPr>
          <p:spPr bwMode="auto">
            <a:xfrm>
              <a:off x="5051425" y="1643063"/>
              <a:ext cx="47625" cy="68263"/>
            </a:xfrm>
            <a:prstGeom prst="ellipse">
              <a:avLst/>
            </a:prstGeom>
            <a:solidFill>
              <a:srgbClr val="007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38" name="Oval 392"/>
            <p:cNvSpPr>
              <a:spLocks noChangeArrowheads="1"/>
            </p:cNvSpPr>
            <p:nvPr/>
          </p:nvSpPr>
          <p:spPr bwMode="auto">
            <a:xfrm>
              <a:off x="5537200" y="1500188"/>
              <a:ext cx="47625" cy="68263"/>
            </a:xfrm>
            <a:prstGeom prst="ellipse">
              <a:avLst/>
            </a:prstGeom>
            <a:solidFill>
              <a:srgbClr val="007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39" name="Oval 393"/>
            <p:cNvSpPr>
              <a:spLocks noChangeArrowheads="1"/>
            </p:cNvSpPr>
            <p:nvPr/>
          </p:nvSpPr>
          <p:spPr bwMode="auto">
            <a:xfrm>
              <a:off x="5537200" y="1643063"/>
              <a:ext cx="47625" cy="68263"/>
            </a:xfrm>
            <a:prstGeom prst="ellipse">
              <a:avLst/>
            </a:prstGeom>
            <a:solidFill>
              <a:srgbClr val="007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40" name="Rectangle 394"/>
            <p:cNvSpPr>
              <a:spLocks noChangeArrowheads="1"/>
            </p:cNvSpPr>
            <p:nvPr/>
          </p:nvSpPr>
          <p:spPr bwMode="auto">
            <a:xfrm>
              <a:off x="5214938" y="1701800"/>
              <a:ext cx="201613" cy="30163"/>
            </a:xfrm>
            <a:prstGeom prst="rect">
              <a:avLst/>
            </a:prstGeom>
            <a:solidFill>
              <a:srgbClr val="0070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41" name="Oval 395"/>
            <p:cNvSpPr>
              <a:spLocks noChangeArrowheads="1"/>
            </p:cNvSpPr>
            <p:nvPr/>
          </p:nvSpPr>
          <p:spPr bwMode="auto">
            <a:xfrm>
              <a:off x="5129213" y="1579563"/>
              <a:ext cx="55563" cy="53975"/>
            </a:xfrm>
            <a:prstGeom prst="ellipse">
              <a:avLst/>
            </a:prstGeom>
            <a:noFill/>
            <a:ln w="9525" cap="flat">
              <a:solidFill>
                <a:srgbClr val="38A13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42" name="Oval 396"/>
            <p:cNvSpPr>
              <a:spLocks noChangeArrowheads="1"/>
            </p:cNvSpPr>
            <p:nvPr/>
          </p:nvSpPr>
          <p:spPr bwMode="auto">
            <a:xfrm>
              <a:off x="5448300" y="1579563"/>
              <a:ext cx="53975" cy="53975"/>
            </a:xfrm>
            <a:prstGeom prst="ellipse">
              <a:avLst/>
            </a:prstGeom>
            <a:solidFill>
              <a:srgbClr val="007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43" name="Freeform 397"/>
            <p:cNvSpPr>
              <a:spLocks/>
            </p:cNvSpPr>
            <p:nvPr/>
          </p:nvSpPr>
          <p:spPr bwMode="auto">
            <a:xfrm>
              <a:off x="5300663" y="1639888"/>
              <a:ext cx="68263" cy="61913"/>
            </a:xfrm>
            <a:custGeom>
              <a:avLst/>
              <a:gdLst>
                <a:gd name="T0" fmla="*/ 3 w 20"/>
                <a:gd name="T1" fmla="*/ 0 h 18"/>
                <a:gd name="T2" fmla="*/ 0 w 20"/>
                <a:gd name="T3" fmla="*/ 0 h 18"/>
                <a:gd name="T4" fmla="*/ 0 w 20"/>
                <a:gd name="T5" fmla="*/ 1 h 18"/>
                <a:gd name="T6" fmla="*/ 12 w 20"/>
                <a:gd name="T7" fmla="*/ 18 h 18"/>
                <a:gd name="T8" fmla="*/ 20 w 20"/>
                <a:gd name="T9" fmla="*/ 18 h 18"/>
                <a:gd name="T10" fmla="*/ 3 w 20"/>
                <a:gd name="T11" fmla="*/ 0 h 18"/>
              </a:gdLst>
              <a:ahLst/>
              <a:cxnLst>
                <a:cxn ang="0">
                  <a:pos x="T0" y="T1"/>
                </a:cxn>
                <a:cxn ang="0">
                  <a:pos x="T2" y="T3"/>
                </a:cxn>
                <a:cxn ang="0">
                  <a:pos x="T4" y="T5"/>
                </a:cxn>
                <a:cxn ang="0">
                  <a:pos x="T6" y="T7"/>
                </a:cxn>
                <a:cxn ang="0">
                  <a:pos x="T8" y="T9"/>
                </a:cxn>
                <a:cxn ang="0">
                  <a:pos x="T10" y="T11"/>
                </a:cxn>
              </a:cxnLst>
              <a:rect l="0" t="0" r="r" b="b"/>
              <a:pathLst>
                <a:path w="20" h="18">
                  <a:moveTo>
                    <a:pt x="3" y="0"/>
                  </a:moveTo>
                  <a:cubicBezTo>
                    <a:pt x="0" y="0"/>
                    <a:pt x="0" y="0"/>
                    <a:pt x="0" y="0"/>
                  </a:cubicBezTo>
                  <a:cubicBezTo>
                    <a:pt x="0" y="1"/>
                    <a:pt x="0" y="1"/>
                    <a:pt x="0" y="1"/>
                  </a:cubicBezTo>
                  <a:cubicBezTo>
                    <a:pt x="7" y="3"/>
                    <a:pt x="12" y="10"/>
                    <a:pt x="12" y="18"/>
                  </a:cubicBezTo>
                  <a:cubicBezTo>
                    <a:pt x="20" y="18"/>
                    <a:pt x="20" y="18"/>
                    <a:pt x="20" y="18"/>
                  </a:cubicBezTo>
                  <a:cubicBezTo>
                    <a:pt x="20" y="8"/>
                    <a:pt x="13" y="0"/>
                    <a:pt x="3" y="0"/>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44" name="Freeform 398"/>
            <p:cNvSpPr>
              <a:spLocks/>
            </p:cNvSpPr>
            <p:nvPr/>
          </p:nvSpPr>
          <p:spPr bwMode="auto">
            <a:xfrm>
              <a:off x="5270500" y="1550988"/>
              <a:ext cx="95250" cy="95250"/>
            </a:xfrm>
            <a:custGeom>
              <a:avLst/>
              <a:gdLst>
                <a:gd name="T0" fmla="*/ 14 w 28"/>
                <a:gd name="T1" fmla="*/ 0 h 28"/>
                <a:gd name="T2" fmla="*/ 0 w 28"/>
                <a:gd name="T3" fmla="*/ 14 h 28"/>
                <a:gd name="T4" fmla="*/ 0 w 28"/>
                <a:gd name="T5" fmla="*/ 16 h 28"/>
                <a:gd name="T6" fmla="*/ 3 w 28"/>
                <a:gd name="T7" fmla="*/ 16 h 28"/>
                <a:gd name="T8" fmla="*/ 3 w 28"/>
                <a:gd name="T9" fmla="*/ 23 h 28"/>
                <a:gd name="T10" fmla="*/ 14 w 28"/>
                <a:gd name="T11" fmla="*/ 28 h 28"/>
                <a:gd name="T12" fmla="*/ 28 w 28"/>
                <a:gd name="T13" fmla="*/ 28 h 28"/>
                <a:gd name="T14" fmla="*/ 28 w 28"/>
                <a:gd name="T15" fmla="*/ 14 h 28"/>
                <a:gd name="T16" fmla="*/ 14 w 28"/>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14" y="0"/>
                  </a:moveTo>
                  <a:cubicBezTo>
                    <a:pt x="6" y="0"/>
                    <a:pt x="0" y="6"/>
                    <a:pt x="0" y="14"/>
                  </a:cubicBezTo>
                  <a:cubicBezTo>
                    <a:pt x="0" y="15"/>
                    <a:pt x="0" y="15"/>
                    <a:pt x="0" y="16"/>
                  </a:cubicBezTo>
                  <a:cubicBezTo>
                    <a:pt x="3" y="16"/>
                    <a:pt x="3" y="16"/>
                    <a:pt x="3" y="16"/>
                  </a:cubicBezTo>
                  <a:cubicBezTo>
                    <a:pt x="3" y="23"/>
                    <a:pt x="3" y="23"/>
                    <a:pt x="3" y="23"/>
                  </a:cubicBezTo>
                  <a:cubicBezTo>
                    <a:pt x="6" y="26"/>
                    <a:pt x="10" y="28"/>
                    <a:pt x="14" y="28"/>
                  </a:cubicBezTo>
                  <a:cubicBezTo>
                    <a:pt x="28" y="28"/>
                    <a:pt x="28" y="28"/>
                    <a:pt x="28" y="28"/>
                  </a:cubicBezTo>
                  <a:cubicBezTo>
                    <a:pt x="28" y="14"/>
                    <a:pt x="28" y="14"/>
                    <a:pt x="28" y="14"/>
                  </a:cubicBezTo>
                  <a:cubicBezTo>
                    <a:pt x="28" y="6"/>
                    <a:pt x="22" y="0"/>
                    <a:pt x="14" y="0"/>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45" name="Freeform 399"/>
            <p:cNvSpPr>
              <a:spLocks/>
            </p:cNvSpPr>
            <p:nvPr/>
          </p:nvSpPr>
          <p:spPr bwMode="auto">
            <a:xfrm>
              <a:off x="5314950" y="1592263"/>
              <a:ext cx="15875" cy="6350"/>
            </a:xfrm>
            <a:custGeom>
              <a:avLst/>
              <a:gdLst>
                <a:gd name="T0" fmla="*/ 5 w 5"/>
                <a:gd name="T1" fmla="*/ 2 h 2"/>
                <a:gd name="T2" fmla="*/ 2 w 5"/>
                <a:gd name="T3" fmla="*/ 0 h 2"/>
                <a:gd name="T4" fmla="*/ 0 w 5"/>
                <a:gd name="T5" fmla="*/ 2 h 2"/>
                <a:gd name="T6" fmla="*/ 5 w 5"/>
                <a:gd name="T7" fmla="*/ 2 h 2"/>
              </a:gdLst>
              <a:ahLst/>
              <a:cxnLst>
                <a:cxn ang="0">
                  <a:pos x="T0" y="T1"/>
                </a:cxn>
                <a:cxn ang="0">
                  <a:pos x="T2" y="T3"/>
                </a:cxn>
                <a:cxn ang="0">
                  <a:pos x="T4" y="T5"/>
                </a:cxn>
                <a:cxn ang="0">
                  <a:pos x="T6" y="T7"/>
                </a:cxn>
              </a:cxnLst>
              <a:rect l="0" t="0" r="r" b="b"/>
              <a:pathLst>
                <a:path w="5" h="2">
                  <a:moveTo>
                    <a:pt x="5" y="2"/>
                  </a:moveTo>
                  <a:cubicBezTo>
                    <a:pt x="4" y="1"/>
                    <a:pt x="3" y="0"/>
                    <a:pt x="2" y="0"/>
                  </a:cubicBezTo>
                  <a:cubicBezTo>
                    <a:pt x="1" y="0"/>
                    <a:pt x="0" y="1"/>
                    <a:pt x="0" y="2"/>
                  </a:cubicBezTo>
                  <a:lnTo>
                    <a:pt x="5" y="2"/>
                  </a:lnTo>
                  <a:close/>
                </a:path>
              </a:pathLst>
            </a:custGeom>
            <a:solidFill>
              <a:srgbClr val="007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46" name="Freeform 400"/>
            <p:cNvSpPr>
              <a:spLocks/>
            </p:cNvSpPr>
            <p:nvPr/>
          </p:nvSpPr>
          <p:spPr bwMode="auto">
            <a:xfrm>
              <a:off x="5348288" y="1592263"/>
              <a:ext cx="17463" cy="6350"/>
            </a:xfrm>
            <a:custGeom>
              <a:avLst/>
              <a:gdLst>
                <a:gd name="T0" fmla="*/ 5 w 5"/>
                <a:gd name="T1" fmla="*/ 2 h 2"/>
                <a:gd name="T2" fmla="*/ 2 w 5"/>
                <a:gd name="T3" fmla="*/ 0 h 2"/>
                <a:gd name="T4" fmla="*/ 0 w 5"/>
                <a:gd name="T5" fmla="*/ 2 h 2"/>
                <a:gd name="T6" fmla="*/ 5 w 5"/>
                <a:gd name="T7" fmla="*/ 2 h 2"/>
              </a:gdLst>
              <a:ahLst/>
              <a:cxnLst>
                <a:cxn ang="0">
                  <a:pos x="T0" y="T1"/>
                </a:cxn>
                <a:cxn ang="0">
                  <a:pos x="T2" y="T3"/>
                </a:cxn>
                <a:cxn ang="0">
                  <a:pos x="T4" y="T5"/>
                </a:cxn>
                <a:cxn ang="0">
                  <a:pos x="T6" y="T7"/>
                </a:cxn>
              </a:cxnLst>
              <a:rect l="0" t="0" r="r" b="b"/>
              <a:pathLst>
                <a:path w="5" h="2">
                  <a:moveTo>
                    <a:pt x="5" y="2"/>
                  </a:moveTo>
                  <a:cubicBezTo>
                    <a:pt x="5" y="1"/>
                    <a:pt x="4" y="0"/>
                    <a:pt x="2" y="0"/>
                  </a:cubicBezTo>
                  <a:cubicBezTo>
                    <a:pt x="1" y="0"/>
                    <a:pt x="0" y="1"/>
                    <a:pt x="0" y="2"/>
                  </a:cubicBezTo>
                  <a:lnTo>
                    <a:pt x="5" y="2"/>
                  </a:lnTo>
                  <a:close/>
                </a:path>
              </a:pathLst>
            </a:custGeom>
            <a:solidFill>
              <a:srgbClr val="007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47" name="Freeform 401"/>
            <p:cNvSpPr>
              <a:spLocks/>
            </p:cNvSpPr>
            <p:nvPr/>
          </p:nvSpPr>
          <p:spPr bwMode="auto">
            <a:xfrm>
              <a:off x="5335588" y="1612900"/>
              <a:ext cx="9525" cy="3175"/>
            </a:xfrm>
            <a:custGeom>
              <a:avLst/>
              <a:gdLst>
                <a:gd name="T0" fmla="*/ 0 w 3"/>
                <a:gd name="T1" fmla="*/ 0 h 1"/>
                <a:gd name="T2" fmla="*/ 2 w 3"/>
                <a:gd name="T3" fmla="*/ 1 h 1"/>
                <a:gd name="T4" fmla="*/ 3 w 3"/>
                <a:gd name="T5" fmla="*/ 0 h 1"/>
                <a:gd name="T6" fmla="*/ 0 w 3"/>
                <a:gd name="T7" fmla="*/ 0 h 1"/>
              </a:gdLst>
              <a:ahLst/>
              <a:cxnLst>
                <a:cxn ang="0">
                  <a:pos x="T0" y="T1"/>
                </a:cxn>
                <a:cxn ang="0">
                  <a:pos x="T2" y="T3"/>
                </a:cxn>
                <a:cxn ang="0">
                  <a:pos x="T4" y="T5"/>
                </a:cxn>
                <a:cxn ang="0">
                  <a:pos x="T6" y="T7"/>
                </a:cxn>
              </a:cxnLst>
              <a:rect l="0" t="0" r="r" b="b"/>
              <a:pathLst>
                <a:path w="3" h="1">
                  <a:moveTo>
                    <a:pt x="0" y="0"/>
                  </a:moveTo>
                  <a:cubicBezTo>
                    <a:pt x="0" y="1"/>
                    <a:pt x="1" y="1"/>
                    <a:pt x="2" y="1"/>
                  </a:cubicBezTo>
                  <a:cubicBezTo>
                    <a:pt x="2" y="1"/>
                    <a:pt x="3" y="1"/>
                    <a:pt x="3" y="0"/>
                  </a:cubicBezTo>
                  <a:lnTo>
                    <a:pt x="0" y="0"/>
                  </a:lnTo>
                  <a:close/>
                </a:path>
              </a:pathLst>
            </a:custGeom>
            <a:solidFill>
              <a:srgbClr val="007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48" name="Line 402"/>
            <p:cNvSpPr>
              <a:spLocks noChangeShapeType="1"/>
            </p:cNvSpPr>
            <p:nvPr/>
          </p:nvSpPr>
          <p:spPr bwMode="auto">
            <a:xfrm>
              <a:off x="5330825" y="1630363"/>
              <a:ext cx="17463" cy="0"/>
            </a:xfrm>
            <a:prstGeom prst="line">
              <a:avLst/>
            </a:prstGeom>
            <a:noFill/>
            <a:ln w="3175" cap="rnd">
              <a:solidFill>
                <a:srgbClr val="38A13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49" name="Freeform 403"/>
            <p:cNvSpPr>
              <a:spLocks/>
            </p:cNvSpPr>
            <p:nvPr/>
          </p:nvSpPr>
          <p:spPr bwMode="auto">
            <a:xfrm>
              <a:off x="5318125" y="1550988"/>
              <a:ext cx="61913" cy="55563"/>
            </a:xfrm>
            <a:custGeom>
              <a:avLst/>
              <a:gdLst>
                <a:gd name="T0" fmla="*/ 14 w 18"/>
                <a:gd name="T1" fmla="*/ 16 h 16"/>
                <a:gd name="T2" fmla="*/ 17 w 18"/>
                <a:gd name="T3" fmla="*/ 16 h 16"/>
                <a:gd name="T4" fmla="*/ 0 w 18"/>
                <a:gd name="T5" fmla="*/ 0 h 16"/>
                <a:gd name="T6" fmla="*/ 0 w 18"/>
                <a:gd name="T7" fmla="*/ 7 h 16"/>
                <a:gd name="T8" fmla="*/ 11 w 18"/>
                <a:gd name="T9" fmla="*/ 7 h 16"/>
                <a:gd name="T10" fmla="*/ 14 w 18"/>
                <a:gd name="T11" fmla="*/ 13 h 16"/>
                <a:gd name="T12" fmla="*/ 14 w 18"/>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8" h="16">
                  <a:moveTo>
                    <a:pt x="14" y="16"/>
                  </a:moveTo>
                  <a:cubicBezTo>
                    <a:pt x="17" y="16"/>
                    <a:pt x="17" y="16"/>
                    <a:pt x="17" y="16"/>
                  </a:cubicBezTo>
                  <a:cubicBezTo>
                    <a:pt x="17" y="16"/>
                    <a:pt x="18" y="0"/>
                    <a:pt x="0" y="0"/>
                  </a:cubicBezTo>
                  <a:cubicBezTo>
                    <a:pt x="0" y="4"/>
                    <a:pt x="0" y="7"/>
                    <a:pt x="0" y="7"/>
                  </a:cubicBezTo>
                  <a:cubicBezTo>
                    <a:pt x="11" y="7"/>
                    <a:pt x="11" y="7"/>
                    <a:pt x="11" y="7"/>
                  </a:cubicBezTo>
                  <a:cubicBezTo>
                    <a:pt x="14" y="13"/>
                    <a:pt x="14" y="13"/>
                    <a:pt x="14" y="13"/>
                  </a:cubicBezTo>
                  <a:lnTo>
                    <a:pt x="14" y="16"/>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grpSp>
      <p:grpSp>
        <p:nvGrpSpPr>
          <p:cNvPr id="250" name="Group 249"/>
          <p:cNvGrpSpPr/>
          <p:nvPr/>
        </p:nvGrpSpPr>
        <p:grpSpPr>
          <a:xfrm>
            <a:off x="599003" y="4906439"/>
            <a:ext cx="1420961" cy="1413839"/>
            <a:chOff x="10534650" y="5259388"/>
            <a:chExt cx="633413" cy="630238"/>
          </a:xfrm>
        </p:grpSpPr>
        <p:sp>
          <p:nvSpPr>
            <p:cNvPr id="251" name="Oval 269"/>
            <p:cNvSpPr>
              <a:spLocks noChangeArrowheads="1"/>
            </p:cNvSpPr>
            <p:nvPr/>
          </p:nvSpPr>
          <p:spPr bwMode="auto">
            <a:xfrm>
              <a:off x="10534650" y="5259388"/>
              <a:ext cx="633413" cy="630238"/>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52" name="Oval 270"/>
            <p:cNvSpPr>
              <a:spLocks noChangeArrowheads="1"/>
            </p:cNvSpPr>
            <p:nvPr/>
          </p:nvSpPr>
          <p:spPr bwMode="auto">
            <a:xfrm>
              <a:off x="10579100" y="5307013"/>
              <a:ext cx="541338" cy="5381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53" name="Oval 271"/>
            <p:cNvSpPr>
              <a:spLocks noChangeArrowheads="1"/>
            </p:cNvSpPr>
            <p:nvPr/>
          </p:nvSpPr>
          <p:spPr bwMode="auto">
            <a:xfrm>
              <a:off x="10836275" y="5562600"/>
              <a:ext cx="30163" cy="2698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54" name="Line 272"/>
            <p:cNvSpPr>
              <a:spLocks noChangeShapeType="1"/>
            </p:cNvSpPr>
            <p:nvPr/>
          </p:nvSpPr>
          <p:spPr bwMode="auto">
            <a:xfrm>
              <a:off x="10850563" y="5322888"/>
              <a:ext cx="0" cy="504825"/>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55" name="Line 273"/>
            <p:cNvSpPr>
              <a:spLocks noChangeShapeType="1"/>
            </p:cNvSpPr>
            <p:nvPr/>
          </p:nvSpPr>
          <p:spPr bwMode="auto">
            <a:xfrm>
              <a:off x="10599738" y="5575300"/>
              <a:ext cx="503238"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56" name="Line 274"/>
            <p:cNvSpPr>
              <a:spLocks noChangeShapeType="1"/>
            </p:cNvSpPr>
            <p:nvPr/>
          </p:nvSpPr>
          <p:spPr bwMode="auto">
            <a:xfrm>
              <a:off x="10629900" y="5449888"/>
              <a:ext cx="439738" cy="249238"/>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57" name="Line 275"/>
            <p:cNvSpPr>
              <a:spLocks noChangeShapeType="1"/>
            </p:cNvSpPr>
            <p:nvPr/>
          </p:nvSpPr>
          <p:spPr bwMode="auto">
            <a:xfrm flipV="1">
              <a:off x="10726738" y="5357813"/>
              <a:ext cx="249238" cy="436563"/>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58" name="Line 276"/>
            <p:cNvSpPr>
              <a:spLocks noChangeShapeType="1"/>
            </p:cNvSpPr>
            <p:nvPr/>
          </p:nvSpPr>
          <p:spPr bwMode="auto">
            <a:xfrm>
              <a:off x="10723563" y="5357813"/>
              <a:ext cx="252413" cy="436563"/>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59" name="Line 277"/>
            <p:cNvSpPr>
              <a:spLocks noChangeShapeType="1"/>
            </p:cNvSpPr>
            <p:nvPr/>
          </p:nvSpPr>
          <p:spPr bwMode="auto">
            <a:xfrm flipV="1">
              <a:off x="10629900" y="5449888"/>
              <a:ext cx="439738" cy="252413"/>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60" name="Oval 278"/>
            <p:cNvSpPr>
              <a:spLocks noChangeArrowheads="1"/>
            </p:cNvSpPr>
            <p:nvPr/>
          </p:nvSpPr>
          <p:spPr bwMode="auto">
            <a:xfrm>
              <a:off x="10644188" y="5372100"/>
              <a:ext cx="411163" cy="4079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61" name="Oval 279"/>
            <p:cNvSpPr>
              <a:spLocks noChangeArrowheads="1"/>
            </p:cNvSpPr>
            <p:nvPr/>
          </p:nvSpPr>
          <p:spPr bwMode="auto">
            <a:xfrm>
              <a:off x="10836275" y="5562600"/>
              <a:ext cx="30163" cy="2698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62" name="Line 280"/>
            <p:cNvSpPr>
              <a:spLocks noChangeShapeType="1"/>
            </p:cNvSpPr>
            <p:nvPr/>
          </p:nvSpPr>
          <p:spPr bwMode="auto">
            <a:xfrm flipH="1" flipV="1">
              <a:off x="10694988" y="5422900"/>
              <a:ext cx="155575" cy="152400"/>
            </a:xfrm>
            <a:prstGeom prst="line">
              <a:avLst/>
            </a:prstGeom>
            <a:noFill/>
            <a:ln w="6350"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63" name="Line 281"/>
            <p:cNvSpPr>
              <a:spLocks noChangeShapeType="1"/>
            </p:cNvSpPr>
            <p:nvPr/>
          </p:nvSpPr>
          <p:spPr bwMode="auto">
            <a:xfrm>
              <a:off x="10850563" y="5575300"/>
              <a:ext cx="115888" cy="0"/>
            </a:xfrm>
            <a:prstGeom prst="line">
              <a:avLst/>
            </a:prstGeom>
            <a:noFill/>
            <a:ln w="6350"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sp>
          <p:nvSpPr>
            <p:cNvPr id="264" name="Line 282"/>
            <p:cNvSpPr>
              <a:spLocks noChangeShapeType="1"/>
            </p:cNvSpPr>
            <p:nvPr/>
          </p:nvSpPr>
          <p:spPr bwMode="auto">
            <a:xfrm flipH="1">
              <a:off x="10694988" y="5541963"/>
              <a:ext cx="188913" cy="187325"/>
            </a:xfrm>
            <a:prstGeom prst="line">
              <a:avLst/>
            </a:prstGeom>
            <a:noFill/>
            <a:ln w="6350" cap="rnd">
              <a:solidFill>
                <a:srgbClr val="E8112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353535"/>
                </a:solidFill>
                <a:latin typeface="Segoe UI Semilight"/>
              </a:endParaRPr>
            </a:p>
          </p:txBody>
        </p:sp>
      </p:grpSp>
      <p:pic>
        <p:nvPicPr>
          <p:cNvPr id="265" name="Picture 264"/>
          <p:cNvPicPr>
            <a:picLocks noChangeAspect="1"/>
          </p:cNvPicPr>
          <p:nvPr/>
        </p:nvPicPr>
        <p:blipFill>
          <a:blip r:embed="rId3">
            <a:duotone>
              <a:srgbClr val="0078D7">
                <a:shade val="45000"/>
                <a:satMod val="135000"/>
              </a:srgbClr>
              <a:prstClr val="white"/>
            </a:duotone>
          </a:blip>
          <a:stretch>
            <a:fillRect/>
          </a:stretch>
        </p:blipFill>
        <p:spPr>
          <a:xfrm>
            <a:off x="2622562" y="3211565"/>
            <a:ext cx="1676400" cy="1676400"/>
          </a:xfrm>
          <a:prstGeom prst="rect">
            <a:avLst/>
          </a:prstGeom>
        </p:spPr>
      </p:pic>
      <p:sp>
        <p:nvSpPr>
          <p:cNvPr id="266" name="TextBox 265"/>
          <p:cNvSpPr txBox="1"/>
          <p:nvPr/>
        </p:nvSpPr>
        <p:spPr>
          <a:xfrm>
            <a:off x="3024424" y="4885310"/>
            <a:ext cx="872675"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a:gradFill>
                  <a:gsLst>
                    <a:gs pos="2917">
                      <a:srgbClr val="353535"/>
                    </a:gs>
                    <a:gs pos="30000">
                      <a:srgbClr val="353535"/>
                    </a:gs>
                  </a:gsLst>
                  <a:lin ang="5400000" scaled="0"/>
                </a:gradFill>
                <a:latin typeface="Segoe UI Semilight"/>
              </a:rPr>
              <a:t>ERP</a:t>
            </a:r>
          </a:p>
        </p:txBody>
      </p:sp>
      <p:sp>
        <p:nvSpPr>
          <p:cNvPr id="267" name="Rectangle 266"/>
          <p:cNvSpPr/>
          <p:nvPr/>
        </p:nvSpPr>
        <p:spPr bwMode="auto">
          <a:xfrm>
            <a:off x="4796084" y="2819098"/>
            <a:ext cx="2819400" cy="2853921"/>
          </a:xfrm>
          <a:prstGeom prst="rect">
            <a:avLst/>
          </a:prstGeom>
          <a:solidFill>
            <a:srgbClr val="0078D7"/>
          </a:solidFill>
          <a:ln w="10795" cap="flat" cmpd="sng" algn="ctr">
            <a:no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SOAP Web Service</a:t>
            </a:r>
          </a:p>
        </p:txBody>
      </p:sp>
      <p:sp>
        <p:nvSpPr>
          <p:cNvPr id="268" name="Rectangle 267"/>
          <p:cNvSpPr/>
          <p:nvPr/>
        </p:nvSpPr>
        <p:spPr bwMode="auto">
          <a:xfrm>
            <a:off x="4959382" y="3417877"/>
            <a:ext cx="2494933" cy="479461"/>
          </a:xfrm>
          <a:prstGeom prst="rect">
            <a:avLst/>
          </a:prstGeom>
          <a:solidFill>
            <a:schemeClr val="tx2"/>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Shipping</a:t>
            </a:r>
          </a:p>
        </p:txBody>
      </p:sp>
      <p:sp>
        <p:nvSpPr>
          <p:cNvPr id="269" name="Rectangle 268"/>
          <p:cNvSpPr/>
          <p:nvPr/>
        </p:nvSpPr>
        <p:spPr bwMode="auto">
          <a:xfrm>
            <a:off x="4959382" y="3972988"/>
            <a:ext cx="2494933" cy="479461"/>
          </a:xfrm>
          <a:prstGeom prst="rect">
            <a:avLst/>
          </a:prstGeom>
          <a:solidFill>
            <a:schemeClr val="tx2"/>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Inventory</a:t>
            </a:r>
          </a:p>
        </p:txBody>
      </p:sp>
      <p:sp>
        <p:nvSpPr>
          <p:cNvPr id="270" name="Rectangle 269"/>
          <p:cNvSpPr/>
          <p:nvPr/>
        </p:nvSpPr>
        <p:spPr bwMode="auto">
          <a:xfrm>
            <a:off x="4954622" y="4528099"/>
            <a:ext cx="2494933" cy="479461"/>
          </a:xfrm>
          <a:prstGeom prst="rect">
            <a:avLst/>
          </a:prstGeom>
          <a:solidFill>
            <a:schemeClr val="tx2"/>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Purchasing</a:t>
            </a:r>
          </a:p>
        </p:txBody>
      </p:sp>
      <p:sp>
        <p:nvSpPr>
          <p:cNvPr id="271" name="Rectangle 270"/>
          <p:cNvSpPr/>
          <p:nvPr/>
        </p:nvSpPr>
        <p:spPr bwMode="auto">
          <a:xfrm>
            <a:off x="4954622" y="5083210"/>
            <a:ext cx="2494933" cy="479461"/>
          </a:xfrm>
          <a:prstGeom prst="rect">
            <a:avLst/>
          </a:prstGeom>
          <a:solidFill>
            <a:schemeClr val="tx2"/>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Scheduling</a:t>
            </a:r>
          </a:p>
        </p:txBody>
      </p:sp>
      <p:cxnSp>
        <p:nvCxnSpPr>
          <p:cNvPr id="272" name="Straight Arrow Connector 271"/>
          <p:cNvCxnSpPr>
            <a:cxnSpLocks/>
          </p:cNvCxnSpPr>
          <p:nvPr/>
        </p:nvCxnSpPr>
        <p:spPr>
          <a:xfrm>
            <a:off x="4101515" y="4218855"/>
            <a:ext cx="694569" cy="0"/>
          </a:xfrm>
          <a:prstGeom prst="straightConnector1">
            <a:avLst/>
          </a:prstGeom>
          <a:noFill/>
          <a:ln w="38100" cap="flat" cmpd="sng" algn="ctr">
            <a:solidFill>
              <a:srgbClr val="353535"/>
            </a:solidFill>
            <a:prstDash val="solid"/>
            <a:headEnd type="triangle"/>
            <a:tailEnd type="triangle"/>
          </a:ln>
          <a:effectLst/>
        </p:spPr>
      </p:cxnSp>
      <p:sp>
        <p:nvSpPr>
          <p:cNvPr id="273" name="Rectangle 272"/>
          <p:cNvSpPr/>
          <p:nvPr/>
        </p:nvSpPr>
        <p:spPr bwMode="auto">
          <a:xfrm>
            <a:off x="198437" y="1293872"/>
            <a:ext cx="7772400" cy="5257800"/>
          </a:xfrm>
          <a:prstGeom prst="rect">
            <a:avLst/>
          </a:prstGeom>
          <a:noFill/>
          <a:ln w="38100" cap="flat" cmpd="sng" algn="ctr">
            <a:solidFill>
              <a:srgbClr val="353535"/>
            </a:solidFill>
            <a:prstDash val="sysDot"/>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274" name="Rectangle 273"/>
          <p:cNvSpPr/>
          <p:nvPr/>
        </p:nvSpPr>
        <p:spPr bwMode="auto">
          <a:xfrm>
            <a:off x="8239359" y="1293872"/>
            <a:ext cx="3998678" cy="5257800"/>
          </a:xfrm>
          <a:prstGeom prst="rect">
            <a:avLst/>
          </a:prstGeom>
          <a:noFill/>
          <a:ln w="38100" cap="flat" cmpd="sng" algn="ctr">
            <a:solidFill>
              <a:srgbClr val="353535"/>
            </a:solidFill>
            <a:prstDash val="sysDot"/>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pic>
        <p:nvPicPr>
          <p:cNvPr id="275" name="Picture 274"/>
          <p:cNvPicPr>
            <a:picLocks noChangeAspect="1"/>
          </p:cNvPicPr>
          <p:nvPr/>
        </p:nvPicPr>
        <p:blipFill>
          <a:blip r:embed="rId4"/>
          <a:stretch>
            <a:fillRect/>
          </a:stretch>
        </p:blipFill>
        <p:spPr>
          <a:xfrm>
            <a:off x="9733171" y="2343417"/>
            <a:ext cx="780290" cy="780290"/>
          </a:xfrm>
          <a:prstGeom prst="rect">
            <a:avLst/>
          </a:prstGeom>
        </p:spPr>
      </p:pic>
      <p:sp>
        <p:nvSpPr>
          <p:cNvPr id="276" name="TextBox 275"/>
          <p:cNvSpPr txBox="1"/>
          <p:nvPr/>
        </p:nvSpPr>
        <p:spPr>
          <a:xfrm>
            <a:off x="9048790" y="2952051"/>
            <a:ext cx="2149051" cy="926407"/>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a:gradFill>
                  <a:gsLst>
                    <a:gs pos="2917">
                      <a:srgbClr val="353535"/>
                    </a:gs>
                    <a:gs pos="30000">
                      <a:srgbClr val="353535"/>
                    </a:gs>
                  </a:gsLst>
                  <a:lin ang="5400000" scaled="0"/>
                </a:gradFill>
                <a:latin typeface="Segoe UI Semilight"/>
              </a:rPr>
              <a:t>Check Inventory</a:t>
            </a:r>
          </a:p>
          <a:p>
            <a:pPr algn="ctr">
              <a:lnSpc>
                <a:spcPct val="90000"/>
              </a:lnSpc>
              <a:spcAft>
                <a:spcPts val="600"/>
              </a:spcAft>
            </a:pPr>
            <a:r>
              <a:rPr lang="en-US" sz="2000" b="1" dirty="0">
                <a:gradFill>
                  <a:gsLst>
                    <a:gs pos="2917">
                      <a:srgbClr val="353535"/>
                    </a:gs>
                    <a:gs pos="30000">
                      <a:srgbClr val="353535"/>
                    </a:gs>
                  </a:gsLst>
                  <a:lin ang="5400000" scaled="0"/>
                </a:gradFill>
                <a:latin typeface="Segoe UI Semilight"/>
              </a:rPr>
              <a:t>Function</a:t>
            </a:r>
          </a:p>
        </p:txBody>
      </p:sp>
      <p:sp>
        <p:nvSpPr>
          <p:cNvPr id="277" name="TextBox 276"/>
          <p:cNvSpPr txBox="1"/>
          <p:nvPr/>
        </p:nvSpPr>
        <p:spPr>
          <a:xfrm>
            <a:off x="3053201" y="1455934"/>
            <a:ext cx="2062872"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a:gradFill>
                  <a:gsLst>
                    <a:gs pos="2917">
                      <a:srgbClr val="353535"/>
                    </a:gs>
                    <a:gs pos="30000">
                      <a:srgbClr val="353535"/>
                    </a:gs>
                  </a:gsLst>
                  <a:lin ang="5400000" scaled="0"/>
                </a:gradFill>
                <a:latin typeface="Segoe UI Semilight"/>
              </a:rPr>
              <a:t>On-Premises</a:t>
            </a:r>
          </a:p>
        </p:txBody>
      </p:sp>
      <p:sp>
        <p:nvSpPr>
          <p:cNvPr id="278" name="TextBox 277"/>
          <p:cNvSpPr txBox="1"/>
          <p:nvPr/>
        </p:nvSpPr>
        <p:spPr>
          <a:xfrm>
            <a:off x="9555949" y="1495524"/>
            <a:ext cx="1134734"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a:gradFill>
                  <a:gsLst>
                    <a:gs pos="2917">
                      <a:srgbClr val="353535"/>
                    </a:gs>
                    <a:gs pos="30000">
                      <a:srgbClr val="353535"/>
                    </a:gs>
                  </a:gsLst>
                  <a:lin ang="5400000" scaled="0"/>
                </a:gradFill>
                <a:latin typeface="Segoe UI Semilight"/>
              </a:rPr>
              <a:t>Azure</a:t>
            </a:r>
          </a:p>
        </p:txBody>
      </p:sp>
      <p:pic>
        <p:nvPicPr>
          <p:cNvPr id="279" name="Picture 278"/>
          <p:cNvPicPr>
            <a:picLocks noChangeAspect="1"/>
          </p:cNvPicPr>
          <p:nvPr/>
        </p:nvPicPr>
        <p:blipFill>
          <a:blip r:embed="rId5"/>
          <a:stretch>
            <a:fillRect/>
          </a:stretch>
        </p:blipFill>
        <p:spPr>
          <a:xfrm>
            <a:off x="9733172" y="5001974"/>
            <a:ext cx="780290" cy="780290"/>
          </a:xfrm>
          <a:prstGeom prst="rect">
            <a:avLst/>
          </a:prstGeom>
        </p:spPr>
      </p:pic>
      <p:sp>
        <p:nvSpPr>
          <p:cNvPr id="280" name="TextBox 279"/>
          <p:cNvSpPr txBox="1"/>
          <p:nvPr/>
        </p:nvSpPr>
        <p:spPr>
          <a:xfrm>
            <a:off x="9311277" y="5699005"/>
            <a:ext cx="1613016" cy="849463"/>
          </a:xfrm>
          <a:prstGeom prst="rect">
            <a:avLst/>
          </a:prstGeom>
          <a:noFill/>
        </p:spPr>
        <p:txBody>
          <a:bodyPr wrap="square" lIns="182880" tIns="146304" rIns="182880" bIns="146304" rtlCol="0">
            <a:spAutoFit/>
          </a:bodyPr>
          <a:lstStyle/>
          <a:p>
            <a:pPr algn="ctr">
              <a:lnSpc>
                <a:spcPct val="90000"/>
              </a:lnSpc>
              <a:spcAft>
                <a:spcPts val="600"/>
              </a:spcAft>
            </a:pPr>
            <a:r>
              <a:rPr lang="en-US" sz="2000" b="1" dirty="0">
                <a:gradFill>
                  <a:gsLst>
                    <a:gs pos="2917">
                      <a:srgbClr val="353535"/>
                    </a:gs>
                    <a:gs pos="30000">
                      <a:srgbClr val="353535"/>
                    </a:gs>
                  </a:gsLst>
                  <a:lin ang="5400000" scaled="0"/>
                </a:gradFill>
                <a:latin typeface="Segoe UI Semilight"/>
              </a:rPr>
              <a:t>Inventory API</a:t>
            </a:r>
          </a:p>
        </p:txBody>
      </p:sp>
      <p:cxnSp>
        <p:nvCxnSpPr>
          <p:cNvPr id="281" name="Connector: Elbow 280"/>
          <p:cNvCxnSpPr>
            <a:stCxn id="275" idx="1"/>
            <a:endCxn id="267" idx="3"/>
          </p:cNvCxnSpPr>
          <p:nvPr/>
        </p:nvCxnSpPr>
        <p:spPr>
          <a:xfrm rot="10800000" flipV="1">
            <a:off x="7615485" y="2733561"/>
            <a:ext cx="2117687" cy="1512497"/>
          </a:xfrm>
          <a:prstGeom prst="bentConnector3">
            <a:avLst/>
          </a:prstGeom>
          <a:noFill/>
          <a:ln w="38100" cap="flat" cmpd="sng" algn="ctr">
            <a:solidFill>
              <a:srgbClr val="353535"/>
            </a:solidFill>
            <a:prstDash val="solid"/>
            <a:headEnd type="triangle"/>
            <a:tailEnd type="triangle"/>
          </a:ln>
          <a:effectLst/>
        </p:spPr>
      </p:cxnSp>
      <p:cxnSp>
        <p:nvCxnSpPr>
          <p:cNvPr id="282" name="Connector: Elbow 281"/>
          <p:cNvCxnSpPr>
            <a:stCxn id="279" idx="1"/>
            <a:endCxn id="267" idx="3"/>
          </p:cNvCxnSpPr>
          <p:nvPr/>
        </p:nvCxnSpPr>
        <p:spPr>
          <a:xfrm rot="10800000">
            <a:off x="7615484" y="4246059"/>
            <a:ext cx="2117688" cy="1146060"/>
          </a:xfrm>
          <a:prstGeom prst="bentConnector3">
            <a:avLst>
              <a:gd name="adj1" fmla="val 50000"/>
            </a:avLst>
          </a:prstGeom>
          <a:noFill/>
          <a:ln w="38100" cap="flat" cmpd="sng" algn="ctr">
            <a:solidFill>
              <a:srgbClr val="353535"/>
            </a:solidFill>
            <a:prstDash val="solid"/>
            <a:headEnd type="triangle"/>
            <a:tailEnd type="triangle"/>
          </a:ln>
          <a:effectLst/>
        </p:spPr>
      </p:cxnSp>
      <p:cxnSp>
        <p:nvCxnSpPr>
          <p:cNvPr id="283" name="Connector: Elbow 282"/>
          <p:cNvCxnSpPr>
            <a:stCxn id="279" idx="0"/>
            <a:endCxn id="276" idx="2"/>
          </p:cNvCxnSpPr>
          <p:nvPr/>
        </p:nvCxnSpPr>
        <p:spPr>
          <a:xfrm rot="16200000" flipV="1">
            <a:off x="9561559" y="4440215"/>
            <a:ext cx="1123516" cy="1"/>
          </a:xfrm>
          <a:prstGeom prst="bentConnector3">
            <a:avLst/>
          </a:prstGeom>
          <a:noFill/>
          <a:ln w="38100" cap="flat" cmpd="sng" algn="ctr">
            <a:solidFill>
              <a:srgbClr val="353535"/>
            </a:solidFill>
            <a:prstDash val="solid"/>
            <a:headEnd type="triangle"/>
            <a:tailEnd type="triangle"/>
          </a:ln>
          <a:effectLst/>
        </p:spPr>
      </p:cxnSp>
      <p:pic>
        <p:nvPicPr>
          <p:cNvPr id="3" name="Picture 2"/>
          <p:cNvPicPr>
            <a:picLocks noChangeAspect="1"/>
          </p:cNvPicPr>
          <p:nvPr/>
        </p:nvPicPr>
        <p:blipFill>
          <a:blip r:embed="rId6"/>
          <a:stretch>
            <a:fillRect/>
          </a:stretch>
        </p:blipFill>
        <p:spPr>
          <a:xfrm>
            <a:off x="11262625" y="5002972"/>
            <a:ext cx="780290" cy="780290"/>
          </a:xfrm>
          <a:prstGeom prst="rect">
            <a:avLst/>
          </a:prstGeom>
        </p:spPr>
      </p:pic>
      <p:sp>
        <p:nvSpPr>
          <p:cNvPr id="92" name="TextBox 91"/>
          <p:cNvSpPr txBox="1"/>
          <p:nvPr/>
        </p:nvSpPr>
        <p:spPr>
          <a:xfrm>
            <a:off x="11129870" y="5837504"/>
            <a:ext cx="1045799" cy="572464"/>
          </a:xfrm>
          <a:prstGeom prst="rect">
            <a:avLst/>
          </a:prstGeom>
          <a:noFill/>
        </p:spPr>
        <p:txBody>
          <a:bodyPr wrap="none" lIns="182880" tIns="146304" rIns="182880" bIns="146304" rtlCol="0">
            <a:spAutoFit/>
          </a:bodyPr>
          <a:lstStyle/>
          <a:p>
            <a:pPr>
              <a:lnSpc>
                <a:spcPct val="90000"/>
              </a:lnSpc>
              <a:spcAft>
                <a:spcPts val="600"/>
              </a:spcAft>
            </a:pPr>
            <a:r>
              <a:rPr lang="en-US" sz="2000" b="1" dirty="0">
                <a:gradFill>
                  <a:gsLst>
                    <a:gs pos="2917">
                      <a:srgbClr val="353535"/>
                    </a:gs>
                    <a:gs pos="30000">
                      <a:srgbClr val="353535"/>
                    </a:gs>
                  </a:gsLst>
                  <a:lin ang="5400000" scaled="0"/>
                </a:gradFill>
                <a:latin typeface="Segoe UI Semilight"/>
              </a:rPr>
              <a:t>Cache</a:t>
            </a:r>
          </a:p>
        </p:txBody>
      </p:sp>
      <p:cxnSp>
        <p:nvCxnSpPr>
          <p:cNvPr id="14" name="Connector: Elbow 13"/>
          <p:cNvCxnSpPr>
            <a:cxnSpLocks/>
            <a:stCxn id="279" idx="3"/>
            <a:endCxn id="3" idx="1"/>
          </p:cNvCxnSpPr>
          <p:nvPr/>
        </p:nvCxnSpPr>
        <p:spPr>
          <a:xfrm>
            <a:off x="10513462" y="5392119"/>
            <a:ext cx="749163" cy="998"/>
          </a:xfrm>
          <a:prstGeom prst="bentConnector3">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7072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7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9" presetClass="emph" presetSubtype="0" grpId="1" nodeType="clickEffect">
                                  <p:stCondLst>
                                    <p:cond delay="0"/>
                                  </p:stCondLst>
                                  <p:childTnLst>
                                    <p:set>
                                      <p:cBhvr>
                                        <p:cTn id="54" dur="indefinite"/>
                                        <p:tgtEl>
                                          <p:spTgt spid="268"/>
                                        </p:tgtEl>
                                        <p:attrNameLst>
                                          <p:attrName>style.opacity</p:attrName>
                                        </p:attrNameLst>
                                      </p:cBhvr>
                                      <p:to>
                                        <p:strVal val="0.25"/>
                                      </p:to>
                                    </p:set>
                                    <p:animEffect filter="image" prLst="opacity: 0.25">
                                      <p:cBhvr rctx="IE">
                                        <p:cTn id="55" dur="indefinite"/>
                                        <p:tgtEl>
                                          <p:spTgt spid="268"/>
                                        </p:tgtEl>
                                      </p:cBhvr>
                                    </p:animEffect>
                                  </p:childTnLst>
                                </p:cTn>
                              </p:par>
                              <p:par>
                                <p:cTn id="56" presetID="9" presetClass="emph" presetSubtype="0" grpId="1" nodeType="withEffect">
                                  <p:stCondLst>
                                    <p:cond delay="0"/>
                                  </p:stCondLst>
                                  <p:childTnLst>
                                    <p:set>
                                      <p:cBhvr>
                                        <p:cTn id="57" dur="indefinite"/>
                                        <p:tgtEl>
                                          <p:spTgt spid="270"/>
                                        </p:tgtEl>
                                        <p:attrNameLst>
                                          <p:attrName>style.opacity</p:attrName>
                                        </p:attrNameLst>
                                      </p:cBhvr>
                                      <p:to>
                                        <p:strVal val="0.25"/>
                                      </p:to>
                                    </p:set>
                                    <p:animEffect filter="image" prLst="opacity: 0.25">
                                      <p:cBhvr rctx="IE">
                                        <p:cTn id="58" dur="indefinite"/>
                                        <p:tgtEl>
                                          <p:spTgt spid="270"/>
                                        </p:tgtEl>
                                      </p:cBhvr>
                                    </p:animEffect>
                                  </p:childTnLst>
                                </p:cTn>
                              </p:par>
                              <p:par>
                                <p:cTn id="59" presetID="9" presetClass="emph" presetSubtype="0" grpId="1" nodeType="withEffect">
                                  <p:stCondLst>
                                    <p:cond delay="0"/>
                                  </p:stCondLst>
                                  <p:childTnLst>
                                    <p:set>
                                      <p:cBhvr>
                                        <p:cTn id="60" dur="indefinite"/>
                                        <p:tgtEl>
                                          <p:spTgt spid="271"/>
                                        </p:tgtEl>
                                        <p:attrNameLst>
                                          <p:attrName>style.opacity</p:attrName>
                                        </p:attrNameLst>
                                      </p:cBhvr>
                                      <p:to>
                                        <p:strVal val="0.25"/>
                                      </p:to>
                                    </p:set>
                                    <p:animEffect filter="image" prLst="opacity: 0.25">
                                      <p:cBhvr rctx="IE">
                                        <p:cTn id="61" dur="indefinite"/>
                                        <p:tgtEl>
                                          <p:spTgt spid="271"/>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nodeType="clickEffect">
                                  <p:stCondLst>
                                    <p:cond delay="0"/>
                                  </p:stCondLst>
                                  <p:childTnLst>
                                    <p:set>
                                      <p:cBhvr>
                                        <p:cTn id="65" dur="1" fill="hold">
                                          <p:stCondLst>
                                            <p:cond delay="0"/>
                                          </p:stCondLst>
                                        </p:cTn>
                                        <p:tgtEl>
                                          <p:spTgt spid="281"/>
                                        </p:tgtEl>
                                        <p:attrNameLst>
                                          <p:attrName>style.visibility</p:attrName>
                                        </p:attrNameLst>
                                      </p:cBhvr>
                                      <p:to>
                                        <p:strVal val="hidden"/>
                                      </p:to>
                                    </p:set>
                                  </p:childTnLst>
                                </p:cTn>
                              </p:par>
                              <p:par>
                                <p:cTn id="66" presetID="1" presetClass="entr" presetSubtype="0" fill="hold" nodeType="withEffect">
                                  <p:stCondLst>
                                    <p:cond delay="0"/>
                                  </p:stCondLst>
                                  <p:childTnLst>
                                    <p:set>
                                      <p:cBhvr>
                                        <p:cTn id="67" dur="1" fill="hold">
                                          <p:stCondLst>
                                            <p:cond delay="0"/>
                                          </p:stCondLst>
                                        </p:cTn>
                                        <p:tgtEl>
                                          <p:spTgt spid="282"/>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279"/>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80"/>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28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14"/>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3"/>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0" animBg="1"/>
      <p:bldP spid="268" grpId="0" animBg="1"/>
      <p:bldP spid="268" grpId="1" animBg="1"/>
      <p:bldP spid="269" grpId="0" animBg="1"/>
      <p:bldP spid="270" grpId="0" animBg="1"/>
      <p:bldP spid="270" grpId="1" animBg="1"/>
      <p:bldP spid="271" grpId="0" animBg="1"/>
      <p:bldP spid="271" grpId="1" animBg="1"/>
      <p:bldP spid="273" grpId="0" animBg="1"/>
      <p:bldP spid="274" grpId="0" animBg="1"/>
      <p:bldP spid="276" grpId="0"/>
      <p:bldP spid="277" grpId="0"/>
      <p:bldP spid="278" grpId="0"/>
      <p:bldP spid="280" grpId="0"/>
      <p:bldP spid="9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txBox="1">
            <a:spLocks/>
          </p:cNvSpPr>
          <p:nvPr/>
        </p:nvSpPr>
        <p:spPr>
          <a:xfrm>
            <a:off x="274638" y="2125662"/>
            <a:ext cx="11887199" cy="1181862"/>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7200" b="1" i="0" u="sng" strike="noStrike" kern="1200" cap="none" spc="-100" normalizeH="0" baseline="0" noProof="0">
                <a:ln w="3175">
                  <a:noFill/>
                </a:ln>
                <a:gradFill>
                  <a:gsLst>
                    <a:gs pos="100000">
                      <a:srgbClr val="FFFFFF"/>
                    </a:gs>
                    <a:gs pos="0">
                      <a:srgbClr val="FFFFFF"/>
                    </a:gs>
                  </a:gsLst>
                  <a:lin ang="5400000" scaled="0"/>
                </a:gradFill>
                <a:effectLst/>
                <a:uLnTx/>
                <a:uFillTx/>
                <a:latin typeface="Segoe UI Light"/>
                <a:ea typeface="+mn-ea"/>
                <a:cs typeface="Segoe UI" pitchFamily="34" charset="0"/>
              </a:rPr>
              <a:t>I</a:t>
            </a:r>
            <a:r>
              <a:rPr kumimoji="0" lang="en-US" sz="7200" b="0" i="0" u="none" strike="noStrike" kern="1200" cap="none" spc="-100" normalizeH="0" baseline="0" noProof="0">
                <a:ln w="3175">
                  <a:noFill/>
                </a:ln>
                <a:gradFill>
                  <a:gsLst>
                    <a:gs pos="100000">
                      <a:srgbClr val="FFFFFF"/>
                    </a:gs>
                    <a:gs pos="0">
                      <a:srgbClr val="FFFFFF"/>
                    </a:gs>
                  </a:gsLst>
                  <a:lin ang="5400000" scaled="0"/>
                </a:gradFill>
                <a:effectLst/>
                <a:uLnTx/>
                <a:uFillTx/>
                <a:latin typeface="Segoe UI Light"/>
                <a:ea typeface="+mn-ea"/>
                <a:cs typeface="Segoe UI" pitchFamily="34" charset="0"/>
              </a:rPr>
              <a:t>nterface Segregation Principle</a:t>
            </a:r>
            <a:endParaRPr kumimoji="0" lang="en-US" sz="72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endParaRPr>
          </a:p>
        </p:txBody>
      </p:sp>
      <p:sp>
        <p:nvSpPr>
          <p:cNvPr id="7" name="Title 4"/>
          <p:cNvSpPr txBox="1">
            <a:spLocks/>
          </p:cNvSpPr>
          <p:nvPr/>
        </p:nvSpPr>
        <p:spPr>
          <a:xfrm>
            <a:off x="274638" y="3215191"/>
            <a:ext cx="11963399" cy="1292662"/>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Many client-specific interfaces are better than one general-purpose interface.</a:t>
            </a:r>
          </a:p>
        </p:txBody>
      </p:sp>
      <p:sp>
        <p:nvSpPr>
          <p:cNvPr id="8" name="Title 4"/>
          <p:cNvSpPr txBox="1">
            <a:spLocks/>
          </p:cNvSpPr>
          <p:nvPr/>
        </p:nvSpPr>
        <p:spPr>
          <a:xfrm>
            <a:off x="274638" y="4507853"/>
            <a:ext cx="11963399" cy="1292662"/>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Many client-specific </a:t>
            </a:r>
            <a:r>
              <a:rPr kumimoji="0" lang="en-US" sz="4000" b="1"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services</a:t>
            </a:r>
            <a:r>
              <a:rPr kumimoji="0" lang="en-US" sz="40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 are better than one general-purpose </a:t>
            </a:r>
            <a:r>
              <a:rPr kumimoji="0" lang="en-US" sz="4000" b="1"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service</a:t>
            </a:r>
            <a:r>
              <a:rPr kumimoji="0" lang="en-US" sz="40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a:t>
            </a:r>
          </a:p>
        </p:txBody>
      </p:sp>
    </p:spTree>
    <p:extLst>
      <p:ext uri="{BB962C8B-B14F-4D97-AF65-F5344CB8AC3E}">
        <p14:creationId xmlns:p14="http://schemas.microsoft.com/office/powerpoint/2010/main" val="19018676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7"/>
                                        </p:tgtEl>
                                        <p:attrNameLst>
                                          <p:attrName>style.opacity</p:attrName>
                                        </p:attrNameLst>
                                      </p:cBhvr>
                                      <p:to>
                                        <p:strVal val="0.25"/>
                                      </p:to>
                                    </p:set>
                                    <p:animEffect filter="image" prLst="opacity: 0.25">
                                      <p:cBhvr rctx="IE">
                                        <p:cTn id="7" dur="indefinite"/>
                                        <p:tgtEl>
                                          <p:spTgt spid="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4"/>
          <a:stretch>
            <a:fillRect/>
          </a:stretch>
        </p:blipFill>
        <p:spPr>
          <a:xfrm>
            <a:off x="274637" y="2125662"/>
            <a:ext cx="2057400" cy="2078180"/>
          </a:xfrm>
          <a:prstGeom prst="rect">
            <a:avLst/>
          </a:prstGeom>
        </p:spPr>
      </p:pic>
      <p:sp>
        <p:nvSpPr>
          <p:cNvPr id="9" name="Text Placeholder 2"/>
          <p:cNvSpPr txBox="1">
            <a:spLocks/>
          </p:cNvSpPr>
          <p:nvPr/>
        </p:nvSpPr>
        <p:spPr>
          <a:xfrm>
            <a:off x="2560637" y="2963863"/>
            <a:ext cx="9603566" cy="2078180"/>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p>
          <a:p>
            <a:endParaRPr lang="en-US" dirty="0"/>
          </a:p>
          <a:p>
            <a:pPr marL="571500" indent="-571500"/>
            <a:endParaRPr lang="en-US" dirty="0"/>
          </a:p>
          <a:p>
            <a:endParaRPr lang="en-US" dirty="0"/>
          </a:p>
        </p:txBody>
      </p:sp>
      <p:sp>
        <p:nvSpPr>
          <p:cNvPr id="10" name="Text Placeholder 2"/>
          <p:cNvSpPr txBox="1">
            <a:spLocks/>
          </p:cNvSpPr>
          <p:nvPr/>
        </p:nvSpPr>
        <p:spPr>
          <a:xfrm>
            <a:off x="2561446" y="2147762"/>
            <a:ext cx="9583518" cy="2438399"/>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a:p>
            <a:pPr marL="0" indent="0">
              <a:buNone/>
            </a:pPr>
            <a:endParaRPr lang="en-US" sz="3200" dirty="0"/>
          </a:p>
        </p:txBody>
      </p:sp>
      <p:sp>
        <p:nvSpPr>
          <p:cNvPr id="17" name="Text Placeholder 2"/>
          <p:cNvSpPr txBox="1">
            <a:spLocks/>
          </p:cNvSpPr>
          <p:nvPr/>
        </p:nvSpPr>
        <p:spPr>
          <a:xfrm>
            <a:off x="2637646" y="2147761"/>
            <a:ext cx="9606081" cy="685800"/>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The application is coming along great. We’re still on target to hit our launch date in a few weeks.</a:t>
            </a:r>
          </a:p>
        </p:txBody>
      </p:sp>
      <p:sp>
        <p:nvSpPr>
          <p:cNvPr id="11" name="Text Placeholder 2"/>
          <p:cNvSpPr txBox="1">
            <a:spLocks/>
          </p:cNvSpPr>
          <p:nvPr/>
        </p:nvSpPr>
        <p:spPr>
          <a:xfrm>
            <a:off x="2635805" y="3116262"/>
            <a:ext cx="9606081" cy="685800"/>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Adding AWS into the mix has definitely made things more complicated. We’re now working in two separate branches which is causing some friction.</a:t>
            </a:r>
          </a:p>
          <a:p>
            <a:pPr marL="0" indent="0">
              <a:buNone/>
            </a:pPr>
            <a:endParaRPr lang="en-US" sz="3200" dirty="0"/>
          </a:p>
        </p:txBody>
      </p:sp>
      <p:sp>
        <p:nvSpPr>
          <p:cNvPr id="14" name="Text Placeholder 2"/>
          <p:cNvSpPr txBox="1">
            <a:spLocks/>
          </p:cNvSpPr>
          <p:nvPr/>
        </p:nvSpPr>
        <p:spPr>
          <a:xfrm>
            <a:off x="2635804" y="4564062"/>
            <a:ext cx="9606081" cy="685800"/>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There’s got to be an easier way to do this.</a:t>
            </a:r>
          </a:p>
        </p:txBody>
      </p:sp>
    </p:spTree>
    <p:custDataLst>
      <p:tags r:id="rId1"/>
    </p:custDataLst>
    <p:extLst>
      <p:ext uri="{BB962C8B-B14F-4D97-AF65-F5344CB8AC3E}">
        <p14:creationId xmlns:p14="http://schemas.microsoft.com/office/powerpoint/2010/main" val="3668202182"/>
      </p:ext>
    </p:extLst>
  </p:cSld>
  <p:clrMapOvr>
    <a:masterClrMapping/>
  </p:clrMapOvr>
  <p:transition advTm="10995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a:spLocks/>
          </p:cNvSpPr>
          <p:nvPr/>
        </p:nvSpPr>
        <p:spPr>
          <a:xfrm>
            <a:off x="274638" y="2125662"/>
            <a:ext cx="11887199" cy="2179058"/>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7200" b="1" i="0" u="sng" strike="noStrike" kern="1200" cap="none" spc="-100" normalizeH="0" baseline="0" noProof="0">
                <a:ln w="3175">
                  <a:noFill/>
                </a:ln>
                <a:gradFill>
                  <a:gsLst>
                    <a:gs pos="100000">
                      <a:srgbClr val="FFFFFF"/>
                    </a:gs>
                    <a:gs pos="0">
                      <a:srgbClr val="FFFFFF"/>
                    </a:gs>
                  </a:gsLst>
                  <a:lin ang="5400000" scaled="0"/>
                </a:gradFill>
                <a:effectLst/>
                <a:uLnTx/>
                <a:uFillTx/>
                <a:latin typeface="Segoe UI Light"/>
                <a:ea typeface="+mn-ea"/>
                <a:cs typeface="Segoe UI" pitchFamily="34" charset="0"/>
              </a:rPr>
              <a:t>D</a:t>
            </a:r>
            <a:r>
              <a:rPr kumimoji="0" lang="en-US" sz="7200" b="0" i="0" u="none" strike="noStrike" kern="1200" cap="none" spc="-100" normalizeH="0" baseline="0" noProof="0">
                <a:ln w="3175">
                  <a:noFill/>
                </a:ln>
                <a:gradFill>
                  <a:gsLst>
                    <a:gs pos="100000">
                      <a:srgbClr val="FFFFFF"/>
                    </a:gs>
                    <a:gs pos="0">
                      <a:srgbClr val="FFFFFF"/>
                    </a:gs>
                  </a:gsLst>
                  <a:lin ang="5400000" scaled="0"/>
                </a:gradFill>
                <a:effectLst/>
                <a:uLnTx/>
                <a:uFillTx/>
                <a:latin typeface="Segoe UI Light"/>
                <a:ea typeface="+mn-ea"/>
                <a:cs typeface="Segoe UI" pitchFamily="34" charset="0"/>
              </a:rPr>
              <a:t>ependency Inversion Principle</a:t>
            </a:r>
            <a:endParaRPr kumimoji="0" lang="en-US" sz="72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endParaRPr>
          </a:p>
        </p:txBody>
      </p:sp>
      <p:sp>
        <p:nvSpPr>
          <p:cNvPr id="3" name="Title 4"/>
          <p:cNvSpPr txBox="1">
            <a:spLocks/>
          </p:cNvSpPr>
          <p:nvPr/>
        </p:nvSpPr>
        <p:spPr>
          <a:xfrm>
            <a:off x="274638" y="4185800"/>
            <a:ext cx="11963399" cy="738664"/>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One should depend upon abstractions, not concretions.</a:t>
            </a:r>
          </a:p>
        </p:txBody>
      </p:sp>
    </p:spTree>
    <p:extLst>
      <p:ext uri="{BB962C8B-B14F-4D97-AF65-F5344CB8AC3E}">
        <p14:creationId xmlns:p14="http://schemas.microsoft.com/office/powerpoint/2010/main" val="361027009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179058"/>
          </a:xfrm>
        </p:spPr>
        <p:txBody>
          <a:bodyPr/>
          <a:lstStyle/>
          <a:p>
            <a:r>
              <a:rPr lang="en-US" dirty="0"/>
              <a:t>The following presentation is based on real projects.</a:t>
            </a:r>
          </a:p>
        </p:txBody>
      </p:sp>
    </p:spTree>
    <p:extLst>
      <p:ext uri="{BB962C8B-B14F-4D97-AF65-F5344CB8AC3E}">
        <p14:creationId xmlns:p14="http://schemas.microsoft.com/office/powerpoint/2010/main" val="312435748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274639" y="2952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1" i="0" u="none" strike="noStrike" kern="1200" cap="none" spc="-102" normalizeH="0" baseline="0" noProof="0">
                <a:ln w="3175">
                  <a:noFill/>
                </a:ln>
                <a:gradFill>
                  <a:gsLst>
                    <a:gs pos="1250">
                      <a:srgbClr val="353535"/>
                    </a:gs>
                    <a:gs pos="100000">
                      <a:srgbClr val="353535"/>
                    </a:gs>
                  </a:gsLst>
                  <a:lin ang="5400000" scaled="0"/>
                </a:gradFill>
                <a:effectLst/>
                <a:uLnTx/>
                <a:uFillTx/>
                <a:latin typeface="Segoe UI Light"/>
                <a:ea typeface="+mn-ea"/>
                <a:cs typeface="Segoe UI" pitchFamily="34" charset="0"/>
              </a:rPr>
              <a:t>Add Review </a:t>
            </a:r>
            <a:r>
              <a:rPr kumimoji="0" lang="en-US" sz="4800" b="0" i="0" u="none" strike="noStrike" kern="1200" cap="none" spc="-102" normalizeH="0" baseline="0" noProof="0">
                <a:ln w="3175">
                  <a:noFill/>
                </a:ln>
                <a:gradFill>
                  <a:gsLst>
                    <a:gs pos="1250">
                      <a:srgbClr val="353535"/>
                    </a:gs>
                    <a:gs pos="100000">
                      <a:srgbClr val="353535"/>
                    </a:gs>
                  </a:gsLst>
                  <a:lin ang="5400000" scaled="0"/>
                </a:gradFill>
                <a:effectLst/>
                <a:uLnTx/>
                <a:uFillTx/>
                <a:latin typeface="Segoe UI Light"/>
                <a:ea typeface="+mn-ea"/>
                <a:cs typeface="Segoe UI" pitchFamily="34" charset="0"/>
              </a:rPr>
              <a:t>Function</a:t>
            </a:r>
            <a:endParaRPr kumimoji="0" lang="en-US" sz="4800" b="1" i="0" u="none" strike="noStrike" kern="1200" cap="none" spc="-102" normalizeH="0" baseline="0" noProof="0" dirty="0">
              <a:ln w="3175">
                <a:noFill/>
              </a:ln>
              <a:gradFill>
                <a:gsLst>
                  <a:gs pos="1250">
                    <a:srgbClr val="353535"/>
                  </a:gs>
                  <a:gs pos="100000">
                    <a:srgbClr val="353535"/>
                  </a:gs>
                </a:gsLst>
                <a:lin ang="5400000" scaled="0"/>
              </a:gradFill>
              <a:effectLst/>
              <a:uLnTx/>
              <a:uFillTx/>
              <a:latin typeface="Segoe UI Light"/>
              <a:ea typeface="+mn-ea"/>
              <a:cs typeface="Segoe UI" pitchFamily="34" charset="0"/>
            </a:endParaRPr>
          </a:p>
        </p:txBody>
      </p:sp>
      <p:sp>
        <p:nvSpPr>
          <p:cNvPr id="3" name="Rectangle 2"/>
          <p:cNvSpPr/>
          <p:nvPr/>
        </p:nvSpPr>
        <p:spPr bwMode="auto">
          <a:xfrm>
            <a:off x="2485621" y="1287462"/>
            <a:ext cx="7467600" cy="684213"/>
          </a:xfrm>
          <a:prstGeom prst="rect">
            <a:avLst/>
          </a:prstGeom>
          <a:solidFill>
            <a:schemeClr val="tx2"/>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Add Review</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 function is invoked via HTTP POST</a:t>
            </a:r>
            <a:endParaRPr kumimoji="0" lang="en-US" sz="2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4" name="Rectangle 3"/>
          <p:cNvSpPr/>
          <p:nvPr/>
        </p:nvSpPr>
        <p:spPr bwMode="auto">
          <a:xfrm>
            <a:off x="2482421" y="2428591"/>
            <a:ext cx="7467600" cy="684213"/>
          </a:xfrm>
          <a:prstGeom prst="rect">
            <a:avLst/>
          </a:prstGeom>
          <a:solidFill>
            <a:schemeClr val="tx2"/>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Review is checked for HTML</a:t>
            </a:r>
          </a:p>
        </p:txBody>
      </p:sp>
      <p:sp>
        <p:nvSpPr>
          <p:cNvPr id="5" name="Rectangle 4"/>
          <p:cNvSpPr/>
          <p:nvPr/>
        </p:nvSpPr>
        <p:spPr bwMode="auto">
          <a:xfrm>
            <a:off x="2482421" y="3569720"/>
            <a:ext cx="7467600" cy="684213"/>
          </a:xfrm>
          <a:prstGeom prst="rect">
            <a:avLst/>
          </a:prstGeom>
          <a:solidFill>
            <a:schemeClr val="tx2"/>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Review is checked for offensive language</a:t>
            </a:r>
          </a:p>
        </p:txBody>
      </p:sp>
      <p:sp>
        <p:nvSpPr>
          <p:cNvPr id="6" name="Rectangle 5"/>
          <p:cNvSpPr/>
          <p:nvPr/>
        </p:nvSpPr>
        <p:spPr bwMode="auto">
          <a:xfrm>
            <a:off x="2482421" y="4710849"/>
            <a:ext cx="7467600" cy="684213"/>
          </a:xfrm>
          <a:prstGeom prst="rect">
            <a:avLst/>
          </a:prstGeom>
          <a:solidFill>
            <a:schemeClr val="tx2"/>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Review is posted</a:t>
            </a:r>
          </a:p>
        </p:txBody>
      </p:sp>
      <p:sp>
        <p:nvSpPr>
          <p:cNvPr id="7" name="Rectangle 6"/>
          <p:cNvSpPr/>
          <p:nvPr/>
        </p:nvSpPr>
        <p:spPr bwMode="auto">
          <a:xfrm>
            <a:off x="2482421" y="5851978"/>
            <a:ext cx="7467600" cy="684213"/>
          </a:xfrm>
          <a:prstGeom prst="rect">
            <a:avLst/>
          </a:prstGeom>
          <a:solidFill>
            <a:schemeClr val="tx2"/>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Add Review </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function complete</a:t>
            </a:r>
            <a:endParaRPr kumimoji="0" lang="en-US" sz="2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pic>
        <p:nvPicPr>
          <p:cNvPr id="8" name="Picture 7"/>
          <p:cNvPicPr>
            <a:picLocks noChangeAspect="1"/>
          </p:cNvPicPr>
          <p:nvPr/>
        </p:nvPicPr>
        <p:blipFill>
          <a:blip r:embed="rId3"/>
          <a:stretch>
            <a:fillRect/>
          </a:stretch>
        </p:blipFill>
        <p:spPr>
          <a:xfrm>
            <a:off x="885675" y="1264931"/>
            <a:ext cx="798587" cy="738664"/>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5775" y="1264931"/>
            <a:ext cx="615553" cy="738664"/>
          </a:xfrm>
          <a:prstGeom prst="rect">
            <a:avLst/>
          </a:prstGeom>
        </p:spPr>
      </p:pic>
      <p:cxnSp>
        <p:nvCxnSpPr>
          <p:cNvPr id="10" name="Straight Arrow Connector 9"/>
          <p:cNvCxnSpPr>
            <a:stCxn id="8" idx="3"/>
            <a:endCxn id="3" idx="1"/>
          </p:cNvCxnSpPr>
          <p:nvPr/>
        </p:nvCxnSpPr>
        <p:spPr>
          <a:xfrm flipV="1">
            <a:off x="1684262" y="1629569"/>
            <a:ext cx="801359" cy="4694"/>
          </a:xfrm>
          <a:prstGeom prst="straightConnector1">
            <a:avLst/>
          </a:prstGeom>
          <a:noFill/>
          <a:ln w="38100" cap="flat" cmpd="sng" algn="ctr">
            <a:solidFill>
              <a:srgbClr val="353535"/>
            </a:solidFill>
            <a:prstDash val="solid"/>
            <a:headEnd type="none"/>
            <a:tailEnd type="triangle"/>
          </a:ln>
          <a:effectLst/>
        </p:spPr>
      </p:cxnSp>
      <p:cxnSp>
        <p:nvCxnSpPr>
          <p:cNvPr id="11" name="Straight Arrow Connector 10"/>
          <p:cNvCxnSpPr>
            <a:cxnSpLocks/>
            <a:stCxn id="9" idx="1"/>
            <a:endCxn id="3" idx="3"/>
          </p:cNvCxnSpPr>
          <p:nvPr/>
        </p:nvCxnSpPr>
        <p:spPr>
          <a:xfrm flipH="1" flipV="1">
            <a:off x="9953221" y="1629569"/>
            <a:ext cx="802554" cy="4694"/>
          </a:xfrm>
          <a:prstGeom prst="straightConnector1">
            <a:avLst/>
          </a:prstGeom>
          <a:noFill/>
          <a:ln w="38100" cap="flat" cmpd="sng" algn="ctr">
            <a:solidFill>
              <a:srgbClr val="353535"/>
            </a:solidFill>
            <a:prstDash val="solid"/>
            <a:headEnd type="none"/>
            <a:tailEnd type="triangle"/>
          </a:ln>
          <a:effectLst/>
        </p:spPr>
      </p:cxnSp>
      <p:cxnSp>
        <p:nvCxnSpPr>
          <p:cNvPr id="12" name="Straight Arrow Connector 11"/>
          <p:cNvCxnSpPr>
            <a:stCxn id="3" idx="2"/>
            <a:endCxn id="4" idx="0"/>
          </p:cNvCxnSpPr>
          <p:nvPr/>
        </p:nvCxnSpPr>
        <p:spPr>
          <a:xfrm flipH="1">
            <a:off x="6216221" y="1971675"/>
            <a:ext cx="3200" cy="456916"/>
          </a:xfrm>
          <a:prstGeom prst="straightConnector1">
            <a:avLst/>
          </a:prstGeom>
          <a:noFill/>
          <a:ln w="38100" cap="flat" cmpd="sng" algn="ctr">
            <a:solidFill>
              <a:srgbClr val="353535"/>
            </a:solidFill>
            <a:prstDash val="solid"/>
            <a:headEnd type="none"/>
            <a:tailEnd type="triangle"/>
          </a:ln>
          <a:effectLst/>
        </p:spPr>
      </p:cxnSp>
      <p:cxnSp>
        <p:nvCxnSpPr>
          <p:cNvPr id="13" name="Straight Arrow Connector 12"/>
          <p:cNvCxnSpPr>
            <a:stCxn id="4" idx="2"/>
            <a:endCxn id="5" idx="0"/>
          </p:cNvCxnSpPr>
          <p:nvPr/>
        </p:nvCxnSpPr>
        <p:spPr>
          <a:xfrm>
            <a:off x="6216221" y="3112804"/>
            <a:ext cx="0" cy="456916"/>
          </a:xfrm>
          <a:prstGeom prst="straightConnector1">
            <a:avLst/>
          </a:prstGeom>
          <a:noFill/>
          <a:ln w="38100" cap="flat" cmpd="sng" algn="ctr">
            <a:solidFill>
              <a:srgbClr val="353535"/>
            </a:solidFill>
            <a:prstDash val="solid"/>
            <a:headEnd type="none"/>
            <a:tailEnd type="triangle"/>
          </a:ln>
          <a:effectLst/>
        </p:spPr>
      </p:cxnSp>
      <p:cxnSp>
        <p:nvCxnSpPr>
          <p:cNvPr id="14" name="Straight Arrow Connector 13"/>
          <p:cNvCxnSpPr>
            <a:stCxn id="5" idx="2"/>
            <a:endCxn id="6" idx="0"/>
          </p:cNvCxnSpPr>
          <p:nvPr/>
        </p:nvCxnSpPr>
        <p:spPr>
          <a:xfrm>
            <a:off x="6216221" y="4253933"/>
            <a:ext cx="0" cy="456916"/>
          </a:xfrm>
          <a:prstGeom prst="straightConnector1">
            <a:avLst/>
          </a:prstGeom>
          <a:noFill/>
          <a:ln w="38100" cap="flat" cmpd="sng" algn="ctr">
            <a:solidFill>
              <a:srgbClr val="353535"/>
            </a:solidFill>
            <a:prstDash val="solid"/>
            <a:headEnd type="none"/>
            <a:tailEnd type="triangle"/>
          </a:ln>
          <a:effectLst/>
        </p:spPr>
      </p:cxnSp>
      <p:cxnSp>
        <p:nvCxnSpPr>
          <p:cNvPr id="15" name="Straight Arrow Connector 14"/>
          <p:cNvCxnSpPr>
            <a:stCxn id="6" idx="2"/>
            <a:endCxn id="7" idx="0"/>
          </p:cNvCxnSpPr>
          <p:nvPr/>
        </p:nvCxnSpPr>
        <p:spPr>
          <a:xfrm>
            <a:off x="6216221" y="5395062"/>
            <a:ext cx="0" cy="456916"/>
          </a:xfrm>
          <a:prstGeom prst="straightConnector1">
            <a:avLst/>
          </a:prstGeom>
          <a:noFill/>
          <a:ln w="38100" cap="flat" cmpd="sng" algn="ctr">
            <a:solidFill>
              <a:srgbClr val="353535"/>
            </a:solidFill>
            <a:prstDash val="solid"/>
            <a:headEnd type="none"/>
            <a:tailEnd type="triangle"/>
          </a:ln>
          <a:effectLst/>
        </p:spPr>
      </p:cxnSp>
      <p:cxnSp>
        <p:nvCxnSpPr>
          <p:cNvPr id="17" name="Straight Arrow Connector 16"/>
          <p:cNvCxnSpPr>
            <a:cxnSpLocks/>
            <a:stCxn id="6" idx="1"/>
            <a:endCxn id="24" idx="3"/>
          </p:cNvCxnSpPr>
          <p:nvPr/>
        </p:nvCxnSpPr>
        <p:spPr>
          <a:xfrm flipH="1" flipV="1">
            <a:off x="1627205" y="5047590"/>
            <a:ext cx="855216" cy="5366"/>
          </a:xfrm>
          <a:prstGeom prst="straightConnector1">
            <a:avLst/>
          </a:prstGeom>
          <a:noFill/>
          <a:ln w="38100" cap="flat" cmpd="sng" algn="ctr">
            <a:solidFill>
              <a:srgbClr val="353535"/>
            </a:solidFill>
            <a:prstDash val="solid"/>
            <a:headEnd type="none"/>
            <a:tailEnd type="triangle"/>
          </a:ln>
          <a:effectLst/>
        </p:spPr>
      </p:cxnSp>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43357" y="4701468"/>
            <a:ext cx="640387" cy="709352"/>
          </a:xfrm>
          <a:prstGeom prst="rect">
            <a:avLst/>
          </a:prstGeom>
        </p:spPr>
      </p:pic>
      <p:cxnSp>
        <p:nvCxnSpPr>
          <p:cNvPr id="19" name="Straight Arrow Connector 18"/>
          <p:cNvCxnSpPr>
            <a:stCxn id="6" idx="3"/>
            <a:endCxn id="18" idx="1"/>
          </p:cNvCxnSpPr>
          <p:nvPr/>
        </p:nvCxnSpPr>
        <p:spPr>
          <a:xfrm>
            <a:off x="9950021" y="5052956"/>
            <a:ext cx="793336" cy="3188"/>
          </a:xfrm>
          <a:prstGeom prst="straightConnector1">
            <a:avLst/>
          </a:prstGeom>
          <a:noFill/>
          <a:ln w="38100" cap="flat" cmpd="sng" algn="ctr">
            <a:solidFill>
              <a:srgbClr val="353535"/>
            </a:solidFill>
            <a:prstDash val="solid"/>
            <a:headEnd type="none"/>
            <a:tailEnd type="triangle"/>
          </a:ln>
          <a:effectLst/>
        </p:spPr>
      </p:cxnSp>
      <p:sp>
        <p:nvSpPr>
          <p:cNvPr id="20" name="TextBox 19"/>
          <p:cNvSpPr txBox="1"/>
          <p:nvPr/>
        </p:nvSpPr>
        <p:spPr>
          <a:xfrm>
            <a:off x="572701" y="1905029"/>
            <a:ext cx="1420902" cy="926407"/>
          </a:xfrm>
          <a:prstGeom prst="rect">
            <a:avLst/>
          </a:prstGeom>
          <a:noFill/>
        </p:spPr>
        <p:txBody>
          <a:bodyPr wrap="none" lIns="182880" tIns="146304" rIns="182880" bIns="146304" rtlCol="0">
            <a:spAutoFit/>
          </a:bodyPr>
          <a:lstStyle/>
          <a:p>
            <a:pPr algn="ctr">
              <a:lnSpc>
                <a:spcPct val="90000"/>
              </a:lnSpc>
              <a:spcAft>
                <a:spcPts val="600"/>
              </a:spcAft>
            </a:pPr>
            <a:r>
              <a:rPr lang="en-US" sz="2000" dirty="0">
                <a:gradFill>
                  <a:gsLst>
                    <a:gs pos="2917">
                      <a:srgbClr val="353535"/>
                    </a:gs>
                    <a:gs pos="30000">
                      <a:srgbClr val="353535"/>
                    </a:gs>
                  </a:gsLst>
                  <a:lin ang="5400000" scaled="0"/>
                </a:gradFill>
                <a:latin typeface="Segoe UI Semilight"/>
              </a:rPr>
              <a:t>Azure</a:t>
            </a:r>
          </a:p>
          <a:p>
            <a:pPr algn="ctr">
              <a:lnSpc>
                <a:spcPct val="90000"/>
              </a:lnSpc>
              <a:spcAft>
                <a:spcPts val="600"/>
              </a:spcAft>
            </a:pPr>
            <a:r>
              <a:rPr lang="en-US" sz="2000" dirty="0">
                <a:gradFill>
                  <a:gsLst>
                    <a:gs pos="2917">
                      <a:srgbClr val="353535"/>
                    </a:gs>
                    <a:gs pos="30000">
                      <a:srgbClr val="353535"/>
                    </a:gs>
                  </a:gsLst>
                  <a:lin ang="5400000" scaled="0"/>
                </a:gradFill>
                <a:latin typeface="Segoe UI Semilight"/>
              </a:rPr>
              <a:t>Functions</a:t>
            </a:r>
          </a:p>
        </p:txBody>
      </p:sp>
      <p:sp>
        <p:nvSpPr>
          <p:cNvPr id="21" name="TextBox 20"/>
          <p:cNvSpPr txBox="1"/>
          <p:nvPr/>
        </p:nvSpPr>
        <p:spPr>
          <a:xfrm>
            <a:off x="10448844" y="1965387"/>
            <a:ext cx="1255793" cy="926407"/>
          </a:xfrm>
          <a:prstGeom prst="rect">
            <a:avLst/>
          </a:prstGeom>
          <a:noFill/>
        </p:spPr>
        <p:txBody>
          <a:bodyPr wrap="none" lIns="182880" tIns="146304" rIns="182880" bIns="146304" rtlCol="0">
            <a:spAutoFit/>
          </a:bodyPr>
          <a:lstStyle/>
          <a:p>
            <a:pPr algn="ctr">
              <a:lnSpc>
                <a:spcPct val="90000"/>
              </a:lnSpc>
              <a:spcAft>
                <a:spcPts val="600"/>
              </a:spcAft>
            </a:pPr>
            <a:r>
              <a:rPr lang="en-US" sz="2000" dirty="0">
                <a:gradFill>
                  <a:gsLst>
                    <a:gs pos="2917">
                      <a:srgbClr val="353535"/>
                    </a:gs>
                    <a:gs pos="30000">
                      <a:srgbClr val="353535"/>
                    </a:gs>
                  </a:gsLst>
                  <a:lin ang="5400000" scaled="0"/>
                </a:gradFill>
                <a:latin typeface="Segoe UI Semilight"/>
              </a:rPr>
              <a:t>AWS</a:t>
            </a:r>
          </a:p>
          <a:p>
            <a:pPr algn="ctr">
              <a:lnSpc>
                <a:spcPct val="90000"/>
              </a:lnSpc>
              <a:spcAft>
                <a:spcPts val="600"/>
              </a:spcAft>
            </a:pPr>
            <a:r>
              <a:rPr lang="en-US" sz="2000" dirty="0">
                <a:gradFill>
                  <a:gsLst>
                    <a:gs pos="2917">
                      <a:srgbClr val="353535"/>
                    </a:gs>
                    <a:gs pos="30000">
                      <a:srgbClr val="353535"/>
                    </a:gs>
                  </a:gsLst>
                  <a:lin ang="5400000" scaled="0"/>
                </a:gradFill>
                <a:latin typeface="Segoe UI Semilight"/>
              </a:rPr>
              <a:t>Lambda</a:t>
            </a:r>
          </a:p>
        </p:txBody>
      </p:sp>
      <p:sp>
        <p:nvSpPr>
          <p:cNvPr id="22" name="TextBox 21"/>
          <p:cNvSpPr txBox="1"/>
          <p:nvPr/>
        </p:nvSpPr>
        <p:spPr>
          <a:xfrm>
            <a:off x="464502" y="5361389"/>
            <a:ext cx="1637308" cy="572464"/>
          </a:xfrm>
          <a:prstGeom prst="rect">
            <a:avLst/>
          </a:prstGeom>
          <a:noFill/>
        </p:spPr>
        <p:txBody>
          <a:bodyPr wrap="none" lIns="182880" tIns="146304" rIns="182880" bIns="146304" rtlCol="0">
            <a:spAutoFit/>
          </a:bodyPr>
          <a:lstStyle/>
          <a:p>
            <a:pPr algn="ctr">
              <a:lnSpc>
                <a:spcPct val="90000"/>
              </a:lnSpc>
              <a:spcAft>
                <a:spcPts val="600"/>
              </a:spcAft>
            </a:pPr>
            <a:r>
              <a:rPr lang="en-US" sz="2000" dirty="0">
                <a:gradFill>
                  <a:gsLst>
                    <a:gs pos="2917">
                      <a:srgbClr val="353535"/>
                    </a:gs>
                    <a:gs pos="30000">
                      <a:srgbClr val="353535"/>
                    </a:gs>
                  </a:gsLst>
                  <a:lin ang="5400000" scaled="0"/>
                </a:gradFill>
                <a:latin typeface="Segoe UI Semilight"/>
              </a:rPr>
              <a:t>Cosmos DB</a:t>
            </a:r>
          </a:p>
        </p:txBody>
      </p:sp>
      <p:sp>
        <p:nvSpPr>
          <p:cNvPr id="23" name="TextBox 22"/>
          <p:cNvSpPr txBox="1"/>
          <p:nvPr/>
        </p:nvSpPr>
        <p:spPr>
          <a:xfrm>
            <a:off x="10288865" y="5366022"/>
            <a:ext cx="1618072" cy="572464"/>
          </a:xfrm>
          <a:prstGeom prst="rect">
            <a:avLst/>
          </a:prstGeom>
          <a:noFill/>
        </p:spPr>
        <p:txBody>
          <a:bodyPr wrap="none" lIns="182880" tIns="146304" rIns="182880" bIns="146304" rtlCol="0">
            <a:spAutoFit/>
          </a:bodyPr>
          <a:lstStyle/>
          <a:p>
            <a:pPr algn="ctr">
              <a:lnSpc>
                <a:spcPct val="90000"/>
              </a:lnSpc>
              <a:spcAft>
                <a:spcPts val="600"/>
              </a:spcAft>
            </a:pPr>
            <a:r>
              <a:rPr lang="en-US" sz="2000" dirty="0" err="1">
                <a:gradFill>
                  <a:gsLst>
                    <a:gs pos="2917">
                      <a:srgbClr val="353535"/>
                    </a:gs>
                    <a:gs pos="30000">
                      <a:srgbClr val="353535"/>
                    </a:gs>
                  </a:gsLst>
                  <a:lin ang="5400000" scaled="0"/>
                </a:gradFill>
                <a:latin typeface="Segoe UI Semilight"/>
              </a:rPr>
              <a:t>DynamoDB</a:t>
            </a:r>
            <a:endParaRPr lang="en-US" sz="2000" dirty="0">
              <a:gradFill>
                <a:gsLst>
                  <a:gs pos="2917">
                    <a:srgbClr val="353535"/>
                  </a:gs>
                  <a:gs pos="30000">
                    <a:srgbClr val="353535"/>
                  </a:gs>
                </a:gsLst>
                <a:lin ang="5400000" scaled="0"/>
              </a:gradFill>
              <a:latin typeface="Segoe UI Semilight"/>
            </a:endParaRPr>
          </a:p>
        </p:txBody>
      </p:sp>
      <p:pic>
        <p:nvPicPr>
          <p:cNvPr id="24" name="Picture 2" descr="Related image">
            <a:extLst>
              <a:ext uri="{FF2B5EF4-FFF2-40B4-BE49-F238E27FC236}">
                <a16:creationId xmlns:a16="http://schemas.microsoft.com/office/drawing/2014/main" id="{1C10B44B-4F59-40F6-88CC-9DDDD62749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2261" y="4700118"/>
            <a:ext cx="694944" cy="694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6877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22" grpId="0"/>
      <p:bldP spid="2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1"/>
          <p:cNvSpPr txBox="1">
            <a:spLocks/>
          </p:cNvSpPr>
          <p:nvPr/>
        </p:nvSpPr>
        <p:spPr>
          <a:xfrm>
            <a:off x="274639" y="2952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b="1"/>
              <a:t>Add Review</a:t>
            </a:r>
            <a:r>
              <a:rPr lang="en-US"/>
              <a:t> Functions</a:t>
            </a:r>
            <a:endParaRPr lang="en-US" b="1"/>
          </a:p>
        </p:txBody>
      </p:sp>
      <p:sp>
        <p:nvSpPr>
          <p:cNvPr id="3" name="Text Placeholder 3"/>
          <p:cNvSpPr txBox="1">
            <a:spLocks/>
          </p:cNvSpPr>
          <p:nvPr/>
        </p:nvSpPr>
        <p:spPr>
          <a:xfrm>
            <a:off x="274638" y="1212850"/>
            <a:ext cx="11887200" cy="73866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Azure Functions</a:t>
            </a:r>
          </a:p>
        </p:txBody>
      </p:sp>
      <p:sp>
        <p:nvSpPr>
          <p:cNvPr id="4" name="Text Placeholder 4"/>
          <p:cNvSpPr txBox="1">
            <a:spLocks/>
          </p:cNvSpPr>
          <p:nvPr/>
        </p:nvSpPr>
        <p:spPr>
          <a:xfrm>
            <a:off x="6950075" y="1212850"/>
            <a:ext cx="5486400" cy="7386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t>AWS Lambda</a:t>
            </a:r>
            <a:endParaRPr lang="en-US" dirty="0"/>
          </a:p>
        </p:txBody>
      </p:sp>
      <p:sp>
        <p:nvSpPr>
          <p:cNvPr id="5" name="Rectangle 4"/>
          <p:cNvSpPr/>
          <p:nvPr/>
        </p:nvSpPr>
        <p:spPr bwMode="auto">
          <a:xfrm>
            <a:off x="274638" y="1951514"/>
            <a:ext cx="4800599" cy="4517548"/>
          </a:xfrm>
          <a:prstGeom prst="rect">
            <a:avLst/>
          </a:prstGeom>
          <a:solidFill>
            <a:schemeClr val="bg1"/>
          </a:solidFill>
          <a:ln>
            <a:solidFill>
              <a:srgbClr val="353535"/>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228600" tIns="45720" rIns="228600" bIns="45720" numCol="1" rtlCol="0" anchor="t" anchorCtr="0" compatLnSpc="1">
            <a:prstTxWarp prst="textNoShape">
              <a:avLst/>
            </a:prstTxWarp>
          </a:bodyPr>
          <a:lstStyle/>
          <a:p>
            <a:r>
              <a:rPr lang="en-US" sz="900" b="1" dirty="0" err="1">
                <a:solidFill>
                  <a:srgbClr val="0000FF"/>
                </a:solidFill>
                <a:latin typeface="Consolas" panose="020B0609020204030204" pitchFamily="49" charset="0"/>
              </a:rPr>
              <a:t>var</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containsHtml</a:t>
            </a:r>
            <a:r>
              <a:rPr lang="en-US" sz="900" b="1" dirty="0">
                <a:solidFill>
                  <a:srgbClr val="000000"/>
                </a:solidFill>
                <a:latin typeface="Consolas" panose="020B0609020204030204" pitchFamily="49" charset="0"/>
              </a:rPr>
              <a:t> = </a:t>
            </a:r>
            <a:r>
              <a:rPr lang="en-US" sz="900" b="1" dirty="0">
                <a:solidFill>
                  <a:srgbClr val="0000FF"/>
                </a:solidFill>
                <a:latin typeface="Consolas" panose="020B0609020204030204" pitchFamily="49" charset="0"/>
              </a:rPr>
              <a:t>function</a:t>
            </a:r>
            <a:r>
              <a:rPr lang="en-US" sz="900" b="1" dirty="0">
                <a:solidFill>
                  <a:srgbClr val="000000"/>
                </a:solidFill>
                <a:latin typeface="Consolas" panose="020B0609020204030204" pitchFamily="49" charset="0"/>
              </a:rPr>
              <a:t>(</a:t>
            </a:r>
            <a:r>
              <a:rPr lang="en-US" sz="900" b="1" dirty="0" err="1">
                <a:solidFill>
                  <a:srgbClr val="000000"/>
                </a:solidFill>
                <a:latin typeface="Consolas" panose="020B0609020204030204" pitchFamily="49" charset="0"/>
              </a:rPr>
              <a:t>commentText</a:t>
            </a:r>
            <a:r>
              <a:rPr lang="en-US" sz="900" b="1" dirty="0">
                <a:solidFill>
                  <a:srgbClr val="000000"/>
                </a:solidFill>
                <a:latin typeface="Consolas" panose="020B0609020204030204" pitchFamily="49" charset="0"/>
              </a:rPr>
              <a:t>) {</a:t>
            </a:r>
          </a:p>
          <a:p>
            <a:r>
              <a:rPr lang="en-US" sz="900" b="1" dirty="0">
                <a:solidFill>
                  <a:srgbClr val="000000"/>
                </a:solidFill>
                <a:latin typeface="Consolas" panose="020B0609020204030204" pitchFamily="49" charset="0"/>
              </a:rPr>
              <a:t>    </a:t>
            </a:r>
            <a:r>
              <a:rPr lang="en-US" sz="900" b="1" dirty="0">
                <a:solidFill>
                  <a:srgbClr val="008000"/>
                </a:solidFill>
                <a:latin typeface="Consolas" panose="020B0609020204030204" pitchFamily="49" charset="0"/>
              </a:rPr>
              <a:t>// Common logic to check for Html.</a:t>
            </a:r>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a:t>
            </a:r>
          </a:p>
          <a:p>
            <a:endParaRPr lang="en-US" sz="900" b="1" dirty="0">
              <a:solidFill>
                <a:srgbClr val="000000"/>
              </a:solidFill>
              <a:latin typeface="Consolas" panose="020B0609020204030204" pitchFamily="49" charset="0"/>
            </a:endParaRPr>
          </a:p>
          <a:p>
            <a:r>
              <a:rPr lang="en-US" sz="900" b="1" dirty="0" err="1">
                <a:solidFill>
                  <a:srgbClr val="0000FF"/>
                </a:solidFill>
                <a:latin typeface="Consolas" panose="020B0609020204030204" pitchFamily="49" charset="0"/>
              </a:rPr>
              <a:t>var</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containsOffensiveLanguage</a:t>
            </a:r>
            <a:r>
              <a:rPr lang="en-US" sz="900" b="1" dirty="0">
                <a:solidFill>
                  <a:srgbClr val="000000"/>
                </a:solidFill>
                <a:latin typeface="Consolas" panose="020B0609020204030204" pitchFamily="49" charset="0"/>
              </a:rPr>
              <a:t> = </a:t>
            </a:r>
            <a:r>
              <a:rPr lang="en-US" sz="900" b="1" dirty="0">
                <a:solidFill>
                  <a:srgbClr val="0000FF"/>
                </a:solidFill>
                <a:latin typeface="Consolas" panose="020B0609020204030204" pitchFamily="49" charset="0"/>
              </a:rPr>
              <a:t>function</a:t>
            </a:r>
            <a:r>
              <a:rPr lang="en-US" sz="900" b="1" dirty="0">
                <a:solidFill>
                  <a:srgbClr val="000000"/>
                </a:solidFill>
                <a:latin typeface="Consolas" panose="020B0609020204030204" pitchFamily="49" charset="0"/>
              </a:rPr>
              <a:t>(</a:t>
            </a:r>
            <a:r>
              <a:rPr lang="en-US" sz="900" b="1" dirty="0" err="1">
                <a:solidFill>
                  <a:srgbClr val="000000"/>
                </a:solidFill>
                <a:latin typeface="Consolas" panose="020B0609020204030204" pitchFamily="49" charset="0"/>
              </a:rPr>
              <a:t>commentText</a:t>
            </a:r>
            <a:r>
              <a:rPr lang="en-US" sz="900" b="1" dirty="0">
                <a:solidFill>
                  <a:srgbClr val="000000"/>
                </a:solidFill>
                <a:latin typeface="Consolas" panose="020B0609020204030204" pitchFamily="49" charset="0"/>
              </a:rPr>
              <a:t>) {</a:t>
            </a:r>
          </a:p>
          <a:p>
            <a:r>
              <a:rPr lang="en-US" sz="900" b="1" dirty="0">
                <a:solidFill>
                  <a:srgbClr val="000000"/>
                </a:solidFill>
                <a:latin typeface="Consolas" panose="020B0609020204030204" pitchFamily="49" charset="0"/>
              </a:rPr>
              <a:t>    </a:t>
            </a:r>
            <a:r>
              <a:rPr lang="en-US" sz="900" b="1" dirty="0">
                <a:solidFill>
                  <a:srgbClr val="008000"/>
                </a:solidFill>
                <a:latin typeface="Consolas" panose="020B0609020204030204" pitchFamily="49" charset="0"/>
              </a:rPr>
              <a:t>// Common logic to check for offensive language.</a:t>
            </a:r>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a:t>
            </a:r>
          </a:p>
          <a:p>
            <a:endParaRPr lang="en-US" sz="900" b="1" dirty="0">
              <a:solidFill>
                <a:srgbClr val="000000"/>
              </a:solidFill>
              <a:latin typeface="Consolas" panose="020B0609020204030204" pitchFamily="49" charset="0"/>
            </a:endParaRPr>
          </a:p>
          <a:p>
            <a:r>
              <a:rPr lang="en-US" sz="900" b="1" dirty="0" err="1">
                <a:solidFill>
                  <a:srgbClr val="0000FF"/>
                </a:solidFill>
                <a:latin typeface="Consolas" panose="020B0609020204030204" pitchFamily="49" charset="0"/>
              </a:rPr>
              <a:t>var</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saveToTableStorage</a:t>
            </a:r>
            <a:r>
              <a:rPr lang="en-US" sz="900" b="1" dirty="0">
                <a:solidFill>
                  <a:srgbClr val="000000"/>
                </a:solidFill>
                <a:latin typeface="Consolas" panose="020B0609020204030204" pitchFamily="49" charset="0"/>
              </a:rPr>
              <a:t> = </a:t>
            </a:r>
            <a:r>
              <a:rPr lang="en-US" sz="900" b="1" dirty="0">
                <a:solidFill>
                  <a:srgbClr val="0000FF"/>
                </a:solidFill>
                <a:latin typeface="Consolas" panose="020B0609020204030204" pitchFamily="49" charset="0"/>
              </a:rPr>
              <a:t>function</a:t>
            </a:r>
            <a:r>
              <a:rPr lang="en-US" sz="900" b="1" dirty="0">
                <a:solidFill>
                  <a:srgbClr val="000000"/>
                </a:solidFill>
                <a:latin typeface="Consolas" panose="020B0609020204030204" pitchFamily="49" charset="0"/>
              </a:rPr>
              <a:t>(comment) {</a:t>
            </a:r>
          </a:p>
          <a:p>
            <a:r>
              <a:rPr lang="en-US" sz="900" b="1" dirty="0">
                <a:solidFill>
                  <a:srgbClr val="000000"/>
                </a:solidFill>
                <a:latin typeface="Consolas" panose="020B0609020204030204" pitchFamily="49" charset="0"/>
              </a:rPr>
              <a:t>    </a:t>
            </a:r>
            <a:r>
              <a:rPr lang="en-US" sz="900" b="1" dirty="0">
                <a:solidFill>
                  <a:srgbClr val="008000"/>
                </a:solidFill>
                <a:latin typeface="Consolas" panose="020B0609020204030204" pitchFamily="49" charset="0"/>
              </a:rPr>
              <a:t>// Logic to save comment to Cosmos Db.</a:t>
            </a:r>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a:t>
            </a:r>
          </a:p>
          <a:p>
            <a:endParaRPr lang="en-US" sz="900" b="1" dirty="0">
              <a:solidFill>
                <a:srgbClr val="000000"/>
              </a:solidFill>
              <a:latin typeface="Consolas" panose="020B0609020204030204" pitchFamily="49" charset="0"/>
            </a:endParaRPr>
          </a:p>
          <a:p>
            <a:r>
              <a:rPr lang="en-US" sz="900" b="1" dirty="0" err="1">
                <a:solidFill>
                  <a:srgbClr val="000000"/>
                </a:solidFill>
                <a:latin typeface="Consolas" panose="020B0609020204030204" pitchFamily="49" charset="0"/>
              </a:rPr>
              <a:t>module.exports</a:t>
            </a:r>
            <a:r>
              <a:rPr lang="en-US" sz="900" b="1" dirty="0">
                <a:solidFill>
                  <a:srgbClr val="000000"/>
                </a:solidFill>
                <a:latin typeface="Consolas" panose="020B0609020204030204" pitchFamily="49" charset="0"/>
              </a:rPr>
              <a:t> = </a:t>
            </a:r>
            <a:r>
              <a:rPr lang="en-US" sz="900" b="1" dirty="0">
                <a:solidFill>
                  <a:srgbClr val="0000FF"/>
                </a:solidFill>
                <a:latin typeface="Consolas" panose="020B0609020204030204" pitchFamily="49" charset="0"/>
              </a:rPr>
              <a:t>function</a:t>
            </a:r>
            <a:r>
              <a:rPr lang="en-US" sz="900" b="1" dirty="0">
                <a:solidFill>
                  <a:srgbClr val="000000"/>
                </a:solidFill>
                <a:latin typeface="Consolas" panose="020B0609020204030204" pitchFamily="49" charset="0"/>
              </a:rPr>
              <a:t>(context, </a:t>
            </a:r>
            <a:r>
              <a:rPr lang="en-US" sz="900" b="1" dirty="0" err="1">
                <a:solidFill>
                  <a:srgbClr val="000000"/>
                </a:solidFill>
                <a:latin typeface="Consolas" panose="020B0609020204030204" pitchFamily="49" charset="0"/>
              </a:rPr>
              <a:t>req</a:t>
            </a:r>
            <a:r>
              <a:rPr lang="en-US" sz="900" b="1" dirty="0">
                <a:solidFill>
                  <a:srgbClr val="000000"/>
                </a:solidFill>
                <a:latin typeface="Consolas" panose="020B0609020204030204" pitchFamily="49" charset="0"/>
              </a:rPr>
              <a:t>) {</a:t>
            </a:r>
          </a:p>
          <a:p>
            <a:r>
              <a:rPr lang="fr-FR" sz="900" b="1" dirty="0">
                <a:solidFill>
                  <a:srgbClr val="000000"/>
                </a:solidFill>
                <a:latin typeface="Consolas" panose="020B0609020204030204" pitchFamily="49" charset="0"/>
              </a:rPr>
              <a:t>    </a:t>
            </a:r>
            <a:r>
              <a:rPr lang="fr-FR" sz="900" b="1" dirty="0">
                <a:solidFill>
                  <a:srgbClr val="0000FF"/>
                </a:solidFill>
                <a:latin typeface="Consolas" panose="020B0609020204030204" pitchFamily="49" charset="0"/>
              </a:rPr>
              <a:t>var</a:t>
            </a:r>
            <a:r>
              <a:rPr lang="fr-FR" sz="900" b="1" dirty="0">
                <a:solidFill>
                  <a:srgbClr val="000000"/>
                </a:solidFill>
                <a:latin typeface="Consolas" panose="020B0609020204030204" pitchFamily="49" charset="0"/>
              </a:rPr>
              <a:t> comment = </a:t>
            </a:r>
            <a:r>
              <a:rPr lang="fr-FR" sz="900" b="1" dirty="0" err="1">
                <a:solidFill>
                  <a:srgbClr val="000000"/>
                </a:solidFill>
                <a:latin typeface="Consolas" panose="020B0609020204030204" pitchFamily="49" charset="0"/>
              </a:rPr>
              <a:t>req.body.comment</a:t>
            </a:r>
            <a:r>
              <a:rPr lang="fr-FR" sz="900" b="1" dirty="0">
                <a:solidFill>
                  <a:srgbClr val="000000"/>
                </a:solidFill>
                <a:latin typeface="Consolas" panose="020B0609020204030204" pitchFamily="49" charset="0"/>
              </a:rPr>
              <a:t>;</a:t>
            </a:r>
          </a:p>
          <a:p>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    </a:t>
            </a:r>
            <a:r>
              <a:rPr lang="en-US" sz="900" b="1" dirty="0">
                <a:solidFill>
                  <a:srgbClr val="0000FF"/>
                </a:solidFill>
                <a:latin typeface="Consolas" panose="020B0609020204030204" pitchFamily="49" charset="0"/>
              </a:rPr>
              <a:t>if</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containsHtml</a:t>
            </a:r>
            <a:r>
              <a:rPr lang="en-US" sz="900" b="1" dirty="0">
                <a:solidFill>
                  <a:srgbClr val="000000"/>
                </a:solidFill>
                <a:latin typeface="Consolas" panose="020B0609020204030204" pitchFamily="49" charset="0"/>
              </a:rPr>
              <a:t>(</a:t>
            </a:r>
            <a:r>
              <a:rPr lang="en-US" sz="900" b="1" dirty="0" err="1">
                <a:solidFill>
                  <a:srgbClr val="000000"/>
                </a:solidFill>
                <a:latin typeface="Consolas" panose="020B0609020204030204" pitchFamily="49" charset="0"/>
              </a:rPr>
              <a:t>comment.commentText</a:t>
            </a:r>
            <a:r>
              <a:rPr lang="en-US" sz="900" b="1" dirty="0">
                <a:solidFill>
                  <a:srgbClr val="000000"/>
                </a:solidFill>
                <a:latin typeface="Consolas" panose="020B0609020204030204" pitchFamily="49" charset="0"/>
              </a:rPr>
              <a:t>)) {</a:t>
            </a:r>
          </a:p>
          <a:p>
            <a:r>
              <a:rPr lang="en-US" sz="900" b="1" dirty="0">
                <a:solidFill>
                  <a:srgbClr val="000000"/>
                </a:solidFill>
                <a:latin typeface="Consolas" panose="020B0609020204030204" pitchFamily="49" charset="0"/>
              </a:rPr>
              <a:t>        context.res = {</a:t>
            </a:r>
          </a:p>
          <a:p>
            <a:r>
              <a:rPr lang="en-US" sz="900" b="1" dirty="0">
                <a:solidFill>
                  <a:srgbClr val="000000"/>
                </a:solidFill>
                <a:latin typeface="Consolas" panose="020B0609020204030204" pitchFamily="49" charset="0"/>
              </a:rPr>
              <a:t>            status: 403, </a:t>
            </a:r>
            <a:r>
              <a:rPr lang="en-US" sz="900" b="1" dirty="0">
                <a:solidFill>
                  <a:srgbClr val="008000"/>
                </a:solidFill>
                <a:latin typeface="Consolas" panose="020B0609020204030204" pitchFamily="49" charset="0"/>
              </a:rPr>
              <a:t>// Forbidden</a:t>
            </a:r>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            body: </a:t>
            </a:r>
            <a:r>
              <a:rPr lang="en-US" sz="900" b="1" dirty="0">
                <a:solidFill>
                  <a:srgbClr val="A31515"/>
                </a:solidFill>
                <a:latin typeface="Consolas" panose="020B0609020204030204" pitchFamily="49" charset="0"/>
              </a:rPr>
              <a:t>"Html is not allowed."</a:t>
            </a:r>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        };</a:t>
            </a:r>
          </a:p>
          <a:p>
            <a:r>
              <a:rPr lang="en-US" sz="900" b="1" dirty="0">
                <a:solidFill>
                  <a:srgbClr val="000000"/>
                </a:solidFill>
                <a:latin typeface="Consolas" panose="020B0609020204030204" pitchFamily="49" charset="0"/>
              </a:rPr>
              <a:t>    } </a:t>
            </a:r>
            <a:r>
              <a:rPr lang="en-US" sz="900" b="1" dirty="0">
                <a:solidFill>
                  <a:srgbClr val="0000FF"/>
                </a:solidFill>
                <a:latin typeface="Consolas" panose="020B0609020204030204" pitchFamily="49" charset="0"/>
              </a:rPr>
              <a:t>else</a:t>
            </a:r>
            <a:r>
              <a:rPr lang="en-US" sz="900" b="1" dirty="0">
                <a:solidFill>
                  <a:srgbClr val="000000"/>
                </a:solidFill>
                <a:latin typeface="Consolas" panose="020B0609020204030204" pitchFamily="49" charset="0"/>
              </a:rPr>
              <a:t> </a:t>
            </a:r>
            <a:r>
              <a:rPr lang="en-US" sz="900" b="1" dirty="0">
                <a:solidFill>
                  <a:srgbClr val="0000FF"/>
                </a:solidFill>
                <a:latin typeface="Consolas" panose="020B0609020204030204" pitchFamily="49" charset="0"/>
              </a:rPr>
              <a:t>if</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containsOffensiveLanguage</a:t>
            </a:r>
            <a:r>
              <a:rPr lang="en-US" sz="900" b="1" dirty="0">
                <a:solidFill>
                  <a:srgbClr val="000000"/>
                </a:solidFill>
                <a:latin typeface="Consolas" panose="020B0609020204030204" pitchFamily="49" charset="0"/>
              </a:rPr>
              <a:t>(</a:t>
            </a:r>
            <a:r>
              <a:rPr lang="en-US" sz="900" b="1" dirty="0" err="1">
                <a:solidFill>
                  <a:srgbClr val="000000"/>
                </a:solidFill>
                <a:latin typeface="Consolas" panose="020B0609020204030204" pitchFamily="49" charset="0"/>
              </a:rPr>
              <a:t>comment.commentText</a:t>
            </a:r>
            <a:r>
              <a:rPr lang="en-US" sz="900" b="1" dirty="0">
                <a:solidFill>
                  <a:srgbClr val="000000"/>
                </a:solidFill>
                <a:latin typeface="Consolas" panose="020B0609020204030204" pitchFamily="49" charset="0"/>
              </a:rPr>
              <a:t>)) {</a:t>
            </a:r>
          </a:p>
          <a:p>
            <a:r>
              <a:rPr lang="en-US" sz="900" b="1" dirty="0">
                <a:solidFill>
                  <a:srgbClr val="000000"/>
                </a:solidFill>
                <a:latin typeface="Consolas" panose="020B0609020204030204" pitchFamily="49" charset="0"/>
              </a:rPr>
              <a:t>        context.res = {</a:t>
            </a:r>
          </a:p>
          <a:p>
            <a:r>
              <a:rPr lang="en-US" sz="900" b="1" dirty="0">
                <a:solidFill>
                  <a:srgbClr val="000000"/>
                </a:solidFill>
                <a:latin typeface="Consolas" panose="020B0609020204030204" pitchFamily="49" charset="0"/>
              </a:rPr>
              <a:t>            status: 403, </a:t>
            </a:r>
            <a:r>
              <a:rPr lang="en-US" sz="900" b="1" dirty="0">
                <a:solidFill>
                  <a:srgbClr val="008000"/>
                </a:solidFill>
                <a:latin typeface="Consolas" panose="020B0609020204030204" pitchFamily="49" charset="0"/>
              </a:rPr>
              <a:t>// Forbidden</a:t>
            </a:r>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            body: </a:t>
            </a:r>
            <a:r>
              <a:rPr lang="en-US" sz="900" b="1" dirty="0">
                <a:solidFill>
                  <a:srgbClr val="A31515"/>
                </a:solidFill>
                <a:latin typeface="Consolas" panose="020B0609020204030204" pitchFamily="49" charset="0"/>
              </a:rPr>
              <a:t>"Offensive language is not allowed."</a:t>
            </a:r>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        };</a:t>
            </a:r>
          </a:p>
          <a:p>
            <a:r>
              <a:rPr lang="en-US" sz="900" b="1" dirty="0">
                <a:solidFill>
                  <a:srgbClr val="000000"/>
                </a:solidFill>
                <a:latin typeface="Consolas" panose="020B0609020204030204" pitchFamily="49" charset="0"/>
              </a:rPr>
              <a:t>    } </a:t>
            </a:r>
            <a:r>
              <a:rPr lang="en-US" sz="900" b="1" dirty="0">
                <a:solidFill>
                  <a:srgbClr val="0000FF"/>
                </a:solidFill>
                <a:latin typeface="Consolas" panose="020B0609020204030204" pitchFamily="49" charset="0"/>
              </a:rPr>
              <a:t>else</a:t>
            </a:r>
            <a:r>
              <a:rPr lang="en-US" sz="900" b="1" dirty="0">
                <a:solidFill>
                  <a:srgbClr val="000000"/>
                </a:solidFill>
                <a:latin typeface="Consolas" panose="020B0609020204030204" pitchFamily="49" charset="0"/>
              </a:rPr>
              <a:t> {</a:t>
            </a:r>
          </a:p>
          <a:p>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saveToTableStorage</a:t>
            </a:r>
            <a:r>
              <a:rPr lang="en-US" sz="900" b="1" dirty="0">
                <a:solidFill>
                  <a:srgbClr val="000000"/>
                </a:solidFill>
                <a:latin typeface="Consolas" panose="020B0609020204030204" pitchFamily="49" charset="0"/>
              </a:rPr>
              <a:t>(comment);</a:t>
            </a:r>
          </a:p>
          <a:p>
            <a:r>
              <a:rPr lang="en-US" sz="900" b="1" dirty="0">
                <a:solidFill>
                  <a:srgbClr val="000000"/>
                </a:solidFill>
                <a:latin typeface="Consolas" panose="020B0609020204030204" pitchFamily="49" charset="0"/>
              </a:rPr>
              <a:t>    }</a:t>
            </a:r>
          </a:p>
          <a:p>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context.done</a:t>
            </a:r>
            <a:r>
              <a:rPr lang="en-US" sz="900" b="1" dirty="0">
                <a:solidFill>
                  <a:srgbClr val="000000"/>
                </a:solidFill>
                <a:latin typeface="Consolas" panose="020B0609020204030204" pitchFamily="49" charset="0"/>
              </a:rPr>
              <a:t>();</a:t>
            </a:r>
          </a:p>
          <a:p>
            <a:r>
              <a:rPr lang="en-US" sz="900" b="1" dirty="0">
                <a:solidFill>
                  <a:srgbClr val="000000"/>
                </a:solidFill>
                <a:latin typeface="Consolas" panose="020B0609020204030204" pitchFamily="49" charset="0"/>
              </a:rPr>
              <a:t>};</a:t>
            </a:r>
            <a:endParaRPr lang="en-US" sz="900" b="1" dirty="0">
              <a:solidFill>
                <a:schemeClr val="tx1"/>
              </a:solidFill>
              <a:latin typeface="Consolas" panose="020B0609020204030204" pitchFamily="49" charset="0"/>
            </a:endParaRPr>
          </a:p>
        </p:txBody>
      </p:sp>
      <p:sp>
        <p:nvSpPr>
          <p:cNvPr id="6" name="Rectangle 5"/>
          <p:cNvSpPr/>
          <p:nvPr/>
        </p:nvSpPr>
        <p:spPr bwMode="auto">
          <a:xfrm>
            <a:off x="6947710" y="1951514"/>
            <a:ext cx="4800599" cy="4517548"/>
          </a:xfrm>
          <a:prstGeom prst="rect">
            <a:avLst/>
          </a:prstGeom>
          <a:solidFill>
            <a:schemeClr val="bg1"/>
          </a:solidFill>
          <a:ln>
            <a:solidFill>
              <a:srgbClr val="353535"/>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228600" tIns="46637" rIns="228600" bIns="46637" numCol="1" rtlCol="0" anchor="t" anchorCtr="0" compatLnSpc="1">
            <a:prstTxWarp prst="textNoShape">
              <a:avLst/>
            </a:prstTxWarp>
          </a:bodyPr>
          <a:lstStyle/>
          <a:p>
            <a:r>
              <a:rPr lang="en-US" sz="900" b="1" dirty="0" err="1">
                <a:solidFill>
                  <a:srgbClr val="0000FF"/>
                </a:solidFill>
                <a:latin typeface="Consolas" panose="020B0609020204030204" pitchFamily="49" charset="0"/>
              </a:rPr>
              <a:t>var</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containsHtml</a:t>
            </a:r>
            <a:r>
              <a:rPr lang="en-US" sz="900" b="1" dirty="0">
                <a:solidFill>
                  <a:srgbClr val="000000"/>
                </a:solidFill>
                <a:latin typeface="Consolas" panose="020B0609020204030204" pitchFamily="49" charset="0"/>
              </a:rPr>
              <a:t> = </a:t>
            </a:r>
            <a:r>
              <a:rPr lang="en-US" sz="900" b="1" dirty="0">
                <a:solidFill>
                  <a:srgbClr val="0000FF"/>
                </a:solidFill>
                <a:latin typeface="Consolas" panose="020B0609020204030204" pitchFamily="49" charset="0"/>
              </a:rPr>
              <a:t>function</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commentText</a:t>
            </a:r>
            <a:r>
              <a:rPr lang="en-US" sz="900" b="1" dirty="0">
                <a:solidFill>
                  <a:srgbClr val="000000"/>
                </a:solidFill>
                <a:latin typeface="Consolas" panose="020B0609020204030204" pitchFamily="49" charset="0"/>
              </a:rPr>
              <a:t>) {</a:t>
            </a:r>
          </a:p>
          <a:p>
            <a:r>
              <a:rPr lang="en-US" sz="900" b="1" dirty="0">
                <a:solidFill>
                  <a:srgbClr val="000000"/>
                </a:solidFill>
                <a:latin typeface="Consolas" panose="020B0609020204030204" pitchFamily="49" charset="0"/>
              </a:rPr>
              <a:t>    </a:t>
            </a:r>
            <a:r>
              <a:rPr lang="en-US" sz="900" b="1" dirty="0">
                <a:solidFill>
                  <a:srgbClr val="008000"/>
                </a:solidFill>
                <a:latin typeface="Consolas" panose="020B0609020204030204" pitchFamily="49" charset="0"/>
              </a:rPr>
              <a:t>// Common logic to check for Html.</a:t>
            </a:r>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a:t>
            </a:r>
          </a:p>
          <a:p>
            <a:endParaRPr lang="en-US" sz="900" b="1" dirty="0">
              <a:solidFill>
                <a:srgbClr val="000000"/>
              </a:solidFill>
              <a:latin typeface="Consolas" panose="020B0609020204030204" pitchFamily="49" charset="0"/>
            </a:endParaRPr>
          </a:p>
          <a:p>
            <a:r>
              <a:rPr lang="en-US" sz="900" b="1" dirty="0" err="1">
                <a:solidFill>
                  <a:srgbClr val="0000FF"/>
                </a:solidFill>
                <a:latin typeface="Consolas" panose="020B0609020204030204" pitchFamily="49" charset="0"/>
              </a:rPr>
              <a:t>var</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containsOffensiveLanguage</a:t>
            </a:r>
            <a:r>
              <a:rPr lang="en-US" sz="900" b="1" dirty="0">
                <a:solidFill>
                  <a:srgbClr val="000000"/>
                </a:solidFill>
                <a:latin typeface="Consolas" panose="020B0609020204030204" pitchFamily="49" charset="0"/>
              </a:rPr>
              <a:t> = </a:t>
            </a:r>
            <a:r>
              <a:rPr lang="en-US" sz="900" b="1" dirty="0">
                <a:solidFill>
                  <a:srgbClr val="0000FF"/>
                </a:solidFill>
                <a:latin typeface="Consolas" panose="020B0609020204030204" pitchFamily="49" charset="0"/>
              </a:rPr>
              <a:t>function</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commentText</a:t>
            </a:r>
            <a:r>
              <a:rPr lang="en-US" sz="900" b="1" dirty="0">
                <a:solidFill>
                  <a:srgbClr val="000000"/>
                </a:solidFill>
                <a:latin typeface="Consolas" panose="020B0609020204030204" pitchFamily="49" charset="0"/>
              </a:rPr>
              <a:t>) {</a:t>
            </a:r>
          </a:p>
          <a:p>
            <a:r>
              <a:rPr lang="en-US" sz="900" b="1" dirty="0">
                <a:solidFill>
                  <a:srgbClr val="000000"/>
                </a:solidFill>
                <a:latin typeface="Consolas" panose="020B0609020204030204" pitchFamily="49" charset="0"/>
              </a:rPr>
              <a:t>    </a:t>
            </a:r>
            <a:r>
              <a:rPr lang="en-US" sz="900" b="1" dirty="0">
                <a:solidFill>
                  <a:srgbClr val="008000"/>
                </a:solidFill>
                <a:latin typeface="Consolas" panose="020B0609020204030204" pitchFamily="49" charset="0"/>
              </a:rPr>
              <a:t>// Common logic to check for offensive language.</a:t>
            </a:r>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a:t>
            </a:r>
          </a:p>
          <a:p>
            <a:endParaRPr lang="en-US" sz="900" b="1" dirty="0">
              <a:solidFill>
                <a:srgbClr val="000000"/>
              </a:solidFill>
              <a:latin typeface="Consolas" panose="020B0609020204030204" pitchFamily="49" charset="0"/>
            </a:endParaRPr>
          </a:p>
          <a:p>
            <a:r>
              <a:rPr lang="en-US" sz="900" b="1" dirty="0" err="1">
                <a:solidFill>
                  <a:srgbClr val="0000FF"/>
                </a:solidFill>
                <a:latin typeface="Consolas" panose="020B0609020204030204" pitchFamily="49" charset="0"/>
              </a:rPr>
              <a:t>var</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saveToDynamoDb</a:t>
            </a:r>
            <a:r>
              <a:rPr lang="en-US" sz="900" b="1" dirty="0">
                <a:solidFill>
                  <a:srgbClr val="000000"/>
                </a:solidFill>
                <a:latin typeface="Consolas" panose="020B0609020204030204" pitchFamily="49" charset="0"/>
              </a:rPr>
              <a:t> = </a:t>
            </a:r>
            <a:r>
              <a:rPr lang="en-US" sz="900" b="1" dirty="0">
                <a:solidFill>
                  <a:srgbClr val="0000FF"/>
                </a:solidFill>
                <a:latin typeface="Consolas" panose="020B0609020204030204" pitchFamily="49" charset="0"/>
              </a:rPr>
              <a:t>function</a:t>
            </a:r>
            <a:r>
              <a:rPr lang="en-US" sz="900" b="1" dirty="0">
                <a:solidFill>
                  <a:srgbClr val="000000"/>
                </a:solidFill>
                <a:latin typeface="Consolas" panose="020B0609020204030204" pitchFamily="49" charset="0"/>
              </a:rPr>
              <a:t> (comment) {</a:t>
            </a:r>
          </a:p>
          <a:p>
            <a:r>
              <a:rPr lang="en-US" sz="900" b="1" dirty="0">
                <a:solidFill>
                  <a:srgbClr val="000000"/>
                </a:solidFill>
                <a:latin typeface="Consolas" panose="020B0609020204030204" pitchFamily="49" charset="0"/>
              </a:rPr>
              <a:t>    </a:t>
            </a:r>
            <a:r>
              <a:rPr lang="en-US" sz="900" b="1" dirty="0">
                <a:solidFill>
                  <a:srgbClr val="008000"/>
                </a:solidFill>
                <a:latin typeface="Consolas" panose="020B0609020204030204" pitchFamily="49" charset="0"/>
              </a:rPr>
              <a:t>// Logic to save comment to </a:t>
            </a:r>
            <a:r>
              <a:rPr lang="en-US" sz="900" b="1" dirty="0" err="1">
                <a:solidFill>
                  <a:srgbClr val="008000"/>
                </a:solidFill>
                <a:latin typeface="Consolas" panose="020B0609020204030204" pitchFamily="49" charset="0"/>
              </a:rPr>
              <a:t>DynamoDb</a:t>
            </a:r>
            <a:r>
              <a:rPr lang="en-US" sz="900" b="1" dirty="0">
                <a:solidFill>
                  <a:srgbClr val="008000"/>
                </a:solidFill>
                <a:latin typeface="Consolas" panose="020B0609020204030204" pitchFamily="49" charset="0"/>
              </a:rPr>
              <a:t>.</a:t>
            </a:r>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a:t>
            </a:r>
          </a:p>
          <a:p>
            <a:endParaRPr lang="en-US" sz="900" b="1" dirty="0">
              <a:solidFill>
                <a:srgbClr val="000000"/>
              </a:solidFill>
              <a:latin typeface="Consolas" panose="020B0609020204030204" pitchFamily="49" charset="0"/>
            </a:endParaRPr>
          </a:p>
          <a:p>
            <a:r>
              <a:rPr lang="en-US" sz="900" b="1" dirty="0" err="1">
                <a:solidFill>
                  <a:srgbClr val="000000"/>
                </a:solidFill>
                <a:latin typeface="Consolas" panose="020B0609020204030204" pitchFamily="49" charset="0"/>
              </a:rPr>
              <a:t>exports.handler</a:t>
            </a:r>
            <a:r>
              <a:rPr lang="en-US" sz="900" b="1" dirty="0">
                <a:solidFill>
                  <a:srgbClr val="000000"/>
                </a:solidFill>
                <a:latin typeface="Consolas" panose="020B0609020204030204" pitchFamily="49" charset="0"/>
              </a:rPr>
              <a:t> = </a:t>
            </a:r>
            <a:r>
              <a:rPr lang="en-US" sz="900" b="1" dirty="0">
                <a:solidFill>
                  <a:srgbClr val="0000FF"/>
                </a:solidFill>
                <a:latin typeface="Consolas" panose="020B0609020204030204" pitchFamily="49" charset="0"/>
              </a:rPr>
              <a:t>function</a:t>
            </a:r>
            <a:r>
              <a:rPr lang="en-US" sz="900" b="1" dirty="0">
                <a:solidFill>
                  <a:srgbClr val="000000"/>
                </a:solidFill>
                <a:latin typeface="Consolas" panose="020B0609020204030204" pitchFamily="49" charset="0"/>
              </a:rPr>
              <a:t>(event, context) {</a:t>
            </a:r>
          </a:p>
          <a:p>
            <a:r>
              <a:rPr lang="en-US" sz="900" b="1" dirty="0">
                <a:solidFill>
                  <a:srgbClr val="000000"/>
                </a:solidFill>
                <a:latin typeface="Consolas" panose="020B0609020204030204" pitchFamily="49" charset="0"/>
              </a:rPr>
              <a:t>    </a:t>
            </a:r>
            <a:r>
              <a:rPr lang="en-US" sz="900" b="1" dirty="0" err="1">
                <a:solidFill>
                  <a:srgbClr val="0000FF"/>
                </a:solidFill>
                <a:latin typeface="Consolas" panose="020B0609020204030204" pitchFamily="49" charset="0"/>
              </a:rPr>
              <a:t>var</a:t>
            </a:r>
            <a:r>
              <a:rPr lang="en-US" sz="900" b="1" dirty="0">
                <a:solidFill>
                  <a:srgbClr val="000000"/>
                </a:solidFill>
                <a:latin typeface="Consolas" panose="020B0609020204030204" pitchFamily="49" charset="0"/>
              </a:rPr>
              <a:t> comment = </a:t>
            </a:r>
            <a:r>
              <a:rPr lang="en-US" sz="900" b="1" dirty="0" err="1">
                <a:solidFill>
                  <a:srgbClr val="000000"/>
                </a:solidFill>
                <a:latin typeface="Consolas" panose="020B0609020204030204" pitchFamily="49" charset="0"/>
              </a:rPr>
              <a:t>event.comment</a:t>
            </a:r>
            <a:r>
              <a:rPr lang="en-US" sz="900" b="1" dirty="0">
                <a:solidFill>
                  <a:srgbClr val="000000"/>
                </a:solidFill>
                <a:latin typeface="Consolas" panose="020B0609020204030204" pitchFamily="49" charset="0"/>
              </a:rPr>
              <a:t>;</a:t>
            </a:r>
          </a:p>
          <a:p>
            <a:r>
              <a:rPr lang="en-US" sz="900" b="1" dirty="0">
                <a:solidFill>
                  <a:srgbClr val="000000"/>
                </a:solidFill>
                <a:latin typeface="Consolas" panose="020B0609020204030204" pitchFamily="49" charset="0"/>
              </a:rPr>
              <a:t>    </a:t>
            </a:r>
            <a:r>
              <a:rPr lang="en-US" sz="900" b="1" dirty="0" err="1">
                <a:solidFill>
                  <a:srgbClr val="0000FF"/>
                </a:solidFill>
                <a:latin typeface="Consolas" panose="020B0609020204030204" pitchFamily="49" charset="0"/>
              </a:rPr>
              <a:t>var</a:t>
            </a:r>
            <a:r>
              <a:rPr lang="en-US" sz="900" b="1" dirty="0">
                <a:solidFill>
                  <a:srgbClr val="000000"/>
                </a:solidFill>
                <a:latin typeface="Consolas" panose="020B0609020204030204" pitchFamily="49" charset="0"/>
              </a:rPr>
              <a:t> response = {};</a:t>
            </a:r>
          </a:p>
          <a:p>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    </a:t>
            </a:r>
            <a:r>
              <a:rPr lang="en-US" sz="900" b="1" dirty="0">
                <a:solidFill>
                  <a:srgbClr val="0000FF"/>
                </a:solidFill>
                <a:latin typeface="Consolas" panose="020B0609020204030204" pitchFamily="49" charset="0"/>
              </a:rPr>
              <a:t>if</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containsHtml</a:t>
            </a:r>
            <a:r>
              <a:rPr lang="en-US" sz="900" b="1" dirty="0">
                <a:solidFill>
                  <a:srgbClr val="000000"/>
                </a:solidFill>
                <a:latin typeface="Consolas" panose="020B0609020204030204" pitchFamily="49" charset="0"/>
              </a:rPr>
              <a:t>(</a:t>
            </a:r>
            <a:r>
              <a:rPr lang="en-US" sz="900" b="1" dirty="0" err="1">
                <a:solidFill>
                  <a:srgbClr val="000000"/>
                </a:solidFill>
                <a:latin typeface="Consolas" panose="020B0609020204030204" pitchFamily="49" charset="0"/>
              </a:rPr>
              <a:t>comment.commentText</a:t>
            </a:r>
            <a:r>
              <a:rPr lang="en-US" sz="900" b="1" dirty="0">
                <a:solidFill>
                  <a:srgbClr val="000000"/>
                </a:solidFill>
                <a:latin typeface="Consolas" panose="020B0609020204030204" pitchFamily="49" charset="0"/>
              </a:rPr>
              <a:t>)) {</a:t>
            </a:r>
          </a:p>
          <a:p>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response.statusCode</a:t>
            </a:r>
            <a:r>
              <a:rPr lang="en-US" sz="900" b="1" dirty="0">
                <a:solidFill>
                  <a:srgbClr val="000000"/>
                </a:solidFill>
                <a:latin typeface="Consolas" panose="020B0609020204030204" pitchFamily="49" charset="0"/>
              </a:rPr>
              <a:t> = 403; </a:t>
            </a:r>
            <a:r>
              <a:rPr lang="en-US" sz="900" b="1" dirty="0">
                <a:solidFill>
                  <a:srgbClr val="008000"/>
                </a:solidFill>
                <a:latin typeface="Consolas" panose="020B0609020204030204" pitchFamily="49" charset="0"/>
              </a:rPr>
              <a:t>// Forbidden</a:t>
            </a:r>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response.body</a:t>
            </a:r>
            <a:r>
              <a:rPr lang="en-US" sz="900" b="1" dirty="0">
                <a:solidFill>
                  <a:srgbClr val="000000"/>
                </a:solidFill>
                <a:latin typeface="Consolas" panose="020B0609020204030204" pitchFamily="49" charset="0"/>
              </a:rPr>
              <a:t> = </a:t>
            </a:r>
            <a:r>
              <a:rPr lang="en-US" sz="900" b="1" dirty="0">
                <a:solidFill>
                  <a:srgbClr val="A31515"/>
                </a:solidFill>
                <a:latin typeface="Consolas" panose="020B0609020204030204" pitchFamily="49" charset="0"/>
              </a:rPr>
              <a:t>"Html is not allowed."</a:t>
            </a:r>
            <a:r>
              <a:rPr lang="en-US" sz="900" b="1" dirty="0">
                <a:solidFill>
                  <a:srgbClr val="000000"/>
                </a:solidFill>
                <a:latin typeface="Consolas" panose="020B0609020204030204" pitchFamily="49" charset="0"/>
              </a:rPr>
              <a:t>;</a:t>
            </a:r>
          </a:p>
          <a:p>
            <a:r>
              <a:rPr lang="en-US" sz="900" b="1" dirty="0">
                <a:solidFill>
                  <a:srgbClr val="000000"/>
                </a:solidFill>
                <a:latin typeface="Consolas" panose="020B0609020204030204" pitchFamily="49" charset="0"/>
              </a:rPr>
              <a:t>    } </a:t>
            </a:r>
            <a:r>
              <a:rPr lang="en-US" sz="900" b="1" dirty="0">
                <a:solidFill>
                  <a:srgbClr val="0000FF"/>
                </a:solidFill>
                <a:latin typeface="Consolas" panose="020B0609020204030204" pitchFamily="49" charset="0"/>
              </a:rPr>
              <a:t>else</a:t>
            </a:r>
            <a:r>
              <a:rPr lang="en-US" sz="900" b="1" dirty="0">
                <a:solidFill>
                  <a:srgbClr val="000000"/>
                </a:solidFill>
                <a:latin typeface="Consolas" panose="020B0609020204030204" pitchFamily="49" charset="0"/>
              </a:rPr>
              <a:t> </a:t>
            </a:r>
            <a:r>
              <a:rPr lang="en-US" sz="900" b="1" dirty="0">
                <a:solidFill>
                  <a:srgbClr val="0000FF"/>
                </a:solidFill>
                <a:latin typeface="Consolas" panose="020B0609020204030204" pitchFamily="49" charset="0"/>
              </a:rPr>
              <a:t>if</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containsOffensiveLanguage</a:t>
            </a:r>
            <a:r>
              <a:rPr lang="en-US" sz="900" b="1" dirty="0">
                <a:solidFill>
                  <a:srgbClr val="000000"/>
                </a:solidFill>
                <a:latin typeface="Consolas" panose="020B0609020204030204" pitchFamily="49" charset="0"/>
              </a:rPr>
              <a:t>(</a:t>
            </a:r>
            <a:r>
              <a:rPr lang="en-US" sz="900" b="1" dirty="0" err="1">
                <a:solidFill>
                  <a:srgbClr val="000000"/>
                </a:solidFill>
                <a:latin typeface="Consolas" panose="020B0609020204030204" pitchFamily="49" charset="0"/>
              </a:rPr>
              <a:t>comment.commentText</a:t>
            </a:r>
            <a:r>
              <a:rPr lang="en-US" sz="900" b="1" dirty="0">
                <a:solidFill>
                  <a:srgbClr val="000000"/>
                </a:solidFill>
                <a:latin typeface="Consolas" panose="020B0609020204030204" pitchFamily="49" charset="0"/>
              </a:rPr>
              <a:t>)) {</a:t>
            </a:r>
          </a:p>
          <a:p>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response.statusCode</a:t>
            </a:r>
            <a:r>
              <a:rPr lang="en-US" sz="900" b="1" dirty="0">
                <a:solidFill>
                  <a:srgbClr val="000000"/>
                </a:solidFill>
                <a:latin typeface="Consolas" panose="020B0609020204030204" pitchFamily="49" charset="0"/>
              </a:rPr>
              <a:t> = 403; </a:t>
            </a:r>
            <a:r>
              <a:rPr lang="en-US" sz="900" b="1" dirty="0">
                <a:solidFill>
                  <a:srgbClr val="008000"/>
                </a:solidFill>
                <a:latin typeface="Consolas" panose="020B0609020204030204" pitchFamily="49" charset="0"/>
              </a:rPr>
              <a:t>// Forbidden</a:t>
            </a:r>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response.body</a:t>
            </a:r>
            <a:r>
              <a:rPr lang="en-US" sz="900" b="1" dirty="0">
                <a:solidFill>
                  <a:srgbClr val="000000"/>
                </a:solidFill>
                <a:latin typeface="Consolas" panose="020B0609020204030204" pitchFamily="49" charset="0"/>
              </a:rPr>
              <a:t> = </a:t>
            </a:r>
            <a:r>
              <a:rPr lang="en-US" sz="900" b="1" dirty="0">
                <a:solidFill>
                  <a:srgbClr val="A31515"/>
                </a:solidFill>
                <a:latin typeface="Consolas" panose="020B0609020204030204" pitchFamily="49" charset="0"/>
              </a:rPr>
              <a:t>"Offensive language is not allowed."</a:t>
            </a:r>
            <a:r>
              <a:rPr lang="en-US" sz="900" b="1" dirty="0">
                <a:solidFill>
                  <a:srgbClr val="000000"/>
                </a:solidFill>
                <a:latin typeface="Consolas" panose="020B0609020204030204" pitchFamily="49" charset="0"/>
              </a:rPr>
              <a:t>;</a:t>
            </a:r>
          </a:p>
          <a:p>
            <a:r>
              <a:rPr lang="en-US" sz="900" b="1" dirty="0">
                <a:solidFill>
                  <a:srgbClr val="000000"/>
                </a:solidFill>
                <a:latin typeface="Consolas" panose="020B0609020204030204" pitchFamily="49" charset="0"/>
              </a:rPr>
              <a:t>    } </a:t>
            </a:r>
            <a:r>
              <a:rPr lang="en-US" sz="900" b="1" dirty="0">
                <a:solidFill>
                  <a:srgbClr val="0000FF"/>
                </a:solidFill>
                <a:latin typeface="Consolas" panose="020B0609020204030204" pitchFamily="49" charset="0"/>
              </a:rPr>
              <a:t>else</a:t>
            </a:r>
            <a:r>
              <a:rPr lang="en-US" sz="900" b="1" dirty="0">
                <a:solidFill>
                  <a:srgbClr val="000000"/>
                </a:solidFill>
                <a:latin typeface="Consolas" panose="020B0609020204030204" pitchFamily="49" charset="0"/>
              </a:rPr>
              <a:t> {</a:t>
            </a:r>
          </a:p>
          <a:p>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saveToDynamoDb</a:t>
            </a:r>
            <a:r>
              <a:rPr lang="en-US" sz="900" b="1" dirty="0">
                <a:solidFill>
                  <a:srgbClr val="000000"/>
                </a:solidFill>
                <a:latin typeface="Consolas" panose="020B0609020204030204" pitchFamily="49" charset="0"/>
              </a:rPr>
              <a:t>(comment);</a:t>
            </a:r>
          </a:p>
          <a:p>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response.statusCode</a:t>
            </a:r>
            <a:r>
              <a:rPr lang="en-US" sz="900" b="1" dirty="0">
                <a:solidFill>
                  <a:srgbClr val="000000"/>
                </a:solidFill>
                <a:latin typeface="Consolas" panose="020B0609020204030204" pitchFamily="49" charset="0"/>
              </a:rPr>
              <a:t> = 200; </a:t>
            </a:r>
            <a:r>
              <a:rPr lang="en-US" sz="900" b="1" dirty="0">
                <a:solidFill>
                  <a:srgbClr val="008000"/>
                </a:solidFill>
                <a:latin typeface="Consolas" panose="020B0609020204030204" pitchFamily="49" charset="0"/>
              </a:rPr>
              <a:t>// OK</a:t>
            </a:r>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    }</a:t>
            </a:r>
          </a:p>
          <a:p>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context.succeed</a:t>
            </a:r>
            <a:r>
              <a:rPr lang="en-US" sz="900" b="1" dirty="0">
                <a:solidFill>
                  <a:srgbClr val="000000"/>
                </a:solidFill>
                <a:latin typeface="Consolas" panose="020B0609020204030204" pitchFamily="49" charset="0"/>
              </a:rPr>
              <a:t>(response);</a:t>
            </a:r>
          </a:p>
          <a:p>
            <a:r>
              <a:rPr lang="en-US" sz="900" b="1" dirty="0">
                <a:solidFill>
                  <a:srgbClr val="000000"/>
                </a:solidFill>
                <a:latin typeface="Consolas" panose="020B0609020204030204" pitchFamily="49" charset="0"/>
              </a:rPr>
              <a:t>};</a:t>
            </a:r>
            <a:endParaRPr lang="en-US" sz="900" b="1" dirty="0">
              <a:solidFill>
                <a:schemeClr val="tx1"/>
              </a:solidFill>
              <a:latin typeface="Consolas" panose="020B0609020204030204" pitchFamily="49"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1744" y="2049462"/>
            <a:ext cx="615553" cy="738664"/>
          </a:xfrm>
          <a:prstGeom prst="rect">
            <a:avLst/>
          </a:prstGeom>
        </p:spPr>
      </p:pic>
      <p:pic>
        <p:nvPicPr>
          <p:cNvPr id="8" name="Picture 7"/>
          <p:cNvPicPr>
            <a:picLocks noChangeAspect="1"/>
          </p:cNvPicPr>
          <p:nvPr/>
        </p:nvPicPr>
        <p:blipFill>
          <a:blip r:embed="rId4"/>
          <a:stretch>
            <a:fillRect/>
          </a:stretch>
        </p:blipFill>
        <p:spPr>
          <a:xfrm>
            <a:off x="4221440" y="2049462"/>
            <a:ext cx="798587" cy="738664"/>
          </a:xfrm>
          <a:prstGeom prst="rect">
            <a:avLst/>
          </a:prstGeom>
        </p:spPr>
      </p:pic>
      <p:sp>
        <p:nvSpPr>
          <p:cNvPr id="9" name="Rectangle 8"/>
          <p:cNvSpPr/>
          <p:nvPr/>
        </p:nvSpPr>
        <p:spPr bwMode="auto">
          <a:xfrm>
            <a:off x="427036" y="1973262"/>
            <a:ext cx="3758102" cy="1066800"/>
          </a:xfrm>
          <a:prstGeom prst="rect">
            <a:avLst/>
          </a:prstGeom>
          <a:noFill/>
          <a:ln w="381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 name="Rectangle 9"/>
          <p:cNvSpPr/>
          <p:nvPr/>
        </p:nvSpPr>
        <p:spPr bwMode="auto">
          <a:xfrm>
            <a:off x="7110676" y="1973262"/>
            <a:ext cx="3758102" cy="1066800"/>
          </a:xfrm>
          <a:prstGeom prst="rect">
            <a:avLst/>
          </a:prstGeom>
          <a:noFill/>
          <a:ln w="381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7332454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animBg="1"/>
      <p:bldP spid="9" grpId="0" animBg="1"/>
      <p:bldP spid="1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1"/>
          <p:cNvSpPr txBox="1">
            <a:spLocks/>
          </p:cNvSpPr>
          <p:nvPr/>
        </p:nvSpPr>
        <p:spPr>
          <a:xfrm>
            <a:off x="274639" y="2952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t>Simplified</a:t>
            </a:r>
            <a:r>
              <a:rPr lang="en-US" b="1"/>
              <a:t> Add Review</a:t>
            </a:r>
            <a:r>
              <a:rPr lang="en-US"/>
              <a:t> Function</a:t>
            </a:r>
            <a:endParaRPr lang="en-US" b="1"/>
          </a:p>
        </p:txBody>
      </p:sp>
      <p:sp>
        <p:nvSpPr>
          <p:cNvPr id="3" name="Text Placeholder 3"/>
          <p:cNvSpPr txBox="1">
            <a:spLocks/>
          </p:cNvSpPr>
          <p:nvPr/>
        </p:nvSpPr>
        <p:spPr>
          <a:xfrm>
            <a:off x="274638" y="1212850"/>
            <a:ext cx="11887200" cy="73866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Shared Function</a:t>
            </a:r>
          </a:p>
        </p:txBody>
      </p:sp>
      <p:sp>
        <p:nvSpPr>
          <p:cNvPr id="4" name="Text Placeholder 4"/>
          <p:cNvSpPr txBox="1">
            <a:spLocks/>
          </p:cNvSpPr>
          <p:nvPr/>
        </p:nvSpPr>
        <p:spPr>
          <a:xfrm>
            <a:off x="6950075" y="1212850"/>
            <a:ext cx="5486400" cy="7386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t>Azure Function</a:t>
            </a:r>
            <a:endParaRPr lang="en-US" dirty="0"/>
          </a:p>
        </p:txBody>
      </p:sp>
      <p:sp>
        <p:nvSpPr>
          <p:cNvPr id="5" name="Rectangle 4"/>
          <p:cNvSpPr/>
          <p:nvPr/>
        </p:nvSpPr>
        <p:spPr bwMode="auto">
          <a:xfrm>
            <a:off x="274638" y="1951514"/>
            <a:ext cx="4800599" cy="4517548"/>
          </a:xfrm>
          <a:prstGeom prst="rect">
            <a:avLst/>
          </a:prstGeom>
          <a:solidFill>
            <a:schemeClr val="bg1"/>
          </a:solidFill>
          <a:ln>
            <a:solidFill>
              <a:srgbClr val="353535"/>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228600" tIns="45720" rIns="228600" bIns="45720" numCol="1" rtlCol="0" anchor="t" anchorCtr="0" compatLnSpc="1">
            <a:prstTxWarp prst="textNoShape">
              <a:avLst/>
            </a:prstTxWarp>
          </a:bodyPr>
          <a:lstStyle/>
          <a:p>
            <a:r>
              <a:rPr lang="en-US" sz="900" b="1" dirty="0" err="1">
                <a:solidFill>
                  <a:srgbClr val="0000FF"/>
                </a:solidFill>
                <a:latin typeface="Consolas" panose="020B0609020204030204" pitchFamily="49" charset="0"/>
              </a:rPr>
              <a:t>var</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containsHtml</a:t>
            </a:r>
            <a:r>
              <a:rPr lang="en-US" sz="900" b="1" dirty="0">
                <a:solidFill>
                  <a:srgbClr val="000000"/>
                </a:solidFill>
                <a:latin typeface="Consolas" panose="020B0609020204030204" pitchFamily="49" charset="0"/>
              </a:rPr>
              <a:t> = </a:t>
            </a:r>
            <a:r>
              <a:rPr lang="en-US" sz="900" b="1" dirty="0">
                <a:solidFill>
                  <a:srgbClr val="0000FF"/>
                </a:solidFill>
                <a:latin typeface="Consolas" panose="020B0609020204030204" pitchFamily="49" charset="0"/>
              </a:rPr>
              <a:t>function</a:t>
            </a:r>
            <a:r>
              <a:rPr lang="en-US" sz="900" b="1" dirty="0">
                <a:solidFill>
                  <a:srgbClr val="000000"/>
                </a:solidFill>
                <a:latin typeface="Consolas" panose="020B0609020204030204" pitchFamily="49" charset="0"/>
              </a:rPr>
              <a:t>(</a:t>
            </a:r>
            <a:r>
              <a:rPr lang="en-US" sz="900" b="1" dirty="0" err="1">
                <a:solidFill>
                  <a:srgbClr val="000000"/>
                </a:solidFill>
                <a:latin typeface="Consolas" panose="020B0609020204030204" pitchFamily="49" charset="0"/>
              </a:rPr>
              <a:t>commentText</a:t>
            </a:r>
            <a:r>
              <a:rPr lang="en-US" sz="900" b="1" dirty="0">
                <a:solidFill>
                  <a:srgbClr val="000000"/>
                </a:solidFill>
                <a:latin typeface="Consolas" panose="020B0609020204030204" pitchFamily="49" charset="0"/>
              </a:rPr>
              <a:t>) {</a:t>
            </a:r>
          </a:p>
          <a:p>
            <a:r>
              <a:rPr lang="en-US" sz="900" b="1" dirty="0">
                <a:solidFill>
                  <a:srgbClr val="000000"/>
                </a:solidFill>
                <a:latin typeface="Consolas" panose="020B0609020204030204" pitchFamily="49" charset="0"/>
              </a:rPr>
              <a:t>    </a:t>
            </a:r>
            <a:r>
              <a:rPr lang="en-US" sz="900" b="1" dirty="0">
                <a:solidFill>
                  <a:srgbClr val="008000"/>
                </a:solidFill>
                <a:latin typeface="Consolas" panose="020B0609020204030204" pitchFamily="49" charset="0"/>
              </a:rPr>
              <a:t>// Common logic to check for Html.</a:t>
            </a:r>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a:t>
            </a:r>
          </a:p>
          <a:p>
            <a:endParaRPr lang="en-US" sz="900" b="1" dirty="0">
              <a:solidFill>
                <a:srgbClr val="000000"/>
              </a:solidFill>
              <a:latin typeface="Consolas" panose="020B0609020204030204" pitchFamily="49" charset="0"/>
            </a:endParaRPr>
          </a:p>
          <a:p>
            <a:r>
              <a:rPr lang="en-US" sz="900" b="1" dirty="0" err="1">
                <a:solidFill>
                  <a:srgbClr val="0000FF"/>
                </a:solidFill>
                <a:latin typeface="Consolas" panose="020B0609020204030204" pitchFamily="49" charset="0"/>
              </a:rPr>
              <a:t>var</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containsOffensiveLanguage</a:t>
            </a:r>
            <a:r>
              <a:rPr lang="en-US" sz="900" b="1" dirty="0">
                <a:solidFill>
                  <a:srgbClr val="000000"/>
                </a:solidFill>
                <a:latin typeface="Consolas" panose="020B0609020204030204" pitchFamily="49" charset="0"/>
              </a:rPr>
              <a:t> = </a:t>
            </a:r>
            <a:r>
              <a:rPr lang="en-US" sz="900" b="1" dirty="0">
                <a:solidFill>
                  <a:srgbClr val="0000FF"/>
                </a:solidFill>
                <a:latin typeface="Consolas" panose="020B0609020204030204" pitchFamily="49" charset="0"/>
              </a:rPr>
              <a:t>function</a:t>
            </a:r>
            <a:r>
              <a:rPr lang="en-US" sz="900" b="1" dirty="0">
                <a:solidFill>
                  <a:srgbClr val="000000"/>
                </a:solidFill>
                <a:latin typeface="Consolas" panose="020B0609020204030204" pitchFamily="49" charset="0"/>
              </a:rPr>
              <a:t>(</a:t>
            </a:r>
            <a:r>
              <a:rPr lang="en-US" sz="900" b="1" dirty="0" err="1">
                <a:solidFill>
                  <a:srgbClr val="000000"/>
                </a:solidFill>
                <a:latin typeface="Consolas" panose="020B0609020204030204" pitchFamily="49" charset="0"/>
              </a:rPr>
              <a:t>commentText</a:t>
            </a:r>
            <a:r>
              <a:rPr lang="en-US" sz="900" b="1" dirty="0">
                <a:solidFill>
                  <a:srgbClr val="000000"/>
                </a:solidFill>
                <a:latin typeface="Consolas" panose="020B0609020204030204" pitchFamily="49" charset="0"/>
              </a:rPr>
              <a:t>) {</a:t>
            </a:r>
          </a:p>
          <a:p>
            <a:r>
              <a:rPr lang="en-US" sz="900" b="1" dirty="0">
                <a:solidFill>
                  <a:srgbClr val="000000"/>
                </a:solidFill>
                <a:latin typeface="Consolas" panose="020B0609020204030204" pitchFamily="49" charset="0"/>
              </a:rPr>
              <a:t>    </a:t>
            </a:r>
            <a:r>
              <a:rPr lang="en-US" sz="900" b="1" dirty="0">
                <a:solidFill>
                  <a:srgbClr val="008000"/>
                </a:solidFill>
                <a:latin typeface="Consolas" panose="020B0609020204030204" pitchFamily="49" charset="0"/>
              </a:rPr>
              <a:t>// Common logic to check for offensive language.</a:t>
            </a:r>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a:t>
            </a:r>
          </a:p>
          <a:p>
            <a:endParaRPr lang="en-US" sz="900" b="1" dirty="0">
              <a:solidFill>
                <a:srgbClr val="000000"/>
              </a:solidFill>
              <a:latin typeface="Consolas" panose="020B0609020204030204" pitchFamily="49" charset="0"/>
            </a:endParaRPr>
          </a:p>
          <a:p>
            <a:r>
              <a:rPr lang="en-US" sz="900" b="1" dirty="0" err="1">
                <a:solidFill>
                  <a:srgbClr val="000000"/>
                </a:solidFill>
                <a:latin typeface="Consolas" panose="020B0609020204030204" pitchFamily="49" charset="0"/>
              </a:rPr>
              <a:t>module.exports</a:t>
            </a:r>
            <a:r>
              <a:rPr lang="en-US" sz="900" b="1" dirty="0">
                <a:solidFill>
                  <a:srgbClr val="000000"/>
                </a:solidFill>
                <a:latin typeface="Consolas" panose="020B0609020204030204" pitchFamily="49" charset="0"/>
              </a:rPr>
              <a:t> = </a:t>
            </a:r>
            <a:r>
              <a:rPr lang="en-US" sz="900" b="1" dirty="0">
                <a:solidFill>
                  <a:srgbClr val="0000FF"/>
                </a:solidFill>
                <a:latin typeface="Consolas" panose="020B0609020204030204" pitchFamily="49" charset="0"/>
              </a:rPr>
              <a:t>function</a:t>
            </a:r>
            <a:r>
              <a:rPr lang="en-US" sz="900" b="1" dirty="0">
                <a:solidFill>
                  <a:srgbClr val="000000"/>
                </a:solidFill>
                <a:latin typeface="Consolas" panose="020B0609020204030204" pitchFamily="49" charset="0"/>
              </a:rPr>
              <a:t>(comment, service) {</a:t>
            </a:r>
          </a:p>
          <a:p>
            <a:r>
              <a:rPr lang="en-US" sz="900" b="1" dirty="0">
                <a:solidFill>
                  <a:srgbClr val="000000"/>
                </a:solidFill>
                <a:latin typeface="Consolas" panose="020B0609020204030204" pitchFamily="49" charset="0"/>
              </a:rPr>
              <a:t>    </a:t>
            </a:r>
            <a:r>
              <a:rPr lang="en-US" sz="900" b="1" dirty="0">
                <a:solidFill>
                  <a:srgbClr val="0000FF"/>
                </a:solidFill>
                <a:latin typeface="Consolas" panose="020B0609020204030204" pitchFamily="49" charset="0"/>
              </a:rPr>
              <a:t>if</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containsHtml</a:t>
            </a:r>
            <a:r>
              <a:rPr lang="en-US" sz="900" b="1" dirty="0">
                <a:solidFill>
                  <a:srgbClr val="000000"/>
                </a:solidFill>
                <a:latin typeface="Consolas" panose="020B0609020204030204" pitchFamily="49" charset="0"/>
              </a:rPr>
              <a:t>(</a:t>
            </a:r>
            <a:r>
              <a:rPr lang="en-US" sz="900" b="1" dirty="0" err="1">
                <a:solidFill>
                  <a:srgbClr val="000000"/>
                </a:solidFill>
                <a:latin typeface="Consolas" panose="020B0609020204030204" pitchFamily="49" charset="0"/>
              </a:rPr>
              <a:t>comment.commentText</a:t>
            </a:r>
            <a:r>
              <a:rPr lang="en-US" sz="900" b="1" dirty="0">
                <a:solidFill>
                  <a:srgbClr val="000000"/>
                </a:solidFill>
                <a:latin typeface="Consolas" panose="020B0609020204030204" pitchFamily="49" charset="0"/>
              </a:rPr>
              <a:t>)) {</a:t>
            </a:r>
          </a:p>
          <a:p>
            <a:r>
              <a:rPr lang="en-US" sz="900" b="1" dirty="0">
                <a:solidFill>
                  <a:srgbClr val="000000"/>
                </a:solidFill>
                <a:latin typeface="Consolas" panose="020B0609020204030204" pitchFamily="49" charset="0"/>
              </a:rPr>
              <a:t>        </a:t>
            </a:r>
            <a:r>
              <a:rPr lang="en-US" sz="900" b="1" dirty="0">
                <a:solidFill>
                  <a:srgbClr val="008000"/>
                </a:solidFill>
                <a:latin typeface="Consolas" panose="020B0609020204030204" pitchFamily="49" charset="0"/>
              </a:rPr>
              <a:t>// Notify the service that the request is bad.</a:t>
            </a:r>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service.badRequest</a:t>
            </a:r>
            <a:r>
              <a:rPr lang="en-US" sz="900" b="1" dirty="0">
                <a:solidFill>
                  <a:srgbClr val="000000"/>
                </a:solidFill>
                <a:latin typeface="Consolas" panose="020B0609020204030204" pitchFamily="49" charset="0"/>
              </a:rPr>
              <a:t>(</a:t>
            </a:r>
            <a:r>
              <a:rPr lang="en-US" sz="900" b="1" dirty="0">
                <a:solidFill>
                  <a:srgbClr val="A31515"/>
                </a:solidFill>
                <a:latin typeface="Consolas" panose="020B0609020204030204" pitchFamily="49" charset="0"/>
              </a:rPr>
              <a:t>"Html is not allowed."</a:t>
            </a:r>
            <a:r>
              <a:rPr lang="en-US" sz="900" b="1" dirty="0">
                <a:solidFill>
                  <a:srgbClr val="000000"/>
                </a:solidFill>
                <a:latin typeface="Consolas" panose="020B0609020204030204" pitchFamily="49" charset="0"/>
              </a:rPr>
              <a:t>);</a:t>
            </a:r>
          </a:p>
          <a:p>
            <a:r>
              <a:rPr lang="en-US" sz="900" b="1" dirty="0">
                <a:solidFill>
                  <a:srgbClr val="000000"/>
                </a:solidFill>
                <a:latin typeface="Consolas" panose="020B0609020204030204" pitchFamily="49" charset="0"/>
              </a:rPr>
              <a:t>    } </a:t>
            </a:r>
            <a:r>
              <a:rPr lang="en-US" sz="900" b="1" dirty="0">
                <a:solidFill>
                  <a:srgbClr val="0000FF"/>
                </a:solidFill>
                <a:latin typeface="Consolas" panose="020B0609020204030204" pitchFamily="49" charset="0"/>
              </a:rPr>
              <a:t>else</a:t>
            </a:r>
            <a:r>
              <a:rPr lang="en-US" sz="900" b="1" dirty="0">
                <a:solidFill>
                  <a:srgbClr val="000000"/>
                </a:solidFill>
                <a:latin typeface="Consolas" panose="020B0609020204030204" pitchFamily="49" charset="0"/>
              </a:rPr>
              <a:t> </a:t>
            </a:r>
            <a:r>
              <a:rPr lang="en-US" sz="900" b="1" dirty="0">
                <a:solidFill>
                  <a:srgbClr val="0000FF"/>
                </a:solidFill>
                <a:latin typeface="Consolas" panose="020B0609020204030204" pitchFamily="49" charset="0"/>
              </a:rPr>
              <a:t>if</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containsOffensiveLanguage</a:t>
            </a:r>
            <a:r>
              <a:rPr lang="en-US" sz="900" b="1" dirty="0">
                <a:solidFill>
                  <a:srgbClr val="000000"/>
                </a:solidFill>
                <a:latin typeface="Consolas" panose="020B0609020204030204" pitchFamily="49" charset="0"/>
              </a:rPr>
              <a:t>(</a:t>
            </a:r>
            <a:r>
              <a:rPr lang="en-US" sz="900" b="1" dirty="0" err="1">
                <a:solidFill>
                  <a:srgbClr val="000000"/>
                </a:solidFill>
                <a:latin typeface="Consolas" panose="020B0609020204030204" pitchFamily="49" charset="0"/>
              </a:rPr>
              <a:t>comment.commentText</a:t>
            </a:r>
            <a:r>
              <a:rPr lang="en-US" sz="900" b="1" dirty="0">
                <a:solidFill>
                  <a:srgbClr val="000000"/>
                </a:solidFill>
                <a:latin typeface="Consolas" panose="020B0609020204030204" pitchFamily="49" charset="0"/>
              </a:rPr>
              <a:t>)) {</a:t>
            </a:r>
          </a:p>
          <a:p>
            <a:r>
              <a:rPr lang="en-US" sz="900" b="1" dirty="0">
                <a:solidFill>
                  <a:srgbClr val="000000"/>
                </a:solidFill>
                <a:latin typeface="Consolas" panose="020B0609020204030204" pitchFamily="49" charset="0"/>
              </a:rPr>
              <a:t>        </a:t>
            </a:r>
            <a:r>
              <a:rPr lang="en-US" sz="900" b="1" dirty="0">
                <a:solidFill>
                  <a:srgbClr val="008000"/>
                </a:solidFill>
                <a:latin typeface="Consolas" panose="020B0609020204030204" pitchFamily="49" charset="0"/>
              </a:rPr>
              <a:t>// Notify the service that the request is bad.</a:t>
            </a:r>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service.badRequest</a:t>
            </a:r>
            <a:r>
              <a:rPr lang="en-US" sz="900" b="1" dirty="0">
                <a:solidFill>
                  <a:srgbClr val="000000"/>
                </a:solidFill>
                <a:latin typeface="Consolas" panose="020B0609020204030204" pitchFamily="49" charset="0"/>
              </a:rPr>
              <a:t>(</a:t>
            </a:r>
            <a:r>
              <a:rPr lang="en-US" sz="900" b="1" dirty="0">
                <a:solidFill>
                  <a:srgbClr val="A31515"/>
                </a:solidFill>
                <a:latin typeface="Consolas" panose="020B0609020204030204" pitchFamily="49" charset="0"/>
              </a:rPr>
              <a:t>"Offensive language is not allowed."</a:t>
            </a:r>
            <a:r>
              <a:rPr lang="en-US" sz="900" b="1" dirty="0">
                <a:solidFill>
                  <a:srgbClr val="000000"/>
                </a:solidFill>
                <a:latin typeface="Consolas" panose="020B0609020204030204" pitchFamily="49" charset="0"/>
              </a:rPr>
              <a:t>);</a:t>
            </a:r>
          </a:p>
          <a:p>
            <a:r>
              <a:rPr lang="en-US" sz="900" b="1" dirty="0">
                <a:solidFill>
                  <a:srgbClr val="000000"/>
                </a:solidFill>
                <a:latin typeface="Consolas" panose="020B0609020204030204" pitchFamily="49" charset="0"/>
              </a:rPr>
              <a:t>    } </a:t>
            </a:r>
            <a:r>
              <a:rPr lang="en-US" sz="900" b="1" dirty="0">
                <a:solidFill>
                  <a:srgbClr val="0000FF"/>
                </a:solidFill>
                <a:latin typeface="Consolas" panose="020B0609020204030204" pitchFamily="49" charset="0"/>
              </a:rPr>
              <a:t>else</a:t>
            </a:r>
            <a:r>
              <a:rPr lang="en-US" sz="900" b="1" dirty="0">
                <a:solidFill>
                  <a:srgbClr val="000000"/>
                </a:solidFill>
                <a:latin typeface="Consolas" panose="020B0609020204030204" pitchFamily="49" charset="0"/>
              </a:rPr>
              <a:t> {</a:t>
            </a:r>
          </a:p>
          <a:p>
            <a:r>
              <a:rPr lang="en-US" sz="900" b="1" dirty="0">
                <a:solidFill>
                  <a:srgbClr val="000000"/>
                </a:solidFill>
                <a:latin typeface="Consolas" panose="020B0609020204030204" pitchFamily="49" charset="0"/>
              </a:rPr>
              <a:t>        </a:t>
            </a:r>
            <a:r>
              <a:rPr lang="en-US" sz="900" b="1" dirty="0">
                <a:solidFill>
                  <a:srgbClr val="008000"/>
                </a:solidFill>
                <a:latin typeface="Consolas" panose="020B0609020204030204" pitchFamily="49" charset="0"/>
              </a:rPr>
              <a:t>// Use the service to save the comment.</a:t>
            </a:r>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        </a:t>
            </a:r>
            <a:r>
              <a:rPr lang="en-US" sz="900" b="1" dirty="0">
                <a:solidFill>
                  <a:srgbClr val="008000"/>
                </a:solidFill>
                <a:latin typeface="Consolas" panose="020B0609020204030204" pitchFamily="49" charset="0"/>
              </a:rPr>
              <a:t>// Provide a callback that signals that the function</a:t>
            </a:r>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        </a:t>
            </a:r>
            <a:r>
              <a:rPr lang="en-US" sz="900" b="1" dirty="0">
                <a:solidFill>
                  <a:srgbClr val="008000"/>
                </a:solidFill>
                <a:latin typeface="Consolas" panose="020B0609020204030204" pitchFamily="49" charset="0"/>
              </a:rPr>
              <a:t>// has finished once the comment has been saved.</a:t>
            </a:r>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service.saveComment</a:t>
            </a:r>
            <a:r>
              <a:rPr lang="en-US" sz="900" b="1" dirty="0">
                <a:solidFill>
                  <a:srgbClr val="000000"/>
                </a:solidFill>
                <a:latin typeface="Consolas" panose="020B0609020204030204" pitchFamily="49" charset="0"/>
              </a:rPr>
              <a:t>(</a:t>
            </a:r>
          </a:p>
          <a:p>
            <a:r>
              <a:rPr lang="en-US" sz="900" b="1" dirty="0">
                <a:solidFill>
                  <a:srgbClr val="000000"/>
                </a:solidFill>
                <a:latin typeface="Consolas" panose="020B0609020204030204" pitchFamily="49" charset="0"/>
              </a:rPr>
              <a:t>            comment,</a:t>
            </a:r>
          </a:p>
          <a:p>
            <a:r>
              <a:rPr lang="en-US" sz="900" b="1" dirty="0">
                <a:solidFill>
                  <a:srgbClr val="000000"/>
                </a:solidFill>
                <a:latin typeface="Consolas" panose="020B0609020204030204" pitchFamily="49" charset="0"/>
              </a:rPr>
              <a:t>            </a:t>
            </a:r>
            <a:r>
              <a:rPr lang="en-US" sz="900" b="1" dirty="0">
                <a:solidFill>
                  <a:srgbClr val="0000FF"/>
                </a:solidFill>
                <a:latin typeface="Consolas" panose="020B0609020204030204" pitchFamily="49" charset="0"/>
              </a:rPr>
              <a:t>function</a:t>
            </a:r>
            <a:r>
              <a:rPr lang="en-US" sz="900" b="1" dirty="0">
                <a:solidFill>
                  <a:srgbClr val="000000"/>
                </a:solidFill>
                <a:latin typeface="Consolas" panose="020B0609020204030204" pitchFamily="49" charset="0"/>
              </a:rPr>
              <a:t>() { </a:t>
            </a:r>
            <a:r>
              <a:rPr lang="en-US" sz="900" b="1" dirty="0" err="1">
                <a:solidFill>
                  <a:srgbClr val="000000"/>
                </a:solidFill>
                <a:latin typeface="Consolas" panose="020B0609020204030204" pitchFamily="49" charset="0"/>
              </a:rPr>
              <a:t>service.done</a:t>
            </a:r>
            <a:r>
              <a:rPr lang="en-US" sz="900" b="1" dirty="0">
                <a:solidFill>
                  <a:srgbClr val="000000"/>
                </a:solidFill>
                <a:latin typeface="Consolas" panose="020B0609020204030204" pitchFamily="49" charset="0"/>
              </a:rPr>
              <a:t>(); });</a:t>
            </a:r>
          </a:p>
          <a:p>
            <a:r>
              <a:rPr lang="en-US" sz="900" b="1" dirty="0">
                <a:solidFill>
                  <a:srgbClr val="000000"/>
                </a:solidFill>
                <a:latin typeface="Consolas" panose="020B0609020204030204" pitchFamily="49" charset="0"/>
              </a:rPr>
              <a:t>    }</a:t>
            </a:r>
          </a:p>
          <a:p>
            <a:r>
              <a:rPr lang="en-US" sz="900" b="1" dirty="0">
                <a:solidFill>
                  <a:srgbClr val="000000"/>
                </a:solidFill>
                <a:latin typeface="Consolas" panose="020B0609020204030204" pitchFamily="49" charset="0"/>
              </a:rPr>
              <a:t>};</a:t>
            </a:r>
            <a:endParaRPr lang="en-US" sz="900" b="1" dirty="0">
              <a:solidFill>
                <a:schemeClr val="tx1"/>
              </a:solidFill>
              <a:latin typeface="Consolas" panose="020B0609020204030204" pitchFamily="49" charset="0"/>
            </a:endParaRPr>
          </a:p>
          <a:p>
            <a:endParaRPr lang="en-US" sz="900" b="1" dirty="0">
              <a:solidFill>
                <a:schemeClr val="tx1"/>
              </a:solidFill>
              <a:latin typeface="Consolas" panose="020B0609020204030204" pitchFamily="49" charset="0"/>
            </a:endParaRPr>
          </a:p>
        </p:txBody>
      </p:sp>
      <p:sp>
        <p:nvSpPr>
          <p:cNvPr id="6" name="Rectangle 5"/>
          <p:cNvSpPr/>
          <p:nvPr/>
        </p:nvSpPr>
        <p:spPr bwMode="auto">
          <a:xfrm>
            <a:off x="6947125" y="1951514"/>
            <a:ext cx="4800599" cy="4517548"/>
          </a:xfrm>
          <a:prstGeom prst="rect">
            <a:avLst/>
          </a:prstGeom>
          <a:solidFill>
            <a:schemeClr val="bg1"/>
          </a:solidFill>
          <a:ln>
            <a:solidFill>
              <a:srgbClr val="353535"/>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228600" tIns="46637" rIns="228600" bIns="46637" numCol="1" rtlCol="0" anchor="t" anchorCtr="0" compatLnSpc="1">
            <a:prstTxWarp prst="textNoShape">
              <a:avLst/>
            </a:prstTxWarp>
          </a:bodyPr>
          <a:lstStyle/>
          <a:p>
            <a:r>
              <a:rPr lang="en-US" sz="900" b="1" dirty="0" err="1">
                <a:solidFill>
                  <a:srgbClr val="000000"/>
                </a:solidFill>
                <a:latin typeface="Consolas" panose="020B0609020204030204" pitchFamily="49" charset="0"/>
              </a:rPr>
              <a:t>module.exports</a:t>
            </a:r>
            <a:r>
              <a:rPr lang="en-US" sz="900" b="1" dirty="0">
                <a:solidFill>
                  <a:srgbClr val="000000"/>
                </a:solidFill>
                <a:latin typeface="Consolas" panose="020B0609020204030204" pitchFamily="49" charset="0"/>
              </a:rPr>
              <a:t> = </a:t>
            </a:r>
            <a:r>
              <a:rPr lang="en-US" sz="900" b="1" dirty="0">
                <a:solidFill>
                  <a:srgbClr val="0000FF"/>
                </a:solidFill>
                <a:latin typeface="Consolas" panose="020B0609020204030204" pitchFamily="49" charset="0"/>
              </a:rPr>
              <a:t>function</a:t>
            </a:r>
            <a:r>
              <a:rPr lang="en-US" sz="900" b="1" dirty="0">
                <a:solidFill>
                  <a:srgbClr val="000000"/>
                </a:solidFill>
                <a:latin typeface="Consolas" panose="020B0609020204030204" pitchFamily="49" charset="0"/>
              </a:rPr>
              <a:t> (context, </a:t>
            </a:r>
            <a:r>
              <a:rPr lang="en-US" sz="900" b="1" dirty="0" err="1">
                <a:solidFill>
                  <a:srgbClr val="000000"/>
                </a:solidFill>
                <a:latin typeface="Consolas" panose="020B0609020204030204" pitchFamily="49" charset="0"/>
              </a:rPr>
              <a:t>req</a:t>
            </a:r>
            <a:r>
              <a:rPr lang="en-US" sz="900" b="1" dirty="0">
                <a:solidFill>
                  <a:srgbClr val="000000"/>
                </a:solidFill>
                <a:latin typeface="Consolas" panose="020B0609020204030204" pitchFamily="49" charset="0"/>
              </a:rPr>
              <a:t>) {</a:t>
            </a:r>
          </a:p>
          <a:p>
            <a:r>
              <a:rPr lang="en-US" sz="900" b="1" dirty="0">
                <a:solidFill>
                  <a:srgbClr val="000000"/>
                </a:solidFill>
                <a:latin typeface="Consolas" panose="020B0609020204030204" pitchFamily="49" charset="0"/>
              </a:rPr>
              <a:t>    </a:t>
            </a:r>
            <a:r>
              <a:rPr lang="en-US" sz="900" b="1" dirty="0">
                <a:solidFill>
                  <a:srgbClr val="008000"/>
                </a:solidFill>
                <a:latin typeface="Consolas" panose="020B0609020204030204" pitchFamily="49" charset="0"/>
              </a:rPr>
              <a:t>// Load the common “</a:t>
            </a:r>
            <a:r>
              <a:rPr lang="en-US" sz="900" b="1" dirty="0" err="1">
                <a:solidFill>
                  <a:srgbClr val="008000"/>
                </a:solidFill>
                <a:latin typeface="Consolas" panose="020B0609020204030204" pitchFamily="49" charset="0"/>
              </a:rPr>
              <a:t>addReview</a:t>
            </a:r>
            <a:r>
              <a:rPr lang="en-US" sz="900" b="1" dirty="0">
                <a:solidFill>
                  <a:srgbClr val="008000"/>
                </a:solidFill>
                <a:latin typeface="Consolas" panose="020B0609020204030204" pitchFamily="49" charset="0"/>
              </a:rPr>
              <a:t>“ module.</a:t>
            </a:r>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    </a:t>
            </a:r>
            <a:r>
              <a:rPr lang="en-US" sz="900" b="1" dirty="0" err="1">
                <a:solidFill>
                  <a:srgbClr val="0000FF"/>
                </a:solidFill>
                <a:latin typeface="Consolas" panose="020B0609020204030204" pitchFamily="49" charset="0"/>
              </a:rPr>
              <a:t>var</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addReviewModule</a:t>
            </a:r>
            <a:r>
              <a:rPr lang="en-US" sz="900" b="1" dirty="0">
                <a:solidFill>
                  <a:srgbClr val="000000"/>
                </a:solidFill>
                <a:latin typeface="Consolas" panose="020B0609020204030204" pitchFamily="49" charset="0"/>
              </a:rPr>
              <a:t> = require(</a:t>
            </a:r>
            <a:r>
              <a:rPr lang="en-US" sz="900" b="1" dirty="0">
                <a:solidFill>
                  <a:srgbClr val="A31515"/>
                </a:solidFill>
                <a:latin typeface="Consolas" panose="020B0609020204030204" pitchFamily="49" charset="0"/>
              </a:rPr>
              <a:t>"./</a:t>
            </a:r>
            <a:r>
              <a:rPr lang="en-US" sz="900" b="1" dirty="0" err="1">
                <a:solidFill>
                  <a:srgbClr val="A31515"/>
                </a:solidFill>
                <a:latin typeface="Consolas" panose="020B0609020204030204" pitchFamily="49" charset="0"/>
              </a:rPr>
              <a:t>addReview</a:t>
            </a:r>
            <a:r>
              <a:rPr lang="en-US" sz="900" b="1" dirty="0">
                <a:solidFill>
                  <a:srgbClr val="A31515"/>
                </a:solidFill>
                <a:latin typeface="Consolas" panose="020B0609020204030204" pitchFamily="49" charset="0"/>
              </a:rPr>
              <a:t>"</a:t>
            </a:r>
            <a:r>
              <a:rPr lang="en-US" sz="900" b="1" dirty="0">
                <a:solidFill>
                  <a:srgbClr val="000000"/>
                </a:solidFill>
                <a:latin typeface="Consolas" panose="020B0609020204030204" pitchFamily="49" charset="0"/>
              </a:rPr>
              <a:t>);</a:t>
            </a:r>
          </a:p>
          <a:p>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    </a:t>
            </a:r>
            <a:r>
              <a:rPr lang="en-US" sz="900" b="1" dirty="0" err="1">
                <a:solidFill>
                  <a:srgbClr val="0000FF"/>
                </a:solidFill>
                <a:latin typeface="Consolas" panose="020B0609020204030204" pitchFamily="49" charset="0"/>
              </a:rPr>
              <a:t>var</a:t>
            </a:r>
            <a:r>
              <a:rPr lang="en-US" sz="900" b="1" dirty="0">
                <a:solidFill>
                  <a:srgbClr val="000000"/>
                </a:solidFill>
                <a:latin typeface="Consolas" panose="020B0609020204030204" pitchFamily="49" charset="0"/>
              </a:rPr>
              <a:t> service = {</a:t>
            </a:r>
          </a:p>
          <a:p>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badRequest</a:t>
            </a:r>
            <a:r>
              <a:rPr lang="en-US" sz="900" b="1" dirty="0">
                <a:solidFill>
                  <a:srgbClr val="000000"/>
                </a:solidFill>
                <a:latin typeface="Consolas" panose="020B0609020204030204" pitchFamily="49" charset="0"/>
              </a:rPr>
              <a:t>: </a:t>
            </a:r>
            <a:r>
              <a:rPr lang="en-US" sz="900" b="1" dirty="0">
                <a:solidFill>
                  <a:srgbClr val="0000FF"/>
                </a:solidFill>
                <a:latin typeface="Consolas" panose="020B0609020204030204" pitchFamily="49" charset="0"/>
              </a:rPr>
              <a:t>function</a:t>
            </a:r>
            <a:r>
              <a:rPr lang="en-US" sz="900" b="1" dirty="0">
                <a:solidFill>
                  <a:srgbClr val="000000"/>
                </a:solidFill>
                <a:latin typeface="Consolas" panose="020B0609020204030204" pitchFamily="49" charset="0"/>
              </a:rPr>
              <a:t>(message) {</a:t>
            </a:r>
          </a:p>
          <a:p>
            <a:r>
              <a:rPr lang="en-US" sz="900" b="1" dirty="0">
                <a:solidFill>
                  <a:srgbClr val="000000"/>
                </a:solidFill>
                <a:latin typeface="Consolas" panose="020B0609020204030204" pitchFamily="49" charset="0"/>
              </a:rPr>
              <a:t>            context.res = {</a:t>
            </a:r>
          </a:p>
          <a:p>
            <a:r>
              <a:rPr lang="en-US" sz="900" b="1" dirty="0">
                <a:solidFill>
                  <a:srgbClr val="000000"/>
                </a:solidFill>
                <a:latin typeface="Consolas" panose="020B0609020204030204" pitchFamily="49" charset="0"/>
              </a:rPr>
              <a:t>                status: 400, </a:t>
            </a:r>
            <a:r>
              <a:rPr lang="en-US" sz="900" b="1" dirty="0">
                <a:solidFill>
                  <a:srgbClr val="008000"/>
                </a:solidFill>
                <a:latin typeface="Consolas" panose="020B0609020204030204" pitchFamily="49" charset="0"/>
              </a:rPr>
              <a:t>// Bad request</a:t>
            </a:r>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                body: message</a:t>
            </a:r>
          </a:p>
          <a:p>
            <a:r>
              <a:rPr lang="en-US" sz="900" b="1" dirty="0">
                <a:solidFill>
                  <a:srgbClr val="000000"/>
                </a:solidFill>
                <a:latin typeface="Consolas" panose="020B0609020204030204" pitchFamily="49" charset="0"/>
              </a:rPr>
              <a:t>            };</a:t>
            </a:r>
          </a:p>
          <a:p>
            <a:r>
              <a:rPr lang="en-US" sz="900" b="1" dirty="0">
                <a:solidFill>
                  <a:srgbClr val="000000"/>
                </a:solidFill>
                <a:latin typeface="Consolas" panose="020B0609020204030204" pitchFamily="49" charset="0"/>
              </a:rPr>
              <a:t>        },</a:t>
            </a:r>
          </a:p>
          <a:p>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saveComment</a:t>
            </a:r>
            <a:r>
              <a:rPr lang="en-US" sz="900" b="1" dirty="0">
                <a:solidFill>
                  <a:srgbClr val="000000"/>
                </a:solidFill>
                <a:latin typeface="Consolas" panose="020B0609020204030204" pitchFamily="49" charset="0"/>
              </a:rPr>
              <a:t>: </a:t>
            </a:r>
            <a:r>
              <a:rPr lang="en-US" sz="900" b="1" dirty="0">
                <a:solidFill>
                  <a:srgbClr val="0000FF"/>
                </a:solidFill>
                <a:latin typeface="Consolas" panose="020B0609020204030204" pitchFamily="49" charset="0"/>
              </a:rPr>
              <a:t>function</a:t>
            </a:r>
            <a:r>
              <a:rPr lang="en-US" sz="900" b="1" dirty="0">
                <a:solidFill>
                  <a:srgbClr val="000000"/>
                </a:solidFill>
                <a:latin typeface="Consolas" panose="020B0609020204030204" pitchFamily="49" charset="0"/>
              </a:rPr>
              <a:t>(comment, callback) {</a:t>
            </a:r>
          </a:p>
          <a:p>
            <a:r>
              <a:rPr lang="en-US" sz="900" b="1" dirty="0">
                <a:solidFill>
                  <a:srgbClr val="000000"/>
                </a:solidFill>
                <a:latin typeface="Consolas" panose="020B0609020204030204" pitchFamily="49" charset="0"/>
              </a:rPr>
              <a:t>            </a:t>
            </a:r>
            <a:r>
              <a:rPr lang="en-US" sz="900" b="1" dirty="0">
                <a:solidFill>
                  <a:srgbClr val="008000"/>
                </a:solidFill>
                <a:latin typeface="Consolas" panose="020B0609020204030204" pitchFamily="49" charset="0"/>
              </a:rPr>
              <a:t>// Save review to Cosmos Db.</a:t>
            </a:r>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            </a:t>
            </a:r>
            <a:r>
              <a:rPr lang="en-US" sz="900" b="1" dirty="0">
                <a:solidFill>
                  <a:srgbClr val="008000"/>
                </a:solidFill>
                <a:latin typeface="Consolas" panose="020B0609020204030204" pitchFamily="49" charset="0"/>
              </a:rPr>
              <a:t>// Once we're done here, signal to the </a:t>
            </a:r>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            </a:t>
            </a:r>
            <a:r>
              <a:rPr lang="en-US" sz="900" b="1" dirty="0">
                <a:solidFill>
                  <a:srgbClr val="008000"/>
                </a:solidFill>
                <a:latin typeface="Consolas" panose="020B0609020204030204" pitchFamily="49" charset="0"/>
              </a:rPr>
              <a:t>// “</a:t>
            </a:r>
            <a:r>
              <a:rPr lang="en-US" sz="900" b="1" dirty="0" err="1">
                <a:solidFill>
                  <a:srgbClr val="008000"/>
                </a:solidFill>
                <a:latin typeface="Consolas" panose="020B0609020204030204" pitchFamily="49" charset="0"/>
              </a:rPr>
              <a:t>addReview</a:t>
            </a:r>
            <a:r>
              <a:rPr lang="en-US" sz="900" b="1" dirty="0">
                <a:solidFill>
                  <a:srgbClr val="008000"/>
                </a:solidFill>
                <a:latin typeface="Consolas" panose="020B0609020204030204" pitchFamily="49" charset="0"/>
              </a:rPr>
              <a:t>" function that we're finished.</a:t>
            </a:r>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            callback();</a:t>
            </a:r>
          </a:p>
          <a:p>
            <a:r>
              <a:rPr lang="en-US" sz="900" b="1" dirty="0">
                <a:solidFill>
                  <a:srgbClr val="000000"/>
                </a:solidFill>
                <a:latin typeface="Consolas" panose="020B0609020204030204" pitchFamily="49" charset="0"/>
              </a:rPr>
              <a:t>        },</a:t>
            </a:r>
          </a:p>
          <a:p>
            <a:r>
              <a:rPr lang="en-US" sz="900" b="1" dirty="0">
                <a:solidFill>
                  <a:srgbClr val="000000"/>
                </a:solidFill>
                <a:latin typeface="Consolas" panose="020B0609020204030204" pitchFamily="49" charset="0"/>
              </a:rPr>
              <a:t>        done: </a:t>
            </a:r>
            <a:r>
              <a:rPr lang="en-US" sz="900" b="1" dirty="0">
                <a:solidFill>
                  <a:srgbClr val="0000FF"/>
                </a:solidFill>
                <a:latin typeface="Consolas" panose="020B0609020204030204" pitchFamily="49" charset="0"/>
              </a:rPr>
              <a:t>function</a:t>
            </a:r>
            <a:r>
              <a:rPr lang="en-US" sz="900" b="1" dirty="0">
                <a:solidFill>
                  <a:srgbClr val="000000"/>
                </a:solidFill>
                <a:latin typeface="Consolas" panose="020B0609020204030204" pitchFamily="49" charset="0"/>
              </a:rPr>
              <a:t> () {</a:t>
            </a:r>
          </a:p>
          <a:p>
            <a:r>
              <a:rPr lang="en-US" sz="900" b="1" dirty="0">
                <a:solidFill>
                  <a:srgbClr val="000000"/>
                </a:solidFill>
                <a:latin typeface="Consolas" panose="020B0609020204030204" pitchFamily="49" charset="0"/>
              </a:rPr>
              <a:t>            </a:t>
            </a:r>
            <a:r>
              <a:rPr lang="en-US" sz="900" b="1" dirty="0">
                <a:solidFill>
                  <a:srgbClr val="008000"/>
                </a:solidFill>
                <a:latin typeface="Consolas" panose="020B0609020204030204" pitchFamily="49" charset="0"/>
              </a:rPr>
              <a:t>// Signal to Azure that the function has finished.</a:t>
            </a:r>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context.done</a:t>
            </a:r>
            <a:r>
              <a:rPr lang="en-US" sz="900" b="1" dirty="0">
                <a:solidFill>
                  <a:srgbClr val="000000"/>
                </a:solidFill>
                <a:latin typeface="Consolas" panose="020B0609020204030204" pitchFamily="49" charset="0"/>
              </a:rPr>
              <a:t>();</a:t>
            </a:r>
          </a:p>
          <a:p>
            <a:r>
              <a:rPr lang="en-US" sz="900" b="1" dirty="0">
                <a:solidFill>
                  <a:srgbClr val="000000"/>
                </a:solidFill>
                <a:latin typeface="Consolas" panose="020B0609020204030204" pitchFamily="49" charset="0"/>
              </a:rPr>
              <a:t>        }</a:t>
            </a:r>
          </a:p>
          <a:p>
            <a:r>
              <a:rPr lang="en-US" sz="900" b="1" dirty="0">
                <a:solidFill>
                  <a:srgbClr val="000000"/>
                </a:solidFill>
                <a:latin typeface="Consolas" panose="020B0609020204030204" pitchFamily="49" charset="0"/>
              </a:rPr>
              <a:t>    };</a:t>
            </a:r>
          </a:p>
          <a:p>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    </a:t>
            </a:r>
            <a:r>
              <a:rPr lang="en-US" sz="900" b="1" dirty="0">
                <a:solidFill>
                  <a:srgbClr val="008000"/>
                </a:solidFill>
                <a:latin typeface="Consolas" panose="020B0609020204030204" pitchFamily="49" charset="0"/>
              </a:rPr>
              <a:t>// Invoke the “</a:t>
            </a:r>
            <a:r>
              <a:rPr lang="en-US" sz="900" b="1" dirty="0" err="1">
                <a:solidFill>
                  <a:srgbClr val="008000"/>
                </a:solidFill>
                <a:latin typeface="Consolas" panose="020B0609020204030204" pitchFamily="49" charset="0"/>
              </a:rPr>
              <a:t>addReview</a:t>
            </a:r>
            <a:r>
              <a:rPr lang="en-US" sz="900" b="1" dirty="0">
                <a:solidFill>
                  <a:srgbClr val="008000"/>
                </a:solidFill>
                <a:latin typeface="Consolas" panose="020B0609020204030204" pitchFamily="49" charset="0"/>
              </a:rPr>
              <a:t>" function providing the comment</a:t>
            </a:r>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    </a:t>
            </a:r>
            <a:r>
              <a:rPr lang="en-US" sz="900" b="1" dirty="0">
                <a:solidFill>
                  <a:srgbClr val="008000"/>
                </a:solidFill>
                <a:latin typeface="Consolas" panose="020B0609020204030204" pitchFamily="49" charset="0"/>
              </a:rPr>
              <a:t>// and the Azure-specific service</a:t>
            </a:r>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addReviewModule.addReview</a:t>
            </a:r>
            <a:r>
              <a:rPr lang="en-US" sz="900" b="1" dirty="0">
                <a:solidFill>
                  <a:srgbClr val="000000"/>
                </a:solidFill>
                <a:latin typeface="Consolas" panose="020B0609020204030204" pitchFamily="49" charset="0"/>
              </a:rPr>
              <a:t>(</a:t>
            </a:r>
            <a:r>
              <a:rPr lang="en-US" sz="900" b="1" dirty="0" err="1">
                <a:solidFill>
                  <a:srgbClr val="000000"/>
                </a:solidFill>
                <a:latin typeface="Consolas" panose="020B0609020204030204" pitchFamily="49" charset="0"/>
              </a:rPr>
              <a:t>req.body.comment</a:t>
            </a:r>
            <a:r>
              <a:rPr lang="en-US" sz="900" b="1" dirty="0">
                <a:solidFill>
                  <a:srgbClr val="000000"/>
                </a:solidFill>
                <a:latin typeface="Consolas" panose="020B0609020204030204" pitchFamily="49" charset="0"/>
              </a:rPr>
              <a:t>, service);</a:t>
            </a:r>
          </a:p>
          <a:p>
            <a:r>
              <a:rPr lang="en-US" sz="900" b="1" dirty="0">
                <a:solidFill>
                  <a:srgbClr val="000000"/>
                </a:solidFill>
                <a:latin typeface="Consolas" panose="020B0609020204030204" pitchFamily="49" charset="0"/>
              </a:rPr>
              <a:t>};</a:t>
            </a:r>
            <a:endParaRPr lang="en-US" sz="900" b="1" dirty="0">
              <a:solidFill>
                <a:schemeClr val="tx1"/>
              </a:solidFill>
              <a:latin typeface="Consolas" panose="020B0609020204030204" pitchFamily="49" charset="0"/>
            </a:endParaRPr>
          </a:p>
        </p:txBody>
      </p:sp>
      <p:pic>
        <p:nvPicPr>
          <p:cNvPr id="7" name="Picture 6"/>
          <p:cNvPicPr>
            <a:picLocks noChangeAspect="1"/>
          </p:cNvPicPr>
          <p:nvPr/>
        </p:nvPicPr>
        <p:blipFill>
          <a:blip r:embed="rId3"/>
          <a:stretch>
            <a:fillRect/>
          </a:stretch>
        </p:blipFill>
        <p:spPr>
          <a:xfrm>
            <a:off x="10866437" y="2049462"/>
            <a:ext cx="798587" cy="738664"/>
          </a:xfrm>
          <a:prstGeom prst="rect">
            <a:avLst/>
          </a:prstGeom>
        </p:spPr>
      </p:pic>
    </p:spTree>
    <p:extLst>
      <p:ext uri="{BB962C8B-B14F-4D97-AF65-F5344CB8AC3E}">
        <p14:creationId xmlns:p14="http://schemas.microsoft.com/office/powerpoint/2010/main" val="2646660806"/>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1"/>
          <p:cNvSpPr txBox="1">
            <a:spLocks/>
          </p:cNvSpPr>
          <p:nvPr/>
        </p:nvSpPr>
        <p:spPr>
          <a:xfrm>
            <a:off x="274639" y="2952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t>Simplified</a:t>
            </a:r>
            <a:r>
              <a:rPr lang="en-US" b="1"/>
              <a:t> Add Review</a:t>
            </a:r>
            <a:r>
              <a:rPr lang="en-US"/>
              <a:t> Function</a:t>
            </a:r>
            <a:endParaRPr lang="en-US" b="1"/>
          </a:p>
        </p:txBody>
      </p:sp>
      <p:sp>
        <p:nvSpPr>
          <p:cNvPr id="3" name="Text Placeholder 3"/>
          <p:cNvSpPr txBox="1">
            <a:spLocks/>
          </p:cNvSpPr>
          <p:nvPr/>
        </p:nvSpPr>
        <p:spPr>
          <a:xfrm>
            <a:off x="274638" y="1212850"/>
            <a:ext cx="11887200" cy="73866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Shared Function</a:t>
            </a:r>
          </a:p>
        </p:txBody>
      </p:sp>
      <p:sp>
        <p:nvSpPr>
          <p:cNvPr id="4" name="Text Placeholder 4"/>
          <p:cNvSpPr txBox="1">
            <a:spLocks/>
          </p:cNvSpPr>
          <p:nvPr/>
        </p:nvSpPr>
        <p:spPr>
          <a:xfrm>
            <a:off x="6947710" y="1212849"/>
            <a:ext cx="5486400" cy="7386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Lambda Function</a:t>
            </a:r>
          </a:p>
        </p:txBody>
      </p:sp>
      <p:sp>
        <p:nvSpPr>
          <p:cNvPr id="5" name="Rectangle 4"/>
          <p:cNvSpPr/>
          <p:nvPr/>
        </p:nvSpPr>
        <p:spPr bwMode="auto">
          <a:xfrm>
            <a:off x="274638" y="1951514"/>
            <a:ext cx="4800599" cy="4517548"/>
          </a:xfrm>
          <a:prstGeom prst="rect">
            <a:avLst/>
          </a:prstGeom>
          <a:solidFill>
            <a:schemeClr val="bg1"/>
          </a:solidFill>
          <a:ln>
            <a:solidFill>
              <a:srgbClr val="353535"/>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228600" tIns="45720" rIns="228600" bIns="45720" numCol="1" rtlCol="0" anchor="t" anchorCtr="0" compatLnSpc="1">
            <a:prstTxWarp prst="textNoShape">
              <a:avLst/>
            </a:prstTxWarp>
          </a:bodyPr>
          <a:lstStyle/>
          <a:p>
            <a:r>
              <a:rPr lang="en-US" sz="900" b="1" dirty="0" err="1">
                <a:solidFill>
                  <a:srgbClr val="0000FF"/>
                </a:solidFill>
                <a:latin typeface="Consolas" panose="020B0609020204030204" pitchFamily="49" charset="0"/>
              </a:rPr>
              <a:t>var</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containsHtml</a:t>
            </a:r>
            <a:r>
              <a:rPr lang="en-US" sz="900" b="1" dirty="0">
                <a:solidFill>
                  <a:srgbClr val="000000"/>
                </a:solidFill>
                <a:latin typeface="Consolas" panose="020B0609020204030204" pitchFamily="49" charset="0"/>
              </a:rPr>
              <a:t> = </a:t>
            </a:r>
            <a:r>
              <a:rPr lang="en-US" sz="900" b="1" dirty="0">
                <a:solidFill>
                  <a:srgbClr val="0000FF"/>
                </a:solidFill>
                <a:latin typeface="Consolas" panose="020B0609020204030204" pitchFamily="49" charset="0"/>
              </a:rPr>
              <a:t>function</a:t>
            </a:r>
            <a:r>
              <a:rPr lang="en-US" sz="900" b="1" dirty="0">
                <a:solidFill>
                  <a:srgbClr val="000000"/>
                </a:solidFill>
                <a:latin typeface="Consolas" panose="020B0609020204030204" pitchFamily="49" charset="0"/>
              </a:rPr>
              <a:t>(</a:t>
            </a:r>
            <a:r>
              <a:rPr lang="en-US" sz="900" b="1" dirty="0" err="1">
                <a:solidFill>
                  <a:srgbClr val="000000"/>
                </a:solidFill>
                <a:latin typeface="Consolas" panose="020B0609020204030204" pitchFamily="49" charset="0"/>
              </a:rPr>
              <a:t>commentText</a:t>
            </a:r>
            <a:r>
              <a:rPr lang="en-US" sz="900" b="1" dirty="0">
                <a:solidFill>
                  <a:srgbClr val="000000"/>
                </a:solidFill>
                <a:latin typeface="Consolas" panose="020B0609020204030204" pitchFamily="49" charset="0"/>
              </a:rPr>
              <a:t>) {</a:t>
            </a:r>
          </a:p>
          <a:p>
            <a:r>
              <a:rPr lang="en-US" sz="900" b="1" dirty="0">
                <a:solidFill>
                  <a:srgbClr val="000000"/>
                </a:solidFill>
                <a:latin typeface="Consolas" panose="020B0609020204030204" pitchFamily="49" charset="0"/>
              </a:rPr>
              <a:t>    </a:t>
            </a:r>
            <a:r>
              <a:rPr lang="en-US" sz="900" b="1" dirty="0">
                <a:solidFill>
                  <a:srgbClr val="008000"/>
                </a:solidFill>
                <a:latin typeface="Consolas" panose="020B0609020204030204" pitchFamily="49" charset="0"/>
              </a:rPr>
              <a:t>// Common logic to check for Html.</a:t>
            </a:r>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a:t>
            </a:r>
          </a:p>
          <a:p>
            <a:endParaRPr lang="en-US" sz="900" b="1" dirty="0">
              <a:solidFill>
                <a:srgbClr val="000000"/>
              </a:solidFill>
              <a:latin typeface="Consolas" panose="020B0609020204030204" pitchFamily="49" charset="0"/>
            </a:endParaRPr>
          </a:p>
          <a:p>
            <a:r>
              <a:rPr lang="en-US" sz="900" b="1" dirty="0" err="1">
                <a:solidFill>
                  <a:srgbClr val="0000FF"/>
                </a:solidFill>
                <a:latin typeface="Consolas" panose="020B0609020204030204" pitchFamily="49" charset="0"/>
              </a:rPr>
              <a:t>var</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containsOffensiveLanguage</a:t>
            </a:r>
            <a:r>
              <a:rPr lang="en-US" sz="900" b="1" dirty="0">
                <a:solidFill>
                  <a:srgbClr val="000000"/>
                </a:solidFill>
                <a:latin typeface="Consolas" panose="020B0609020204030204" pitchFamily="49" charset="0"/>
              </a:rPr>
              <a:t> = </a:t>
            </a:r>
            <a:r>
              <a:rPr lang="en-US" sz="900" b="1" dirty="0">
                <a:solidFill>
                  <a:srgbClr val="0000FF"/>
                </a:solidFill>
                <a:latin typeface="Consolas" panose="020B0609020204030204" pitchFamily="49" charset="0"/>
              </a:rPr>
              <a:t>function</a:t>
            </a:r>
            <a:r>
              <a:rPr lang="en-US" sz="900" b="1" dirty="0">
                <a:solidFill>
                  <a:srgbClr val="000000"/>
                </a:solidFill>
                <a:latin typeface="Consolas" panose="020B0609020204030204" pitchFamily="49" charset="0"/>
              </a:rPr>
              <a:t>(</a:t>
            </a:r>
            <a:r>
              <a:rPr lang="en-US" sz="900" b="1" dirty="0" err="1">
                <a:solidFill>
                  <a:srgbClr val="000000"/>
                </a:solidFill>
                <a:latin typeface="Consolas" panose="020B0609020204030204" pitchFamily="49" charset="0"/>
              </a:rPr>
              <a:t>commentText</a:t>
            </a:r>
            <a:r>
              <a:rPr lang="en-US" sz="900" b="1" dirty="0">
                <a:solidFill>
                  <a:srgbClr val="000000"/>
                </a:solidFill>
                <a:latin typeface="Consolas" panose="020B0609020204030204" pitchFamily="49" charset="0"/>
              </a:rPr>
              <a:t>) {</a:t>
            </a:r>
          </a:p>
          <a:p>
            <a:r>
              <a:rPr lang="en-US" sz="900" b="1" dirty="0">
                <a:solidFill>
                  <a:srgbClr val="000000"/>
                </a:solidFill>
                <a:latin typeface="Consolas" panose="020B0609020204030204" pitchFamily="49" charset="0"/>
              </a:rPr>
              <a:t>    </a:t>
            </a:r>
            <a:r>
              <a:rPr lang="en-US" sz="900" b="1" dirty="0">
                <a:solidFill>
                  <a:srgbClr val="008000"/>
                </a:solidFill>
                <a:latin typeface="Consolas" panose="020B0609020204030204" pitchFamily="49" charset="0"/>
              </a:rPr>
              <a:t>// Common logic to check for offensive language.</a:t>
            </a:r>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a:t>
            </a:r>
          </a:p>
          <a:p>
            <a:endParaRPr lang="en-US" sz="900" b="1" dirty="0">
              <a:solidFill>
                <a:srgbClr val="000000"/>
              </a:solidFill>
              <a:latin typeface="Consolas" panose="020B0609020204030204" pitchFamily="49" charset="0"/>
            </a:endParaRPr>
          </a:p>
          <a:p>
            <a:r>
              <a:rPr lang="en-US" sz="900" b="1" dirty="0" err="1">
                <a:solidFill>
                  <a:srgbClr val="000000"/>
                </a:solidFill>
                <a:latin typeface="Consolas" panose="020B0609020204030204" pitchFamily="49" charset="0"/>
              </a:rPr>
              <a:t>module.exports</a:t>
            </a:r>
            <a:r>
              <a:rPr lang="en-US" sz="900" b="1" dirty="0">
                <a:solidFill>
                  <a:srgbClr val="000000"/>
                </a:solidFill>
                <a:latin typeface="Consolas" panose="020B0609020204030204" pitchFamily="49" charset="0"/>
              </a:rPr>
              <a:t> = </a:t>
            </a:r>
            <a:r>
              <a:rPr lang="en-US" sz="900" b="1" dirty="0">
                <a:solidFill>
                  <a:srgbClr val="0000FF"/>
                </a:solidFill>
                <a:latin typeface="Consolas" panose="020B0609020204030204" pitchFamily="49" charset="0"/>
              </a:rPr>
              <a:t>function</a:t>
            </a:r>
            <a:r>
              <a:rPr lang="en-US" sz="900" b="1" dirty="0">
                <a:solidFill>
                  <a:srgbClr val="000000"/>
                </a:solidFill>
                <a:latin typeface="Consolas" panose="020B0609020204030204" pitchFamily="49" charset="0"/>
              </a:rPr>
              <a:t>(comment, service) {</a:t>
            </a:r>
          </a:p>
          <a:p>
            <a:r>
              <a:rPr lang="en-US" sz="900" b="1" dirty="0">
                <a:solidFill>
                  <a:srgbClr val="000000"/>
                </a:solidFill>
                <a:latin typeface="Consolas" panose="020B0609020204030204" pitchFamily="49" charset="0"/>
              </a:rPr>
              <a:t>    </a:t>
            </a:r>
            <a:r>
              <a:rPr lang="en-US" sz="900" b="1" dirty="0">
                <a:solidFill>
                  <a:srgbClr val="0000FF"/>
                </a:solidFill>
                <a:latin typeface="Consolas" panose="020B0609020204030204" pitchFamily="49" charset="0"/>
              </a:rPr>
              <a:t>if</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containsHtml</a:t>
            </a:r>
            <a:r>
              <a:rPr lang="en-US" sz="900" b="1" dirty="0">
                <a:solidFill>
                  <a:srgbClr val="000000"/>
                </a:solidFill>
                <a:latin typeface="Consolas" panose="020B0609020204030204" pitchFamily="49" charset="0"/>
              </a:rPr>
              <a:t>(</a:t>
            </a:r>
            <a:r>
              <a:rPr lang="en-US" sz="900" b="1" dirty="0" err="1">
                <a:solidFill>
                  <a:srgbClr val="000000"/>
                </a:solidFill>
                <a:latin typeface="Consolas" panose="020B0609020204030204" pitchFamily="49" charset="0"/>
              </a:rPr>
              <a:t>comment.commentText</a:t>
            </a:r>
            <a:r>
              <a:rPr lang="en-US" sz="900" b="1" dirty="0">
                <a:solidFill>
                  <a:srgbClr val="000000"/>
                </a:solidFill>
                <a:latin typeface="Consolas" panose="020B0609020204030204" pitchFamily="49" charset="0"/>
              </a:rPr>
              <a:t>)) {</a:t>
            </a:r>
          </a:p>
          <a:p>
            <a:r>
              <a:rPr lang="en-US" sz="900" b="1" dirty="0">
                <a:solidFill>
                  <a:srgbClr val="000000"/>
                </a:solidFill>
                <a:latin typeface="Consolas" panose="020B0609020204030204" pitchFamily="49" charset="0"/>
              </a:rPr>
              <a:t>        </a:t>
            </a:r>
            <a:r>
              <a:rPr lang="en-US" sz="900" b="1" dirty="0">
                <a:solidFill>
                  <a:srgbClr val="008000"/>
                </a:solidFill>
                <a:latin typeface="Consolas" panose="020B0609020204030204" pitchFamily="49" charset="0"/>
              </a:rPr>
              <a:t>// Notify the service that the request is bad.</a:t>
            </a:r>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service.badRequest</a:t>
            </a:r>
            <a:r>
              <a:rPr lang="en-US" sz="900" b="1" dirty="0">
                <a:solidFill>
                  <a:srgbClr val="000000"/>
                </a:solidFill>
                <a:latin typeface="Consolas" panose="020B0609020204030204" pitchFamily="49" charset="0"/>
              </a:rPr>
              <a:t>(</a:t>
            </a:r>
            <a:r>
              <a:rPr lang="en-US" sz="900" b="1" dirty="0">
                <a:solidFill>
                  <a:srgbClr val="A31515"/>
                </a:solidFill>
                <a:latin typeface="Consolas" panose="020B0609020204030204" pitchFamily="49" charset="0"/>
              </a:rPr>
              <a:t>"Html is not allowed."</a:t>
            </a:r>
            <a:r>
              <a:rPr lang="en-US" sz="900" b="1" dirty="0">
                <a:solidFill>
                  <a:srgbClr val="000000"/>
                </a:solidFill>
                <a:latin typeface="Consolas" panose="020B0609020204030204" pitchFamily="49" charset="0"/>
              </a:rPr>
              <a:t>);</a:t>
            </a:r>
          </a:p>
          <a:p>
            <a:r>
              <a:rPr lang="en-US" sz="900" b="1" dirty="0">
                <a:solidFill>
                  <a:srgbClr val="000000"/>
                </a:solidFill>
                <a:latin typeface="Consolas" panose="020B0609020204030204" pitchFamily="49" charset="0"/>
              </a:rPr>
              <a:t>    } </a:t>
            </a:r>
            <a:r>
              <a:rPr lang="en-US" sz="900" b="1" dirty="0">
                <a:solidFill>
                  <a:srgbClr val="0000FF"/>
                </a:solidFill>
                <a:latin typeface="Consolas" panose="020B0609020204030204" pitchFamily="49" charset="0"/>
              </a:rPr>
              <a:t>else</a:t>
            </a:r>
            <a:r>
              <a:rPr lang="en-US" sz="900" b="1" dirty="0">
                <a:solidFill>
                  <a:srgbClr val="000000"/>
                </a:solidFill>
                <a:latin typeface="Consolas" panose="020B0609020204030204" pitchFamily="49" charset="0"/>
              </a:rPr>
              <a:t> </a:t>
            </a:r>
            <a:r>
              <a:rPr lang="en-US" sz="900" b="1" dirty="0">
                <a:solidFill>
                  <a:srgbClr val="0000FF"/>
                </a:solidFill>
                <a:latin typeface="Consolas" panose="020B0609020204030204" pitchFamily="49" charset="0"/>
              </a:rPr>
              <a:t>if</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containsOffensiveLanguage</a:t>
            </a:r>
            <a:r>
              <a:rPr lang="en-US" sz="900" b="1" dirty="0">
                <a:solidFill>
                  <a:srgbClr val="000000"/>
                </a:solidFill>
                <a:latin typeface="Consolas" panose="020B0609020204030204" pitchFamily="49" charset="0"/>
              </a:rPr>
              <a:t>(</a:t>
            </a:r>
            <a:r>
              <a:rPr lang="en-US" sz="900" b="1" dirty="0" err="1">
                <a:solidFill>
                  <a:srgbClr val="000000"/>
                </a:solidFill>
                <a:latin typeface="Consolas" panose="020B0609020204030204" pitchFamily="49" charset="0"/>
              </a:rPr>
              <a:t>comment.commentText</a:t>
            </a:r>
            <a:r>
              <a:rPr lang="en-US" sz="900" b="1" dirty="0">
                <a:solidFill>
                  <a:srgbClr val="000000"/>
                </a:solidFill>
                <a:latin typeface="Consolas" panose="020B0609020204030204" pitchFamily="49" charset="0"/>
              </a:rPr>
              <a:t>)) {</a:t>
            </a:r>
          </a:p>
          <a:p>
            <a:r>
              <a:rPr lang="en-US" sz="900" b="1" dirty="0">
                <a:solidFill>
                  <a:srgbClr val="000000"/>
                </a:solidFill>
                <a:latin typeface="Consolas" panose="020B0609020204030204" pitchFamily="49" charset="0"/>
              </a:rPr>
              <a:t>        </a:t>
            </a:r>
            <a:r>
              <a:rPr lang="en-US" sz="900" b="1" dirty="0">
                <a:solidFill>
                  <a:srgbClr val="008000"/>
                </a:solidFill>
                <a:latin typeface="Consolas" panose="020B0609020204030204" pitchFamily="49" charset="0"/>
              </a:rPr>
              <a:t>// Notify the service that the request is bad.</a:t>
            </a:r>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service.badRequest</a:t>
            </a:r>
            <a:r>
              <a:rPr lang="en-US" sz="900" b="1" dirty="0">
                <a:solidFill>
                  <a:srgbClr val="000000"/>
                </a:solidFill>
                <a:latin typeface="Consolas" panose="020B0609020204030204" pitchFamily="49" charset="0"/>
              </a:rPr>
              <a:t>(</a:t>
            </a:r>
            <a:r>
              <a:rPr lang="en-US" sz="900" b="1" dirty="0">
                <a:solidFill>
                  <a:srgbClr val="A31515"/>
                </a:solidFill>
                <a:latin typeface="Consolas" panose="020B0609020204030204" pitchFamily="49" charset="0"/>
              </a:rPr>
              <a:t>"Offensive language is not allowed."</a:t>
            </a:r>
            <a:r>
              <a:rPr lang="en-US" sz="900" b="1" dirty="0">
                <a:solidFill>
                  <a:srgbClr val="000000"/>
                </a:solidFill>
                <a:latin typeface="Consolas" panose="020B0609020204030204" pitchFamily="49" charset="0"/>
              </a:rPr>
              <a:t>);</a:t>
            </a:r>
          </a:p>
          <a:p>
            <a:r>
              <a:rPr lang="en-US" sz="900" b="1" dirty="0">
                <a:solidFill>
                  <a:srgbClr val="000000"/>
                </a:solidFill>
                <a:latin typeface="Consolas" panose="020B0609020204030204" pitchFamily="49" charset="0"/>
              </a:rPr>
              <a:t>    } </a:t>
            </a:r>
            <a:r>
              <a:rPr lang="en-US" sz="900" b="1" dirty="0">
                <a:solidFill>
                  <a:srgbClr val="0000FF"/>
                </a:solidFill>
                <a:latin typeface="Consolas" panose="020B0609020204030204" pitchFamily="49" charset="0"/>
              </a:rPr>
              <a:t>else</a:t>
            </a:r>
            <a:r>
              <a:rPr lang="en-US" sz="900" b="1" dirty="0">
                <a:solidFill>
                  <a:srgbClr val="000000"/>
                </a:solidFill>
                <a:latin typeface="Consolas" panose="020B0609020204030204" pitchFamily="49" charset="0"/>
              </a:rPr>
              <a:t> {</a:t>
            </a:r>
          </a:p>
          <a:p>
            <a:r>
              <a:rPr lang="en-US" sz="900" b="1" dirty="0">
                <a:solidFill>
                  <a:srgbClr val="000000"/>
                </a:solidFill>
                <a:latin typeface="Consolas" panose="020B0609020204030204" pitchFamily="49" charset="0"/>
              </a:rPr>
              <a:t>        </a:t>
            </a:r>
            <a:r>
              <a:rPr lang="en-US" sz="900" b="1" dirty="0">
                <a:solidFill>
                  <a:srgbClr val="008000"/>
                </a:solidFill>
                <a:latin typeface="Consolas" panose="020B0609020204030204" pitchFamily="49" charset="0"/>
              </a:rPr>
              <a:t>// Use the service to save the comment.</a:t>
            </a:r>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        </a:t>
            </a:r>
            <a:r>
              <a:rPr lang="en-US" sz="900" b="1" dirty="0">
                <a:solidFill>
                  <a:srgbClr val="008000"/>
                </a:solidFill>
                <a:latin typeface="Consolas" panose="020B0609020204030204" pitchFamily="49" charset="0"/>
              </a:rPr>
              <a:t>// Provide a callback that signals that the function</a:t>
            </a:r>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        </a:t>
            </a:r>
            <a:r>
              <a:rPr lang="en-US" sz="900" b="1" dirty="0">
                <a:solidFill>
                  <a:srgbClr val="008000"/>
                </a:solidFill>
                <a:latin typeface="Consolas" panose="020B0609020204030204" pitchFamily="49" charset="0"/>
              </a:rPr>
              <a:t>// has finished once the comment has been saved.</a:t>
            </a:r>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service.saveComment</a:t>
            </a:r>
            <a:r>
              <a:rPr lang="en-US" sz="900" b="1" dirty="0">
                <a:solidFill>
                  <a:srgbClr val="000000"/>
                </a:solidFill>
                <a:latin typeface="Consolas" panose="020B0609020204030204" pitchFamily="49" charset="0"/>
              </a:rPr>
              <a:t>(</a:t>
            </a:r>
          </a:p>
          <a:p>
            <a:r>
              <a:rPr lang="en-US" sz="900" b="1" dirty="0">
                <a:solidFill>
                  <a:srgbClr val="000000"/>
                </a:solidFill>
                <a:latin typeface="Consolas" panose="020B0609020204030204" pitchFamily="49" charset="0"/>
              </a:rPr>
              <a:t>            comment,</a:t>
            </a:r>
          </a:p>
          <a:p>
            <a:r>
              <a:rPr lang="en-US" sz="900" b="1" dirty="0">
                <a:solidFill>
                  <a:srgbClr val="000000"/>
                </a:solidFill>
                <a:latin typeface="Consolas" panose="020B0609020204030204" pitchFamily="49" charset="0"/>
              </a:rPr>
              <a:t>            </a:t>
            </a:r>
            <a:r>
              <a:rPr lang="en-US" sz="900" b="1" dirty="0">
                <a:solidFill>
                  <a:srgbClr val="0000FF"/>
                </a:solidFill>
                <a:latin typeface="Consolas" panose="020B0609020204030204" pitchFamily="49" charset="0"/>
              </a:rPr>
              <a:t>function</a:t>
            </a:r>
            <a:r>
              <a:rPr lang="en-US" sz="900" b="1" dirty="0">
                <a:solidFill>
                  <a:srgbClr val="000000"/>
                </a:solidFill>
                <a:latin typeface="Consolas" panose="020B0609020204030204" pitchFamily="49" charset="0"/>
              </a:rPr>
              <a:t>() { </a:t>
            </a:r>
            <a:r>
              <a:rPr lang="en-US" sz="900" b="1" dirty="0" err="1">
                <a:solidFill>
                  <a:srgbClr val="000000"/>
                </a:solidFill>
                <a:latin typeface="Consolas" panose="020B0609020204030204" pitchFamily="49" charset="0"/>
              </a:rPr>
              <a:t>service.done</a:t>
            </a:r>
            <a:r>
              <a:rPr lang="en-US" sz="900" b="1" dirty="0">
                <a:solidFill>
                  <a:srgbClr val="000000"/>
                </a:solidFill>
                <a:latin typeface="Consolas" panose="020B0609020204030204" pitchFamily="49" charset="0"/>
              </a:rPr>
              <a:t>(); });</a:t>
            </a:r>
          </a:p>
          <a:p>
            <a:r>
              <a:rPr lang="en-US" sz="900" b="1" dirty="0">
                <a:solidFill>
                  <a:srgbClr val="000000"/>
                </a:solidFill>
                <a:latin typeface="Consolas" panose="020B0609020204030204" pitchFamily="49" charset="0"/>
              </a:rPr>
              <a:t>    }</a:t>
            </a:r>
          </a:p>
          <a:p>
            <a:r>
              <a:rPr lang="en-US" sz="900" b="1" dirty="0">
                <a:solidFill>
                  <a:srgbClr val="000000"/>
                </a:solidFill>
                <a:latin typeface="Consolas" panose="020B0609020204030204" pitchFamily="49" charset="0"/>
              </a:rPr>
              <a:t>};</a:t>
            </a:r>
            <a:endParaRPr lang="en-US" sz="900" b="1" dirty="0">
              <a:solidFill>
                <a:schemeClr val="tx1"/>
              </a:solidFill>
              <a:latin typeface="Consolas" panose="020B0609020204030204" pitchFamily="49" charset="0"/>
            </a:endParaRPr>
          </a:p>
          <a:p>
            <a:endParaRPr lang="en-US" sz="900" b="1" dirty="0">
              <a:solidFill>
                <a:schemeClr val="tx1"/>
              </a:solidFill>
              <a:latin typeface="Consolas" panose="020B0609020204030204" pitchFamily="49" charset="0"/>
            </a:endParaRPr>
          </a:p>
        </p:txBody>
      </p:sp>
      <p:sp>
        <p:nvSpPr>
          <p:cNvPr id="6" name="Rectangle 5"/>
          <p:cNvSpPr/>
          <p:nvPr/>
        </p:nvSpPr>
        <p:spPr bwMode="auto">
          <a:xfrm>
            <a:off x="6947710" y="1951513"/>
            <a:ext cx="4800599" cy="4517549"/>
          </a:xfrm>
          <a:prstGeom prst="rect">
            <a:avLst/>
          </a:prstGeom>
          <a:solidFill>
            <a:schemeClr val="bg1"/>
          </a:solidFill>
          <a:ln>
            <a:solidFill>
              <a:srgbClr val="353535"/>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228600" tIns="46637" rIns="228600" bIns="46637" numCol="1" rtlCol="0" anchor="t" anchorCtr="0" compatLnSpc="1">
            <a:prstTxWarp prst="textNoShape">
              <a:avLst/>
            </a:prstTxWarp>
          </a:bodyPr>
          <a:lstStyle/>
          <a:p>
            <a:r>
              <a:rPr lang="en-US" sz="900" b="1" dirty="0" err="1">
                <a:solidFill>
                  <a:srgbClr val="000000"/>
                </a:solidFill>
                <a:latin typeface="Consolas" panose="020B0609020204030204" pitchFamily="49" charset="0"/>
              </a:rPr>
              <a:t>exports.handler</a:t>
            </a:r>
            <a:r>
              <a:rPr lang="en-US" sz="900" b="1" dirty="0">
                <a:solidFill>
                  <a:srgbClr val="000000"/>
                </a:solidFill>
                <a:latin typeface="Consolas" panose="020B0609020204030204" pitchFamily="49" charset="0"/>
              </a:rPr>
              <a:t> = </a:t>
            </a:r>
            <a:r>
              <a:rPr lang="en-US" sz="900" b="1" dirty="0">
                <a:solidFill>
                  <a:srgbClr val="0000FF"/>
                </a:solidFill>
                <a:latin typeface="Consolas" panose="020B0609020204030204" pitchFamily="49" charset="0"/>
              </a:rPr>
              <a:t>function</a:t>
            </a:r>
            <a:r>
              <a:rPr lang="en-US" sz="900" b="1" dirty="0">
                <a:solidFill>
                  <a:srgbClr val="000000"/>
                </a:solidFill>
                <a:latin typeface="Consolas" panose="020B0609020204030204" pitchFamily="49" charset="0"/>
              </a:rPr>
              <a:t> (event, context) {</a:t>
            </a:r>
          </a:p>
          <a:p>
            <a:r>
              <a:rPr lang="en-US" sz="900" b="1" dirty="0">
                <a:solidFill>
                  <a:srgbClr val="000000"/>
                </a:solidFill>
                <a:latin typeface="Consolas" panose="020B0609020204030204" pitchFamily="49" charset="0"/>
              </a:rPr>
              <a:t>    </a:t>
            </a:r>
            <a:r>
              <a:rPr lang="en-US" sz="900" b="1" dirty="0">
                <a:solidFill>
                  <a:srgbClr val="008000"/>
                </a:solidFill>
                <a:latin typeface="Consolas" panose="020B0609020204030204" pitchFamily="49" charset="0"/>
              </a:rPr>
              <a:t>// Load the common “</a:t>
            </a:r>
            <a:r>
              <a:rPr lang="en-US" sz="900" b="1" dirty="0" err="1">
                <a:solidFill>
                  <a:srgbClr val="008000"/>
                </a:solidFill>
                <a:latin typeface="Consolas" panose="020B0609020204030204" pitchFamily="49" charset="0"/>
              </a:rPr>
              <a:t>addReview</a:t>
            </a:r>
            <a:r>
              <a:rPr lang="en-US" sz="900" b="1" dirty="0">
                <a:solidFill>
                  <a:srgbClr val="008000"/>
                </a:solidFill>
                <a:latin typeface="Consolas" panose="020B0609020204030204" pitchFamily="49" charset="0"/>
              </a:rPr>
              <a:t>” module.</a:t>
            </a:r>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    </a:t>
            </a:r>
            <a:r>
              <a:rPr lang="en-US" sz="900" b="1" dirty="0" err="1">
                <a:solidFill>
                  <a:srgbClr val="0000FF"/>
                </a:solidFill>
                <a:latin typeface="Consolas" panose="020B0609020204030204" pitchFamily="49" charset="0"/>
              </a:rPr>
              <a:t>var</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addReviewModule</a:t>
            </a:r>
            <a:r>
              <a:rPr lang="en-US" sz="900" b="1" dirty="0">
                <a:solidFill>
                  <a:srgbClr val="000000"/>
                </a:solidFill>
                <a:latin typeface="Consolas" panose="020B0609020204030204" pitchFamily="49" charset="0"/>
              </a:rPr>
              <a:t> = require(</a:t>
            </a:r>
            <a:r>
              <a:rPr lang="en-US" sz="900" b="1" dirty="0">
                <a:solidFill>
                  <a:srgbClr val="A31515"/>
                </a:solidFill>
                <a:latin typeface="Consolas" panose="020B0609020204030204" pitchFamily="49" charset="0"/>
              </a:rPr>
              <a:t>"./</a:t>
            </a:r>
            <a:r>
              <a:rPr lang="en-US" sz="900" b="1" dirty="0" err="1">
                <a:solidFill>
                  <a:srgbClr val="A31515"/>
                </a:solidFill>
                <a:latin typeface="Consolas" panose="020B0609020204030204" pitchFamily="49" charset="0"/>
              </a:rPr>
              <a:t>addReview</a:t>
            </a:r>
            <a:r>
              <a:rPr lang="en-US" sz="900" b="1" dirty="0">
                <a:solidFill>
                  <a:srgbClr val="A31515"/>
                </a:solidFill>
                <a:latin typeface="Consolas" panose="020B0609020204030204" pitchFamily="49" charset="0"/>
              </a:rPr>
              <a:t>"</a:t>
            </a:r>
            <a:r>
              <a:rPr lang="en-US" sz="900" b="1" dirty="0">
                <a:solidFill>
                  <a:srgbClr val="000000"/>
                </a:solidFill>
                <a:latin typeface="Consolas" panose="020B0609020204030204" pitchFamily="49" charset="0"/>
              </a:rPr>
              <a:t>);</a:t>
            </a:r>
          </a:p>
          <a:p>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    </a:t>
            </a:r>
            <a:r>
              <a:rPr lang="en-US" sz="900" b="1" dirty="0" err="1">
                <a:solidFill>
                  <a:srgbClr val="0000FF"/>
                </a:solidFill>
                <a:latin typeface="Consolas" panose="020B0609020204030204" pitchFamily="49" charset="0"/>
              </a:rPr>
              <a:t>var</a:t>
            </a:r>
            <a:r>
              <a:rPr lang="en-US" sz="900" b="1" dirty="0">
                <a:solidFill>
                  <a:srgbClr val="000000"/>
                </a:solidFill>
                <a:latin typeface="Consolas" panose="020B0609020204030204" pitchFamily="49" charset="0"/>
              </a:rPr>
              <a:t> response = {</a:t>
            </a:r>
          </a:p>
          <a:p>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statusCode</a:t>
            </a:r>
            <a:r>
              <a:rPr lang="en-US" sz="900" b="1" dirty="0">
                <a:solidFill>
                  <a:srgbClr val="000000"/>
                </a:solidFill>
                <a:latin typeface="Consolas" panose="020B0609020204030204" pitchFamily="49" charset="0"/>
              </a:rPr>
              <a:t>: 200 </a:t>
            </a:r>
            <a:r>
              <a:rPr lang="en-US" sz="900" b="1" dirty="0">
                <a:solidFill>
                  <a:srgbClr val="008000"/>
                </a:solidFill>
                <a:latin typeface="Consolas" panose="020B0609020204030204" pitchFamily="49" charset="0"/>
              </a:rPr>
              <a:t>// OK</a:t>
            </a:r>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    };</a:t>
            </a:r>
          </a:p>
          <a:p>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    </a:t>
            </a:r>
            <a:r>
              <a:rPr lang="en-US" sz="900" b="1" dirty="0" err="1">
                <a:solidFill>
                  <a:srgbClr val="0000FF"/>
                </a:solidFill>
                <a:latin typeface="Consolas" panose="020B0609020204030204" pitchFamily="49" charset="0"/>
              </a:rPr>
              <a:t>var</a:t>
            </a:r>
            <a:r>
              <a:rPr lang="en-US" sz="900" b="1" dirty="0">
                <a:solidFill>
                  <a:srgbClr val="000000"/>
                </a:solidFill>
                <a:latin typeface="Consolas" panose="020B0609020204030204" pitchFamily="49" charset="0"/>
              </a:rPr>
              <a:t> service = {</a:t>
            </a:r>
          </a:p>
          <a:p>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badRequest</a:t>
            </a:r>
            <a:r>
              <a:rPr lang="en-US" sz="900" b="1" dirty="0">
                <a:solidFill>
                  <a:srgbClr val="000000"/>
                </a:solidFill>
                <a:latin typeface="Consolas" panose="020B0609020204030204" pitchFamily="49" charset="0"/>
              </a:rPr>
              <a:t>: </a:t>
            </a:r>
            <a:r>
              <a:rPr lang="en-US" sz="900" b="1" dirty="0">
                <a:solidFill>
                  <a:srgbClr val="0000FF"/>
                </a:solidFill>
                <a:latin typeface="Consolas" panose="020B0609020204030204" pitchFamily="49" charset="0"/>
              </a:rPr>
              <a:t>function</a:t>
            </a:r>
            <a:r>
              <a:rPr lang="en-US" sz="900" b="1" dirty="0">
                <a:solidFill>
                  <a:srgbClr val="000000"/>
                </a:solidFill>
                <a:latin typeface="Consolas" panose="020B0609020204030204" pitchFamily="49" charset="0"/>
              </a:rPr>
              <a:t>(message) {</a:t>
            </a:r>
          </a:p>
          <a:p>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response.statusCode</a:t>
            </a:r>
            <a:r>
              <a:rPr lang="en-US" sz="900" b="1" dirty="0">
                <a:solidFill>
                  <a:srgbClr val="000000"/>
                </a:solidFill>
                <a:latin typeface="Consolas" panose="020B0609020204030204" pitchFamily="49" charset="0"/>
              </a:rPr>
              <a:t> = 400; </a:t>
            </a:r>
            <a:r>
              <a:rPr lang="en-US" sz="900" b="1" dirty="0">
                <a:solidFill>
                  <a:srgbClr val="008000"/>
                </a:solidFill>
                <a:latin typeface="Consolas" panose="020B0609020204030204" pitchFamily="49" charset="0"/>
              </a:rPr>
              <a:t>// Bad request</a:t>
            </a:r>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response.body</a:t>
            </a:r>
            <a:r>
              <a:rPr lang="en-US" sz="900" b="1" dirty="0">
                <a:solidFill>
                  <a:srgbClr val="000000"/>
                </a:solidFill>
                <a:latin typeface="Consolas" panose="020B0609020204030204" pitchFamily="49" charset="0"/>
              </a:rPr>
              <a:t> = message;</a:t>
            </a:r>
          </a:p>
          <a:p>
            <a:r>
              <a:rPr lang="en-US" sz="900" b="1" dirty="0">
                <a:solidFill>
                  <a:srgbClr val="000000"/>
                </a:solidFill>
                <a:latin typeface="Consolas" panose="020B0609020204030204" pitchFamily="49" charset="0"/>
              </a:rPr>
              <a:t>        },</a:t>
            </a:r>
          </a:p>
          <a:p>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saveComment</a:t>
            </a:r>
            <a:r>
              <a:rPr lang="en-US" sz="900" b="1" dirty="0">
                <a:solidFill>
                  <a:srgbClr val="000000"/>
                </a:solidFill>
                <a:latin typeface="Consolas" panose="020B0609020204030204" pitchFamily="49" charset="0"/>
              </a:rPr>
              <a:t>: </a:t>
            </a:r>
            <a:r>
              <a:rPr lang="en-US" sz="900" b="1" dirty="0">
                <a:solidFill>
                  <a:srgbClr val="0000FF"/>
                </a:solidFill>
                <a:latin typeface="Consolas" panose="020B0609020204030204" pitchFamily="49" charset="0"/>
              </a:rPr>
              <a:t>function</a:t>
            </a:r>
            <a:r>
              <a:rPr lang="en-US" sz="900" b="1" dirty="0">
                <a:solidFill>
                  <a:srgbClr val="000000"/>
                </a:solidFill>
                <a:latin typeface="Consolas" panose="020B0609020204030204" pitchFamily="49" charset="0"/>
              </a:rPr>
              <a:t>(comment, callback) {</a:t>
            </a:r>
          </a:p>
          <a:p>
            <a:r>
              <a:rPr lang="en-US" sz="900" b="1" dirty="0">
                <a:solidFill>
                  <a:srgbClr val="000000"/>
                </a:solidFill>
                <a:latin typeface="Consolas" panose="020B0609020204030204" pitchFamily="49" charset="0"/>
              </a:rPr>
              <a:t>            </a:t>
            </a:r>
            <a:r>
              <a:rPr lang="en-US" sz="900" b="1" dirty="0">
                <a:solidFill>
                  <a:srgbClr val="008000"/>
                </a:solidFill>
                <a:latin typeface="Consolas" panose="020B0609020204030204" pitchFamily="49" charset="0"/>
              </a:rPr>
              <a:t>// Save review to </a:t>
            </a:r>
            <a:r>
              <a:rPr lang="en-US" sz="900" b="1" dirty="0" err="1">
                <a:solidFill>
                  <a:srgbClr val="008000"/>
                </a:solidFill>
                <a:latin typeface="Consolas" panose="020B0609020204030204" pitchFamily="49" charset="0"/>
              </a:rPr>
              <a:t>DynamoDb</a:t>
            </a:r>
            <a:r>
              <a:rPr lang="en-US" sz="900" b="1" dirty="0">
                <a:solidFill>
                  <a:srgbClr val="008000"/>
                </a:solidFill>
                <a:latin typeface="Consolas" panose="020B0609020204030204" pitchFamily="49" charset="0"/>
              </a:rPr>
              <a:t>.</a:t>
            </a:r>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            </a:t>
            </a:r>
            <a:r>
              <a:rPr lang="en-US" sz="900" b="1" dirty="0">
                <a:solidFill>
                  <a:srgbClr val="008000"/>
                </a:solidFill>
                <a:latin typeface="Consolas" panose="020B0609020204030204" pitchFamily="49" charset="0"/>
              </a:rPr>
              <a:t>// Once we're done here, signal to the</a:t>
            </a:r>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            </a:t>
            </a:r>
            <a:r>
              <a:rPr lang="en-US" sz="900" b="1" dirty="0">
                <a:solidFill>
                  <a:srgbClr val="008000"/>
                </a:solidFill>
                <a:latin typeface="Consolas" panose="020B0609020204030204" pitchFamily="49" charset="0"/>
              </a:rPr>
              <a:t>// “</a:t>
            </a:r>
            <a:r>
              <a:rPr lang="en-US" sz="900" b="1" dirty="0" err="1">
                <a:solidFill>
                  <a:srgbClr val="008000"/>
                </a:solidFill>
                <a:latin typeface="Consolas" panose="020B0609020204030204" pitchFamily="49" charset="0"/>
              </a:rPr>
              <a:t>addReview</a:t>
            </a:r>
            <a:r>
              <a:rPr lang="en-US" sz="900" b="1" dirty="0">
                <a:solidFill>
                  <a:srgbClr val="008000"/>
                </a:solidFill>
                <a:latin typeface="Consolas" panose="020B0609020204030204" pitchFamily="49" charset="0"/>
              </a:rPr>
              <a:t>" function that we're finished.</a:t>
            </a:r>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            callback();</a:t>
            </a:r>
          </a:p>
          <a:p>
            <a:r>
              <a:rPr lang="en-US" sz="900" b="1" dirty="0">
                <a:solidFill>
                  <a:srgbClr val="000000"/>
                </a:solidFill>
                <a:latin typeface="Consolas" panose="020B0609020204030204" pitchFamily="49" charset="0"/>
              </a:rPr>
              <a:t>        },</a:t>
            </a:r>
          </a:p>
          <a:p>
            <a:r>
              <a:rPr lang="en-US" sz="900" b="1" dirty="0">
                <a:solidFill>
                  <a:srgbClr val="000000"/>
                </a:solidFill>
                <a:latin typeface="Consolas" panose="020B0609020204030204" pitchFamily="49" charset="0"/>
              </a:rPr>
              <a:t>        done: </a:t>
            </a:r>
            <a:r>
              <a:rPr lang="en-US" sz="900" b="1" dirty="0">
                <a:solidFill>
                  <a:srgbClr val="0000FF"/>
                </a:solidFill>
                <a:latin typeface="Consolas" panose="020B0609020204030204" pitchFamily="49" charset="0"/>
              </a:rPr>
              <a:t>function</a:t>
            </a:r>
            <a:r>
              <a:rPr lang="en-US" sz="900" b="1" dirty="0">
                <a:solidFill>
                  <a:srgbClr val="000000"/>
                </a:solidFill>
                <a:latin typeface="Consolas" panose="020B0609020204030204" pitchFamily="49" charset="0"/>
              </a:rPr>
              <a:t> () {</a:t>
            </a:r>
          </a:p>
          <a:p>
            <a:r>
              <a:rPr lang="en-US" sz="900" b="1" dirty="0">
                <a:solidFill>
                  <a:srgbClr val="000000"/>
                </a:solidFill>
                <a:latin typeface="Consolas" panose="020B0609020204030204" pitchFamily="49" charset="0"/>
              </a:rPr>
              <a:t>            </a:t>
            </a:r>
            <a:r>
              <a:rPr lang="en-US" sz="900" b="1" dirty="0">
                <a:solidFill>
                  <a:srgbClr val="008000"/>
                </a:solidFill>
                <a:latin typeface="Consolas" panose="020B0609020204030204" pitchFamily="49" charset="0"/>
              </a:rPr>
              <a:t>// Signal to AWS that the function has finished.</a:t>
            </a:r>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context.succeed</a:t>
            </a:r>
            <a:r>
              <a:rPr lang="en-US" sz="900" b="1" dirty="0">
                <a:solidFill>
                  <a:srgbClr val="000000"/>
                </a:solidFill>
                <a:latin typeface="Consolas" panose="020B0609020204030204" pitchFamily="49" charset="0"/>
              </a:rPr>
              <a:t>(response);</a:t>
            </a:r>
          </a:p>
          <a:p>
            <a:r>
              <a:rPr lang="en-US" sz="900" b="1" dirty="0">
                <a:solidFill>
                  <a:srgbClr val="000000"/>
                </a:solidFill>
                <a:latin typeface="Consolas" panose="020B0609020204030204" pitchFamily="49" charset="0"/>
              </a:rPr>
              <a:t>        }</a:t>
            </a:r>
          </a:p>
          <a:p>
            <a:r>
              <a:rPr lang="en-US" sz="900" b="1" dirty="0">
                <a:solidFill>
                  <a:srgbClr val="000000"/>
                </a:solidFill>
                <a:latin typeface="Consolas" panose="020B0609020204030204" pitchFamily="49" charset="0"/>
              </a:rPr>
              <a:t>    };</a:t>
            </a:r>
          </a:p>
          <a:p>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    </a:t>
            </a:r>
            <a:r>
              <a:rPr lang="en-US" sz="900" b="1" dirty="0">
                <a:solidFill>
                  <a:srgbClr val="008000"/>
                </a:solidFill>
                <a:latin typeface="Consolas" panose="020B0609020204030204" pitchFamily="49" charset="0"/>
              </a:rPr>
              <a:t>// Invoke the “</a:t>
            </a:r>
            <a:r>
              <a:rPr lang="en-US" sz="900" b="1" dirty="0" err="1">
                <a:solidFill>
                  <a:srgbClr val="008000"/>
                </a:solidFill>
                <a:latin typeface="Consolas" panose="020B0609020204030204" pitchFamily="49" charset="0"/>
              </a:rPr>
              <a:t>addReview</a:t>
            </a:r>
            <a:r>
              <a:rPr lang="en-US" sz="900" b="1" dirty="0">
                <a:solidFill>
                  <a:srgbClr val="008000"/>
                </a:solidFill>
                <a:latin typeface="Consolas" panose="020B0609020204030204" pitchFamily="49" charset="0"/>
              </a:rPr>
              <a:t>" function providing</a:t>
            </a:r>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    </a:t>
            </a:r>
            <a:r>
              <a:rPr lang="en-US" sz="900" b="1" dirty="0">
                <a:solidFill>
                  <a:srgbClr val="008000"/>
                </a:solidFill>
                <a:latin typeface="Consolas" panose="020B0609020204030204" pitchFamily="49" charset="0"/>
              </a:rPr>
              <a:t>// the comment and the AWS-specific service</a:t>
            </a:r>
            <a:endParaRPr lang="en-US" sz="900" b="1" dirty="0">
              <a:solidFill>
                <a:srgbClr val="000000"/>
              </a:solidFill>
              <a:latin typeface="Consolas" panose="020B0609020204030204" pitchFamily="49" charset="0"/>
            </a:endParaRPr>
          </a:p>
          <a:p>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addReviewModule.addReview</a:t>
            </a:r>
            <a:r>
              <a:rPr lang="en-US" sz="900" b="1" dirty="0">
                <a:solidFill>
                  <a:srgbClr val="000000"/>
                </a:solidFill>
                <a:latin typeface="Consolas" panose="020B0609020204030204" pitchFamily="49" charset="0"/>
              </a:rPr>
              <a:t>(</a:t>
            </a:r>
            <a:r>
              <a:rPr lang="en-US" sz="900" b="1" dirty="0" err="1">
                <a:solidFill>
                  <a:srgbClr val="000000"/>
                </a:solidFill>
                <a:latin typeface="Consolas" panose="020B0609020204030204" pitchFamily="49" charset="0"/>
              </a:rPr>
              <a:t>event.comment</a:t>
            </a:r>
            <a:r>
              <a:rPr lang="en-US" sz="900" b="1" dirty="0">
                <a:solidFill>
                  <a:srgbClr val="000000"/>
                </a:solidFill>
                <a:latin typeface="Consolas" panose="020B0609020204030204" pitchFamily="49" charset="0"/>
              </a:rPr>
              <a:t>, service);</a:t>
            </a:r>
          </a:p>
          <a:p>
            <a:r>
              <a:rPr lang="en-US" sz="900" b="1" dirty="0">
                <a:solidFill>
                  <a:srgbClr val="000000"/>
                </a:solidFill>
                <a:latin typeface="Consolas" panose="020B0609020204030204" pitchFamily="49" charset="0"/>
              </a:rPr>
              <a:t>};</a:t>
            </a:r>
            <a:endParaRPr lang="en-US" sz="900" b="1" dirty="0">
              <a:solidFill>
                <a:schemeClr val="tx1"/>
              </a:solidFill>
              <a:latin typeface="Consolas" panose="020B0609020204030204" pitchFamily="49"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1744" y="2049462"/>
            <a:ext cx="615553" cy="738664"/>
          </a:xfrm>
          <a:prstGeom prst="rect">
            <a:avLst/>
          </a:prstGeom>
        </p:spPr>
      </p:pic>
    </p:spTree>
    <p:extLst>
      <p:ext uri="{BB962C8B-B14F-4D97-AF65-F5344CB8AC3E}">
        <p14:creationId xmlns:p14="http://schemas.microsoft.com/office/powerpoint/2010/main" val="420737379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a:spLocks/>
          </p:cNvSpPr>
          <p:nvPr/>
        </p:nvSpPr>
        <p:spPr>
          <a:xfrm>
            <a:off x="274638" y="2125662"/>
            <a:ext cx="11887199" cy="2179058"/>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7200" b="1" i="0" u="sng" strike="noStrike" kern="1200" cap="none" spc="-100" normalizeH="0" baseline="0" noProof="0">
                <a:ln w="3175">
                  <a:noFill/>
                </a:ln>
                <a:gradFill>
                  <a:gsLst>
                    <a:gs pos="100000">
                      <a:srgbClr val="FFFFFF"/>
                    </a:gs>
                    <a:gs pos="0">
                      <a:srgbClr val="FFFFFF"/>
                    </a:gs>
                  </a:gsLst>
                  <a:lin ang="5400000" scaled="0"/>
                </a:gradFill>
                <a:effectLst/>
                <a:uLnTx/>
                <a:uFillTx/>
                <a:latin typeface="Segoe UI Light"/>
                <a:ea typeface="+mn-ea"/>
                <a:cs typeface="Segoe UI" pitchFamily="34" charset="0"/>
              </a:rPr>
              <a:t>D</a:t>
            </a:r>
            <a:r>
              <a:rPr kumimoji="0" lang="en-US" sz="7200" b="0" i="0" u="none" strike="noStrike" kern="1200" cap="none" spc="-100" normalizeH="0" baseline="0" noProof="0">
                <a:ln w="3175">
                  <a:noFill/>
                </a:ln>
                <a:gradFill>
                  <a:gsLst>
                    <a:gs pos="100000">
                      <a:srgbClr val="FFFFFF"/>
                    </a:gs>
                    <a:gs pos="0">
                      <a:srgbClr val="FFFFFF"/>
                    </a:gs>
                  </a:gsLst>
                  <a:lin ang="5400000" scaled="0"/>
                </a:gradFill>
                <a:effectLst/>
                <a:uLnTx/>
                <a:uFillTx/>
                <a:latin typeface="Segoe UI Light"/>
                <a:ea typeface="+mn-ea"/>
                <a:cs typeface="Segoe UI" pitchFamily="34" charset="0"/>
              </a:rPr>
              <a:t>ependency Inversion Principle</a:t>
            </a:r>
            <a:endParaRPr kumimoji="0" lang="en-US" sz="72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endParaRPr>
          </a:p>
        </p:txBody>
      </p:sp>
      <p:sp>
        <p:nvSpPr>
          <p:cNvPr id="3" name="Title 4"/>
          <p:cNvSpPr txBox="1">
            <a:spLocks/>
          </p:cNvSpPr>
          <p:nvPr/>
        </p:nvSpPr>
        <p:spPr>
          <a:xfrm>
            <a:off x="274638" y="4185800"/>
            <a:ext cx="11963399" cy="738664"/>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One should depend upon abstractions, not concretions.</a:t>
            </a:r>
          </a:p>
        </p:txBody>
      </p:sp>
    </p:spTree>
    <p:extLst>
      <p:ext uri="{BB962C8B-B14F-4D97-AF65-F5344CB8AC3E}">
        <p14:creationId xmlns:p14="http://schemas.microsoft.com/office/powerpoint/2010/main" val="2493573429"/>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23113" y="4603540"/>
            <a:ext cx="2057400" cy="2069486"/>
          </a:xfrm>
          <a:prstGeom prst="rect">
            <a:avLst/>
          </a:prstGeom>
        </p:spPr>
      </p:pic>
      <p:pic>
        <p:nvPicPr>
          <p:cNvPr id="3" name="Picture 2"/>
          <p:cNvPicPr>
            <a:picLocks noChangeAspect="1"/>
          </p:cNvPicPr>
          <p:nvPr/>
        </p:nvPicPr>
        <p:blipFill>
          <a:blip r:embed="rId4"/>
          <a:stretch>
            <a:fillRect/>
          </a:stretch>
        </p:blipFill>
        <p:spPr>
          <a:xfrm>
            <a:off x="216020" y="2407754"/>
            <a:ext cx="2057400" cy="2078180"/>
          </a:xfrm>
          <a:prstGeom prst="rect">
            <a:avLst/>
          </a:prstGeom>
        </p:spPr>
      </p:pic>
      <p:sp>
        <p:nvSpPr>
          <p:cNvPr id="12" name="TextBox 11"/>
          <p:cNvSpPr txBox="1"/>
          <p:nvPr/>
        </p:nvSpPr>
        <p:spPr>
          <a:xfrm>
            <a:off x="2408267" y="3077512"/>
            <a:ext cx="9968113" cy="738664"/>
          </a:xfrm>
          <a:prstGeom prst="rect">
            <a:avLst/>
          </a:prstGeom>
          <a:noFill/>
        </p:spPr>
        <p:txBody>
          <a:bodyPr wrap="square" lIns="182880" tIns="146304" rIns="182880" bIns="146304" rtlCol="0">
            <a:spAutoFit/>
          </a:bodyPr>
          <a:lstStyle/>
          <a:p>
            <a:pPr>
              <a:lnSpc>
                <a:spcPct val="90000"/>
              </a:lnSpc>
              <a:spcAft>
                <a:spcPts val="600"/>
              </a:spcAft>
            </a:pPr>
            <a:r>
              <a:rPr lang="en-US" sz="3200" dirty="0">
                <a:gradFill>
                  <a:gsLst>
                    <a:gs pos="2917">
                      <a:srgbClr val="353535"/>
                    </a:gs>
                    <a:gs pos="30000">
                      <a:srgbClr val="353535"/>
                    </a:gs>
                  </a:gsLst>
                  <a:lin ang="5400000" scaled="0"/>
                </a:gradFill>
                <a:latin typeface="Segoe UI Semilight"/>
              </a:rPr>
              <a:t>Mike was promoted to CTO.</a:t>
            </a:r>
          </a:p>
        </p:txBody>
      </p:sp>
      <p:sp>
        <p:nvSpPr>
          <p:cNvPr id="13" name="TextBox 12"/>
          <p:cNvSpPr txBox="1"/>
          <p:nvPr/>
        </p:nvSpPr>
        <p:spPr>
          <a:xfrm>
            <a:off x="2433202" y="249434"/>
            <a:ext cx="9968113" cy="2145203"/>
          </a:xfrm>
          <a:prstGeom prst="rect">
            <a:avLst/>
          </a:prstGeom>
          <a:noFill/>
        </p:spPr>
        <p:txBody>
          <a:bodyPr wrap="square" lIns="182880" tIns="146304" rIns="182880" bIns="146304" rtlCol="0">
            <a:spAutoFit/>
          </a:bodyPr>
          <a:lstStyle/>
          <a:p>
            <a:pPr>
              <a:lnSpc>
                <a:spcPct val="90000"/>
              </a:lnSpc>
              <a:spcAft>
                <a:spcPts val="600"/>
              </a:spcAft>
            </a:pPr>
            <a:r>
              <a:rPr lang="en-US" sz="3200" dirty="0">
                <a:gradFill>
                  <a:gsLst>
                    <a:gs pos="2917">
                      <a:srgbClr val="353535"/>
                    </a:gs>
                    <a:gs pos="30000">
                      <a:srgbClr val="353535"/>
                    </a:gs>
                  </a:gsLst>
                  <a:lin ang="5400000" scaled="0"/>
                </a:gradFill>
                <a:latin typeface="Segoe UI Semilight"/>
              </a:rPr>
              <a:t>The application launched on schedule and under budget and has been a complete success.</a:t>
            </a:r>
          </a:p>
          <a:p>
            <a:pPr>
              <a:lnSpc>
                <a:spcPct val="90000"/>
              </a:lnSpc>
              <a:spcAft>
                <a:spcPts val="600"/>
              </a:spcAft>
            </a:pPr>
            <a:r>
              <a:rPr lang="en-US" sz="3200" dirty="0">
                <a:gradFill>
                  <a:gsLst>
                    <a:gs pos="2917">
                      <a:srgbClr val="353535"/>
                    </a:gs>
                    <a:gs pos="30000">
                      <a:srgbClr val="353535"/>
                    </a:gs>
                  </a:gsLst>
                  <a:lin ang="5400000" scaled="0"/>
                </a:gradFill>
                <a:latin typeface="Segoe UI Semilight"/>
              </a:rPr>
              <a:t>Revenue has doubled and the site now welcomes more than 10,000 unique visitors per month.</a:t>
            </a:r>
          </a:p>
        </p:txBody>
      </p:sp>
      <p:sp>
        <p:nvSpPr>
          <p:cNvPr id="14" name="TextBox 13"/>
          <p:cNvSpPr txBox="1"/>
          <p:nvPr/>
        </p:nvSpPr>
        <p:spPr>
          <a:xfrm>
            <a:off x="2408267" y="5047352"/>
            <a:ext cx="9968113" cy="1181862"/>
          </a:xfrm>
          <a:prstGeom prst="rect">
            <a:avLst/>
          </a:prstGeom>
          <a:noFill/>
        </p:spPr>
        <p:txBody>
          <a:bodyPr wrap="square" lIns="182880" tIns="146304" rIns="182880" bIns="146304" rtlCol="0">
            <a:spAutoFit/>
          </a:bodyPr>
          <a:lstStyle/>
          <a:p>
            <a:pPr>
              <a:lnSpc>
                <a:spcPct val="90000"/>
              </a:lnSpc>
              <a:spcAft>
                <a:spcPts val="600"/>
              </a:spcAft>
            </a:pPr>
            <a:r>
              <a:rPr lang="en-US" sz="3200" dirty="0">
                <a:gradFill>
                  <a:gsLst>
                    <a:gs pos="2917">
                      <a:srgbClr val="353535"/>
                    </a:gs>
                    <a:gs pos="30000">
                      <a:srgbClr val="353535"/>
                    </a:gs>
                  </a:gsLst>
                  <a:lin ang="5400000" scaled="0"/>
                </a:gradFill>
                <a:latin typeface="Segoe UI Semilight"/>
              </a:rPr>
              <a:t>Sharon was promoted to Director of Application Development.</a:t>
            </a:r>
          </a:p>
        </p:txBody>
      </p:sp>
    </p:spTree>
    <p:extLst>
      <p:ext uri="{BB962C8B-B14F-4D97-AF65-F5344CB8AC3E}">
        <p14:creationId xmlns:p14="http://schemas.microsoft.com/office/powerpoint/2010/main" val="9393089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639" y="2952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2" normalizeH="0" baseline="0" noProof="0">
                <a:ln w="3175">
                  <a:noFill/>
                </a:ln>
                <a:gradFill>
                  <a:gsLst>
                    <a:gs pos="1250">
                      <a:srgbClr val="353535"/>
                    </a:gs>
                    <a:gs pos="100000">
                      <a:srgbClr val="353535"/>
                    </a:gs>
                  </a:gsLst>
                  <a:lin ang="5400000" scaled="0"/>
                </a:gradFill>
                <a:effectLst/>
                <a:uLnTx/>
                <a:uFillTx/>
                <a:latin typeface="Segoe UI Light"/>
                <a:ea typeface="+mn-ea"/>
                <a:cs typeface="Segoe UI" pitchFamily="34" charset="0"/>
              </a:rPr>
              <a:t>The Importance of DevOps</a:t>
            </a:r>
            <a:endParaRPr kumimoji="0" lang="en-US" sz="4800" b="0" i="0" u="none" strike="noStrike" kern="1200" cap="none" spc="-102" normalizeH="0" baseline="0" noProof="0" dirty="0">
              <a:ln w="3175">
                <a:noFill/>
              </a:ln>
              <a:gradFill>
                <a:gsLst>
                  <a:gs pos="1250">
                    <a:srgbClr val="353535"/>
                  </a:gs>
                  <a:gs pos="100000">
                    <a:srgbClr val="353535"/>
                  </a:gs>
                </a:gsLst>
                <a:lin ang="5400000" scaled="0"/>
              </a:gradFill>
              <a:effectLst/>
              <a:uLnTx/>
              <a:uFillTx/>
              <a:latin typeface="Segoe UI Light"/>
              <a:ea typeface="+mn-ea"/>
              <a:cs typeface="Segoe UI" pitchFamily="34" charset="0"/>
            </a:endParaRPr>
          </a:p>
        </p:txBody>
      </p:sp>
      <p:sp>
        <p:nvSpPr>
          <p:cNvPr id="3" name="Text Placeholder 2"/>
          <p:cNvSpPr txBox="1">
            <a:spLocks/>
          </p:cNvSpPr>
          <p:nvPr/>
        </p:nvSpPr>
        <p:spPr>
          <a:xfrm>
            <a:off x="274638" y="1212851"/>
            <a:ext cx="11887200" cy="3427411"/>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0" i="0" u="none" strike="noStrike" kern="1200" cap="none" spc="0" normalizeH="0" baseline="0" noProof="0" dirty="0">
                <a:ln>
                  <a:noFill/>
                </a:ln>
                <a:gradFill>
                  <a:gsLst>
                    <a:gs pos="1250">
                      <a:srgbClr val="353535"/>
                    </a:gs>
                    <a:gs pos="99000">
                      <a:srgbClr val="353535"/>
                    </a:gs>
                  </a:gsLst>
                  <a:lin ang="5400000" scaled="0"/>
                </a:gradFill>
                <a:effectLst/>
                <a:uLnTx/>
                <a:uFillTx/>
                <a:latin typeface="Segoe UI Light"/>
                <a:ea typeface="+mn-ea"/>
                <a:cs typeface="+mn-cs"/>
              </a:rPr>
              <a:t>Increased deployment complexity</a:t>
            </a: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0" i="0" u="none" strike="noStrike" kern="1200" cap="none" spc="0" normalizeH="0" baseline="0" noProof="0" dirty="0">
                <a:ln>
                  <a:noFill/>
                </a:ln>
                <a:gradFill>
                  <a:gsLst>
                    <a:gs pos="1250">
                      <a:srgbClr val="353535"/>
                    </a:gs>
                    <a:gs pos="99000">
                      <a:srgbClr val="353535"/>
                    </a:gs>
                  </a:gsLst>
                  <a:lin ang="5400000" scaled="0"/>
                </a:gradFill>
                <a:effectLst/>
                <a:uLnTx/>
                <a:uFillTx/>
                <a:latin typeface="Segoe UI Light"/>
                <a:ea typeface="+mn-ea"/>
                <a:cs typeface="+mn-cs"/>
              </a:rPr>
              <a:t>Health monitoring is critical</a:t>
            </a: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0" i="0" u="none" strike="noStrike" kern="1200" cap="none" spc="0" normalizeH="0" baseline="0" noProof="0" dirty="0">
                <a:ln>
                  <a:noFill/>
                </a:ln>
                <a:gradFill>
                  <a:gsLst>
                    <a:gs pos="1250">
                      <a:srgbClr val="353535"/>
                    </a:gs>
                    <a:gs pos="99000">
                      <a:srgbClr val="353535"/>
                    </a:gs>
                  </a:gsLst>
                  <a:lin ang="5400000" scaled="0"/>
                </a:gradFill>
                <a:effectLst/>
                <a:uLnTx/>
                <a:uFillTx/>
                <a:latin typeface="Segoe UI Light"/>
                <a:ea typeface="+mn-ea"/>
                <a:cs typeface="+mn-cs"/>
              </a:rPr>
              <a:t>Leverage versioning when rolling out updates</a:t>
            </a: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0" i="0" u="none" strike="noStrike" kern="1200" cap="none" spc="0" normalizeH="0" baseline="0" noProof="0" dirty="0">
                <a:ln>
                  <a:noFill/>
                </a:ln>
                <a:gradFill>
                  <a:gsLst>
                    <a:gs pos="1250">
                      <a:srgbClr val="353535"/>
                    </a:gs>
                    <a:gs pos="99000">
                      <a:srgbClr val="353535"/>
                    </a:gs>
                  </a:gsLst>
                  <a:lin ang="5400000" scaled="0"/>
                </a:gradFill>
                <a:effectLst/>
                <a:uLnTx/>
                <a:uFillTx/>
                <a:latin typeface="Segoe UI Light"/>
                <a:ea typeface="+mn-ea"/>
                <a:cs typeface="+mn-cs"/>
              </a:rPr>
              <a:t>Define your branching strategy up front</a:t>
            </a: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0" i="0" u="none" strike="noStrike" kern="1200" cap="none" spc="0" normalizeH="0" baseline="0" noProof="0" dirty="0">
                <a:ln>
                  <a:noFill/>
                </a:ln>
                <a:gradFill>
                  <a:gsLst>
                    <a:gs pos="1250">
                      <a:srgbClr val="353535"/>
                    </a:gs>
                    <a:gs pos="99000">
                      <a:srgbClr val="353535"/>
                    </a:gs>
                  </a:gsLst>
                  <a:lin ang="5400000" scaled="0"/>
                </a:gradFill>
                <a:effectLst/>
                <a:uLnTx/>
                <a:uFillTx/>
                <a:latin typeface="Segoe UI Light"/>
                <a:ea typeface="+mn-ea"/>
                <a:cs typeface="+mn-cs"/>
              </a:rPr>
              <a:t>Automation is key</a:t>
            </a: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4000" b="0" i="0" u="none" strike="noStrike" kern="1200" cap="none" spc="0" normalizeH="0" baseline="0" noProof="0" dirty="0">
              <a:ln>
                <a:noFill/>
              </a:ln>
              <a:gradFill>
                <a:gsLst>
                  <a:gs pos="1250">
                    <a:srgbClr val="353535"/>
                  </a:gs>
                  <a:gs pos="99000">
                    <a:srgbClr val="353535"/>
                  </a:gs>
                </a:gsLst>
                <a:lin ang="5400000" scaled="0"/>
              </a:gradFill>
              <a:effectLst/>
              <a:uLnTx/>
              <a:uFillTx/>
              <a:latin typeface="Segoe UI Light"/>
              <a:ea typeface="+mn-ea"/>
              <a:cs typeface="+mn-cs"/>
            </a:endParaRP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4000" b="0" i="0" u="none" strike="noStrike" kern="1200" cap="none" spc="0" normalizeH="0" baseline="0" noProof="0" dirty="0">
              <a:ln>
                <a:noFill/>
              </a:ln>
              <a:gradFill>
                <a:gsLst>
                  <a:gs pos="1250">
                    <a:srgbClr val="353535"/>
                  </a:gs>
                  <a:gs pos="99000">
                    <a:srgbClr val="353535"/>
                  </a:gs>
                </a:gsLst>
                <a:lin ang="5400000" scaled="0"/>
              </a:gradFill>
              <a:effectLst/>
              <a:uLnTx/>
              <a:uFillTx/>
              <a:latin typeface="Segoe UI Light"/>
              <a:ea typeface="+mn-ea"/>
              <a:cs typeface="+mn-cs"/>
            </a:endParaRP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4000" b="0" i="0" u="none" strike="noStrike" kern="1200" cap="none" spc="0" normalizeH="0" baseline="0" noProof="0" dirty="0">
              <a:ln>
                <a:noFill/>
              </a:ln>
              <a:gradFill>
                <a:gsLst>
                  <a:gs pos="1250">
                    <a:srgbClr val="353535"/>
                  </a:gs>
                  <a:gs pos="99000">
                    <a:srgbClr val="353535"/>
                  </a:gs>
                </a:gsLst>
                <a:lin ang="5400000" scaled="0"/>
              </a:gradFill>
              <a:effectLst/>
              <a:uLnTx/>
              <a:uFillTx/>
              <a:latin typeface="Segoe UI Light"/>
              <a:ea typeface="+mn-ea"/>
              <a:cs typeface="+mn-cs"/>
            </a:endParaRP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4000" b="0" i="0" u="none" strike="noStrike" kern="1200" cap="none" spc="0" normalizeH="0" baseline="0" noProof="0" dirty="0">
              <a:ln>
                <a:noFill/>
              </a:ln>
              <a:gradFill>
                <a:gsLst>
                  <a:gs pos="1250">
                    <a:srgbClr val="353535"/>
                  </a:gs>
                  <a:gs pos="99000">
                    <a:srgbClr val="353535"/>
                  </a:gs>
                </a:gsLst>
                <a:lin ang="5400000" scaled="0"/>
              </a:gradFill>
              <a:effectLst/>
              <a:uLnTx/>
              <a:uFillTx/>
              <a:latin typeface="Segoe UI Light"/>
              <a:ea typeface="+mn-ea"/>
              <a:cs typeface="+mn-cs"/>
            </a:endParaRP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4000" b="0" i="0" u="none" strike="noStrike" kern="1200" cap="none" spc="0" normalizeH="0" baseline="0" noProof="0" dirty="0">
              <a:ln>
                <a:noFill/>
              </a:ln>
              <a:gradFill>
                <a:gsLst>
                  <a:gs pos="1250">
                    <a:srgbClr val="353535"/>
                  </a:gs>
                  <a:gs pos="99000">
                    <a:srgbClr val="353535"/>
                  </a:gs>
                </a:gsLst>
                <a:lin ang="5400000" scaled="0"/>
              </a:gradFill>
              <a:effectLst/>
              <a:uLnTx/>
              <a:uFillTx/>
              <a:latin typeface="Segoe UI Light"/>
              <a:ea typeface="+mn-ea"/>
              <a:cs typeface="+mn-cs"/>
            </a:endParaRPr>
          </a:p>
        </p:txBody>
      </p:sp>
      <p:pic>
        <p:nvPicPr>
          <p:cNvPr id="4" name="Picture 3"/>
          <p:cNvPicPr>
            <a:picLocks noChangeAspect="1"/>
          </p:cNvPicPr>
          <p:nvPr/>
        </p:nvPicPr>
        <p:blipFill>
          <a:blip r:embed="rId3"/>
          <a:stretch>
            <a:fillRect/>
          </a:stretch>
        </p:blipFill>
        <p:spPr>
          <a:xfrm>
            <a:off x="5656263" y="4411662"/>
            <a:ext cx="6505575" cy="2286000"/>
          </a:xfrm>
          <a:prstGeom prst="rect">
            <a:avLst/>
          </a:prstGeom>
          <a:ln>
            <a:solidFill>
              <a:srgbClr val="353535"/>
            </a:solidFill>
            <a:prstDash val="soli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785994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6"/>
          <p:cNvSpPr txBox="1">
            <a:spLocks/>
          </p:cNvSpPr>
          <p:nvPr/>
        </p:nvSpPr>
        <p:spPr>
          <a:xfrm>
            <a:off x="274639" y="2952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2" normalizeH="0" baseline="0" noProof="0">
                <a:ln w="3175">
                  <a:noFill/>
                </a:ln>
                <a:gradFill>
                  <a:gsLst>
                    <a:gs pos="1250">
                      <a:srgbClr val="353535"/>
                    </a:gs>
                    <a:gs pos="100000">
                      <a:srgbClr val="353535"/>
                    </a:gs>
                  </a:gsLst>
                  <a:lin ang="5400000" scaled="0"/>
                </a:gradFill>
                <a:effectLst/>
                <a:uLnTx/>
                <a:uFillTx/>
                <a:latin typeface="Segoe UI Light"/>
                <a:ea typeface="+mn-ea"/>
                <a:cs typeface="Segoe UI" pitchFamily="34" charset="0"/>
              </a:rPr>
              <a:t>SOLID Principles Review</a:t>
            </a:r>
            <a:endParaRPr kumimoji="0" lang="en-US" sz="4800" b="0" i="0" u="none" strike="noStrike" kern="1200" cap="none" spc="-102" normalizeH="0" baseline="0" noProof="0" dirty="0">
              <a:ln w="3175">
                <a:noFill/>
              </a:ln>
              <a:gradFill>
                <a:gsLst>
                  <a:gs pos="1250">
                    <a:srgbClr val="353535"/>
                  </a:gs>
                  <a:gs pos="100000">
                    <a:srgbClr val="353535"/>
                  </a:gs>
                </a:gsLst>
                <a:lin ang="5400000" scaled="0"/>
              </a:gradFill>
              <a:effectLst/>
              <a:uLnTx/>
              <a:uFillTx/>
              <a:latin typeface="Segoe UI Light"/>
              <a:ea typeface="+mn-ea"/>
              <a:cs typeface="Segoe UI" pitchFamily="34" charset="0"/>
            </a:endParaRPr>
          </a:p>
        </p:txBody>
      </p:sp>
      <p:sp>
        <p:nvSpPr>
          <p:cNvPr id="7" name="Text Placeholder 5"/>
          <p:cNvSpPr txBox="1">
            <a:spLocks/>
          </p:cNvSpPr>
          <p:nvPr/>
        </p:nvSpPr>
        <p:spPr>
          <a:xfrm>
            <a:off x="274639" y="1212850"/>
            <a:ext cx="457198" cy="3447098"/>
          </a:xfrm>
          <a:prstGeom prst="rect">
            <a:avLst/>
          </a:prstGeom>
        </p:spPr>
        <p:txBody>
          <a:bodyPr vert="horz" wrap="square" lIns="0" tIns="91440" rIns="0"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r"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1" i="0" u="none" strike="noStrike" kern="1200" cap="none" spc="0" normalizeH="0" baseline="0" noProof="0">
                <a:ln>
                  <a:noFill/>
                </a:ln>
                <a:gradFill>
                  <a:gsLst>
                    <a:gs pos="1250">
                      <a:srgbClr val="353535"/>
                    </a:gs>
                    <a:gs pos="99000">
                      <a:srgbClr val="353535"/>
                    </a:gs>
                  </a:gsLst>
                  <a:lin ang="5400000" scaled="0"/>
                </a:gradFill>
                <a:effectLst/>
                <a:uLnTx/>
                <a:uFillTx/>
                <a:latin typeface="Segoe UI Light"/>
                <a:ea typeface="+mn-ea"/>
                <a:cs typeface="+mn-cs"/>
              </a:rPr>
              <a:t>S</a:t>
            </a:r>
          </a:p>
          <a:p>
            <a:pPr marL="0" marR="0" lvl="0" indent="0" algn="r"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1" i="0" u="none" strike="noStrike" kern="1200" cap="none" spc="0" normalizeH="0" baseline="0" noProof="0">
                <a:ln>
                  <a:noFill/>
                </a:ln>
                <a:gradFill>
                  <a:gsLst>
                    <a:gs pos="1250">
                      <a:srgbClr val="353535"/>
                    </a:gs>
                    <a:gs pos="99000">
                      <a:srgbClr val="353535"/>
                    </a:gs>
                  </a:gsLst>
                  <a:lin ang="5400000" scaled="0"/>
                </a:gradFill>
                <a:effectLst/>
                <a:uLnTx/>
                <a:uFillTx/>
                <a:latin typeface="Segoe UI Light"/>
                <a:ea typeface="+mn-ea"/>
                <a:cs typeface="+mn-cs"/>
              </a:rPr>
              <a:t>O</a:t>
            </a:r>
          </a:p>
          <a:p>
            <a:pPr marL="0" marR="0" lvl="0" indent="0" algn="r"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1" i="0" u="none" strike="noStrike" kern="1200" cap="none" spc="0" normalizeH="0" baseline="0" noProof="0">
                <a:ln>
                  <a:noFill/>
                </a:ln>
                <a:gradFill>
                  <a:gsLst>
                    <a:gs pos="1250">
                      <a:srgbClr val="353535"/>
                    </a:gs>
                    <a:gs pos="99000">
                      <a:srgbClr val="353535"/>
                    </a:gs>
                  </a:gsLst>
                  <a:lin ang="5400000" scaled="0"/>
                </a:gradFill>
                <a:effectLst/>
                <a:uLnTx/>
                <a:uFillTx/>
                <a:latin typeface="Segoe UI Light"/>
                <a:ea typeface="+mn-ea"/>
                <a:cs typeface="+mn-cs"/>
              </a:rPr>
              <a:t>L</a:t>
            </a:r>
          </a:p>
          <a:p>
            <a:pPr marL="0" marR="0" lvl="0" indent="0" algn="r"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1" i="0" u="none" strike="noStrike" kern="1200" cap="none" spc="0" normalizeH="0" baseline="0" noProof="0">
                <a:ln>
                  <a:noFill/>
                </a:ln>
                <a:gradFill>
                  <a:gsLst>
                    <a:gs pos="1250">
                      <a:srgbClr val="353535"/>
                    </a:gs>
                    <a:gs pos="99000">
                      <a:srgbClr val="353535"/>
                    </a:gs>
                  </a:gsLst>
                  <a:lin ang="5400000" scaled="0"/>
                </a:gradFill>
                <a:effectLst/>
                <a:uLnTx/>
                <a:uFillTx/>
                <a:latin typeface="Segoe UI Light"/>
                <a:ea typeface="+mn-ea"/>
                <a:cs typeface="+mn-cs"/>
              </a:rPr>
              <a:t>I</a:t>
            </a:r>
          </a:p>
          <a:p>
            <a:pPr marL="0" marR="0" lvl="0" indent="0" algn="r"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1" i="0" u="none" strike="noStrike" kern="1200" cap="none" spc="0" normalizeH="0" baseline="0" noProof="0">
                <a:ln>
                  <a:noFill/>
                </a:ln>
                <a:gradFill>
                  <a:gsLst>
                    <a:gs pos="1250">
                      <a:srgbClr val="353535"/>
                    </a:gs>
                    <a:gs pos="99000">
                      <a:srgbClr val="353535"/>
                    </a:gs>
                  </a:gsLst>
                  <a:lin ang="5400000" scaled="0"/>
                </a:gradFill>
                <a:effectLst/>
                <a:uLnTx/>
                <a:uFillTx/>
                <a:latin typeface="Segoe UI Light"/>
                <a:ea typeface="+mn-ea"/>
                <a:cs typeface="+mn-cs"/>
              </a:rPr>
              <a:t>D</a:t>
            </a:r>
            <a:endParaRPr kumimoji="0" lang="en-US" sz="4000" b="1" i="0" u="none" strike="noStrike" kern="1200" cap="none" spc="0" normalizeH="0" baseline="0" noProof="0" dirty="0">
              <a:ln>
                <a:noFill/>
              </a:ln>
              <a:gradFill>
                <a:gsLst>
                  <a:gs pos="1250">
                    <a:srgbClr val="353535"/>
                  </a:gs>
                  <a:gs pos="99000">
                    <a:srgbClr val="353535"/>
                  </a:gs>
                </a:gsLst>
                <a:lin ang="5400000" scaled="0"/>
              </a:gradFill>
              <a:effectLst/>
              <a:uLnTx/>
              <a:uFillTx/>
              <a:latin typeface="Segoe UI Light"/>
              <a:ea typeface="+mn-ea"/>
              <a:cs typeface="+mn-cs"/>
            </a:endParaRPr>
          </a:p>
        </p:txBody>
      </p:sp>
      <p:sp>
        <p:nvSpPr>
          <p:cNvPr id="8" name="Text Placeholder 5"/>
          <p:cNvSpPr txBox="1">
            <a:spLocks/>
          </p:cNvSpPr>
          <p:nvPr/>
        </p:nvSpPr>
        <p:spPr>
          <a:xfrm>
            <a:off x="731520" y="1211262"/>
            <a:ext cx="10225148" cy="3447098"/>
          </a:xfrm>
          <a:prstGeom prst="rect">
            <a:avLst/>
          </a:prstGeom>
        </p:spPr>
        <p:txBody>
          <a:bodyPr vert="horz" wrap="square" lIns="0" tIns="91440" rIns="0"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0" i="0" u="none" strike="noStrike" kern="1200" cap="none" spc="0" normalizeH="0" baseline="0" noProof="0" dirty="0">
                <a:ln>
                  <a:noFill/>
                </a:ln>
                <a:solidFill>
                  <a:srgbClr val="353535"/>
                </a:solidFill>
                <a:effectLst/>
                <a:uLnTx/>
                <a:uFillTx/>
                <a:latin typeface="Segoe UI Light"/>
                <a:ea typeface="+mn-ea"/>
                <a:cs typeface="+mn-cs"/>
              </a:rPr>
              <a:t>ingle Responsibility Principle (SRP)</a:t>
            </a: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0" i="0" u="none" strike="noStrike" kern="1200" cap="none" spc="0" normalizeH="0" baseline="0" noProof="0" dirty="0">
                <a:ln>
                  <a:noFill/>
                </a:ln>
                <a:solidFill>
                  <a:srgbClr val="353535"/>
                </a:solidFill>
                <a:effectLst/>
                <a:uLnTx/>
                <a:uFillTx/>
                <a:latin typeface="Segoe UI Light"/>
                <a:ea typeface="+mn-ea"/>
                <a:cs typeface="+mn-cs"/>
              </a:rPr>
              <a:t>pen/Closed Principle (OCP)</a:t>
            </a: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0" i="0" u="none" strike="noStrike" kern="1200" cap="none" spc="0" normalizeH="0" baseline="0" noProof="0" dirty="0" err="1">
                <a:ln>
                  <a:noFill/>
                </a:ln>
                <a:solidFill>
                  <a:srgbClr val="353535"/>
                </a:solidFill>
                <a:effectLst/>
                <a:uLnTx/>
                <a:uFillTx/>
                <a:latin typeface="Segoe UI Light"/>
                <a:ea typeface="+mn-ea"/>
                <a:cs typeface="+mn-cs"/>
              </a:rPr>
              <a:t>iskov</a:t>
            </a:r>
            <a:r>
              <a:rPr kumimoji="0" lang="en-US" sz="4000" b="0" i="0" u="none" strike="noStrike" kern="1200" cap="none" spc="0" normalizeH="0" baseline="0" noProof="0" dirty="0">
                <a:ln>
                  <a:noFill/>
                </a:ln>
                <a:solidFill>
                  <a:srgbClr val="353535"/>
                </a:solidFill>
                <a:effectLst/>
                <a:uLnTx/>
                <a:uFillTx/>
                <a:latin typeface="Segoe UI Light"/>
                <a:ea typeface="+mn-ea"/>
                <a:cs typeface="+mn-cs"/>
              </a:rPr>
              <a:t> Substitution Principle (LSP)</a:t>
            </a: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0" i="0" u="none" strike="noStrike" kern="1200" cap="none" spc="0" normalizeH="0" baseline="0" noProof="0" dirty="0" err="1">
                <a:ln>
                  <a:noFill/>
                </a:ln>
                <a:solidFill>
                  <a:srgbClr val="353535"/>
                </a:solidFill>
                <a:effectLst/>
                <a:uLnTx/>
                <a:uFillTx/>
                <a:latin typeface="Segoe UI Light"/>
                <a:ea typeface="+mn-ea"/>
                <a:cs typeface="+mn-cs"/>
              </a:rPr>
              <a:t>nterface</a:t>
            </a:r>
            <a:r>
              <a:rPr kumimoji="0" lang="en-US" sz="4000" b="0" i="0" u="none" strike="noStrike" kern="1200" cap="none" spc="0" normalizeH="0" baseline="0" noProof="0" dirty="0">
                <a:ln>
                  <a:noFill/>
                </a:ln>
                <a:solidFill>
                  <a:srgbClr val="353535"/>
                </a:solidFill>
                <a:effectLst/>
                <a:uLnTx/>
                <a:uFillTx/>
                <a:latin typeface="Segoe UI Light"/>
                <a:ea typeface="+mn-ea"/>
                <a:cs typeface="+mn-cs"/>
              </a:rPr>
              <a:t> Segregation Principle (ISP)</a:t>
            </a: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0" i="0" u="none" strike="noStrike" kern="1200" cap="none" spc="0" normalizeH="0" baseline="0" noProof="0" dirty="0" err="1">
                <a:ln>
                  <a:noFill/>
                </a:ln>
                <a:solidFill>
                  <a:srgbClr val="353535"/>
                </a:solidFill>
                <a:effectLst/>
                <a:uLnTx/>
                <a:uFillTx/>
                <a:latin typeface="Segoe UI Light"/>
                <a:ea typeface="+mn-ea"/>
                <a:cs typeface="+mn-cs"/>
              </a:rPr>
              <a:t>ependency</a:t>
            </a:r>
            <a:r>
              <a:rPr kumimoji="0" lang="en-US" sz="4000" b="0" i="0" u="none" strike="noStrike" kern="1200" cap="none" spc="0" normalizeH="0" baseline="0" noProof="0" dirty="0">
                <a:ln>
                  <a:noFill/>
                </a:ln>
                <a:solidFill>
                  <a:srgbClr val="353535"/>
                </a:solidFill>
                <a:effectLst/>
                <a:uLnTx/>
                <a:uFillTx/>
                <a:latin typeface="Segoe UI Light"/>
                <a:ea typeface="+mn-ea"/>
                <a:cs typeface="+mn-cs"/>
              </a:rPr>
              <a:t> Inversion Principle (DIP)</a:t>
            </a:r>
          </a:p>
        </p:txBody>
      </p:sp>
    </p:spTree>
    <p:extLst>
      <p:ext uri="{BB962C8B-B14F-4D97-AF65-F5344CB8AC3E}">
        <p14:creationId xmlns:p14="http://schemas.microsoft.com/office/powerpoint/2010/main" val="24317447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0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2484437" y="1363662"/>
            <a:ext cx="8458200" cy="3508653"/>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The SOLID principles are not rules. </a:t>
            </a:r>
            <a:r>
              <a:rPr kumimoji="0" lang="en-US" sz="40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They are not laws. They are not perfect truths. They are statements on the order of “An apple a day keeps the doctor away.” This is a good principle, it is good advice, but it’s not a pure truth, nor is it a rule.</a:t>
            </a:r>
          </a:p>
        </p:txBody>
      </p:sp>
      <p:grpSp>
        <p:nvGrpSpPr>
          <p:cNvPr id="3" name="Group 2"/>
          <p:cNvGrpSpPr/>
          <p:nvPr/>
        </p:nvGrpSpPr>
        <p:grpSpPr>
          <a:xfrm>
            <a:off x="278755" y="1363662"/>
            <a:ext cx="2141720" cy="2057400"/>
            <a:chOff x="274637" y="2481093"/>
            <a:chExt cx="2057400" cy="2057400"/>
          </a:xfrm>
        </p:grpSpPr>
        <p:grpSp>
          <p:nvGrpSpPr>
            <p:cNvPr id="4" name="Group 4"/>
            <p:cNvGrpSpPr>
              <a:grpSpLocks noChangeAspect="1"/>
            </p:cNvGrpSpPr>
            <p:nvPr/>
          </p:nvGrpSpPr>
          <p:grpSpPr bwMode="auto">
            <a:xfrm>
              <a:off x="274637" y="2481093"/>
              <a:ext cx="2057400" cy="2057400"/>
              <a:chOff x="2341" y="775"/>
              <a:chExt cx="666" cy="673"/>
            </a:xfrm>
          </p:grpSpPr>
          <p:sp>
            <p:nvSpPr>
              <p:cNvPr id="6" name="AutoShape 3"/>
              <p:cNvSpPr>
                <a:spLocks noChangeAspect="1" noChangeArrowheads="1" noTextEdit="1"/>
              </p:cNvSpPr>
              <p:nvPr/>
            </p:nvSpPr>
            <p:spPr bwMode="auto">
              <a:xfrm>
                <a:off x="2342" y="775"/>
                <a:ext cx="665"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7" name="Oval 5"/>
              <p:cNvSpPr>
                <a:spLocks noChangeArrowheads="1"/>
              </p:cNvSpPr>
              <p:nvPr/>
            </p:nvSpPr>
            <p:spPr bwMode="auto">
              <a:xfrm>
                <a:off x="2341" y="776"/>
                <a:ext cx="665" cy="672"/>
              </a:xfrm>
              <a:prstGeom prst="ellipse">
                <a:avLst/>
              </a:pr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8" name="Freeform 6"/>
              <p:cNvSpPr>
                <a:spLocks/>
              </p:cNvSpPr>
              <p:nvPr/>
            </p:nvSpPr>
            <p:spPr bwMode="auto">
              <a:xfrm>
                <a:off x="2556" y="987"/>
                <a:ext cx="216" cy="64"/>
              </a:xfrm>
              <a:custGeom>
                <a:avLst/>
                <a:gdLst>
                  <a:gd name="T0" fmla="*/ 0 w 231"/>
                  <a:gd name="T1" fmla="*/ 51 h 68"/>
                  <a:gd name="T2" fmla="*/ 11 w 231"/>
                  <a:gd name="T3" fmla="*/ 68 h 68"/>
                  <a:gd name="T4" fmla="*/ 219 w 231"/>
                  <a:gd name="T5" fmla="*/ 68 h 68"/>
                  <a:gd name="T6" fmla="*/ 231 w 231"/>
                  <a:gd name="T7" fmla="*/ 51 h 68"/>
                  <a:gd name="T8" fmla="*/ 231 w 231"/>
                  <a:gd name="T9" fmla="*/ 16 h 68"/>
                  <a:gd name="T10" fmla="*/ 219 w 231"/>
                  <a:gd name="T11" fmla="*/ 0 h 68"/>
                  <a:gd name="T12" fmla="*/ 11 w 231"/>
                  <a:gd name="T13" fmla="*/ 0 h 68"/>
                  <a:gd name="T14" fmla="*/ 0 w 231"/>
                  <a:gd name="T15" fmla="*/ 16 h 68"/>
                  <a:gd name="T16" fmla="*/ 0 w 231"/>
                  <a:gd name="T17"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68">
                    <a:moveTo>
                      <a:pt x="0" y="51"/>
                    </a:moveTo>
                    <a:cubicBezTo>
                      <a:pt x="0" y="60"/>
                      <a:pt x="5" y="68"/>
                      <a:pt x="11" y="68"/>
                    </a:cubicBezTo>
                    <a:cubicBezTo>
                      <a:pt x="219" y="68"/>
                      <a:pt x="219" y="68"/>
                      <a:pt x="219" y="68"/>
                    </a:cubicBezTo>
                    <a:cubicBezTo>
                      <a:pt x="226" y="68"/>
                      <a:pt x="231" y="60"/>
                      <a:pt x="231" y="51"/>
                    </a:cubicBezTo>
                    <a:cubicBezTo>
                      <a:pt x="231" y="16"/>
                      <a:pt x="231" y="16"/>
                      <a:pt x="231" y="16"/>
                    </a:cubicBezTo>
                    <a:cubicBezTo>
                      <a:pt x="231" y="7"/>
                      <a:pt x="226" y="0"/>
                      <a:pt x="219" y="0"/>
                    </a:cubicBezTo>
                    <a:cubicBezTo>
                      <a:pt x="11" y="0"/>
                      <a:pt x="11" y="0"/>
                      <a:pt x="11" y="0"/>
                    </a:cubicBezTo>
                    <a:cubicBezTo>
                      <a:pt x="5" y="0"/>
                      <a:pt x="0" y="7"/>
                      <a:pt x="0" y="16"/>
                    </a:cubicBezTo>
                    <a:lnTo>
                      <a:pt x="0" y="51"/>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9" name="Freeform 7"/>
              <p:cNvSpPr>
                <a:spLocks/>
              </p:cNvSpPr>
              <p:nvPr/>
            </p:nvSpPr>
            <p:spPr bwMode="auto">
              <a:xfrm>
                <a:off x="2565" y="886"/>
                <a:ext cx="193" cy="262"/>
              </a:xfrm>
              <a:custGeom>
                <a:avLst/>
                <a:gdLst>
                  <a:gd name="T0" fmla="*/ 3 w 207"/>
                  <a:gd name="T1" fmla="*/ 129 h 278"/>
                  <a:gd name="T2" fmla="*/ 3 w 207"/>
                  <a:gd name="T3" fmla="*/ 214 h 278"/>
                  <a:gd name="T4" fmla="*/ 25 w 207"/>
                  <a:gd name="T5" fmla="*/ 247 h 278"/>
                  <a:gd name="T6" fmla="*/ 161 w 207"/>
                  <a:gd name="T7" fmla="*/ 259 h 278"/>
                  <a:gd name="T8" fmla="*/ 195 w 207"/>
                  <a:gd name="T9" fmla="*/ 243 h 278"/>
                  <a:gd name="T10" fmla="*/ 207 w 207"/>
                  <a:gd name="T11" fmla="*/ 207 h 278"/>
                  <a:gd name="T12" fmla="*/ 207 w 207"/>
                  <a:gd name="T13" fmla="*/ 69 h 278"/>
                  <a:gd name="T14" fmla="*/ 171 w 207"/>
                  <a:gd name="T15" fmla="*/ 9 h 278"/>
                  <a:gd name="T16" fmla="*/ 45 w 207"/>
                  <a:gd name="T17" fmla="*/ 0 h 278"/>
                  <a:gd name="T18" fmla="*/ 25 w 207"/>
                  <a:gd name="T19" fmla="*/ 52 h 278"/>
                  <a:gd name="T20" fmla="*/ 10 w 207"/>
                  <a:gd name="T21" fmla="*/ 102 h 278"/>
                  <a:gd name="T22" fmla="*/ 3 w 207"/>
                  <a:gd name="T23" fmla="*/ 12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78">
                    <a:moveTo>
                      <a:pt x="3" y="129"/>
                    </a:moveTo>
                    <a:cubicBezTo>
                      <a:pt x="3" y="214"/>
                      <a:pt x="3" y="214"/>
                      <a:pt x="3" y="214"/>
                    </a:cubicBezTo>
                    <a:cubicBezTo>
                      <a:pt x="3" y="214"/>
                      <a:pt x="0" y="238"/>
                      <a:pt x="25" y="247"/>
                    </a:cubicBezTo>
                    <a:cubicBezTo>
                      <a:pt x="25" y="247"/>
                      <a:pt x="93" y="278"/>
                      <a:pt x="161" y="259"/>
                    </a:cubicBezTo>
                    <a:cubicBezTo>
                      <a:pt x="195" y="243"/>
                      <a:pt x="195" y="243"/>
                      <a:pt x="195" y="243"/>
                    </a:cubicBezTo>
                    <a:cubicBezTo>
                      <a:pt x="195" y="243"/>
                      <a:pt x="207" y="240"/>
                      <a:pt x="207" y="207"/>
                    </a:cubicBezTo>
                    <a:cubicBezTo>
                      <a:pt x="207" y="69"/>
                      <a:pt x="207" y="69"/>
                      <a:pt x="207" y="69"/>
                    </a:cubicBezTo>
                    <a:cubicBezTo>
                      <a:pt x="207" y="69"/>
                      <a:pt x="176" y="10"/>
                      <a:pt x="171" y="9"/>
                    </a:cubicBezTo>
                    <a:cubicBezTo>
                      <a:pt x="166" y="8"/>
                      <a:pt x="45" y="0"/>
                      <a:pt x="45" y="0"/>
                    </a:cubicBezTo>
                    <a:cubicBezTo>
                      <a:pt x="25" y="52"/>
                      <a:pt x="25" y="52"/>
                      <a:pt x="25" y="52"/>
                    </a:cubicBezTo>
                    <a:cubicBezTo>
                      <a:pt x="10" y="102"/>
                      <a:pt x="10" y="102"/>
                      <a:pt x="10" y="102"/>
                    </a:cubicBezTo>
                    <a:lnTo>
                      <a:pt x="3" y="129"/>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Semilight"/>
                </a:endParaRPr>
              </a:p>
            </p:txBody>
          </p:sp>
          <p:sp>
            <p:nvSpPr>
              <p:cNvPr id="10" name="Freeform 8"/>
              <p:cNvSpPr>
                <a:spLocks/>
              </p:cNvSpPr>
              <p:nvPr/>
            </p:nvSpPr>
            <p:spPr bwMode="auto">
              <a:xfrm>
                <a:off x="2491" y="1208"/>
                <a:ext cx="177" cy="240"/>
              </a:xfrm>
              <a:custGeom>
                <a:avLst/>
                <a:gdLst>
                  <a:gd name="T0" fmla="*/ 189 w 189"/>
                  <a:gd name="T1" fmla="*/ 0 h 254"/>
                  <a:gd name="T2" fmla="*/ 189 w 189"/>
                  <a:gd name="T3" fmla="*/ 254 h 254"/>
                  <a:gd name="T4" fmla="*/ 187 w 189"/>
                  <a:gd name="T5" fmla="*/ 254 h 254"/>
                  <a:gd name="T6" fmla="*/ 9 w 189"/>
                  <a:gd name="T7" fmla="*/ 200 h 254"/>
                  <a:gd name="T8" fmla="*/ 9 w 189"/>
                  <a:gd name="T9" fmla="*/ 189 h 254"/>
                  <a:gd name="T10" fmla="*/ 8 w 189"/>
                  <a:gd name="T11" fmla="*/ 172 h 254"/>
                  <a:gd name="T12" fmla="*/ 6 w 189"/>
                  <a:gd name="T13" fmla="*/ 137 h 254"/>
                  <a:gd name="T14" fmla="*/ 3 w 189"/>
                  <a:gd name="T15" fmla="*/ 73 h 254"/>
                  <a:gd name="T16" fmla="*/ 1 w 189"/>
                  <a:gd name="T17" fmla="*/ 17 h 254"/>
                  <a:gd name="T18" fmla="*/ 1 w 189"/>
                  <a:gd name="T19" fmla="*/ 17 h 254"/>
                  <a:gd name="T20" fmla="*/ 0 w 189"/>
                  <a:gd name="T21" fmla="*/ 14 h 254"/>
                  <a:gd name="T22" fmla="*/ 45 w 189"/>
                  <a:gd name="T23" fmla="*/ 11 h 254"/>
                  <a:gd name="T24" fmla="*/ 55 w 189"/>
                  <a:gd name="T25" fmla="*/ 10 h 254"/>
                  <a:gd name="T26" fmla="*/ 184 w 189"/>
                  <a:gd name="T27" fmla="*/ 1 h 254"/>
                  <a:gd name="T28" fmla="*/ 187 w 189"/>
                  <a:gd name="T29" fmla="*/ 0 h 254"/>
                  <a:gd name="T30" fmla="*/ 188 w 189"/>
                  <a:gd name="T31" fmla="*/ 0 h 254"/>
                  <a:gd name="T32" fmla="*/ 189 w 189"/>
                  <a:gd name="T33"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9" h="254">
                    <a:moveTo>
                      <a:pt x="189" y="0"/>
                    </a:moveTo>
                    <a:cubicBezTo>
                      <a:pt x="189" y="254"/>
                      <a:pt x="189" y="254"/>
                      <a:pt x="189" y="254"/>
                    </a:cubicBezTo>
                    <a:cubicBezTo>
                      <a:pt x="188" y="254"/>
                      <a:pt x="188" y="254"/>
                      <a:pt x="187" y="254"/>
                    </a:cubicBezTo>
                    <a:cubicBezTo>
                      <a:pt x="122" y="252"/>
                      <a:pt x="61" y="233"/>
                      <a:pt x="9" y="200"/>
                    </a:cubicBezTo>
                    <a:cubicBezTo>
                      <a:pt x="9" y="189"/>
                      <a:pt x="9" y="189"/>
                      <a:pt x="9" y="189"/>
                    </a:cubicBezTo>
                    <a:cubicBezTo>
                      <a:pt x="8" y="172"/>
                      <a:pt x="8" y="172"/>
                      <a:pt x="8" y="172"/>
                    </a:cubicBezTo>
                    <a:cubicBezTo>
                      <a:pt x="6" y="137"/>
                      <a:pt x="6" y="137"/>
                      <a:pt x="6" y="137"/>
                    </a:cubicBezTo>
                    <a:cubicBezTo>
                      <a:pt x="3" y="73"/>
                      <a:pt x="3" y="73"/>
                      <a:pt x="3" y="73"/>
                    </a:cubicBezTo>
                    <a:cubicBezTo>
                      <a:pt x="1" y="17"/>
                      <a:pt x="1" y="17"/>
                      <a:pt x="1" y="17"/>
                    </a:cubicBezTo>
                    <a:cubicBezTo>
                      <a:pt x="1" y="17"/>
                      <a:pt x="1" y="17"/>
                      <a:pt x="1" y="17"/>
                    </a:cubicBezTo>
                    <a:cubicBezTo>
                      <a:pt x="0" y="14"/>
                      <a:pt x="0" y="14"/>
                      <a:pt x="0" y="14"/>
                    </a:cubicBezTo>
                    <a:cubicBezTo>
                      <a:pt x="45" y="11"/>
                      <a:pt x="45" y="11"/>
                      <a:pt x="45" y="11"/>
                    </a:cubicBezTo>
                    <a:cubicBezTo>
                      <a:pt x="55" y="10"/>
                      <a:pt x="55" y="10"/>
                      <a:pt x="55" y="10"/>
                    </a:cubicBezTo>
                    <a:cubicBezTo>
                      <a:pt x="184" y="1"/>
                      <a:pt x="184" y="1"/>
                      <a:pt x="184" y="1"/>
                    </a:cubicBezTo>
                    <a:cubicBezTo>
                      <a:pt x="187" y="0"/>
                      <a:pt x="187" y="0"/>
                      <a:pt x="187" y="0"/>
                    </a:cubicBezTo>
                    <a:cubicBezTo>
                      <a:pt x="188" y="0"/>
                      <a:pt x="188" y="0"/>
                      <a:pt x="188" y="0"/>
                    </a:cubicBezTo>
                    <a:lnTo>
                      <a:pt x="189" y="0"/>
                    </a:lnTo>
                    <a:close/>
                  </a:path>
                </a:pathLst>
              </a:custGeom>
              <a:solidFill>
                <a:srgbClr val="353535">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11" name="Freeform 9"/>
              <p:cNvSpPr>
                <a:spLocks/>
              </p:cNvSpPr>
              <p:nvPr/>
            </p:nvSpPr>
            <p:spPr bwMode="auto">
              <a:xfrm>
                <a:off x="2666" y="1208"/>
                <a:ext cx="176" cy="240"/>
              </a:xfrm>
              <a:custGeom>
                <a:avLst/>
                <a:gdLst>
                  <a:gd name="T0" fmla="*/ 189 w 189"/>
                  <a:gd name="T1" fmla="*/ 14 h 254"/>
                  <a:gd name="T2" fmla="*/ 188 w 189"/>
                  <a:gd name="T3" fmla="*/ 17 h 254"/>
                  <a:gd name="T4" fmla="*/ 188 w 189"/>
                  <a:gd name="T5" fmla="*/ 17 h 254"/>
                  <a:gd name="T6" fmla="*/ 186 w 189"/>
                  <a:gd name="T7" fmla="*/ 73 h 254"/>
                  <a:gd name="T8" fmla="*/ 182 w 189"/>
                  <a:gd name="T9" fmla="*/ 155 h 254"/>
                  <a:gd name="T10" fmla="*/ 180 w 189"/>
                  <a:gd name="T11" fmla="*/ 187 h 254"/>
                  <a:gd name="T12" fmla="*/ 180 w 189"/>
                  <a:gd name="T13" fmla="*/ 189 h 254"/>
                  <a:gd name="T14" fmla="*/ 180 w 189"/>
                  <a:gd name="T15" fmla="*/ 210 h 254"/>
                  <a:gd name="T16" fmla="*/ 9 w 189"/>
                  <a:gd name="T17" fmla="*/ 254 h 254"/>
                  <a:gd name="T18" fmla="*/ 2 w 189"/>
                  <a:gd name="T19" fmla="*/ 254 h 254"/>
                  <a:gd name="T20" fmla="*/ 0 w 189"/>
                  <a:gd name="T21" fmla="*/ 254 h 254"/>
                  <a:gd name="T22" fmla="*/ 0 w 189"/>
                  <a:gd name="T23" fmla="*/ 0 h 254"/>
                  <a:gd name="T24" fmla="*/ 1 w 189"/>
                  <a:gd name="T25" fmla="*/ 0 h 254"/>
                  <a:gd name="T26" fmla="*/ 2 w 189"/>
                  <a:gd name="T27" fmla="*/ 0 h 254"/>
                  <a:gd name="T28" fmla="*/ 5 w 189"/>
                  <a:gd name="T29" fmla="*/ 1 h 254"/>
                  <a:gd name="T30" fmla="*/ 134 w 189"/>
                  <a:gd name="T31" fmla="*/ 10 h 254"/>
                  <a:gd name="T32" fmla="*/ 144 w 189"/>
                  <a:gd name="T33" fmla="*/ 11 h 254"/>
                  <a:gd name="T34" fmla="*/ 189 w 189"/>
                  <a:gd name="T35" fmla="*/ 1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254">
                    <a:moveTo>
                      <a:pt x="189" y="14"/>
                    </a:moveTo>
                    <a:cubicBezTo>
                      <a:pt x="188" y="17"/>
                      <a:pt x="188" y="17"/>
                      <a:pt x="188" y="17"/>
                    </a:cubicBezTo>
                    <a:cubicBezTo>
                      <a:pt x="188" y="17"/>
                      <a:pt x="188" y="17"/>
                      <a:pt x="188" y="17"/>
                    </a:cubicBezTo>
                    <a:cubicBezTo>
                      <a:pt x="186" y="73"/>
                      <a:pt x="186" y="73"/>
                      <a:pt x="186" y="73"/>
                    </a:cubicBezTo>
                    <a:cubicBezTo>
                      <a:pt x="182" y="155"/>
                      <a:pt x="182" y="155"/>
                      <a:pt x="182" y="155"/>
                    </a:cubicBezTo>
                    <a:cubicBezTo>
                      <a:pt x="180" y="187"/>
                      <a:pt x="180" y="187"/>
                      <a:pt x="180" y="187"/>
                    </a:cubicBezTo>
                    <a:cubicBezTo>
                      <a:pt x="180" y="189"/>
                      <a:pt x="180" y="189"/>
                      <a:pt x="180" y="189"/>
                    </a:cubicBezTo>
                    <a:cubicBezTo>
                      <a:pt x="180" y="210"/>
                      <a:pt x="180" y="210"/>
                      <a:pt x="180" y="210"/>
                    </a:cubicBezTo>
                    <a:cubicBezTo>
                      <a:pt x="129" y="238"/>
                      <a:pt x="71" y="254"/>
                      <a:pt x="9" y="254"/>
                    </a:cubicBezTo>
                    <a:cubicBezTo>
                      <a:pt x="7" y="254"/>
                      <a:pt x="4" y="254"/>
                      <a:pt x="2" y="254"/>
                    </a:cubicBezTo>
                    <a:cubicBezTo>
                      <a:pt x="1" y="254"/>
                      <a:pt x="1" y="254"/>
                      <a:pt x="0" y="254"/>
                    </a:cubicBezTo>
                    <a:cubicBezTo>
                      <a:pt x="0" y="0"/>
                      <a:pt x="0" y="0"/>
                      <a:pt x="0" y="0"/>
                    </a:cubicBezTo>
                    <a:cubicBezTo>
                      <a:pt x="1" y="0"/>
                      <a:pt x="1" y="0"/>
                      <a:pt x="1" y="0"/>
                    </a:cubicBezTo>
                    <a:cubicBezTo>
                      <a:pt x="2" y="0"/>
                      <a:pt x="2" y="0"/>
                      <a:pt x="2" y="0"/>
                    </a:cubicBezTo>
                    <a:cubicBezTo>
                      <a:pt x="5" y="1"/>
                      <a:pt x="5" y="1"/>
                      <a:pt x="5" y="1"/>
                    </a:cubicBezTo>
                    <a:cubicBezTo>
                      <a:pt x="134" y="10"/>
                      <a:pt x="134" y="10"/>
                      <a:pt x="134" y="10"/>
                    </a:cubicBezTo>
                    <a:cubicBezTo>
                      <a:pt x="144" y="11"/>
                      <a:pt x="144" y="11"/>
                      <a:pt x="144" y="11"/>
                    </a:cubicBezTo>
                    <a:lnTo>
                      <a:pt x="189" y="14"/>
                    </a:lnTo>
                    <a:close/>
                  </a:path>
                </a:pathLst>
              </a:custGeom>
              <a:solidFill>
                <a:srgbClr val="353535">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12" name="Freeform 10"/>
              <p:cNvSpPr>
                <a:spLocks/>
              </p:cNvSpPr>
              <p:nvPr/>
            </p:nvSpPr>
            <p:spPr bwMode="auto">
              <a:xfrm>
                <a:off x="2799" y="1182"/>
                <a:ext cx="119" cy="217"/>
              </a:xfrm>
              <a:custGeom>
                <a:avLst/>
                <a:gdLst>
                  <a:gd name="T0" fmla="*/ 127 w 127"/>
                  <a:gd name="T1" fmla="*/ 168 h 230"/>
                  <a:gd name="T2" fmla="*/ 51 w 127"/>
                  <a:gd name="T3" fmla="*/ 230 h 230"/>
                  <a:gd name="T4" fmla="*/ 39 w 127"/>
                  <a:gd name="T5" fmla="*/ 183 h 230"/>
                  <a:gd name="T6" fmla="*/ 13 w 127"/>
                  <a:gd name="T7" fmla="*/ 96 h 230"/>
                  <a:gd name="T8" fmla="*/ 13 w 127"/>
                  <a:gd name="T9" fmla="*/ 95 h 230"/>
                  <a:gd name="T10" fmla="*/ 11 w 127"/>
                  <a:gd name="T11" fmla="*/ 89 h 230"/>
                  <a:gd name="T12" fmla="*/ 2 w 127"/>
                  <a:gd name="T13" fmla="*/ 58 h 230"/>
                  <a:gd name="T14" fmla="*/ 1 w 127"/>
                  <a:gd name="T15" fmla="*/ 39 h 230"/>
                  <a:gd name="T16" fmla="*/ 32 w 127"/>
                  <a:gd name="T17" fmla="*/ 2 h 230"/>
                  <a:gd name="T18" fmla="*/ 54 w 127"/>
                  <a:gd name="T19" fmla="*/ 1 h 230"/>
                  <a:gd name="T20" fmla="*/ 88 w 127"/>
                  <a:gd name="T21" fmla="*/ 33 h 230"/>
                  <a:gd name="T22" fmla="*/ 98 w 127"/>
                  <a:gd name="T23" fmla="*/ 65 h 230"/>
                  <a:gd name="T24" fmla="*/ 99 w 127"/>
                  <a:gd name="T25" fmla="*/ 70 h 230"/>
                  <a:gd name="T26" fmla="*/ 127 w 127"/>
                  <a:gd name="T27" fmla="*/ 168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230">
                    <a:moveTo>
                      <a:pt x="127" y="168"/>
                    </a:moveTo>
                    <a:cubicBezTo>
                      <a:pt x="105" y="192"/>
                      <a:pt x="79" y="213"/>
                      <a:pt x="51" y="230"/>
                    </a:cubicBezTo>
                    <a:cubicBezTo>
                      <a:pt x="47" y="214"/>
                      <a:pt x="43" y="198"/>
                      <a:pt x="39" y="183"/>
                    </a:cubicBezTo>
                    <a:cubicBezTo>
                      <a:pt x="30" y="151"/>
                      <a:pt x="21" y="122"/>
                      <a:pt x="13" y="96"/>
                    </a:cubicBezTo>
                    <a:cubicBezTo>
                      <a:pt x="13" y="95"/>
                      <a:pt x="13" y="95"/>
                      <a:pt x="13" y="95"/>
                    </a:cubicBezTo>
                    <a:cubicBezTo>
                      <a:pt x="12" y="93"/>
                      <a:pt x="12" y="91"/>
                      <a:pt x="11" y="89"/>
                    </a:cubicBezTo>
                    <a:cubicBezTo>
                      <a:pt x="8" y="78"/>
                      <a:pt x="5" y="67"/>
                      <a:pt x="2" y="58"/>
                    </a:cubicBezTo>
                    <a:cubicBezTo>
                      <a:pt x="0" y="51"/>
                      <a:pt x="0" y="45"/>
                      <a:pt x="1" y="39"/>
                    </a:cubicBezTo>
                    <a:cubicBezTo>
                      <a:pt x="3" y="22"/>
                      <a:pt x="15" y="7"/>
                      <a:pt x="32" y="2"/>
                    </a:cubicBezTo>
                    <a:cubicBezTo>
                      <a:pt x="40" y="0"/>
                      <a:pt x="47" y="0"/>
                      <a:pt x="54" y="1"/>
                    </a:cubicBezTo>
                    <a:cubicBezTo>
                      <a:pt x="70" y="5"/>
                      <a:pt x="83" y="16"/>
                      <a:pt x="88" y="33"/>
                    </a:cubicBezTo>
                    <a:cubicBezTo>
                      <a:pt x="91" y="42"/>
                      <a:pt x="94" y="53"/>
                      <a:pt x="98" y="65"/>
                    </a:cubicBezTo>
                    <a:cubicBezTo>
                      <a:pt x="98" y="67"/>
                      <a:pt x="99" y="68"/>
                      <a:pt x="99" y="70"/>
                    </a:cubicBezTo>
                    <a:cubicBezTo>
                      <a:pt x="108" y="98"/>
                      <a:pt x="118" y="132"/>
                      <a:pt x="127" y="168"/>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13" name="Freeform 11"/>
              <p:cNvSpPr>
                <a:spLocks/>
              </p:cNvSpPr>
              <p:nvPr/>
            </p:nvSpPr>
            <p:spPr bwMode="auto">
              <a:xfrm>
                <a:off x="2790" y="1172"/>
                <a:ext cx="105" cy="106"/>
              </a:xfrm>
              <a:custGeom>
                <a:avLst/>
                <a:gdLst>
                  <a:gd name="T0" fmla="*/ 1 w 112"/>
                  <a:gd name="T1" fmla="*/ 58 h 112"/>
                  <a:gd name="T2" fmla="*/ 58 w 112"/>
                  <a:gd name="T3" fmla="*/ 111 h 112"/>
                  <a:gd name="T4" fmla="*/ 111 w 112"/>
                  <a:gd name="T5" fmla="*/ 54 h 112"/>
                  <a:gd name="T6" fmla="*/ 54 w 112"/>
                  <a:gd name="T7" fmla="*/ 1 h 112"/>
                  <a:gd name="T8" fmla="*/ 1 w 112"/>
                  <a:gd name="T9" fmla="*/ 58 h 112"/>
                </a:gdLst>
                <a:ahLst/>
                <a:cxnLst>
                  <a:cxn ang="0">
                    <a:pos x="T0" y="T1"/>
                  </a:cxn>
                  <a:cxn ang="0">
                    <a:pos x="T2" y="T3"/>
                  </a:cxn>
                  <a:cxn ang="0">
                    <a:pos x="T4" y="T5"/>
                  </a:cxn>
                  <a:cxn ang="0">
                    <a:pos x="T6" y="T7"/>
                  </a:cxn>
                  <a:cxn ang="0">
                    <a:pos x="T8" y="T9"/>
                  </a:cxn>
                </a:cxnLst>
                <a:rect l="0" t="0" r="r" b="b"/>
                <a:pathLst>
                  <a:path w="112" h="112">
                    <a:moveTo>
                      <a:pt x="1" y="58"/>
                    </a:moveTo>
                    <a:cubicBezTo>
                      <a:pt x="2" y="88"/>
                      <a:pt x="27" y="112"/>
                      <a:pt x="58" y="111"/>
                    </a:cubicBezTo>
                    <a:cubicBezTo>
                      <a:pt x="88" y="110"/>
                      <a:pt x="112" y="85"/>
                      <a:pt x="111" y="54"/>
                    </a:cubicBezTo>
                    <a:cubicBezTo>
                      <a:pt x="110" y="24"/>
                      <a:pt x="84" y="0"/>
                      <a:pt x="54" y="1"/>
                    </a:cubicBezTo>
                    <a:cubicBezTo>
                      <a:pt x="24" y="2"/>
                      <a:pt x="0" y="27"/>
                      <a:pt x="1" y="58"/>
                    </a:cubicBezTo>
                    <a:close/>
                  </a:path>
                </a:pathLst>
              </a:custGeom>
              <a:solidFill>
                <a:srgbClr val="353535">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14" name="Freeform 12"/>
              <p:cNvSpPr>
                <a:spLocks/>
              </p:cNvSpPr>
              <p:nvPr/>
            </p:nvSpPr>
            <p:spPr bwMode="auto">
              <a:xfrm>
                <a:off x="2414" y="1182"/>
                <a:ext cx="120" cy="204"/>
              </a:xfrm>
              <a:custGeom>
                <a:avLst/>
                <a:gdLst>
                  <a:gd name="T0" fmla="*/ 125 w 128"/>
                  <a:gd name="T1" fmla="*/ 60 h 216"/>
                  <a:gd name="T2" fmla="*/ 114 w 128"/>
                  <a:gd name="T3" fmla="*/ 91 h 216"/>
                  <a:gd name="T4" fmla="*/ 112 w 128"/>
                  <a:gd name="T5" fmla="*/ 95 h 216"/>
                  <a:gd name="T6" fmla="*/ 111 w 128"/>
                  <a:gd name="T7" fmla="*/ 98 h 216"/>
                  <a:gd name="T8" fmla="*/ 88 w 128"/>
                  <a:gd name="T9" fmla="*/ 165 h 216"/>
                  <a:gd name="T10" fmla="*/ 72 w 128"/>
                  <a:gd name="T11" fmla="*/ 216 h 216"/>
                  <a:gd name="T12" fmla="*/ 0 w 128"/>
                  <a:gd name="T13" fmla="*/ 147 h 216"/>
                  <a:gd name="T14" fmla="*/ 27 w 128"/>
                  <a:gd name="T15" fmla="*/ 69 h 216"/>
                  <a:gd name="T16" fmla="*/ 29 w 128"/>
                  <a:gd name="T17" fmla="*/ 62 h 216"/>
                  <a:gd name="T18" fmla="*/ 29 w 128"/>
                  <a:gd name="T19" fmla="*/ 62 h 216"/>
                  <a:gd name="T20" fmla="*/ 40 w 128"/>
                  <a:gd name="T21" fmla="*/ 31 h 216"/>
                  <a:gd name="T22" fmla="*/ 74 w 128"/>
                  <a:gd name="T23" fmla="*/ 1 h 216"/>
                  <a:gd name="T24" fmla="*/ 97 w 128"/>
                  <a:gd name="T25" fmla="*/ 3 h 216"/>
                  <a:gd name="T26" fmla="*/ 127 w 128"/>
                  <a:gd name="T27" fmla="*/ 39 h 216"/>
                  <a:gd name="T28" fmla="*/ 125 w 128"/>
                  <a:gd name="T29" fmla="*/ 6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216">
                    <a:moveTo>
                      <a:pt x="125" y="60"/>
                    </a:moveTo>
                    <a:cubicBezTo>
                      <a:pt x="122" y="69"/>
                      <a:pt x="118" y="80"/>
                      <a:pt x="114" y="91"/>
                    </a:cubicBezTo>
                    <a:cubicBezTo>
                      <a:pt x="113" y="93"/>
                      <a:pt x="113" y="94"/>
                      <a:pt x="112" y="95"/>
                    </a:cubicBezTo>
                    <a:cubicBezTo>
                      <a:pt x="112" y="96"/>
                      <a:pt x="112" y="97"/>
                      <a:pt x="111" y="98"/>
                    </a:cubicBezTo>
                    <a:cubicBezTo>
                      <a:pt x="104" y="119"/>
                      <a:pt x="96" y="141"/>
                      <a:pt x="88" y="165"/>
                    </a:cubicBezTo>
                    <a:cubicBezTo>
                      <a:pt x="83" y="181"/>
                      <a:pt x="77" y="198"/>
                      <a:pt x="72" y="216"/>
                    </a:cubicBezTo>
                    <a:cubicBezTo>
                      <a:pt x="45" y="196"/>
                      <a:pt x="21" y="173"/>
                      <a:pt x="0" y="147"/>
                    </a:cubicBezTo>
                    <a:cubicBezTo>
                      <a:pt x="9" y="118"/>
                      <a:pt x="19" y="92"/>
                      <a:pt x="27" y="69"/>
                    </a:cubicBezTo>
                    <a:cubicBezTo>
                      <a:pt x="28" y="66"/>
                      <a:pt x="28" y="64"/>
                      <a:pt x="29" y="62"/>
                    </a:cubicBezTo>
                    <a:cubicBezTo>
                      <a:pt x="29" y="62"/>
                      <a:pt x="29" y="62"/>
                      <a:pt x="29" y="62"/>
                    </a:cubicBezTo>
                    <a:cubicBezTo>
                      <a:pt x="33" y="51"/>
                      <a:pt x="37" y="40"/>
                      <a:pt x="40" y="31"/>
                    </a:cubicBezTo>
                    <a:cubicBezTo>
                      <a:pt x="45" y="15"/>
                      <a:pt x="59" y="4"/>
                      <a:pt x="74" y="1"/>
                    </a:cubicBezTo>
                    <a:cubicBezTo>
                      <a:pt x="81" y="0"/>
                      <a:pt x="89" y="0"/>
                      <a:pt x="97" y="3"/>
                    </a:cubicBezTo>
                    <a:cubicBezTo>
                      <a:pt x="113" y="8"/>
                      <a:pt x="125" y="23"/>
                      <a:pt x="127" y="39"/>
                    </a:cubicBezTo>
                    <a:cubicBezTo>
                      <a:pt x="128" y="46"/>
                      <a:pt x="127" y="53"/>
                      <a:pt x="125" y="60"/>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15" name="Freeform 13"/>
              <p:cNvSpPr>
                <a:spLocks/>
              </p:cNvSpPr>
              <p:nvPr/>
            </p:nvSpPr>
            <p:spPr bwMode="auto">
              <a:xfrm>
                <a:off x="2481" y="1137"/>
                <a:ext cx="196" cy="138"/>
              </a:xfrm>
              <a:custGeom>
                <a:avLst/>
                <a:gdLst>
                  <a:gd name="T0" fmla="*/ 20 w 196"/>
                  <a:gd name="T1" fmla="*/ 138 h 138"/>
                  <a:gd name="T2" fmla="*/ 0 w 196"/>
                  <a:gd name="T3" fmla="*/ 36 h 138"/>
                  <a:gd name="T4" fmla="*/ 175 w 196"/>
                  <a:gd name="T5" fmla="*/ 0 h 138"/>
                  <a:gd name="T6" fmla="*/ 196 w 196"/>
                  <a:gd name="T7" fmla="*/ 102 h 138"/>
                  <a:gd name="T8" fmla="*/ 20 w 196"/>
                  <a:gd name="T9" fmla="*/ 138 h 138"/>
                </a:gdLst>
                <a:ahLst/>
                <a:cxnLst>
                  <a:cxn ang="0">
                    <a:pos x="T0" y="T1"/>
                  </a:cxn>
                  <a:cxn ang="0">
                    <a:pos x="T2" y="T3"/>
                  </a:cxn>
                  <a:cxn ang="0">
                    <a:pos x="T4" y="T5"/>
                  </a:cxn>
                  <a:cxn ang="0">
                    <a:pos x="T6" y="T7"/>
                  </a:cxn>
                  <a:cxn ang="0">
                    <a:pos x="T8" y="T9"/>
                  </a:cxn>
                </a:cxnLst>
                <a:rect l="0" t="0" r="r" b="b"/>
                <a:pathLst>
                  <a:path w="196" h="138">
                    <a:moveTo>
                      <a:pt x="20" y="138"/>
                    </a:moveTo>
                    <a:lnTo>
                      <a:pt x="0" y="36"/>
                    </a:lnTo>
                    <a:lnTo>
                      <a:pt x="175" y="0"/>
                    </a:lnTo>
                    <a:lnTo>
                      <a:pt x="196" y="102"/>
                    </a:lnTo>
                    <a:lnTo>
                      <a:pt x="20" y="138"/>
                    </a:lnTo>
                    <a:close/>
                  </a:path>
                </a:pathLst>
              </a:custGeom>
              <a:solidFill>
                <a:srgbClr val="353535">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16" name="Freeform 14"/>
              <p:cNvSpPr>
                <a:spLocks/>
              </p:cNvSpPr>
              <p:nvPr/>
            </p:nvSpPr>
            <p:spPr bwMode="auto">
              <a:xfrm>
                <a:off x="2656" y="1137"/>
                <a:ext cx="196" cy="138"/>
              </a:xfrm>
              <a:custGeom>
                <a:avLst/>
                <a:gdLst>
                  <a:gd name="T0" fmla="*/ 176 w 196"/>
                  <a:gd name="T1" fmla="*/ 138 h 138"/>
                  <a:gd name="T2" fmla="*/ 0 w 196"/>
                  <a:gd name="T3" fmla="*/ 102 h 138"/>
                  <a:gd name="T4" fmla="*/ 21 w 196"/>
                  <a:gd name="T5" fmla="*/ 0 h 138"/>
                  <a:gd name="T6" fmla="*/ 196 w 196"/>
                  <a:gd name="T7" fmla="*/ 36 h 138"/>
                  <a:gd name="T8" fmla="*/ 176 w 196"/>
                  <a:gd name="T9" fmla="*/ 138 h 138"/>
                </a:gdLst>
                <a:ahLst/>
                <a:cxnLst>
                  <a:cxn ang="0">
                    <a:pos x="T0" y="T1"/>
                  </a:cxn>
                  <a:cxn ang="0">
                    <a:pos x="T2" y="T3"/>
                  </a:cxn>
                  <a:cxn ang="0">
                    <a:pos x="T4" y="T5"/>
                  </a:cxn>
                  <a:cxn ang="0">
                    <a:pos x="T6" y="T7"/>
                  </a:cxn>
                  <a:cxn ang="0">
                    <a:pos x="T8" y="T9"/>
                  </a:cxn>
                </a:cxnLst>
                <a:rect l="0" t="0" r="r" b="b"/>
                <a:pathLst>
                  <a:path w="196" h="138">
                    <a:moveTo>
                      <a:pt x="176" y="138"/>
                    </a:moveTo>
                    <a:lnTo>
                      <a:pt x="0" y="102"/>
                    </a:lnTo>
                    <a:lnTo>
                      <a:pt x="21" y="0"/>
                    </a:lnTo>
                    <a:lnTo>
                      <a:pt x="196" y="36"/>
                    </a:lnTo>
                    <a:lnTo>
                      <a:pt x="176" y="138"/>
                    </a:lnTo>
                    <a:close/>
                  </a:path>
                </a:pathLst>
              </a:custGeom>
              <a:solidFill>
                <a:srgbClr val="353535">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Semilight"/>
                </a:endParaRPr>
              </a:p>
            </p:txBody>
          </p:sp>
          <p:sp>
            <p:nvSpPr>
              <p:cNvPr id="17" name="Freeform 15"/>
              <p:cNvSpPr>
                <a:spLocks/>
              </p:cNvSpPr>
              <p:nvPr/>
            </p:nvSpPr>
            <p:spPr bwMode="auto">
              <a:xfrm>
                <a:off x="2792" y="1210"/>
                <a:ext cx="135" cy="194"/>
              </a:xfrm>
              <a:custGeom>
                <a:avLst/>
                <a:gdLst>
                  <a:gd name="T0" fmla="*/ 144 w 144"/>
                  <a:gd name="T1" fmla="*/ 128 h 205"/>
                  <a:gd name="T2" fmla="*/ 135 w 144"/>
                  <a:gd name="T3" fmla="*/ 138 h 205"/>
                  <a:gd name="T4" fmla="*/ 59 w 144"/>
                  <a:gd name="T5" fmla="*/ 200 h 205"/>
                  <a:gd name="T6" fmla="*/ 51 w 144"/>
                  <a:gd name="T7" fmla="*/ 205 h 205"/>
                  <a:gd name="T8" fmla="*/ 45 w 144"/>
                  <a:gd name="T9" fmla="*/ 185 h 205"/>
                  <a:gd name="T10" fmla="*/ 10 w 144"/>
                  <a:gd name="T11" fmla="*/ 65 h 205"/>
                  <a:gd name="T12" fmla="*/ 9 w 144"/>
                  <a:gd name="T13" fmla="*/ 63 h 205"/>
                  <a:gd name="T14" fmla="*/ 0 w 144"/>
                  <a:gd name="T15" fmla="*/ 30 h 205"/>
                  <a:gd name="T16" fmla="*/ 1 w 144"/>
                  <a:gd name="T17" fmla="*/ 30 h 205"/>
                  <a:gd name="T18" fmla="*/ 10 w 144"/>
                  <a:gd name="T19" fmla="*/ 28 h 205"/>
                  <a:gd name="T20" fmla="*/ 53 w 144"/>
                  <a:gd name="T21" fmla="*/ 15 h 205"/>
                  <a:gd name="T22" fmla="*/ 96 w 144"/>
                  <a:gd name="T23" fmla="*/ 3 h 205"/>
                  <a:gd name="T24" fmla="*/ 106 w 144"/>
                  <a:gd name="T25" fmla="*/ 0 h 205"/>
                  <a:gd name="T26" fmla="*/ 109 w 144"/>
                  <a:gd name="T27" fmla="*/ 9 h 205"/>
                  <a:gd name="T28" fmla="*/ 116 w 144"/>
                  <a:gd name="T29" fmla="*/ 33 h 205"/>
                  <a:gd name="T30" fmla="*/ 144 w 144"/>
                  <a:gd name="T31" fmla="*/ 12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 h="205">
                    <a:moveTo>
                      <a:pt x="144" y="128"/>
                    </a:moveTo>
                    <a:cubicBezTo>
                      <a:pt x="141" y="132"/>
                      <a:pt x="138" y="135"/>
                      <a:pt x="135" y="138"/>
                    </a:cubicBezTo>
                    <a:cubicBezTo>
                      <a:pt x="113" y="162"/>
                      <a:pt x="87" y="183"/>
                      <a:pt x="59" y="200"/>
                    </a:cubicBezTo>
                    <a:cubicBezTo>
                      <a:pt x="56" y="202"/>
                      <a:pt x="54" y="203"/>
                      <a:pt x="51" y="205"/>
                    </a:cubicBezTo>
                    <a:cubicBezTo>
                      <a:pt x="49" y="199"/>
                      <a:pt x="47" y="192"/>
                      <a:pt x="45" y="185"/>
                    </a:cubicBezTo>
                    <a:cubicBezTo>
                      <a:pt x="34" y="145"/>
                      <a:pt x="19" y="96"/>
                      <a:pt x="10" y="65"/>
                    </a:cubicBezTo>
                    <a:cubicBezTo>
                      <a:pt x="10" y="64"/>
                      <a:pt x="10" y="63"/>
                      <a:pt x="9" y="63"/>
                    </a:cubicBezTo>
                    <a:cubicBezTo>
                      <a:pt x="5" y="48"/>
                      <a:pt x="2" y="37"/>
                      <a:pt x="0" y="30"/>
                    </a:cubicBezTo>
                    <a:cubicBezTo>
                      <a:pt x="1" y="30"/>
                      <a:pt x="1" y="30"/>
                      <a:pt x="1" y="30"/>
                    </a:cubicBezTo>
                    <a:cubicBezTo>
                      <a:pt x="10" y="28"/>
                      <a:pt x="10" y="28"/>
                      <a:pt x="10" y="28"/>
                    </a:cubicBezTo>
                    <a:cubicBezTo>
                      <a:pt x="53" y="15"/>
                      <a:pt x="53" y="15"/>
                      <a:pt x="53" y="15"/>
                    </a:cubicBezTo>
                    <a:cubicBezTo>
                      <a:pt x="96" y="3"/>
                      <a:pt x="96" y="3"/>
                      <a:pt x="96" y="3"/>
                    </a:cubicBezTo>
                    <a:cubicBezTo>
                      <a:pt x="106" y="0"/>
                      <a:pt x="106" y="0"/>
                      <a:pt x="106" y="0"/>
                    </a:cubicBezTo>
                    <a:cubicBezTo>
                      <a:pt x="107" y="2"/>
                      <a:pt x="108" y="5"/>
                      <a:pt x="109" y="9"/>
                    </a:cubicBezTo>
                    <a:cubicBezTo>
                      <a:pt x="111" y="16"/>
                      <a:pt x="113" y="24"/>
                      <a:pt x="116" y="33"/>
                    </a:cubicBezTo>
                    <a:cubicBezTo>
                      <a:pt x="124" y="60"/>
                      <a:pt x="134" y="95"/>
                      <a:pt x="144" y="128"/>
                    </a:cubicBezTo>
                    <a:close/>
                  </a:path>
                </a:pathLst>
              </a:custGeom>
              <a:solidFill>
                <a:srgbClr val="353535">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18" name="Freeform 16"/>
              <p:cNvSpPr>
                <a:spLocks/>
              </p:cNvSpPr>
              <p:nvPr/>
            </p:nvSpPr>
            <p:spPr bwMode="auto">
              <a:xfrm>
                <a:off x="2408" y="1207"/>
                <a:ext cx="132" cy="185"/>
              </a:xfrm>
              <a:custGeom>
                <a:avLst/>
                <a:gdLst>
                  <a:gd name="T0" fmla="*/ 141 w 141"/>
                  <a:gd name="T1" fmla="*/ 36 h 196"/>
                  <a:gd name="T2" fmla="*/ 140 w 141"/>
                  <a:gd name="T3" fmla="*/ 37 h 196"/>
                  <a:gd name="T4" fmla="*/ 140 w 141"/>
                  <a:gd name="T5" fmla="*/ 37 h 196"/>
                  <a:gd name="T6" fmla="*/ 131 w 141"/>
                  <a:gd name="T7" fmla="*/ 66 h 196"/>
                  <a:gd name="T8" fmla="*/ 96 w 141"/>
                  <a:gd name="T9" fmla="*/ 173 h 196"/>
                  <a:gd name="T10" fmla="*/ 89 w 141"/>
                  <a:gd name="T11" fmla="*/ 196 h 196"/>
                  <a:gd name="T12" fmla="*/ 78 w 141"/>
                  <a:gd name="T13" fmla="*/ 189 h 196"/>
                  <a:gd name="T14" fmla="*/ 6 w 141"/>
                  <a:gd name="T15" fmla="*/ 120 h 196"/>
                  <a:gd name="T16" fmla="*/ 0 w 141"/>
                  <a:gd name="T17" fmla="*/ 112 h 196"/>
                  <a:gd name="T18" fmla="*/ 36 w 141"/>
                  <a:gd name="T19" fmla="*/ 2 h 196"/>
                  <a:gd name="T20" fmla="*/ 36 w 141"/>
                  <a:gd name="T21" fmla="*/ 0 h 196"/>
                  <a:gd name="T22" fmla="*/ 46 w 141"/>
                  <a:gd name="T23" fmla="*/ 4 h 196"/>
                  <a:gd name="T24" fmla="*/ 89 w 141"/>
                  <a:gd name="T25" fmla="*/ 18 h 196"/>
                  <a:gd name="T26" fmla="*/ 89 w 141"/>
                  <a:gd name="T27" fmla="*/ 18 h 196"/>
                  <a:gd name="T28" fmla="*/ 131 w 141"/>
                  <a:gd name="T29" fmla="*/ 33 h 196"/>
                  <a:gd name="T30" fmla="*/ 141 w 141"/>
                  <a:gd name="T31"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1" h="196">
                    <a:moveTo>
                      <a:pt x="141" y="36"/>
                    </a:moveTo>
                    <a:cubicBezTo>
                      <a:pt x="141" y="36"/>
                      <a:pt x="141" y="37"/>
                      <a:pt x="140" y="37"/>
                    </a:cubicBezTo>
                    <a:cubicBezTo>
                      <a:pt x="140" y="37"/>
                      <a:pt x="140" y="37"/>
                      <a:pt x="140" y="37"/>
                    </a:cubicBezTo>
                    <a:cubicBezTo>
                      <a:pt x="138" y="44"/>
                      <a:pt x="135" y="54"/>
                      <a:pt x="131" y="66"/>
                    </a:cubicBezTo>
                    <a:cubicBezTo>
                      <a:pt x="121" y="94"/>
                      <a:pt x="108" y="135"/>
                      <a:pt x="96" y="173"/>
                    </a:cubicBezTo>
                    <a:cubicBezTo>
                      <a:pt x="93" y="181"/>
                      <a:pt x="91" y="188"/>
                      <a:pt x="89" y="196"/>
                    </a:cubicBezTo>
                    <a:cubicBezTo>
                      <a:pt x="85" y="194"/>
                      <a:pt x="81" y="191"/>
                      <a:pt x="78" y="189"/>
                    </a:cubicBezTo>
                    <a:cubicBezTo>
                      <a:pt x="51" y="169"/>
                      <a:pt x="27" y="146"/>
                      <a:pt x="6" y="120"/>
                    </a:cubicBezTo>
                    <a:cubicBezTo>
                      <a:pt x="4" y="117"/>
                      <a:pt x="2" y="115"/>
                      <a:pt x="0" y="112"/>
                    </a:cubicBezTo>
                    <a:cubicBezTo>
                      <a:pt x="14" y="66"/>
                      <a:pt x="30" y="20"/>
                      <a:pt x="36" y="2"/>
                    </a:cubicBezTo>
                    <a:cubicBezTo>
                      <a:pt x="36" y="1"/>
                      <a:pt x="36" y="1"/>
                      <a:pt x="36" y="0"/>
                    </a:cubicBezTo>
                    <a:cubicBezTo>
                      <a:pt x="46" y="4"/>
                      <a:pt x="46" y="4"/>
                      <a:pt x="46" y="4"/>
                    </a:cubicBezTo>
                    <a:cubicBezTo>
                      <a:pt x="89" y="18"/>
                      <a:pt x="89" y="18"/>
                      <a:pt x="89" y="18"/>
                    </a:cubicBezTo>
                    <a:cubicBezTo>
                      <a:pt x="89" y="18"/>
                      <a:pt x="89" y="18"/>
                      <a:pt x="89" y="18"/>
                    </a:cubicBezTo>
                    <a:cubicBezTo>
                      <a:pt x="131" y="33"/>
                      <a:pt x="131" y="33"/>
                      <a:pt x="131" y="33"/>
                    </a:cubicBezTo>
                    <a:cubicBezTo>
                      <a:pt x="141" y="36"/>
                      <a:pt x="141" y="36"/>
                      <a:pt x="141" y="36"/>
                    </a:cubicBezTo>
                    <a:close/>
                  </a:path>
                </a:pathLst>
              </a:custGeom>
              <a:solidFill>
                <a:srgbClr val="353535">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19" name="Freeform 17"/>
              <p:cNvSpPr>
                <a:spLocks/>
              </p:cNvSpPr>
              <p:nvPr/>
            </p:nvSpPr>
            <p:spPr bwMode="auto">
              <a:xfrm>
                <a:off x="2437" y="1170"/>
                <a:ext cx="108" cy="110"/>
              </a:xfrm>
              <a:custGeom>
                <a:avLst/>
                <a:gdLst>
                  <a:gd name="T0" fmla="*/ 113 w 116"/>
                  <a:gd name="T1" fmla="*/ 53 h 116"/>
                  <a:gd name="T2" fmla="*/ 63 w 116"/>
                  <a:gd name="T3" fmla="*/ 113 h 116"/>
                  <a:gd name="T4" fmla="*/ 3 w 116"/>
                  <a:gd name="T5" fmla="*/ 63 h 116"/>
                  <a:gd name="T6" fmla="*/ 53 w 116"/>
                  <a:gd name="T7" fmla="*/ 3 h 116"/>
                  <a:gd name="T8" fmla="*/ 113 w 116"/>
                  <a:gd name="T9" fmla="*/ 53 h 116"/>
                </a:gdLst>
                <a:ahLst/>
                <a:cxnLst>
                  <a:cxn ang="0">
                    <a:pos x="T0" y="T1"/>
                  </a:cxn>
                  <a:cxn ang="0">
                    <a:pos x="T2" y="T3"/>
                  </a:cxn>
                  <a:cxn ang="0">
                    <a:pos x="T4" y="T5"/>
                  </a:cxn>
                  <a:cxn ang="0">
                    <a:pos x="T6" y="T7"/>
                  </a:cxn>
                  <a:cxn ang="0">
                    <a:pos x="T8" y="T9"/>
                  </a:cxn>
                </a:cxnLst>
                <a:rect l="0" t="0" r="r" b="b"/>
                <a:pathLst>
                  <a:path w="116" h="116">
                    <a:moveTo>
                      <a:pt x="113" y="53"/>
                    </a:moveTo>
                    <a:cubicBezTo>
                      <a:pt x="116" y="83"/>
                      <a:pt x="94" y="110"/>
                      <a:pt x="63" y="113"/>
                    </a:cubicBezTo>
                    <a:cubicBezTo>
                      <a:pt x="33" y="116"/>
                      <a:pt x="6" y="94"/>
                      <a:pt x="3" y="63"/>
                    </a:cubicBezTo>
                    <a:cubicBezTo>
                      <a:pt x="0" y="33"/>
                      <a:pt x="23" y="6"/>
                      <a:pt x="53" y="3"/>
                    </a:cubicBezTo>
                    <a:cubicBezTo>
                      <a:pt x="83" y="0"/>
                      <a:pt x="110" y="23"/>
                      <a:pt x="113" y="53"/>
                    </a:cubicBezTo>
                    <a:close/>
                  </a:path>
                </a:pathLst>
              </a:custGeom>
              <a:solidFill>
                <a:srgbClr val="353535">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20" name="Freeform 18"/>
              <p:cNvSpPr>
                <a:spLocks/>
              </p:cNvSpPr>
              <p:nvPr/>
            </p:nvSpPr>
            <p:spPr bwMode="auto">
              <a:xfrm>
                <a:off x="2607" y="1107"/>
                <a:ext cx="111" cy="91"/>
              </a:xfrm>
              <a:custGeom>
                <a:avLst/>
                <a:gdLst>
                  <a:gd name="T0" fmla="*/ 60 w 119"/>
                  <a:gd name="T1" fmla="*/ 96 h 96"/>
                  <a:gd name="T2" fmla="*/ 0 w 119"/>
                  <a:gd name="T3" fmla="*/ 42 h 96"/>
                  <a:gd name="T4" fmla="*/ 0 w 119"/>
                  <a:gd name="T5" fmla="*/ 0 h 96"/>
                  <a:gd name="T6" fmla="*/ 119 w 119"/>
                  <a:gd name="T7" fmla="*/ 0 h 96"/>
                  <a:gd name="T8" fmla="*/ 119 w 119"/>
                  <a:gd name="T9" fmla="*/ 42 h 96"/>
                  <a:gd name="T10" fmla="*/ 60 w 119"/>
                  <a:gd name="T11" fmla="*/ 96 h 96"/>
                </a:gdLst>
                <a:ahLst/>
                <a:cxnLst>
                  <a:cxn ang="0">
                    <a:pos x="T0" y="T1"/>
                  </a:cxn>
                  <a:cxn ang="0">
                    <a:pos x="T2" y="T3"/>
                  </a:cxn>
                  <a:cxn ang="0">
                    <a:pos x="T4" y="T5"/>
                  </a:cxn>
                  <a:cxn ang="0">
                    <a:pos x="T6" y="T7"/>
                  </a:cxn>
                  <a:cxn ang="0">
                    <a:pos x="T8" y="T9"/>
                  </a:cxn>
                  <a:cxn ang="0">
                    <a:pos x="T10" y="T11"/>
                  </a:cxn>
                </a:cxnLst>
                <a:rect l="0" t="0" r="r" b="b"/>
                <a:pathLst>
                  <a:path w="119" h="96">
                    <a:moveTo>
                      <a:pt x="60" y="96"/>
                    </a:moveTo>
                    <a:cubicBezTo>
                      <a:pt x="27" y="96"/>
                      <a:pt x="0" y="75"/>
                      <a:pt x="0" y="42"/>
                    </a:cubicBezTo>
                    <a:cubicBezTo>
                      <a:pt x="0" y="0"/>
                      <a:pt x="0" y="0"/>
                      <a:pt x="0" y="0"/>
                    </a:cubicBezTo>
                    <a:cubicBezTo>
                      <a:pt x="119" y="0"/>
                      <a:pt x="119" y="0"/>
                      <a:pt x="119" y="0"/>
                    </a:cubicBezTo>
                    <a:cubicBezTo>
                      <a:pt x="119" y="42"/>
                      <a:pt x="119" y="42"/>
                      <a:pt x="119" y="42"/>
                    </a:cubicBezTo>
                    <a:cubicBezTo>
                      <a:pt x="119" y="75"/>
                      <a:pt x="93" y="96"/>
                      <a:pt x="60" y="96"/>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21" name="Freeform 19"/>
              <p:cNvSpPr>
                <a:spLocks/>
              </p:cNvSpPr>
              <p:nvPr/>
            </p:nvSpPr>
            <p:spPr bwMode="auto">
              <a:xfrm>
                <a:off x="2636" y="1101"/>
                <a:ext cx="52" cy="13"/>
              </a:xfrm>
              <a:custGeom>
                <a:avLst/>
                <a:gdLst>
                  <a:gd name="T0" fmla="*/ 28 w 56"/>
                  <a:gd name="T1" fmla="*/ 14 h 14"/>
                  <a:gd name="T2" fmla="*/ 10 w 56"/>
                  <a:gd name="T3" fmla="*/ 12 h 14"/>
                  <a:gd name="T4" fmla="*/ 4 w 56"/>
                  <a:gd name="T5" fmla="*/ 11 h 14"/>
                  <a:gd name="T6" fmla="*/ 0 w 56"/>
                  <a:gd name="T7" fmla="*/ 5 h 14"/>
                  <a:gd name="T8" fmla="*/ 7 w 56"/>
                  <a:gd name="T9" fmla="*/ 1 h 14"/>
                  <a:gd name="T10" fmla="*/ 12 w 56"/>
                  <a:gd name="T11" fmla="*/ 2 h 14"/>
                  <a:gd name="T12" fmla="*/ 44 w 56"/>
                  <a:gd name="T13" fmla="*/ 2 h 14"/>
                  <a:gd name="T14" fmla="*/ 49 w 56"/>
                  <a:gd name="T15" fmla="*/ 1 h 14"/>
                  <a:gd name="T16" fmla="*/ 56 w 56"/>
                  <a:gd name="T17" fmla="*/ 5 h 14"/>
                  <a:gd name="T18" fmla="*/ 52 w 56"/>
                  <a:gd name="T19" fmla="*/ 11 h 14"/>
                  <a:gd name="T20" fmla="*/ 46 w 56"/>
                  <a:gd name="T21" fmla="*/ 12 h 14"/>
                  <a:gd name="T22" fmla="*/ 28 w 56"/>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4">
                    <a:moveTo>
                      <a:pt x="28" y="14"/>
                    </a:moveTo>
                    <a:cubicBezTo>
                      <a:pt x="22" y="14"/>
                      <a:pt x="16" y="13"/>
                      <a:pt x="10" y="12"/>
                    </a:cubicBezTo>
                    <a:cubicBezTo>
                      <a:pt x="4" y="11"/>
                      <a:pt x="4" y="11"/>
                      <a:pt x="4" y="11"/>
                    </a:cubicBezTo>
                    <a:cubicBezTo>
                      <a:pt x="1" y="10"/>
                      <a:pt x="0" y="7"/>
                      <a:pt x="0" y="5"/>
                    </a:cubicBezTo>
                    <a:cubicBezTo>
                      <a:pt x="1" y="2"/>
                      <a:pt x="4" y="0"/>
                      <a:pt x="7" y="1"/>
                    </a:cubicBezTo>
                    <a:cubicBezTo>
                      <a:pt x="12" y="2"/>
                      <a:pt x="12" y="2"/>
                      <a:pt x="12" y="2"/>
                    </a:cubicBezTo>
                    <a:cubicBezTo>
                      <a:pt x="23" y="4"/>
                      <a:pt x="33" y="4"/>
                      <a:pt x="44" y="2"/>
                    </a:cubicBezTo>
                    <a:cubicBezTo>
                      <a:pt x="49" y="1"/>
                      <a:pt x="49" y="1"/>
                      <a:pt x="49" y="1"/>
                    </a:cubicBezTo>
                    <a:cubicBezTo>
                      <a:pt x="52" y="0"/>
                      <a:pt x="55" y="2"/>
                      <a:pt x="56" y="5"/>
                    </a:cubicBezTo>
                    <a:cubicBezTo>
                      <a:pt x="56" y="7"/>
                      <a:pt x="55" y="10"/>
                      <a:pt x="52" y="11"/>
                    </a:cubicBezTo>
                    <a:cubicBezTo>
                      <a:pt x="46" y="12"/>
                      <a:pt x="46" y="12"/>
                      <a:pt x="46" y="12"/>
                    </a:cubicBezTo>
                    <a:cubicBezTo>
                      <a:pt x="40" y="13"/>
                      <a:pt x="34" y="14"/>
                      <a:pt x="28" y="14"/>
                    </a:cubicBezTo>
                    <a:close/>
                  </a:path>
                </a:pathLst>
              </a:custGeom>
              <a:solidFill>
                <a:srgbClr val="C98B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22" name="Freeform 20"/>
              <p:cNvSpPr>
                <a:spLocks/>
              </p:cNvSpPr>
              <p:nvPr/>
            </p:nvSpPr>
            <p:spPr bwMode="auto">
              <a:xfrm>
                <a:off x="2552" y="814"/>
                <a:ext cx="242" cy="220"/>
              </a:xfrm>
              <a:custGeom>
                <a:avLst/>
                <a:gdLst>
                  <a:gd name="T0" fmla="*/ 226 w 259"/>
                  <a:gd name="T1" fmla="*/ 152 h 233"/>
                  <a:gd name="T2" fmla="*/ 221 w 259"/>
                  <a:gd name="T3" fmla="*/ 153 h 233"/>
                  <a:gd name="T4" fmla="*/ 221 w 259"/>
                  <a:gd name="T5" fmla="*/ 233 h 233"/>
                  <a:gd name="T6" fmla="*/ 205 w 259"/>
                  <a:gd name="T7" fmla="*/ 233 h 233"/>
                  <a:gd name="T8" fmla="*/ 200 w 259"/>
                  <a:gd name="T9" fmla="*/ 144 h 233"/>
                  <a:gd name="T10" fmla="*/ 156 w 259"/>
                  <a:gd name="T11" fmla="*/ 92 h 233"/>
                  <a:gd name="T12" fmla="*/ 33 w 259"/>
                  <a:gd name="T13" fmla="*/ 146 h 233"/>
                  <a:gd name="T14" fmla="*/ 34 w 259"/>
                  <a:gd name="T15" fmla="*/ 230 h 233"/>
                  <a:gd name="T16" fmla="*/ 17 w 259"/>
                  <a:gd name="T17" fmla="*/ 233 h 233"/>
                  <a:gd name="T18" fmla="*/ 17 w 259"/>
                  <a:gd name="T19" fmla="*/ 147 h 233"/>
                  <a:gd name="T20" fmla="*/ 8 w 259"/>
                  <a:gd name="T21" fmla="*/ 139 h 233"/>
                  <a:gd name="T22" fmla="*/ 143 w 259"/>
                  <a:gd name="T23" fmla="*/ 32 h 233"/>
                  <a:gd name="T24" fmla="*/ 146 w 259"/>
                  <a:gd name="T25" fmla="*/ 33 h 233"/>
                  <a:gd name="T26" fmla="*/ 151 w 259"/>
                  <a:gd name="T27" fmla="*/ 33 h 233"/>
                  <a:gd name="T28" fmla="*/ 226 w 259"/>
                  <a:gd name="T29" fmla="*/ 15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 h="233">
                    <a:moveTo>
                      <a:pt x="226" y="152"/>
                    </a:moveTo>
                    <a:cubicBezTo>
                      <a:pt x="225" y="153"/>
                      <a:pt x="223" y="154"/>
                      <a:pt x="221" y="153"/>
                    </a:cubicBezTo>
                    <a:cubicBezTo>
                      <a:pt x="221" y="233"/>
                      <a:pt x="221" y="233"/>
                      <a:pt x="221" y="233"/>
                    </a:cubicBezTo>
                    <a:cubicBezTo>
                      <a:pt x="205" y="233"/>
                      <a:pt x="205" y="233"/>
                      <a:pt x="205" y="233"/>
                    </a:cubicBezTo>
                    <a:cubicBezTo>
                      <a:pt x="200" y="144"/>
                      <a:pt x="200" y="144"/>
                      <a:pt x="200" y="144"/>
                    </a:cubicBezTo>
                    <a:cubicBezTo>
                      <a:pt x="185" y="133"/>
                      <a:pt x="172" y="112"/>
                      <a:pt x="156" y="92"/>
                    </a:cubicBezTo>
                    <a:cubicBezTo>
                      <a:pt x="123" y="114"/>
                      <a:pt x="65" y="141"/>
                      <a:pt x="33" y="146"/>
                    </a:cubicBezTo>
                    <a:cubicBezTo>
                      <a:pt x="34" y="230"/>
                      <a:pt x="34" y="230"/>
                      <a:pt x="34" y="230"/>
                    </a:cubicBezTo>
                    <a:cubicBezTo>
                      <a:pt x="17" y="233"/>
                      <a:pt x="17" y="233"/>
                      <a:pt x="17" y="233"/>
                    </a:cubicBezTo>
                    <a:cubicBezTo>
                      <a:pt x="17" y="147"/>
                      <a:pt x="17" y="147"/>
                      <a:pt x="17" y="147"/>
                    </a:cubicBezTo>
                    <a:cubicBezTo>
                      <a:pt x="12" y="146"/>
                      <a:pt x="8" y="143"/>
                      <a:pt x="8" y="139"/>
                    </a:cubicBezTo>
                    <a:cubicBezTo>
                      <a:pt x="0" y="64"/>
                      <a:pt x="72" y="0"/>
                      <a:pt x="143" y="32"/>
                    </a:cubicBezTo>
                    <a:cubicBezTo>
                      <a:pt x="144" y="32"/>
                      <a:pt x="145" y="33"/>
                      <a:pt x="146" y="33"/>
                    </a:cubicBezTo>
                    <a:cubicBezTo>
                      <a:pt x="148" y="33"/>
                      <a:pt x="150" y="33"/>
                      <a:pt x="151" y="33"/>
                    </a:cubicBezTo>
                    <a:cubicBezTo>
                      <a:pt x="221" y="35"/>
                      <a:pt x="259" y="109"/>
                      <a:pt x="226" y="152"/>
                    </a:cubicBezTo>
                    <a:close/>
                  </a:path>
                </a:pathLst>
              </a:custGeom>
              <a:solidFill>
                <a:srgbClr val="737373">
                  <a:lumMod val="60000"/>
                  <a:lumOff val="4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23" name="Freeform 22"/>
              <p:cNvSpPr>
                <a:spLocks/>
              </p:cNvSpPr>
              <p:nvPr/>
            </p:nvSpPr>
            <p:spPr bwMode="auto">
              <a:xfrm>
                <a:off x="2606" y="986"/>
                <a:ext cx="43" cy="9"/>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24" name="Freeform 24"/>
              <p:cNvSpPr>
                <a:spLocks/>
              </p:cNvSpPr>
              <p:nvPr/>
            </p:nvSpPr>
            <p:spPr bwMode="auto">
              <a:xfrm>
                <a:off x="2626" y="997"/>
                <a:ext cx="15" cy="14"/>
              </a:xfrm>
              <a:custGeom>
                <a:avLst/>
                <a:gdLst>
                  <a:gd name="T0" fmla="*/ 3 w 16"/>
                  <a:gd name="T1" fmla="*/ 13 h 15"/>
                  <a:gd name="T2" fmla="*/ 3 w 16"/>
                  <a:gd name="T3" fmla="*/ 3 h 15"/>
                  <a:gd name="T4" fmla="*/ 13 w 16"/>
                  <a:gd name="T5" fmla="*/ 3 h 15"/>
                  <a:gd name="T6" fmla="*/ 13 w 16"/>
                  <a:gd name="T7" fmla="*/ 13 h 15"/>
                  <a:gd name="T8" fmla="*/ 3 w 16"/>
                  <a:gd name="T9" fmla="*/ 13 h 15"/>
                </a:gdLst>
                <a:ahLst/>
                <a:cxnLst>
                  <a:cxn ang="0">
                    <a:pos x="T0" y="T1"/>
                  </a:cxn>
                  <a:cxn ang="0">
                    <a:pos x="T2" y="T3"/>
                  </a:cxn>
                  <a:cxn ang="0">
                    <a:pos x="T4" y="T5"/>
                  </a:cxn>
                  <a:cxn ang="0">
                    <a:pos x="T6" y="T7"/>
                  </a:cxn>
                  <a:cxn ang="0">
                    <a:pos x="T8" y="T9"/>
                  </a:cxn>
                </a:cxnLst>
                <a:rect l="0" t="0" r="r" b="b"/>
                <a:pathLst>
                  <a:path w="16" h="15">
                    <a:moveTo>
                      <a:pt x="3" y="13"/>
                    </a:moveTo>
                    <a:cubicBezTo>
                      <a:pt x="0" y="10"/>
                      <a:pt x="0" y="5"/>
                      <a:pt x="3" y="3"/>
                    </a:cubicBezTo>
                    <a:cubicBezTo>
                      <a:pt x="6" y="0"/>
                      <a:pt x="10" y="0"/>
                      <a:pt x="13" y="3"/>
                    </a:cubicBezTo>
                    <a:cubicBezTo>
                      <a:pt x="16" y="5"/>
                      <a:pt x="16" y="10"/>
                      <a:pt x="13" y="13"/>
                    </a:cubicBezTo>
                    <a:cubicBezTo>
                      <a:pt x="10" y="15"/>
                      <a:pt x="6" y="15"/>
                      <a:pt x="3"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25" name="Freeform 25"/>
              <p:cNvSpPr>
                <a:spLocks/>
              </p:cNvSpPr>
              <p:nvPr/>
            </p:nvSpPr>
            <p:spPr bwMode="auto">
              <a:xfrm>
                <a:off x="2683" y="994"/>
                <a:ext cx="14" cy="14"/>
              </a:xfrm>
              <a:custGeom>
                <a:avLst/>
                <a:gdLst>
                  <a:gd name="T0" fmla="*/ 3 w 15"/>
                  <a:gd name="T1" fmla="*/ 12 h 15"/>
                  <a:gd name="T2" fmla="*/ 3 w 15"/>
                  <a:gd name="T3" fmla="*/ 3 h 15"/>
                  <a:gd name="T4" fmla="*/ 13 w 15"/>
                  <a:gd name="T5" fmla="*/ 3 h 15"/>
                  <a:gd name="T6" fmla="*/ 13 w 15"/>
                  <a:gd name="T7" fmla="*/ 12 h 15"/>
                  <a:gd name="T8" fmla="*/ 3 w 15"/>
                  <a:gd name="T9" fmla="*/ 12 h 15"/>
                </a:gdLst>
                <a:ahLst/>
                <a:cxnLst>
                  <a:cxn ang="0">
                    <a:pos x="T0" y="T1"/>
                  </a:cxn>
                  <a:cxn ang="0">
                    <a:pos x="T2" y="T3"/>
                  </a:cxn>
                  <a:cxn ang="0">
                    <a:pos x="T4" y="T5"/>
                  </a:cxn>
                  <a:cxn ang="0">
                    <a:pos x="T6" y="T7"/>
                  </a:cxn>
                  <a:cxn ang="0">
                    <a:pos x="T8" y="T9"/>
                  </a:cxn>
                </a:cxnLst>
                <a:rect l="0" t="0" r="r" b="b"/>
                <a:pathLst>
                  <a:path w="15" h="15">
                    <a:moveTo>
                      <a:pt x="3" y="12"/>
                    </a:moveTo>
                    <a:cubicBezTo>
                      <a:pt x="0" y="10"/>
                      <a:pt x="0" y="5"/>
                      <a:pt x="3" y="3"/>
                    </a:cubicBezTo>
                    <a:cubicBezTo>
                      <a:pt x="5" y="0"/>
                      <a:pt x="10" y="0"/>
                      <a:pt x="13" y="3"/>
                    </a:cubicBezTo>
                    <a:cubicBezTo>
                      <a:pt x="15" y="5"/>
                      <a:pt x="15" y="10"/>
                      <a:pt x="13" y="12"/>
                    </a:cubicBezTo>
                    <a:cubicBezTo>
                      <a:pt x="10" y="15"/>
                      <a:pt x="5" y="15"/>
                      <a:pt x="3"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26" name="Freeform 26"/>
              <p:cNvSpPr>
                <a:spLocks/>
              </p:cNvSpPr>
              <p:nvPr/>
            </p:nvSpPr>
            <p:spPr bwMode="auto">
              <a:xfrm>
                <a:off x="2664" y="1052"/>
                <a:ext cx="25" cy="13"/>
              </a:xfrm>
              <a:custGeom>
                <a:avLst/>
                <a:gdLst>
                  <a:gd name="T0" fmla="*/ 0 w 27"/>
                  <a:gd name="T1" fmla="*/ 0 h 14"/>
                  <a:gd name="T2" fmla="*/ 0 w 27"/>
                  <a:gd name="T3" fmla="*/ 14 h 14"/>
                  <a:gd name="T4" fmla="*/ 8 w 27"/>
                  <a:gd name="T5" fmla="*/ 11 h 14"/>
                  <a:gd name="T6" fmla="*/ 21 w 27"/>
                  <a:gd name="T7" fmla="*/ 7 h 14"/>
                  <a:gd name="T8" fmla="*/ 27 w 27"/>
                  <a:gd name="T9" fmla="*/ 0 h 14"/>
                  <a:gd name="T10" fmla="*/ 0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0" y="0"/>
                    </a:moveTo>
                    <a:cubicBezTo>
                      <a:pt x="0" y="14"/>
                      <a:pt x="0" y="14"/>
                      <a:pt x="0" y="14"/>
                    </a:cubicBezTo>
                    <a:cubicBezTo>
                      <a:pt x="2" y="14"/>
                      <a:pt x="5" y="13"/>
                      <a:pt x="8" y="11"/>
                    </a:cubicBezTo>
                    <a:cubicBezTo>
                      <a:pt x="10" y="8"/>
                      <a:pt x="15" y="7"/>
                      <a:pt x="21" y="7"/>
                    </a:cubicBezTo>
                    <a:cubicBezTo>
                      <a:pt x="24" y="7"/>
                      <a:pt x="27" y="4"/>
                      <a:pt x="27" y="0"/>
                    </a:cubicBezTo>
                    <a:lnTo>
                      <a:pt x="0"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27" name="Freeform 27"/>
              <p:cNvSpPr>
                <a:spLocks/>
              </p:cNvSpPr>
              <p:nvPr/>
            </p:nvSpPr>
            <p:spPr bwMode="auto">
              <a:xfrm>
                <a:off x="2638" y="1052"/>
                <a:ext cx="26" cy="13"/>
              </a:xfrm>
              <a:custGeom>
                <a:avLst/>
                <a:gdLst>
                  <a:gd name="T0" fmla="*/ 28 w 28"/>
                  <a:gd name="T1" fmla="*/ 0 h 14"/>
                  <a:gd name="T2" fmla="*/ 28 w 28"/>
                  <a:gd name="T3" fmla="*/ 14 h 14"/>
                  <a:gd name="T4" fmla="*/ 20 w 28"/>
                  <a:gd name="T5" fmla="*/ 11 h 14"/>
                  <a:gd name="T6" fmla="*/ 6 w 28"/>
                  <a:gd name="T7" fmla="*/ 7 h 14"/>
                  <a:gd name="T8" fmla="*/ 0 w 28"/>
                  <a:gd name="T9" fmla="*/ 0 h 14"/>
                  <a:gd name="T10" fmla="*/ 28 w 28"/>
                  <a:gd name="T11" fmla="*/ 0 h 14"/>
                </a:gdLst>
                <a:ahLst/>
                <a:cxnLst>
                  <a:cxn ang="0">
                    <a:pos x="T0" y="T1"/>
                  </a:cxn>
                  <a:cxn ang="0">
                    <a:pos x="T2" y="T3"/>
                  </a:cxn>
                  <a:cxn ang="0">
                    <a:pos x="T4" y="T5"/>
                  </a:cxn>
                  <a:cxn ang="0">
                    <a:pos x="T6" y="T7"/>
                  </a:cxn>
                  <a:cxn ang="0">
                    <a:pos x="T8" y="T9"/>
                  </a:cxn>
                  <a:cxn ang="0">
                    <a:pos x="T10" y="T11"/>
                  </a:cxn>
                </a:cxnLst>
                <a:rect l="0" t="0" r="r" b="b"/>
                <a:pathLst>
                  <a:path w="28" h="14">
                    <a:moveTo>
                      <a:pt x="28" y="0"/>
                    </a:moveTo>
                    <a:cubicBezTo>
                      <a:pt x="28" y="14"/>
                      <a:pt x="28" y="14"/>
                      <a:pt x="28" y="14"/>
                    </a:cubicBezTo>
                    <a:cubicBezTo>
                      <a:pt x="25" y="14"/>
                      <a:pt x="22" y="13"/>
                      <a:pt x="20" y="11"/>
                    </a:cubicBezTo>
                    <a:cubicBezTo>
                      <a:pt x="17" y="8"/>
                      <a:pt x="12" y="7"/>
                      <a:pt x="6" y="7"/>
                    </a:cubicBezTo>
                    <a:cubicBezTo>
                      <a:pt x="3" y="7"/>
                      <a:pt x="0" y="4"/>
                      <a:pt x="0" y="0"/>
                    </a:cubicBezTo>
                    <a:lnTo>
                      <a:pt x="28"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sp>
            <p:nvSpPr>
              <p:cNvPr id="28" name="Freeform 28"/>
              <p:cNvSpPr>
                <a:spLocks/>
              </p:cNvSpPr>
              <p:nvPr/>
            </p:nvSpPr>
            <p:spPr bwMode="auto">
              <a:xfrm>
                <a:off x="2638" y="1005"/>
                <a:ext cx="26" cy="47"/>
              </a:xfrm>
              <a:custGeom>
                <a:avLst/>
                <a:gdLst>
                  <a:gd name="T0" fmla="*/ 28 w 28"/>
                  <a:gd name="T1" fmla="*/ 0 h 50"/>
                  <a:gd name="T2" fmla="*/ 28 w 28"/>
                  <a:gd name="T3" fmla="*/ 50 h 50"/>
                  <a:gd name="T4" fmla="*/ 0 w 28"/>
                  <a:gd name="T5" fmla="*/ 50 h 50"/>
                  <a:gd name="T6" fmla="*/ 6 w 28"/>
                  <a:gd name="T7" fmla="*/ 43 h 50"/>
                  <a:gd name="T8" fmla="*/ 7 w 28"/>
                  <a:gd name="T9" fmla="*/ 43 h 50"/>
                  <a:gd name="T10" fmla="*/ 17 w 28"/>
                  <a:gd name="T11" fmla="*/ 10 h 50"/>
                  <a:gd name="T12" fmla="*/ 28 w 2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28" h="50">
                    <a:moveTo>
                      <a:pt x="28" y="0"/>
                    </a:moveTo>
                    <a:cubicBezTo>
                      <a:pt x="28" y="0"/>
                      <a:pt x="28" y="50"/>
                      <a:pt x="28" y="50"/>
                    </a:cubicBezTo>
                    <a:cubicBezTo>
                      <a:pt x="0" y="50"/>
                      <a:pt x="0" y="50"/>
                      <a:pt x="0" y="50"/>
                    </a:cubicBezTo>
                    <a:cubicBezTo>
                      <a:pt x="0" y="46"/>
                      <a:pt x="3" y="43"/>
                      <a:pt x="6" y="43"/>
                    </a:cubicBezTo>
                    <a:cubicBezTo>
                      <a:pt x="7" y="43"/>
                      <a:pt x="7" y="43"/>
                      <a:pt x="7" y="43"/>
                    </a:cubicBezTo>
                    <a:cubicBezTo>
                      <a:pt x="12" y="37"/>
                      <a:pt x="17" y="22"/>
                      <a:pt x="17" y="10"/>
                    </a:cubicBezTo>
                    <a:cubicBezTo>
                      <a:pt x="17" y="1"/>
                      <a:pt x="26" y="0"/>
                      <a:pt x="28" y="0"/>
                    </a:cubicBezTo>
                    <a:close/>
                  </a:path>
                </a:pathLst>
              </a:custGeom>
              <a:solidFill>
                <a:srgbClr val="E6C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grpSp>
        <p:sp>
          <p:nvSpPr>
            <p:cNvPr id="5" name="Freeform 22"/>
            <p:cNvSpPr>
              <a:spLocks noChangeAspect="1"/>
            </p:cNvSpPr>
            <p:nvPr/>
          </p:nvSpPr>
          <p:spPr bwMode="auto">
            <a:xfrm rot="10800000" flipV="1">
              <a:off x="1299193" y="3119030"/>
              <a:ext cx="145782" cy="30197"/>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ndParaRPr>
            </a:p>
          </p:txBody>
        </p:sp>
      </p:grpSp>
      <p:sp>
        <p:nvSpPr>
          <p:cNvPr id="29" name="Title 3"/>
          <p:cNvSpPr txBox="1">
            <a:spLocks/>
          </p:cNvSpPr>
          <p:nvPr/>
        </p:nvSpPr>
        <p:spPr>
          <a:xfrm>
            <a:off x="7059099" y="5021262"/>
            <a:ext cx="4645538" cy="1071062"/>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Robert “Uncle Bob” Martin</a:t>
            </a:r>
          </a:p>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Light"/>
                <a:ea typeface="+mn-ea"/>
                <a:cs typeface="Segoe UI" pitchFamily="34" charset="0"/>
              </a:rPr>
              <a:t>Getting a SOLID Start, 2009</a:t>
            </a:r>
          </a:p>
        </p:txBody>
      </p:sp>
    </p:spTree>
    <p:extLst>
      <p:ext uri="{BB962C8B-B14F-4D97-AF65-F5344CB8AC3E}">
        <p14:creationId xmlns:p14="http://schemas.microsoft.com/office/powerpoint/2010/main" val="3018595624"/>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1909D-B19D-441E-8127-AAD1D9DF0843}"/>
              </a:ext>
            </a:extLst>
          </p:cNvPr>
          <p:cNvSpPr>
            <a:spLocks noGrp="1"/>
          </p:cNvSpPr>
          <p:nvPr>
            <p:ph type="title"/>
          </p:nvPr>
        </p:nvSpPr>
        <p:spPr/>
        <p:txBody>
          <a:bodyPr/>
          <a:lstStyle/>
          <a:p>
            <a:r>
              <a:rPr lang="en-US" dirty="0"/>
              <a:t>aka.ms/</a:t>
            </a:r>
            <a:r>
              <a:rPr lang="en-US" dirty="0" err="1"/>
              <a:t>cloudsolid</a:t>
            </a:r>
            <a:endParaRPr lang="en-US" dirty="0"/>
          </a:p>
        </p:txBody>
      </p:sp>
      <p:sp>
        <p:nvSpPr>
          <p:cNvPr id="3" name="Text Placeholder 2">
            <a:extLst>
              <a:ext uri="{FF2B5EF4-FFF2-40B4-BE49-F238E27FC236}">
                <a16:creationId xmlns:a16="http://schemas.microsoft.com/office/drawing/2014/main" id="{65C999FF-7A73-4DAF-A5CD-7D33C0EDA13E}"/>
              </a:ext>
            </a:extLst>
          </p:cNvPr>
          <p:cNvSpPr>
            <a:spLocks noGrp="1"/>
          </p:cNvSpPr>
          <p:nvPr>
            <p:ph type="body" sz="quarter" idx="12"/>
          </p:nvPr>
        </p:nvSpPr>
        <p:spPr>
          <a:xfrm>
            <a:off x="274638" y="3954463"/>
            <a:ext cx="7238999" cy="1829593"/>
          </a:xfrm>
        </p:spPr>
        <p:txBody>
          <a:bodyPr/>
          <a:lstStyle/>
          <a:p>
            <a:r>
              <a:rPr lang="en-US" dirty="0"/>
              <a:t>CLOUD SOLID Article Series on the </a:t>
            </a:r>
            <a:r>
              <a:rPr lang="en-US" dirty="0" err="1"/>
              <a:t>AzureCAT</a:t>
            </a:r>
            <a:r>
              <a:rPr lang="en-US" dirty="0"/>
              <a:t> Guidance Blog</a:t>
            </a:r>
          </a:p>
        </p:txBody>
      </p:sp>
    </p:spTree>
    <p:extLst>
      <p:ext uri="{BB962C8B-B14F-4D97-AF65-F5344CB8AC3E}">
        <p14:creationId xmlns:p14="http://schemas.microsoft.com/office/powerpoint/2010/main" val="7600488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274639" y="2952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2" normalizeH="0" baseline="0" noProof="0" dirty="0">
                <a:ln w="3175">
                  <a:noFill/>
                </a:ln>
                <a:gradFill>
                  <a:gsLst>
                    <a:gs pos="1250">
                      <a:srgbClr val="353535"/>
                    </a:gs>
                    <a:gs pos="100000">
                      <a:srgbClr val="353535"/>
                    </a:gs>
                  </a:gsLst>
                  <a:lin ang="5400000" scaled="0"/>
                </a:gradFill>
                <a:effectLst/>
                <a:uLnTx/>
                <a:uFillTx/>
                <a:latin typeface="Segoe UI Light"/>
                <a:ea typeface="+mn-ea"/>
                <a:cs typeface="Segoe UI" pitchFamily="34" charset="0"/>
              </a:rPr>
              <a:t>Contoso Outdoor Living</a:t>
            </a:r>
          </a:p>
        </p:txBody>
      </p:sp>
      <p:sp>
        <p:nvSpPr>
          <p:cNvPr id="16" name="Text Placeholder 2"/>
          <p:cNvSpPr txBox="1">
            <a:spLocks/>
          </p:cNvSpPr>
          <p:nvPr/>
        </p:nvSpPr>
        <p:spPr>
          <a:xfrm>
            <a:off x="274639" y="1212848"/>
            <a:ext cx="5486399" cy="5484814"/>
          </a:xfrm>
          <a:prstGeom prst="rect">
            <a:avLst/>
          </a:prstGeom>
        </p:spPr>
        <p:txBody>
          <a:bodyPr vert="horz" wrap="square" lIns="146304" tIns="91440" rIns="146304" bIns="91440" rtlCol="0">
            <a:normAutofit/>
          </a:bodyPr>
          <a:lstStyle>
            <a:lvl1pPr marL="0" marR="0" indent="0" algn="l" defTabSz="932742" rtl="0" eaLnBrk="1" fontAlgn="auto" latinLnBrk="0" hangingPunct="1">
              <a:lnSpc>
                <a:spcPct val="90000"/>
              </a:lnSpc>
              <a:spcBef>
                <a:spcPts val="1224"/>
              </a:spcBef>
              <a:spcAft>
                <a:spcPts val="0"/>
              </a:spcAft>
              <a:buClr>
                <a:schemeClr val="tx1"/>
              </a:buClr>
              <a:buSzPct val="90000"/>
              <a:buFont typeface="Wingdings" pitchFamily="2" charset="2"/>
              <a:buNone/>
              <a:tabLst/>
              <a:defRPr sz="3200" kern="1200" spc="0" baseline="0">
                <a:gradFill>
                  <a:gsLst>
                    <a:gs pos="1250">
                      <a:schemeClr val="tx1"/>
                    </a:gs>
                    <a:gs pos="100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2pPr>
            <a:lvl3pPr marL="231775"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60375"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r>
              <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Seattle-based outdoor supplies retailer</a:t>
            </a:r>
          </a:p>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r>
              <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Opened first brick and mortar location in the early 90s</a:t>
            </a:r>
          </a:p>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r>
              <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Sells everything from patio furniture to camping supplies</a:t>
            </a:r>
          </a:p>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r>
              <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Loyal customer base</a:t>
            </a:r>
          </a:p>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r>
              <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Experiencing rapid growth with seasonal fluctuations in business</a:t>
            </a:r>
          </a:p>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endPar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endParaRPr>
          </a:p>
          <a:p>
            <a:pPr marL="571500" marR="0" lvl="0" indent="-571500" algn="l" defTabSz="932742" rtl="0" eaLnBrk="1" fontAlgn="auto" latinLnBrk="0" hangingPunct="1">
              <a:lnSpc>
                <a:spcPct val="90000"/>
              </a:lnSpc>
              <a:spcBef>
                <a:spcPts val="1224"/>
              </a:spcBef>
              <a:spcAft>
                <a:spcPts val="0"/>
              </a:spcAft>
              <a:buClr>
                <a:srgbClr val="353535"/>
              </a:buClr>
              <a:buSzPct val="90000"/>
              <a:buFont typeface="Arial" panose="020B0604020202020204" pitchFamily="34" charset="0"/>
              <a:buChar char="•"/>
              <a:tabLst/>
              <a:defRPr/>
            </a:pPr>
            <a:endPar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endParaRPr>
          </a:p>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endPar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endParaRPr>
          </a:p>
        </p:txBody>
      </p:sp>
      <p:sp>
        <p:nvSpPr>
          <p:cNvPr id="17" name="Text Placeholder 35"/>
          <p:cNvSpPr txBox="1">
            <a:spLocks/>
          </p:cNvSpPr>
          <p:nvPr/>
        </p:nvSpPr>
        <p:spPr>
          <a:xfrm>
            <a:off x="6675439" y="1212849"/>
            <a:ext cx="5486399" cy="4191917"/>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ts val="1224"/>
              </a:spcBef>
              <a:spcAft>
                <a:spcPts val="0"/>
              </a:spcAft>
              <a:buClr>
                <a:schemeClr val="tx1"/>
              </a:buClr>
              <a:buSzPct val="90000"/>
              <a:buFont typeface="Wingdings" pitchFamily="2" charset="2"/>
              <a:buNone/>
              <a:tabLst/>
              <a:defRPr sz="3200" kern="1200" spc="0" baseline="0">
                <a:gradFill>
                  <a:gsLst>
                    <a:gs pos="1250">
                      <a:schemeClr val="tx1"/>
                    </a:gs>
                    <a:gs pos="100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2pPr>
            <a:lvl3pPr marL="231775"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60375"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r>
              <a:rPr lang="en-US" dirty="0">
                <a:gradFill>
                  <a:gsLst>
                    <a:gs pos="1250">
                      <a:srgbClr val="353535"/>
                    </a:gs>
                    <a:gs pos="100000">
                      <a:srgbClr val="353535"/>
                    </a:gs>
                  </a:gsLst>
                  <a:lin ang="5400000" scaled="0"/>
                </a:gradFill>
                <a:latin typeface="Segoe UI Light"/>
              </a:rPr>
              <a:t>Basic online presence with limited e-commerce functionality</a:t>
            </a:r>
          </a:p>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r>
              <a:rPr lang="en-US" dirty="0">
                <a:gradFill>
                  <a:gsLst>
                    <a:gs pos="1250">
                      <a:srgbClr val="353535"/>
                    </a:gs>
                    <a:gs pos="100000">
                      <a:srgbClr val="353535"/>
                    </a:gs>
                  </a:gsLst>
                  <a:lin ang="5400000" scaled="0"/>
                </a:gradFill>
                <a:latin typeface="Segoe UI Light"/>
              </a:rPr>
              <a:t>Just completed acquisition of Adventure Works Cycles</a:t>
            </a:r>
            <a:endPar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endParaRPr>
          </a:p>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r>
              <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Concerned about impact of “big box” online retailers</a:t>
            </a:r>
          </a:p>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endPar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endParaRPr>
          </a:p>
        </p:txBody>
      </p:sp>
      <p:grpSp>
        <p:nvGrpSpPr>
          <p:cNvPr id="26" name="Group 25"/>
          <p:cNvGrpSpPr/>
          <p:nvPr/>
        </p:nvGrpSpPr>
        <p:grpSpPr>
          <a:xfrm>
            <a:off x="9572221" y="5098798"/>
            <a:ext cx="2590800" cy="1598864"/>
            <a:chOff x="320675" y="3908425"/>
            <a:chExt cx="1538288" cy="949326"/>
          </a:xfrm>
        </p:grpSpPr>
        <p:sp>
          <p:nvSpPr>
            <p:cNvPr id="27" name="Freeform 17"/>
            <p:cNvSpPr>
              <a:spLocks/>
            </p:cNvSpPr>
            <p:nvPr/>
          </p:nvSpPr>
          <p:spPr bwMode="auto">
            <a:xfrm>
              <a:off x="493713" y="4087813"/>
              <a:ext cx="73025" cy="769938"/>
            </a:xfrm>
            <a:custGeom>
              <a:avLst/>
              <a:gdLst>
                <a:gd name="T0" fmla="*/ 22 w 46"/>
                <a:gd name="T1" fmla="*/ 0 h 485"/>
                <a:gd name="T2" fmla="*/ 0 w 46"/>
                <a:gd name="T3" fmla="*/ 485 h 485"/>
                <a:gd name="T4" fmla="*/ 46 w 46"/>
                <a:gd name="T5" fmla="*/ 485 h 485"/>
                <a:gd name="T6" fmla="*/ 22 w 46"/>
                <a:gd name="T7" fmla="*/ 0 h 485"/>
              </a:gdLst>
              <a:ahLst/>
              <a:cxnLst>
                <a:cxn ang="0">
                  <a:pos x="T0" y="T1"/>
                </a:cxn>
                <a:cxn ang="0">
                  <a:pos x="T2" y="T3"/>
                </a:cxn>
                <a:cxn ang="0">
                  <a:pos x="T4" y="T5"/>
                </a:cxn>
                <a:cxn ang="0">
                  <a:pos x="T6" y="T7"/>
                </a:cxn>
              </a:cxnLst>
              <a:rect l="0" t="0" r="r" b="b"/>
              <a:pathLst>
                <a:path w="46" h="485">
                  <a:moveTo>
                    <a:pt x="22" y="0"/>
                  </a:moveTo>
                  <a:lnTo>
                    <a:pt x="0" y="485"/>
                  </a:lnTo>
                  <a:lnTo>
                    <a:pt x="46" y="485"/>
                  </a:lnTo>
                  <a:lnTo>
                    <a:pt x="22" y="0"/>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p:nvSpPr>
          <p:spPr bwMode="auto">
            <a:xfrm>
              <a:off x="320675" y="3908425"/>
              <a:ext cx="419100" cy="769938"/>
            </a:xfrm>
            <a:custGeom>
              <a:avLst/>
              <a:gdLst>
                <a:gd name="T0" fmla="*/ 131 w 264"/>
                <a:gd name="T1" fmla="*/ 0 h 485"/>
                <a:gd name="T2" fmla="*/ 0 w 264"/>
                <a:gd name="T3" fmla="*/ 485 h 485"/>
                <a:gd name="T4" fmla="*/ 264 w 264"/>
                <a:gd name="T5" fmla="*/ 485 h 485"/>
                <a:gd name="T6" fmla="*/ 131 w 264"/>
                <a:gd name="T7" fmla="*/ 0 h 485"/>
              </a:gdLst>
              <a:ahLst/>
              <a:cxnLst>
                <a:cxn ang="0">
                  <a:pos x="T0" y="T1"/>
                </a:cxn>
                <a:cxn ang="0">
                  <a:pos x="T2" y="T3"/>
                </a:cxn>
                <a:cxn ang="0">
                  <a:pos x="T4" y="T5"/>
                </a:cxn>
                <a:cxn ang="0">
                  <a:pos x="T6" y="T7"/>
                </a:cxn>
              </a:cxnLst>
              <a:rect l="0" t="0" r="r" b="b"/>
              <a:pathLst>
                <a:path w="264" h="485">
                  <a:moveTo>
                    <a:pt x="131" y="0"/>
                  </a:moveTo>
                  <a:lnTo>
                    <a:pt x="0" y="485"/>
                  </a:lnTo>
                  <a:lnTo>
                    <a:pt x="264" y="485"/>
                  </a:lnTo>
                  <a:lnTo>
                    <a:pt x="131" y="0"/>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9"/>
            <p:cNvSpPr>
              <a:spLocks/>
            </p:cNvSpPr>
            <p:nvPr/>
          </p:nvSpPr>
          <p:spPr bwMode="auto">
            <a:xfrm>
              <a:off x="500063" y="4087813"/>
              <a:ext cx="55563" cy="593725"/>
            </a:xfrm>
            <a:custGeom>
              <a:avLst/>
              <a:gdLst>
                <a:gd name="T0" fmla="*/ 18 w 35"/>
                <a:gd name="T1" fmla="*/ 0 h 374"/>
                <a:gd name="T2" fmla="*/ 0 w 35"/>
                <a:gd name="T3" fmla="*/ 374 h 374"/>
                <a:gd name="T4" fmla="*/ 35 w 35"/>
                <a:gd name="T5" fmla="*/ 374 h 374"/>
                <a:gd name="T6" fmla="*/ 18 w 35"/>
                <a:gd name="T7" fmla="*/ 0 h 374"/>
              </a:gdLst>
              <a:ahLst/>
              <a:cxnLst>
                <a:cxn ang="0">
                  <a:pos x="T0" y="T1"/>
                </a:cxn>
                <a:cxn ang="0">
                  <a:pos x="T2" y="T3"/>
                </a:cxn>
                <a:cxn ang="0">
                  <a:pos x="T4" y="T5"/>
                </a:cxn>
                <a:cxn ang="0">
                  <a:pos x="T6" y="T7"/>
                </a:cxn>
              </a:cxnLst>
              <a:rect l="0" t="0" r="r" b="b"/>
              <a:pathLst>
                <a:path w="35" h="374">
                  <a:moveTo>
                    <a:pt x="18" y="0"/>
                  </a:moveTo>
                  <a:lnTo>
                    <a:pt x="0" y="374"/>
                  </a:lnTo>
                  <a:lnTo>
                    <a:pt x="35" y="374"/>
                  </a:lnTo>
                  <a:lnTo>
                    <a:pt x="18" y="0"/>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0"/>
            <p:cNvSpPr>
              <a:spLocks/>
            </p:cNvSpPr>
            <p:nvPr/>
          </p:nvSpPr>
          <p:spPr bwMode="auto">
            <a:xfrm>
              <a:off x="396875" y="4505325"/>
              <a:ext cx="131763" cy="130175"/>
            </a:xfrm>
            <a:custGeom>
              <a:avLst/>
              <a:gdLst>
                <a:gd name="T0" fmla="*/ 0 w 83"/>
                <a:gd name="T1" fmla="*/ 0 h 82"/>
                <a:gd name="T2" fmla="*/ 70 w 83"/>
                <a:gd name="T3" fmla="*/ 82 h 82"/>
                <a:gd name="T4" fmla="*/ 83 w 83"/>
                <a:gd name="T5" fmla="*/ 69 h 82"/>
                <a:gd name="T6" fmla="*/ 0 w 83"/>
                <a:gd name="T7" fmla="*/ 0 h 82"/>
              </a:gdLst>
              <a:ahLst/>
              <a:cxnLst>
                <a:cxn ang="0">
                  <a:pos x="T0" y="T1"/>
                </a:cxn>
                <a:cxn ang="0">
                  <a:pos x="T2" y="T3"/>
                </a:cxn>
                <a:cxn ang="0">
                  <a:pos x="T4" y="T5"/>
                </a:cxn>
                <a:cxn ang="0">
                  <a:pos x="T6" y="T7"/>
                </a:cxn>
              </a:cxnLst>
              <a:rect l="0" t="0" r="r" b="b"/>
              <a:pathLst>
                <a:path w="83" h="82">
                  <a:moveTo>
                    <a:pt x="0" y="0"/>
                  </a:moveTo>
                  <a:lnTo>
                    <a:pt x="70" y="82"/>
                  </a:lnTo>
                  <a:lnTo>
                    <a:pt x="83" y="69"/>
                  </a:lnTo>
                  <a:lnTo>
                    <a:pt x="0" y="0"/>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1"/>
            <p:cNvSpPr>
              <a:spLocks/>
            </p:cNvSpPr>
            <p:nvPr/>
          </p:nvSpPr>
          <p:spPr bwMode="auto">
            <a:xfrm>
              <a:off x="420688" y="4349750"/>
              <a:ext cx="114300" cy="114300"/>
            </a:xfrm>
            <a:custGeom>
              <a:avLst/>
              <a:gdLst>
                <a:gd name="T0" fmla="*/ 0 w 72"/>
                <a:gd name="T1" fmla="*/ 0 h 72"/>
                <a:gd name="T2" fmla="*/ 59 w 72"/>
                <a:gd name="T3" fmla="*/ 72 h 72"/>
                <a:gd name="T4" fmla="*/ 72 w 72"/>
                <a:gd name="T5" fmla="*/ 59 h 72"/>
                <a:gd name="T6" fmla="*/ 0 w 72"/>
                <a:gd name="T7" fmla="*/ 0 h 72"/>
              </a:gdLst>
              <a:ahLst/>
              <a:cxnLst>
                <a:cxn ang="0">
                  <a:pos x="T0" y="T1"/>
                </a:cxn>
                <a:cxn ang="0">
                  <a:pos x="T2" y="T3"/>
                </a:cxn>
                <a:cxn ang="0">
                  <a:pos x="T4" y="T5"/>
                </a:cxn>
                <a:cxn ang="0">
                  <a:pos x="T6" y="T7"/>
                </a:cxn>
              </a:cxnLst>
              <a:rect l="0" t="0" r="r" b="b"/>
              <a:pathLst>
                <a:path w="72" h="72">
                  <a:moveTo>
                    <a:pt x="0" y="0"/>
                  </a:moveTo>
                  <a:lnTo>
                    <a:pt x="59" y="72"/>
                  </a:lnTo>
                  <a:lnTo>
                    <a:pt x="72" y="59"/>
                  </a:lnTo>
                  <a:lnTo>
                    <a:pt x="0" y="0"/>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2"/>
            <p:cNvSpPr>
              <a:spLocks/>
            </p:cNvSpPr>
            <p:nvPr/>
          </p:nvSpPr>
          <p:spPr bwMode="auto">
            <a:xfrm>
              <a:off x="449263" y="4252913"/>
              <a:ext cx="85725" cy="96838"/>
            </a:xfrm>
            <a:custGeom>
              <a:avLst/>
              <a:gdLst>
                <a:gd name="T0" fmla="*/ 0 w 54"/>
                <a:gd name="T1" fmla="*/ 0 h 61"/>
                <a:gd name="T2" fmla="*/ 45 w 54"/>
                <a:gd name="T3" fmla="*/ 61 h 61"/>
                <a:gd name="T4" fmla="*/ 54 w 54"/>
                <a:gd name="T5" fmla="*/ 44 h 61"/>
                <a:gd name="T6" fmla="*/ 0 w 54"/>
                <a:gd name="T7" fmla="*/ 0 h 61"/>
              </a:gdLst>
              <a:ahLst/>
              <a:cxnLst>
                <a:cxn ang="0">
                  <a:pos x="T0" y="T1"/>
                </a:cxn>
                <a:cxn ang="0">
                  <a:pos x="T2" y="T3"/>
                </a:cxn>
                <a:cxn ang="0">
                  <a:pos x="T4" y="T5"/>
                </a:cxn>
                <a:cxn ang="0">
                  <a:pos x="T6" y="T7"/>
                </a:cxn>
              </a:cxnLst>
              <a:rect l="0" t="0" r="r" b="b"/>
              <a:pathLst>
                <a:path w="54" h="61">
                  <a:moveTo>
                    <a:pt x="0" y="0"/>
                  </a:moveTo>
                  <a:lnTo>
                    <a:pt x="45" y="61"/>
                  </a:lnTo>
                  <a:lnTo>
                    <a:pt x="54" y="44"/>
                  </a:lnTo>
                  <a:lnTo>
                    <a:pt x="0" y="0"/>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3"/>
            <p:cNvSpPr>
              <a:spLocks/>
            </p:cNvSpPr>
            <p:nvPr/>
          </p:nvSpPr>
          <p:spPr bwMode="auto">
            <a:xfrm>
              <a:off x="528638" y="4456113"/>
              <a:ext cx="131763" cy="131763"/>
            </a:xfrm>
            <a:custGeom>
              <a:avLst/>
              <a:gdLst>
                <a:gd name="T0" fmla="*/ 83 w 83"/>
                <a:gd name="T1" fmla="*/ 0 h 83"/>
                <a:gd name="T2" fmla="*/ 13 w 83"/>
                <a:gd name="T3" fmla="*/ 83 h 83"/>
                <a:gd name="T4" fmla="*/ 0 w 83"/>
                <a:gd name="T5" fmla="*/ 70 h 83"/>
                <a:gd name="T6" fmla="*/ 83 w 83"/>
                <a:gd name="T7" fmla="*/ 0 h 83"/>
              </a:gdLst>
              <a:ahLst/>
              <a:cxnLst>
                <a:cxn ang="0">
                  <a:pos x="T0" y="T1"/>
                </a:cxn>
                <a:cxn ang="0">
                  <a:pos x="T2" y="T3"/>
                </a:cxn>
                <a:cxn ang="0">
                  <a:pos x="T4" y="T5"/>
                </a:cxn>
                <a:cxn ang="0">
                  <a:pos x="T6" y="T7"/>
                </a:cxn>
              </a:cxnLst>
              <a:rect l="0" t="0" r="r" b="b"/>
              <a:pathLst>
                <a:path w="83" h="83">
                  <a:moveTo>
                    <a:pt x="83" y="0"/>
                  </a:moveTo>
                  <a:lnTo>
                    <a:pt x="13" y="83"/>
                  </a:lnTo>
                  <a:lnTo>
                    <a:pt x="0" y="70"/>
                  </a:lnTo>
                  <a:lnTo>
                    <a:pt x="83" y="0"/>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4"/>
            <p:cNvSpPr>
              <a:spLocks/>
            </p:cNvSpPr>
            <p:nvPr/>
          </p:nvSpPr>
          <p:spPr bwMode="auto">
            <a:xfrm>
              <a:off x="520700" y="4376738"/>
              <a:ext cx="114300" cy="117475"/>
            </a:xfrm>
            <a:custGeom>
              <a:avLst/>
              <a:gdLst>
                <a:gd name="T0" fmla="*/ 72 w 72"/>
                <a:gd name="T1" fmla="*/ 0 h 74"/>
                <a:gd name="T2" fmla="*/ 14 w 72"/>
                <a:gd name="T3" fmla="*/ 74 h 74"/>
                <a:gd name="T4" fmla="*/ 0 w 72"/>
                <a:gd name="T5" fmla="*/ 59 h 74"/>
                <a:gd name="T6" fmla="*/ 72 w 72"/>
                <a:gd name="T7" fmla="*/ 0 h 74"/>
              </a:gdLst>
              <a:ahLst/>
              <a:cxnLst>
                <a:cxn ang="0">
                  <a:pos x="T0" y="T1"/>
                </a:cxn>
                <a:cxn ang="0">
                  <a:pos x="T2" y="T3"/>
                </a:cxn>
                <a:cxn ang="0">
                  <a:pos x="T4" y="T5"/>
                </a:cxn>
                <a:cxn ang="0">
                  <a:pos x="T6" y="T7"/>
                </a:cxn>
              </a:cxnLst>
              <a:rect l="0" t="0" r="r" b="b"/>
              <a:pathLst>
                <a:path w="72" h="74">
                  <a:moveTo>
                    <a:pt x="72" y="0"/>
                  </a:moveTo>
                  <a:lnTo>
                    <a:pt x="14" y="74"/>
                  </a:lnTo>
                  <a:lnTo>
                    <a:pt x="0" y="59"/>
                  </a:lnTo>
                  <a:lnTo>
                    <a:pt x="72" y="0"/>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5"/>
            <p:cNvSpPr>
              <a:spLocks/>
            </p:cNvSpPr>
            <p:nvPr/>
          </p:nvSpPr>
          <p:spPr bwMode="auto">
            <a:xfrm>
              <a:off x="528638" y="4211638"/>
              <a:ext cx="52388" cy="69850"/>
            </a:xfrm>
            <a:custGeom>
              <a:avLst/>
              <a:gdLst>
                <a:gd name="T0" fmla="*/ 33 w 33"/>
                <a:gd name="T1" fmla="*/ 0 h 44"/>
                <a:gd name="T2" fmla="*/ 4 w 33"/>
                <a:gd name="T3" fmla="*/ 44 h 44"/>
                <a:gd name="T4" fmla="*/ 0 w 33"/>
                <a:gd name="T5" fmla="*/ 26 h 44"/>
                <a:gd name="T6" fmla="*/ 33 w 33"/>
                <a:gd name="T7" fmla="*/ 0 h 44"/>
              </a:gdLst>
              <a:ahLst/>
              <a:cxnLst>
                <a:cxn ang="0">
                  <a:pos x="T0" y="T1"/>
                </a:cxn>
                <a:cxn ang="0">
                  <a:pos x="T2" y="T3"/>
                </a:cxn>
                <a:cxn ang="0">
                  <a:pos x="T4" y="T5"/>
                </a:cxn>
                <a:cxn ang="0">
                  <a:pos x="T6" y="T7"/>
                </a:cxn>
              </a:cxnLst>
              <a:rect l="0" t="0" r="r" b="b"/>
              <a:pathLst>
                <a:path w="33" h="44">
                  <a:moveTo>
                    <a:pt x="33" y="0"/>
                  </a:moveTo>
                  <a:lnTo>
                    <a:pt x="4" y="44"/>
                  </a:lnTo>
                  <a:lnTo>
                    <a:pt x="0" y="26"/>
                  </a:lnTo>
                  <a:lnTo>
                    <a:pt x="33" y="0"/>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6"/>
            <p:cNvSpPr>
              <a:spLocks/>
            </p:cNvSpPr>
            <p:nvPr/>
          </p:nvSpPr>
          <p:spPr bwMode="auto">
            <a:xfrm>
              <a:off x="854075" y="4552950"/>
              <a:ext cx="163513" cy="296863"/>
            </a:xfrm>
            <a:custGeom>
              <a:avLst/>
              <a:gdLst>
                <a:gd name="T0" fmla="*/ 50 w 103"/>
                <a:gd name="T1" fmla="*/ 0 h 187"/>
                <a:gd name="T2" fmla="*/ 0 w 103"/>
                <a:gd name="T3" fmla="*/ 187 h 187"/>
                <a:gd name="T4" fmla="*/ 103 w 103"/>
                <a:gd name="T5" fmla="*/ 187 h 187"/>
                <a:gd name="T6" fmla="*/ 50 w 103"/>
                <a:gd name="T7" fmla="*/ 0 h 187"/>
              </a:gdLst>
              <a:ahLst/>
              <a:cxnLst>
                <a:cxn ang="0">
                  <a:pos x="T0" y="T1"/>
                </a:cxn>
                <a:cxn ang="0">
                  <a:pos x="T2" y="T3"/>
                </a:cxn>
                <a:cxn ang="0">
                  <a:pos x="T4" y="T5"/>
                </a:cxn>
                <a:cxn ang="0">
                  <a:pos x="T6" y="T7"/>
                </a:cxn>
              </a:cxnLst>
              <a:rect l="0" t="0" r="r" b="b"/>
              <a:pathLst>
                <a:path w="103" h="187">
                  <a:moveTo>
                    <a:pt x="50" y="0"/>
                  </a:moveTo>
                  <a:lnTo>
                    <a:pt x="0" y="187"/>
                  </a:lnTo>
                  <a:lnTo>
                    <a:pt x="103" y="187"/>
                  </a:lnTo>
                  <a:lnTo>
                    <a:pt x="50" y="0"/>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7"/>
            <p:cNvSpPr>
              <a:spLocks/>
            </p:cNvSpPr>
            <p:nvPr/>
          </p:nvSpPr>
          <p:spPr bwMode="auto">
            <a:xfrm>
              <a:off x="1662113" y="4491038"/>
              <a:ext cx="196850" cy="358775"/>
            </a:xfrm>
            <a:custGeom>
              <a:avLst/>
              <a:gdLst>
                <a:gd name="T0" fmla="*/ 61 w 124"/>
                <a:gd name="T1" fmla="*/ 0 h 226"/>
                <a:gd name="T2" fmla="*/ 0 w 124"/>
                <a:gd name="T3" fmla="*/ 226 h 226"/>
                <a:gd name="T4" fmla="*/ 124 w 124"/>
                <a:gd name="T5" fmla="*/ 226 h 226"/>
                <a:gd name="T6" fmla="*/ 61 w 124"/>
                <a:gd name="T7" fmla="*/ 0 h 226"/>
              </a:gdLst>
              <a:ahLst/>
              <a:cxnLst>
                <a:cxn ang="0">
                  <a:pos x="T0" y="T1"/>
                </a:cxn>
                <a:cxn ang="0">
                  <a:pos x="T2" y="T3"/>
                </a:cxn>
                <a:cxn ang="0">
                  <a:pos x="T4" y="T5"/>
                </a:cxn>
                <a:cxn ang="0">
                  <a:pos x="T6" y="T7"/>
                </a:cxn>
              </a:cxnLst>
              <a:rect l="0" t="0" r="r" b="b"/>
              <a:pathLst>
                <a:path w="124" h="226">
                  <a:moveTo>
                    <a:pt x="61" y="0"/>
                  </a:moveTo>
                  <a:lnTo>
                    <a:pt x="0" y="226"/>
                  </a:lnTo>
                  <a:lnTo>
                    <a:pt x="124" y="226"/>
                  </a:lnTo>
                  <a:lnTo>
                    <a:pt x="61" y="0"/>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8"/>
            <p:cNvSpPr>
              <a:spLocks/>
            </p:cNvSpPr>
            <p:nvPr/>
          </p:nvSpPr>
          <p:spPr bwMode="auto">
            <a:xfrm>
              <a:off x="1676400" y="4408488"/>
              <a:ext cx="169863" cy="311150"/>
            </a:xfrm>
            <a:custGeom>
              <a:avLst/>
              <a:gdLst>
                <a:gd name="T0" fmla="*/ 52 w 107"/>
                <a:gd name="T1" fmla="*/ 0 h 196"/>
                <a:gd name="T2" fmla="*/ 0 w 107"/>
                <a:gd name="T3" fmla="*/ 196 h 196"/>
                <a:gd name="T4" fmla="*/ 107 w 107"/>
                <a:gd name="T5" fmla="*/ 196 h 196"/>
                <a:gd name="T6" fmla="*/ 52 w 107"/>
                <a:gd name="T7" fmla="*/ 0 h 196"/>
              </a:gdLst>
              <a:ahLst/>
              <a:cxnLst>
                <a:cxn ang="0">
                  <a:pos x="T0" y="T1"/>
                </a:cxn>
                <a:cxn ang="0">
                  <a:pos x="T2" y="T3"/>
                </a:cxn>
                <a:cxn ang="0">
                  <a:pos x="T4" y="T5"/>
                </a:cxn>
                <a:cxn ang="0">
                  <a:pos x="T6" y="T7"/>
                </a:cxn>
              </a:cxnLst>
              <a:rect l="0" t="0" r="r" b="b"/>
              <a:pathLst>
                <a:path w="107" h="196">
                  <a:moveTo>
                    <a:pt x="52" y="0"/>
                  </a:moveTo>
                  <a:lnTo>
                    <a:pt x="0" y="196"/>
                  </a:lnTo>
                  <a:lnTo>
                    <a:pt x="107" y="196"/>
                  </a:lnTo>
                  <a:lnTo>
                    <a:pt x="52" y="0"/>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9"/>
            <p:cNvSpPr>
              <a:spLocks/>
            </p:cNvSpPr>
            <p:nvPr/>
          </p:nvSpPr>
          <p:spPr bwMode="auto">
            <a:xfrm>
              <a:off x="1703388" y="4332288"/>
              <a:ext cx="114300" cy="207963"/>
            </a:xfrm>
            <a:custGeom>
              <a:avLst/>
              <a:gdLst>
                <a:gd name="T0" fmla="*/ 35 w 72"/>
                <a:gd name="T1" fmla="*/ 0 h 131"/>
                <a:gd name="T2" fmla="*/ 0 w 72"/>
                <a:gd name="T3" fmla="*/ 131 h 131"/>
                <a:gd name="T4" fmla="*/ 72 w 72"/>
                <a:gd name="T5" fmla="*/ 131 h 131"/>
                <a:gd name="T6" fmla="*/ 35 w 72"/>
                <a:gd name="T7" fmla="*/ 0 h 131"/>
              </a:gdLst>
              <a:ahLst/>
              <a:cxnLst>
                <a:cxn ang="0">
                  <a:pos x="T0" y="T1"/>
                </a:cxn>
                <a:cxn ang="0">
                  <a:pos x="T2" y="T3"/>
                </a:cxn>
                <a:cxn ang="0">
                  <a:pos x="T4" y="T5"/>
                </a:cxn>
                <a:cxn ang="0">
                  <a:pos x="T6" y="T7"/>
                </a:cxn>
              </a:cxnLst>
              <a:rect l="0" t="0" r="r" b="b"/>
              <a:pathLst>
                <a:path w="72" h="131">
                  <a:moveTo>
                    <a:pt x="35" y="0"/>
                  </a:moveTo>
                  <a:lnTo>
                    <a:pt x="0" y="131"/>
                  </a:lnTo>
                  <a:lnTo>
                    <a:pt x="72" y="131"/>
                  </a:lnTo>
                  <a:lnTo>
                    <a:pt x="35" y="0"/>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0"/>
            <p:cNvSpPr>
              <a:spLocks/>
            </p:cNvSpPr>
            <p:nvPr/>
          </p:nvSpPr>
          <p:spPr bwMode="auto">
            <a:xfrm>
              <a:off x="1120775" y="4411663"/>
              <a:ext cx="239713" cy="438150"/>
            </a:xfrm>
            <a:custGeom>
              <a:avLst/>
              <a:gdLst>
                <a:gd name="T0" fmla="*/ 74 w 151"/>
                <a:gd name="T1" fmla="*/ 0 h 276"/>
                <a:gd name="T2" fmla="*/ 0 w 151"/>
                <a:gd name="T3" fmla="*/ 276 h 276"/>
                <a:gd name="T4" fmla="*/ 151 w 151"/>
                <a:gd name="T5" fmla="*/ 276 h 276"/>
                <a:gd name="T6" fmla="*/ 74 w 151"/>
                <a:gd name="T7" fmla="*/ 0 h 276"/>
              </a:gdLst>
              <a:ahLst/>
              <a:cxnLst>
                <a:cxn ang="0">
                  <a:pos x="T0" y="T1"/>
                </a:cxn>
                <a:cxn ang="0">
                  <a:pos x="T2" y="T3"/>
                </a:cxn>
                <a:cxn ang="0">
                  <a:pos x="T4" y="T5"/>
                </a:cxn>
                <a:cxn ang="0">
                  <a:pos x="T6" y="T7"/>
                </a:cxn>
              </a:cxnLst>
              <a:rect l="0" t="0" r="r" b="b"/>
              <a:pathLst>
                <a:path w="151" h="276">
                  <a:moveTo>
                    <a:pt x="74" y="0"/>
                  </a:moveTo>
                  <a:lnTo>
                    <a:pt x="0" y="276"/>
                  </a:lnTo>
                  <a:lnTo>
                    <a:pt x="151" y="276"/>
                  </a:lnTo>
                  <a:lnTo>
                    <a:pt x="74" y="0"/>
                  </a:lnTo>
                  <a:close/>
                </a:path>
              </a:pathLst>
            </a:custGeom>
            <a:solidFill>
              <a:srgbClr val="007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1"/>
            <p:cNvSpPr>
              <a:spLocks/>
            </p:cNvSpPr>
            <p:nvPr/>
          </p:nvSpPr>
          <p:spPr bwMode="auto">
            <a:xfrm>
              <a:off x="1439863" y="4629150"/>
              <a:ext cx="120650" cy="220663"/>
            </a:xfrm>
            <a:custGeom>
              <a:avLst/>
              <a:gdLst>
                <a:gd name="T0" fmla="*/ 37 w 76"/>
                <a:gd name="T1" fmla="*/ 0 h 139"/>
                <a:gd name="T2" fmla="*/ 0 w 76"/>
                <a:gd name="T3" fmla="*/ 139 h 139"/>
                <a:gd name="T4" fmla="*/ 76 w 76"/>
                <a:gd name="T5" fmla="*/ 139 h 139"/>
                <a:gd name="T6" fmla="*/ 37 w 76"/>
                <a:gd name="T7" fmla="*/ 0 h 139"/>
              </a:gdLst>
              <a:ahLst/>
              <a:cxnLst>
                <a:cxn ang="0">
                  <a:pos x="T0" y="T1"/>
                </a:cxn>
                <a:cxn ang="0">
                  <a:pos x="T2" y="T3"/>
                </a:cxn>
                <a:cxn ang="0">
                  <a:pos x="T4" y="T5"/>
                </a:cxn>
                <a:cxn ang="0">
                  <a:pos x="T6" y="T7"/>
                </a:cxn>
              </a:cxnLst>
              <a:rect l="0" t="0" r="r" b="b"/>
              <a:pathLst>
                <a:path w="76" h="139">
                  <a:moveTo>
                    <a:pt x="37" y="0"/>
                  </a:moveTo>
                  <a:lnTo>
                    <a:pt x="0" y="139"/>
                  </a:lnTo>
                  <a:lnTo>
                    <a:pt x="76" y="139"/>
                  </a:lnTo>
                  <a:lnTo>
                    <a:pt x="37"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2" name="Group 41"/>
          <p:cNvGrpSpPr/>
          <p:nvPr/>
        </p:nvGrpSpPr>
        <p:grpSpPr>
          <a:xfrm>
            <a:off x="8138213" y="6160461"/>
            <a:ext cx="1245090" cy="547683"/>
            <a:chOff x="8175625" y="4270375"/>
            <a:chExt cx="501650" cy="220663"/>
          </a:xfrm>
        </p:grpSpPr>
        <p:sp>
          <p:nvSpPr>
            <p:cNvPr id="43" name="Freeform 246"/>
            <p:cNvSpPr>
              <a:spLocks/>
            </p:cNvSpPr>
            <p:nvPr/>
          </p:nvSpPr>
          <p:spPr bwMode="auto">
            <a:xfrm>
              <a:off x="8196263" y="4291013"/>
              <a:ext cx="457200" cy="200025"/>
            </a:xfrm>
            <a:custGeom>
              <a:avLst/>
              <a:gdLst>
                <a:gd name="T0" fmla="*/ 142 w 288"/>
                <a:gd name="T1" fmla="*/ 0 h 126"/>
                <a:gd name="T2" fmla="*/ 43 w 288"/>
                <a:gd name="T3" fmla="*/ 50 h 126"/>
                <a:gd name="T4" fmla="*/ 0 w 288"/>
                <a:gd name="T5" fmla="*/ 126 h 126"/>
                <a:gd name="T6" fmla="*/ 288 w 288"/>
                <a:gd name="T7" fmla="*/ 126 h 126"/>
                <a:gd name="T8" fmla="*/ 244 w 288"/>
                <a:gd name="T9" fmla="*/ 50 h 126"/>
                <a:gd name="T10" fmla="*/ 142 w 288"/>
                <a:gd name="T11" fmla="*/ 0 h 126"/>
              </a:gdLst>
              <a:ahLst/>
              <a:cxnLst>
                <a:cxn ang="0">
                  <a:pos x="T0" y="T1"/>
                </a:cxn>
                <a:cxn ang="0">
                  <a:pos x="T2" y="T3"/>
                </a:cxn>
                <a:cxn ang="0">
                  <a:pos x="T4" y="T5"/>
                </a:cxn>
                <a:cxn ang="0">
                  <a:pos x="T6" y="T7"/>
                </a:cxn>
                <a:cxn ang="0">
                  <a:pos x="T8" y="T9"/>
                </a:cxn>
                <a:cxn ang="0">
                  <a:pos x="T10" y="T11"/>
                </a:cxn>
              </a:cxnLst>
              <a:rect l="0" t="0" r="r" b="b"/>
              <a:pathLst>
                <a:path w="288" h="126">
                  <a:moveTo>
                    <a:pt x="142" y="0"/>
                  </a:moveTo>
                  <a:lnTo>
                    <a:pt x="43" y="50"/>
                  </a:lnTo>
                  <a:lnTo>
                    <a:pt x="0" y="126"/>
                  </a:lnTo>
                  <a:lnTo>
                    <a:pt x="288" y="126"/>
                  </a:lnTo>
                  <a:lnTo>
                    <a:pt x="244" y="50"/>
                  </a:lnTo>
                  <a:lnTo>
                    <a:pt x="14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47"/>
            <p:cNvSpPr>
              <a:spLocks/>
            </p:cNvSpPr>
            <p:nvPr/>
          </p:nvSpPr>
          <p:spPr bwMode="auto">
            <a:xfrm>
              <a:off x="8421688" y="4352925"/>
              <a:ext cx="68263" cy="138113"/>
            </a:xfrm>
            <a:custGeom>
              <a:avLst/>
              <a:gdLst>
                <a:gd name="T0" fmla="*/ 0 w 43"/>
                <a:gd name="T1" fmla="*/ 0 h 87"/>
                <a:gd name="T2" fmla="*/ 0 w 43"/>
                <a:gd name="T3" fmla="*/ 87 h 87"/>
                <a:gd name="T4" fmla="*/ 43 w 43"/>
                <a:gd name="T5" fmla="*/ 87 h 87"/>
                <a:gd name="T6" fmla="*/ 0 w 43"/>
                <a:gd name="T7" fmla="*/ 0 h 87"/>
              </a:gdLst>
              <a:ahLst/>
              <a:cxnLst>
                <a:cxn ang="0">
                  <a:pos x="T0" y="T1"/>
                </a:cxn>
                <a:cxn ang="0">
                  <a:pos x="T2" y="T3"/>
                </a:cxn>
                <a:cxn ang="0">
                  <a:pos x="T4" y="T5"/>
                </a:cxn>
                <a:cxn ang="0">
                  <a:pos x="T6" y="T7"/>
                </a:cxn>
              </a:cxnLst>
              <a:rect l="0" t="0" r="r" b="b"/>
              <a:pathLst>
                <a:path w="43" h="87">
                  <a:moveTo>
                    <a:pt x="0" y="0"/>
                  </a:moveTo>
                  <a:lnTo>
                    <a:pt x="0" y="87"/>
                  </a:lnTo>
                  <a:lnTo>
                    <a:pt x="43" y="87"/>
                  </a:lnTo>
                  <a:lnTo>
                    <a:pt x="0" y="0"/>
                  </a:lnTo>
                  <a:close/>
                </a:path>
              </a:pathLst>
            </a:custGeom>
            <a:solidFill>
              <a:srgbClr val="2F6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48"/>
            <p:cNvSpPr>
              <a:spLocks/>
            </p:cNvSpPr>
            <p:nvPr/>
          </p:nvSpPr>
          <p:spPr bwMode="auto">
            <a:xfrm>
              <a:off x="8175625" y="4270375"/>
              <a:ext cx="501650" cy="220663"/>
            </a:xfrm>
            <a:custGeom>
              <a:avLst/>
              <a:gdLst>
                <a:gd name="T0" fmla="*/ 2 w 145"/>
                <a:gd name="T1" fmla="*/ 62 h 64"/>
                <a:gd name="T2" fmla="*/ 23 w 145"/>
                <a:gd name="T3" fmla="*/ 27 h 64"/>
                <a:gd name="T4" fmla="*/ 71 w 145"/>
                <a:gd name="T5" fmla="*/ 3 h 64"/>
                <a:gd name="T6" fmla="*/ 121 w 145"/>
                <a:gd name="T7" fmla="*/ 27 h 64"/>
                <a:gd name="T8" fmla="*/ 142 w 145"/>
                <a:gd name="T9" fmla="*/ 63 h 64"/>
                <a:gd name="T10" fmla="*/ 144 w 145"/>
                <a:gd name="T11" fmla="*/ 63 h 64"/>
                <a:gd name="T12" fmla="*/ 144 w 145"/>
                <a:gd name="T13" fmla="*/ 61 h 64"/>
                <a:gd name="T14" fmla="*/ 123 w 145"/>
                <a:gd name="T15" fmla="*/ 25 h 64"/>
                <a:gd name="T16" fmla="*/ 123 w 145"/>
                <a:gd name="T17" fmla="*/ 25 h 64"/>
                <a:gd name="T18" fmla="*/ 72 w 145"/>
                <a:gd name="T19" fmla="*/ 0 h 64"/>
                <a:gd name="T20" fmla="*/ 71 w 145"/>
                <a:gd name="T21" fmla="*/ 0 h 64"/>
                <a:gd name="T22" fmla="*/ 21 w 145"/>
                <a:gd name="T23" fmla="*/ 25 h 64"/>
                <a:gd name="T24" fmla="*/ 21 w 145"/>
                <a:gd name="T25" fmla="*/ 25 h 64"/>
                <a:gd name="T26" fmla="*/ 0 w 145"/>
                <a:gd name="T27" fmla="*/ 61 h 64"/>
                <a:gd name="T28" fmla="*/ 1 w 145"/>
                <a:gd name="T29" fmla="*/ 63 h 64"/>
                <a:gd name="T30" fmla="*/ 2 w 145"/>
                <a:gd name="T31" fmla="*/ 6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5" h="64">
                  <a:moveTo>
                    <a:pt x="2" y="62"/>
                  </a:moveTo>
                  <a:cubicBezTo>
                    <a:pt x="23" y="27"/>
                    <a:pt x="23" y="27"/>
                    <a:pt x="23" y="27"/>
                  </a:cubicBezTo>
                  <a:cubicBezTo>
                    <a:pt x="71" y="3"/>
                    <a:pt x="71" y="3"/>
                    <a:pt x="71" y="3"/>
                  </a:cubicBezTo>
                  <a:cubicBezTo>
                    <a:pt x="121" y="27"/>
                    <a:pt x="121" y="27"/>
                    <a:pt x="121" y="27"/>
                  </a:cubicBezTo>
                  <a:cubicBezTo>
                    <a:pt x="142" y="63"/>
                    <a:pt x="142" y="63"/>
                    <a:pt x="142" y="63"/>
                  </a:cubicBezTo>
                  <a:cubicBezTo>
                    <a:pt x="142" y="63"/>
                    <a:pt x="143" y="64"/>
                    <a:pt x="144" y="63"/>
                  </a:cubicBezTo>
                  <a:cubicBezTo>
                    <a:pt x="144" y="63"/>
                    <a:pt x="145" y="62"/>
                    <a:pt x="144" y="61"/>
                  </a:cubicBezTo>
                  <a:cubicBezTo>
                    <a:pt x="123" y="25"/>
                    <a:pt x="123" y="25"/>
                    <a:pt x="123" y="25"/>
                  </a:cubicBezTo>
                  <a:cubicBezTo>
                    <a:pt x="123" y="25"/>
                    <a:pt x="123" y="25"/>
                    <a:pt x="123" y="25"/>
                  </a:cubicBezTo>
                  <a:cubicBezTo>
                    <a:pt x="72" y="0"/>
                    <a:pt x="72" y="0"/>
                    <a:pt x="72" y="0"/>
                  </a:cubicBezTo>
                  <a:cubicBezTo>
                    <a:pt x="71" y="0"/>
                    <a:pt x="71" y="0"/>
                    <a:pt x="71" y="0"/>
                  </a:cubicBezTo>
                  <a:cubicBezTo>
                    <a:pt x="21" y="25"/>
                    <a:pt x="21" y="25"/>
                    <a:pt x="21" y="25"/>
                  </a:cubicBezTo>
                  <a:cubicBezTo>
                    <a:pt x="21" y="25"/>
                    <a:pt x="21" y="25"/>
                    <a:pt x="21" y="25"/>
                  </a:cubicBezTo>
                  <a:cubicBezTo>
                    <a:pt x="0" y="61"/>
                    <a:pt x="0" y="61"/>
                    <a:pt x="0" y="61"/>
                  </a:cubicBezTo>
                  <a:cubicBezTo>
                    <a:pt x="0" y="61"/>
                    <a:pt x="0" y="62"/>
                    <a:pt x="1" y="63"/>
                  </a:cubicBezTo>
                  <a:cubicBezTo>
                    <a:pt x="1" y="63"/>
                    <a:pt x="2" y="63"/>
                    <a:pt x="2" y="6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49"/>
            <p:cNvSpPr>
              <a:spLocks/>
            </p:cNvSpPr>
            <p:nvPr/>
          </p:nvSpPr>
          <p:spPr bwMode="auto">
            <a:xfrm>
              <a:off x="8255000" y="4349750"/>
              <a:ext cx="20638" cy="26988"/>
            </a:xfrm>
            <a:custGeom>
              <a:avLst/>
              <a:gdLst>
                <a:gd name="T0" fmla="*/ 9 w 13"/>
                <a:gd name="T1" fmla="*/ 17 h 17"/>
                <a:gd name="T2" fmla="*/ 0 w 13"/>
                <a:gd name="T3" fmla="*/ 2 h 17"/>
                <a:gd name="T4" fmla="*/ 4 w 13"/>
                <a:gd name="T5" fmla="*/ 0 h 17"/>
                <a:gd name="T6" fmla="*/ 13 w 13"/>
                <a:gd name="T7" fmla="*/ 15 h 17"/>
                <a:gd name="T8" fmla="*/ 9 w 13"/>
                <a:gd name="T9" fmla="*/ 17 h 17"/>
              </a:gdLst>
              <a:ahLst/>
              <a:cxnLst>
                <a:cxn ang="0">
                  <a:pos x="T0" y="T1"/>
                </a:cxn>
                <a:cxn ang="0">
                  <a:pos x="T2" y="T3"/>
                </a:cxn>
                <a:cxn ang="0">
                  <a:pos x="T4" y="T5"/>
                </a:cxn>
                <a:cxn ang="0">
                  <a:pos x="T6" y="T7"/>
                </a:cxn>
                <a:cxn ang="0">
                  <a:pos x="T8" y="T9"/>
                </a:cxn>
              </a:cxnLst>
              <a:rect l="0" t="0" r="r" b="b"/>
              <a:pathLst>
                <a:path w="13" h="17">
                  <a:moveTo>
                    <a:pt x="9" y="17"/>
                  </a:moveTo>
                  <a:lnTo>
                    <a:pt x="0" y="2"/>
                  </a:lnTo>
                  <a:lnTo>
                    <a:pt x="4" y="0"/>
                  </a:lnTo>
                  <a:lnTo>
                    <a:pt x="13" y="15"/>
                  </a:lnTo>
                  <a:lnTo>
                    <a:pt x="9" y="17"/>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50"/>
            <p:cNvSpPr>
              <a:spLocks/>
            </p:cNvSpPr>
            <p:nvPr/>
          </p:nvSpPr>
          <p:spPr bwMode="auto">
            <a:xfrm>
              <a:off x="8396288" y="4276725"/>
              <a:ext cx="20638" cy="28575"/>
            </a:xfrm>
            <a:custGeom>
              <a:avLst/>
              <a:gdLst>
                <a:gd name="T0" fmla="*/ 9 w 13"/>
                <a:gd name="T1" fmla="*/ 18 h 18"/>
                <a:gd name="T2" fmla="*/ 0 w 13"/>
                <a:gd name="T3" fmla="*/ 3 h 18"/>
                <a:gd name="T4" fmla="*/ 5 w 13"/>
                <a:gd name="T5" fmla="*/ 0 h 18"/>
                <a:gd name="T6" fmla="*/ 13 w 13"/>
                <a:gd name="T7" fmla="*/ 16 h 18"/>
                <a:gd name="T8" fmla="*/ 9 w 13"/>
                <a:gd name="T9" fmla="*/ 18 h 18"/>
              </a:gdLst>
              <a:ahLst/>
              <a:cxnLst>
                <a:cxn ang="0">
                  <a:pos x="T0" y="T1"/>
                </a:cxn>
                <a:cxn ang="0">
                  <a:pos x="T2" y="T3"/>
                </a:cxn>
                <a:cxn ang="0">
                  <a:pos x="T4" y="T5"/>
                </a:cxn>
                <a:cxn ang="0">
                  <a:pos x="T6" y="T7"/>
                </a:cxn>
                <a:cxn ang="0">
                  <a:pos x="T8" y="T9"/>
                </a:cxn>
              </a:cxnLst>
              <a:rect l="0" t="0" r="r" b="b"/>
              <a:pathLst>
                <a:path w="13" h="18">
                  <a:moveTo>
                    <a:pt x="9" y="18"/>
                  </a:moveTo>
                  <a:lnTo>
                    <a:pt x="0" y="3"/>
                  </a:lnTo>
                  <a:lnTo>
                    <a:pt x="5" y="0"/>
                  </a:lnTo>
                  <a:lnTo>
                    <a:pt x="13" y="16"/>
                  </a:lnTo>
                  <a:lnTo>
                    <a:pt x="9" y="18"/>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51"/>
            <p:cNvSpPr>
              <a:spLocks/>
            </p:cNvSpPr>
            <p:nvPr/>
          </p:nvSpPr>
          <p:spPr bwMode="auto">
            <a:xfrm>
              <a:off x="8188325" y="4452938"/>
              <a:ext cx="28575" cy="20638"/>
            </a:xfrm>
            <a:custGeom>
              <a:avLst/>
              <a:gdLst>
                <a:gd name="T0" fmla="*/ 16 w 18"/>
                <a:gd name="T1" fmla="*/ 13 h 13"/>
                <a:gd name="T2" fmla="*/ 0 w 18"/>
                <a:gd name="T3" fmla="*/ 5 h 13"/>
                <a:gd name="T4" fmla="*/ 2 w 18"/>
                <a:gd name="T5" fmla="*/ 0 h 13"/>
                <a:gd name="T6" fmla="*/ 18 w 18"/>
                <a:gd name="T7" fmla="*/ 9 h 13"/>
                <a:gd name="T8" fmla="*/ 16 w 18"/>
                <a:gd name="T9" fmla="*/ 13 h 13"/>
              </a:gdLst>
              <a:ahLst/>
              <a:cxnLst>
                <a:cxn ang="0">
                  <a:pos x="T0" y="T1"/>
                </a:cxn>
                <a:cxn ang="0">
                  <a:pos x="T2" y="T3"/>
                </a:cxn>
                <a:cxn ang="0">
                  <a:pos x="T4" y="T5"/>
                </a:cxn>
                <a:cxn ang="0">
                  <a:pos x="T6" y="T7"/>
                </a:cxn>
                <a:cxn ang="0">
                  <a:pos x="T8" y="T9"/>
                </a:cxn>
              </a:cxnLst>
              <a:rect l="0" t="0" r="r" b="b"/>
              <a:pathLst>
                <a:path w="18" h="13">
                  <a:moveTo>
                    <a:pt x="16" y="13"/>
                  </a:moveTo>
                  <a:lnTo>
                    <a:pt x="0" y="5"/>
                  </a:lnTo>
                  <a:lnTo>
                    <a:pt x="2" y="0"/>
                  </a:lnTo>
                  <a:lnTo>
                    <a:pt x="18" y="9"/>
                  </a:lnTo>
                  <a:lnTo>
                    <a:pt x="16" y="1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52"/>
            <p:cNvSpPr>
              <a:spLocks/>
            </p:cNvSpPr>
            <p:nvPr/>
          </p:nvSpPr>
          <p:spPr bwMode="auto">
            <a:xfrm>
              <a:off x="8574088" y="4349750"/>
              <a:ext cx="20638" cy="26988"/>
            </a:xfrm>
            <a:custGeom>
              <a:avLst/>
              <a:gdLst>
                <a:gd name="T0" fmla="*/ 4 w 13"/>
                <a:gd name="T1" fmla="*/ 17 h 17"/>
                <a:gd name="T2" fmla="*/ 13 w 13"/>
                <a:gd name="T3" fmla="*/ 2 h 17"/>
                <a:gd name="T4" fmla="*/ 8 w 13"/>
                <a:gd name="T5" fmla="*/ 0 h 17"/>
                <a:gd name="T6" fmla="*/ 0 w 13"/>
                <a:gd name="T7" fmla="*/ 15 h 17"/>
                <a:gd name="T8" fmla="*/ 4 w 13"/>
                <a:gd name="T9" fmla="*/ 17 h 17"/>
              </a:gdLst>
              <a:ahLst/>
              <a:cxnLst>
                <a:cxn ang="0">
                  <a:pos x="T0" y="T1"/>
                </a:cxn>
                <a:cxn ang="0">
                  <a:pos x="T2" y="T3"/>
                </a:cxn>
                <a:cxn ang="0">
                  <a:pos x="T4" y="T5"/>
                </a:cxn>
                <a:cxn ang="0">
                  <a:pos x="T6" y="T7"/>
                </a:cxn>
                <a:cxn ang="0">
                  <a:pos x="T8" y="T9"/>
                </a:cxn>
              </a:cxnLst>
              <a:rect l="0" t="0" r="r" b="b"/>
              <a:pathLst>
                <a:path w="13" h="17">
                  <a:moveTo>
                    <a:pt x="4" y="17"/>
                  </a:moveTo>
                  <a:lnTo>
                    <a:pt x="13" y="2"/>
                  </a:lnTo>
                  <a:lnTo>
                    <a:pt x="8" y="0"/>
                  </a:lnTo>
                  <a:lnTo>
                    <a:pt x="0" y="15"/>
                  </a:lnTo>
                  <a:lnTo>
                    <a:pt x="4" y="17"/>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3"/>
            <p:cNvSpPr>
              <a:spLocks/>
            </p:cNvSpPr>
            <p:nvPr/>
          </p:nvSpPr>
          <p:spPr bwMode="auto">
            <a:xfrm>
              <a:off x="8428038" y="4276725"/>
              <a:ext cx="17463" cy="28575"/>
            </a:xfrm>
            <a:custGeom>
              <a:avLst/>
              <a:gdLst>
                <a:gd name="T0" fmla="*/ 4 w 11"/>
                <a:gd name="T1" fmla="*/ 18 h 18"/>
                <a:gd name="T2" fmla="*/ 11 w 11"/>
                <a:gd name="T3" fmla="*/ 3 h 18"/>
                <a:gd name="T4" fmla="*/ 7 w 11"/>
                <a:gd name="T5" fmla="*/ 0 h 18"/>
                <a:gd name="T6" fmla="*/ 0 w 11"/>
                <a:gd name="T7" fmla="*/ 16 h 18"/>
                <a:gd name="T8" fmla="*/ 4 w 11"/>
                <a:gd name="T9" fmla="*/ 18 h 18"/>
              </a:gdLst>
              <a:ahLst/>
              <a:cxnLst>
                <a:cxn ang="0">
                  <a:pos x="T0" y="T1"/>
                </a:cxn>
                <a:cxn ang="0">
                  <a:pos x="T2" y="T3"/>
                </a:cxn>
                <a:cxn ang="0">
                  <a:pos x="T4" y="T5"/>
                </a:cxn>
                <a:cxn ang="0">
                  <a:pos x="T6" y="T7"/>
                </a:cxn>
                <a:cxn ang="0">
                  <a:pos x="T8" y="T9"/>
                </a:cxn>
              </a:cxnLst>
              <a:rect l="0" t="0" r="r" b="b"/>
              <a:pathLst>
                <a:path w="11" h="18">
                  <a:moveTo>
                    <a:pt x="4" y="18"/>
                  </a:moveTo>
                  <a:lnTo>
                    <a:pt x="11" y="3"/>
                  </a:lnTo>
                  <a:lnTo>
                    <a:pt x="7" y="0"/>
                  </a:lnTo>
                  <a:lnTo>
                    <a:pt x="0" y="16"/>
                  </a:lnTo>
                  <a:lnTo>
                    <a:pt x="4" y="18"/>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54"/>
            <p:cNvSpPr>
              <a:spLocks/>
            </p:cNvSpPr>
            <p:nvPr/>
          </p:nvSpPr>
          <p:spPr bwMode="auto">
            <a:xfrm>
              <a:off x="8632825" y="4452938"/>
              <a:ext cx="26988" cy="20638"/>
            </a:xfrm>
            <a:custGeom>
              <a:avLst/>
              <a:gdLst>
                <a:gd name="T0" fmla="*/ 2 w 17"/>
                <a:gd name="T1" fmla="*/ 13 h 13"/>
                <a:gd name="T2" fmla="*/ 17 w 17"/>
                <a:gd name="T3" fmla="*/ 5 h 13"/>
                <a:gd name="T4" fmla="*/ 15 w 17"/>
                <a:gd name="T5" fmla="*/ 0 h 13"/>
                <a:gd name="T6" fmla="*/ 0 w 17"/>
                <a:gd name="T7" fmla="*/ 9 h 13"/>
                <a:gd name="T8" fmla="*/ 2 w 17"/>
                <a:gd name="T9" fmla="*/ 13 h 13"/>
              </a:gdLst>
              <a:ahLst/>
              <a:cxnLst>
                <a:cxn ang="0">
                  <a:pos x="T0" y="T1"/>
                </a:cxn>
                <a:cxn ang="0">
                  <a:pos x="T2" y="T3"/>
                </a:cxn>
                <a:cxn ang="0">
                  <a:pos x="T4" y="T5"/>
                </a:cxn>
                <a:cxn ang="0">
                  <a:pos x="T6" y="T7"/>
                </a:cxn>
                <a:cxn ang="0">
                  <a:pos x="T8" y="T9"/>
                </a:cxn>
              </a:cxnLst>
              <a:rect l="0" t="0" r="r" b="b"/>
              <a:pathLst>
                <a:path w="17" h="13">
                  <a:moveTo>
                    <a:pt x="2" y="13"/>
                  </a:moveTo>
                  <a:lnTo>
                    <a:pt x="17" y="5"/>
                  </a:lnTo>
                  <a:lnTo>
                    <a:pt x="15" y="0"/>
                  </a:lnTo>
                  <a:lnTo>
                    <a:pt x="0" y="9"/>
                  </a:lnTo>
                  <a:lnTo>
                    <a:pt x="2" y="1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25235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274639" y="2952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2" normalizeH="0" baseline="0" noProof="0">
                <a:ln w="3175">
                  <a:noFill/>
                </a:ln>
                <a:gradFill>
                  <a:gsLst>
                    <a:gs pos="1250">
                      <a:srgbClr val="353535"/>
                    </a:gs>
                    <a:gs pos="100000">
                      <a:srgbClr val="353535"/>
                    </a:gs>
                  </a:gsLst>
                  <a:lin ang="5400000" scaled="0"/>
                </a:gradFill>
                <a:effectLst/>
                <a:uLnTx/>
                <a:uFillTx/>
                <a:latin typeface="Segoe UI Light"/>
                <a:ea typeface="+mn-ea"/>
                <a:cs typeface="Segoe UI" pitchFamily="34" charset="0"/>
              </a:rPr>
              <a:t>Meet Mike and Sharon</a:t>
            </a:r>
            <a:endParaRPr kumimoji="0" lang="en-US" sz="4800" b="0" i="0" u="none" strike="noStrike" kern="1200" cap="none" spc="-102" normalizeH="0" baseline="0" noProof="0" dirty="0">
              <a:ln w="3175">
                <a:noFill/>
              </a:ln>
              <a:gradFill>
                <a:gsLst>
                  <a:gs pos="1250">
                    <a:srgbClr val="353535"/>
                  </a:gs>
                  <a:gs pos="100000">
                    <a:srgbClr val="353535"/>
                  </a:gs>
                </a:gsLst>
                <a:lin ang="5400000" scaled="0"/>
              </a:gradFill>
              <a:effectLst/>
              <a:uLnTx/>
              <a:uFillTx/>
              <a:latin typeface="Segoe UI Light"/>
              <a:ea typeface="+mn-ea"/>
              <a:cs typeface="Segoe UI" pitchFamily="34" charset="0"/>
            </a:endParaRPr>
          </a:p>
        </p:txBody>
      </p:sp>
      <p:pic>
        <p:nvPicPr>
          <p:cNvPr id="9" name="Picture 8"/>
          <p:cNvPicPr>
            <a:picLocks noChangeAspect="1"/>
          </p:cNvPicPr>
          <p:nvPr/>
        </p:nvPicPr>
        <p:blipFill>
          <a:blip r:embed="rId3"/>
          <a:stretch>
            <a:fillRect/>
          </a:stretch>
        </p:blipFill>
        <p:spPr>
          <a:xfrm>
            <a:off x="274639" y="1592262"/>
            <a:ext cx="2057400" cy="2078180"/>
          </a:xfrm>
          <a:prstGeom prst="rect">
            <a:avLst/>
          </a:prstGeom>
        </p:spPr>
      </p:pic>
      <p:pic>
        <p:nvPicPr>
          <p:cNvPr id="10" name="Picture 9"/>
          <p:cNvPicPr>
            <a:picLocks noChangeAspect="1"/>
          </p:cNvPicPr>
          <p:nvPr/>
        </p:nvPicPr>
        <p:blipFill>
          <a:blip r:embed="rId4"/>
          <a:stretch>
            <a:fillRect/>
          </a:stretch>
        </p:blipFill>
        <p:spPr>
          <a:xfrm>
            <a:off x="274639" y="4238482"/>
            <a:ext cx="2057400" cy="2069486"/>
          </a:xfrm>
          <a:prstGeom prst="rect">
            <a:avLst/>
          </a:prstGeom>
        </p:spPr>
      </p:pic>
      <p:sp>
        <p:nvSpPr>
          <p:cNvPr id="11" name="Text Placeholder 2"/>
          <p:cNvSpPr txBox="1">
            <a:spLocks/>
          </p:cNvSpPr>
          <p:nvPr/>
        </p:nvSpPr>
        <p:spPr>
          <a:xfrm>
            <a:off x="2560637" y="1592263"/>
            <a:ext cx="9603566" cy="2078180"/>
          </a:xfrm>
          <a:prstGeom prst="rect">
            <a:avLst/>
          </a:prstGeom>
        </p:spPr>
        <p:txBody>
          <a:bodyPr vert="horz" wrap="square" lIns="146304" tIns="91440" rIns="146304" bIns="91440" rtlCol="0" anchor="t" anchorCtr="0">
            <a:noAutofit/>
          </a:bodyPr>
          <a:lstStyle>
            <a:lvl1pPr marL="0" marR="0" indent="0" algn="l" defTabSz="932742" rtl="0" eaLnBrk="1" fontAlgn="auto" latinLnBrk="0" hangingPunct="1">
              <a:lnSpc>
                <a:spcPct val="90000"/>
              </a:lnSpc>
              <a:spcBef>
                <a:spcPts val="1224"/>
              </a:spcBef>
              <a:spcAft>
                <a:spcPts val="0"/>
              </a:spcAft>
              <a:buClr>
                <a:schemeClr val="tx1"/>
              </a:buClr>
              <a:buSzPct val="90000"/>
              <a:buFont typeface="Wingdings" pitchFamily="2" charset="2"/>
              <a:buNone/>
              <a:tabLst/>
              <a:defRPr sz="3200" kern="1200" spc="0" baseline="0">
                <a:gradFill>
                  <a:gsLst>
                    <a:gs pos="1250">
                      <a:schemeClr val="tx1"/>
                    </a:gs>
                    <a:gs pos="100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2pPr>
            <a:lvl3pPr marL="231775"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60375"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r>
              <a:rPr kumimoji="0" lang="en-US" sz="2400" b="1"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Mike is the Vice President of IT at Contoso</a:t>
            </a:r>
          </a:p>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r>
              <a:rPr kumimoji="0" lang="en-US" sz="2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Created Contoso’s original web site</a:t>
            </a:r>
          </a:p>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r>
              <a:rPr kumimoji="0" lang="en-US" sz="2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Responsible for merging Contoso and Adventure Works IT organizations</a:t>
            </a:r>
          </a:p>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r>
              <a:rPr kumimoji="0" lang="en-US" sz="2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Knows just enough about application development to be dangerous</a:t>
            </a:r>
          </a:p>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r>
              <a:rPr kumimoji="0" lang="en-US" sz="2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Has recently been learning about the cloud</a:t>
            </a:r>
          </a:p>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endPar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endParaRPr>
          </a:p>
          <a:p>
            <a:pPr marL="571500" marR="0" lvl="0" indent="-571500" algn="l" defTabSz="932742" rtl="0" eaLnBrk="1" fontAlgn="auto" latinLnBrk="0" hangingPunct="1">
              <a:lnSpc>
                <a:spcPct val="90000"/>
              </a:lnSpc>
              <a:spcBef>
                <a:spcPts val="1224"/>
              </a:spcBef>
              <a:spcAft>
                <a:spcPts val="0"/>
              </a:spcAft>
              <a:buClr>
                <a:srgbClr val="353535"/>
              </a:buClr>
              <a:buSzPct val="90000"/>
              <a:buFont typeface="Arial" panose="020B0604020202020204" pitchFamily="34" charset="0"/>
              <a:buChar char="•"/>
              <a:tabLst/>
              <a:defRPr/>
            </a:pPr>
            <a:endPar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endParaRPr>
          </a:p>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endPar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endParaRPr>
          </a:p>
        </p:txBody>
      </p:sp>
      <p:sp>
        <p:nvSpPr>
          <p:cNvPr id="12" name="Text Placeholder 2"/>
          <p:cNvSpPr txBox="1">
            <a:spLocks/>
          </p:cNvSpPr>
          <p:nvPr/>
        </p:nvSpPr>
        <p:spPr>
          <a:xfrm>
            <a:off x="2560637" y="4238482"/>
            <a:ext cx="9603566" cy="2078180"/>
          </a:xfrm>
          <a:prstGeom prst="rect">
            <a:avLst/>
          </a:prstGeom>
        </p:spPr>
        <p:txBody>
          <a:bodyPr vert="horz" wrap="square" lIns="146304" tIns="91440" rIns="146304" bIns="91440" rtlCol="0" anchor="t" anchorCtr="0">
            <a:noAutofit/>
          </a:bodyPr>
          <a:lstStyle>
            <a:lvl1pPr marL="0" marR="0" indent="0" algn="l" defTabSz="932742" rtl="0" eaLnBrk="1" fontAlgn="auto" latinLnBrk="0" hangingPunct="1">
              <a:lnSpc>
                <a:spcPct val="90000"/>
              </a:lnSpc>
              <a:spcBef>
                <a:spcPts val="1224"/>
              </a:spcBef>
              <a:spcAft>
                <a:spcPts val="0"/>
              </a:spcAft>
              <a:buClr>
                <a:schemeClr val="tx1"/>
              </a:buClr>
              <a:buSzPct val="90000"/>
              <a:buFont typeface="Wingdings" pitchFamily="2" charset="2"/>
              <a:buNone/>
              <a:tabLst/>
              <a:defRPr sz="3200" kern="1200" spc="0" baseline="0">
                <a:gradFill>
                  <a:gsLst>
                    <a:gs pos="1250">
                      <a:schemeClr val="tx1"/>
                    </a:gs>
                    <a:gs pos="100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2pPr>
            <a:lvl3pPr marL="231775"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60375"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r>
              <a:rPr kumimoji="0" lang="en-US" sz="2400" b="1"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Sharon is the Lead Application Architect at Contoso</a:t>
            </a:r>
          </a:p>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r>
              <a:rPr kumimoji="0" lang="en-US" sz="2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Started at Contoso three months ago</a:t>
            </a:r>
          </a:p>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r>
              <a:rPr kumimoji="0" lang="en-US" sz="2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Deep background in .NET and web development</a:t>
            </a:r>
          </a:p>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r>
              <a:rPr kumimoji="0" lang="en-US" sz="2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Has recently been learning about the Microsoft Azure platform</a:t>
            </a:r>
          </a:p>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endPar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endParaRPr>
          </a:p>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endPar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endParaRPr>
          </a:p>
          <a:p>
            <a:pPr marL="571500" marR="0" lvl="0" indent="-571500" algn="l" defTabSz="932742" rtl="0" eaLnBrk="1" fontAlgn="auto" latinLnBrk="0" hangingPunct="1">
              <a:lnSpc>
                <a:spcPct val="90000"/>
              </a:lnSpc>
              <a:spcBef>
                <a:spcPts val="1224"/>
              </a:spcBef>
              <a:spcAft>
                <a:spcPts val="0"/>
              </a:spcAft>
              <a:buClr>
                <a:srgbClr val="353535"/>
              </a:buClr>
              <a:buSzPct val="90000"/>
              <a:buFont typeface="Arial" panose="020B0604020202020204" pitchFamily="34" charset="0"/>
              <a:buChar char="•"/>
              <a:tabLst/>
              <a:defRPr/>
            </a:pPr>
            <a:endPar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endParaRPr>
          </a:p>
          <a:p>
            <a:pPr marL="0" marR="0" lvl="0" indent="0" algn="l" defTabSz="932742" rtl="0" eaLnBrk="1" fontAlgn="auto" latinLnBrk="0" hangingPunct="1">
              <a:lnSpc>
                <a:spcPct val="90000"/>
              </a:lnSpc>
              <a:spcBef>
                <a:spcPts val="1224"/>
              </a:spcBef>
              <a:spcAft>
                <a:spcPts val="0"/>
              </a:spcAft>
              <a:buClr>
                <a:srgbClr val="353535"/>
              </a:buClr>
              <a:buSzPct val="90000"/>
              <a:buFont typeface="Wingdings" pitchFamily="2" charset="2"/>
              <a:buNone/>
              <a:tabLst/>
              <a:defRPr/>
            </a:pPr>
            <a:endPar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endParaRPr>
          </a:p>
        </p:txBody>
      </p:sp>
    </p:spTree>
    <p:extLst>
      <p:ext uri="{BB962C8B-B14F-4D97-AF65-F5344CB8AC3E}">
        <p14:creationId xmlns:p14="http://schemas.microsoft.com/office/powerpoint/2010/main" val="73638674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74320" y="830262"/>
            <a:ext cx="2057400" cy="2078180"/>
          </a:xfrm>
          <a:prstGeom prst="rect">
            <a:avLst/>
          </a:prstGeom>
        </p:spPr>
      </p:pic>
      <p:sp>
        <p:nvSpPr>
          <p:cNvPr id="3" name="Text Placeholder 2"/>
          <p:cNvSpPr txBox="1">
            <a:spLocks/>
          </p:cNvSpPr>
          <p:nvPr/>
        </p:nvSpPr>
        <p:spPr>
          <a:xfrm>
            <a:off x="2538075" y="3268662"/>
            <a:ext cx="9603566" cy="2078180"/>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p>
          <a:p>
            <a:endParaRPr lang="en-US" dirty="0"/>
          </a:p>
          <a:p>
            <a:pPr marL="571500" indent="-571500"/>
            <a:endParaRPr lang="en-US" dirty="0"/>
          </a:p>
          <a:p>
            <a:endParaRPr lang="en-US" dirty="0"/>
          </a:p>
        </p:txBody>
      </p:sp>
      <p:sp>
        <p:nvSpPr>
          <p:cNvPr id="4" name="Text Placeholder 2"/>
          <p:cNvSpPr txBox="1">
            <a:spLocks/>
          </p:cNvSpPr>
          <p:nvPr/>
        </p:nvSpPr>
        <p:spPr>
          <a:xfrm>
            <a:off x="2560637" y="830263"/>
            <a:ext cx="9583518" cy="2438399"/>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The CEO wants to completely refresh our online presence to better compete with the “big box” online retailers. We’re talking user ratings and reviews, order tracking… the works.</a:t>
            </a:r>
          </a:p>
          <a:p>
            <a:pPr marL="0" indent="0">
              <a:buNone/>
            </a:pPr>
            <a:endParaRPr lang="en-US" sz="3200" dirty="0"/>
          </a:p>
        </p:txBody>
      </p:sp>
      <p:sp>
        <p:nvSpPr>
          <p:cNvPr id="5" name="Text Placeholder 2"/>
          <p:cNvSpPr txBox="1">
            <a:spLocks/>
          </p:cNvSpPr>
          <p:nvPr/>
        </p:nvSpPr>
        <p:spPr>
          <a:xfrm>
            <a:off x="2558122" y="2659062"/>
            <a:ext cx="9606081" cy="685800"/>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I promised them that we would launch in six months.</a:t>
            </a:r>
          </a:p>
        </p:txBody>
      </p:sp>
      <p:sp>
        <p:nvSpPr>
          <p:cNvPr id="6" name="Text Placeholder 2"/>
          <p:cNvSpPr txBox="1">
            <a:spLocks/>
          </p:cNvSpPr>
          <p:nvPr/>
        </p:nvSpPr>
        <p:spPr>
          <a:xfrm>
            <a:off x="2558122" y="4020917"/>
            <a:ext cx="9586033" cy="990599"/>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I realize that this is a tall order so I want you to pull in the Adventure Works developers.</a:t>
            </a:r>
          </a:p>
        </p:txBody>
      </p:sp>
      <p:pic>
        <p:nvPicPr>
          <p:cNvPr id="7" name="Picture 6"/>
          <p:cNvPicPr>
            <a:picLocks noChangeAspect="1"/>
          </p:cNvPicPr>
          <p:nvPr/>
        </p:nvPicPr>
        <p:blipFill>
          <a:blip r:embed="rId4"/>
          <a:stretch>
            <a:fillRect/>
          </a:stretch>
        </p:blipFill>
        <p:spPr>
          <a:xfrm>
            <a:off x="274320" y="4020917"/>
            <a:ext cx="2057400" cy="2078180"/>
          </a:xfrm>
          <a:prstGeom prst="rect">
            <a:avLst/>
          </a:prstGeom>
        </p:spPr>
      </p:pic>
      <p:sp>
        <p:nvSpPr>
          <p:cNvPr id="8" name="Text Placeholder 2"/>
          <p:cNvSpPr txBox="1">
            <a:spLocks/>
          </p:cNvSpPr>
          <p:nvPr/>
        </p:nvSpPr>
        <p:spPr>
          <a:xfrm>
            <a:off x="2558123" y="4948282"/>
            <a:ext cx="9583518" cy="990599"/>
          </a:xfrm>
          <a:prstGeom prst="rect">
            <a:avLst/>
          </a:prstGeom>
        </p:spPr>
        <p:txBody>
          <a:bodyPr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They’re MEAN stack (Mongo DB, Express, AngularJS and Node.js) developers.</a:t>
            </a:r>
          </a:p>
        </p:txBody>
      </p:sp>
    </p:spTree>
    <p:extLst>
      <p:ext uri="{BB962C8B-B14F-4D97-AF65-F5344CB8AC3E}">
        <p14:creationId xmlns:p14="http://schemas.microsoft.com/office/powerpoint/2010/main" val="25149784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639" y="2952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t>Initial Design</a:t>
            </a:r>
          </a:p>
        </p:txBody>
      </p:sp>
      <p:pic>
        <p:nvPicPr>
          <p:cNvPr id="5" name="Picture 4">
            <a:extLst>
              <a:ext uri="{FF2B5EF4-FFF2-40B4-BE49-F238E27FC236}">
                <a16:creationId xmlns:a16="http://schemas.microsoft.com/office/drawing/2014/main" id="{5F72C77C-A878-45C9-90EC-0415EE8D16AF}"/>
              </a:ext>
            </a:extLst>
          </p:cNvPr>
          <p:cNvPicPr>
            <a:picLocks noChangeAspect="1"/>
          </p:cNvPicPr>
          <p:nvPr/>
        </p:nvPicPr>
        <p:blipFill>
          <a:blip r:embed="rId3"/>
          <a:stretch>
            <a:fillRect/>
          </a:stretch>
        </p:blipFill>
        <p:spPr>
          <a:xfrm>
            <a:off x="268681" y="1439862"/>
            <a:ext cx="11895522" cy="5099368"/>
          </a:xfrm>
          <a:prstGeom prst="rect">
            <a:avLst/>
          </a:prstGeom>
        </p:spPr>
      </p:pic>
    </p:spTree>
    <p:extLst>
      <p:ext uri="{BB962C8B-B14F-4D97-AF65-F5344CB8AC3E}">
        <p14:creationId xmlns:p14="http://schemas.microsoft.com/office/powerpoint/2010/main" val="110985608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639" y="2952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t>Initial Design Review</a:t>
            </a:r>
          </a:p>
        </p:txBody>
      </p:sp>
      <p:sp>
        <p:nvSpPr>
          <p:cNvPr id="3" name="Text Placeholder 2"/>
          <p:cNvSpPr txBox="1">
            <a:spLocks/>
          </p:cNvSpPr>
          <p:nvPr/>
        </p:nvSpPr>
        <p:spPr>
          <a:xfrm>
            <a:off x="274638" y="1212850"/>
            <a:ext cx="8991599" cy="590931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It’s simple.</a:t>
            </a:r>
          </a:p>
          <a:p>
            <a:pPr marL="0" indent="0">
              <a:buNone/>
            </a:pPr>
            <a:r>
              <a:rPr lang="en-US" dirty="0"/>
              <a:t>It’s relatively scalable.</a:t>
            </a:r>
          </a:p>
          <a:p>
            <a:pPr marL="0" indent="0">
              <a:buNone/>
            </a:pPr>
            <a:r>
              <a:rPr lang="en-US" dirty="0"/>
              <a:t>As we scale, it could become very costly.</a:t>
            </a:r>
          </a:p>
          <a:p>
            <a:pPr marL="0" indent="0">
              <a:buNone/>
            </a:pPr>
            <a:r>
              <a:rPr lang="en-US" dirty="0"/>
              <a:t>It’s going to be very difficult to work across languages and platforms.</a:t>
            </a:r>
          </a:p>
          <a:p>
            <a:pPr marL="0" indent="0">
              <a:buNone/>
            </a:pPr>
            <a:r>
              <a:rPr lang="en-US" dirty="0"/>
              <a:t>Virtual machines will still need to be managed by someone.</a:t>
            </a:r>
          </a:p>
          <a:p>
            <a:endParaRPr lang="en-US" dirty="0"/>
          </a:p>
          <a:p>
            <a:endParaRPr lang="en-US" dirty="0"/>
          </a:p>
        </p:txBody>
      </p:sp>
      <p:pic>
        <p:nvPicPr>
          <p:cNvPr id="4" name="Picture 3"/>
          <p:cNvPicPr>
            <a:picLocks noChangeAspect="1"/>
          </p:cNvPicPr>
          <p:nvPr/>
        </p:nvPicPr>
        <p:blipFill>
          <a:blip r:embed="rId3"/>
          <a:stretch>
            <a:fillRect/>
          </a:stretch>
        </p:blipFill>
        <p:spPr>
          <a:xfrm>
            <a:off x="10071245" y="2427696"/>
            <a:ext cx="2057400" cy="2069486"/>
          </a:xfrm>
          <a:prstGeom prst="rect">
            <a:avLst/>
          </a:prstGeom>
        </p:spPr>
      </p:pic>
      <p:pic>
        <p:nvPicPr>
          <p:cNvPr id="5" name="Picture 4"/>
          <p:cNvPicPr>
            <a:picLocks noChangeAspect="1"/>
          </p:cNvPicPr>
          <p:nvPr/>
        </p:nvPicPr>
        <p:blipFill>
          <a:blip r:embed="rId4"/>
          <a:stretch>
            <a:fillRect/>
          </a:stretch>
        </p:blipFill>
        <p:spPr>
          <a:xfrm>
            <a:off x="10071245" y="4626036"/>
            <a:ext cx="2057400" cy="2078180"/>
          </a:xfrm>
          <a:prstGeom prst="rect">
            <a:avLst/>
          </a:prstGeom>
        </p:spPr>
      </p:pic>
    </p:spTree>
    <p:extLst>
      <p:ext uri="{BB962C8B-B14F-4D97-AF65-F5344CB8AC3E}">
        <p14:creationId xmlns:p14="http://schemas.microsoft.com/office/powerpoint/2010/main" val="376511105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IMING" val="|30.672"/>
</p:tagLst>
</file>

<file path=ppt/tags/tag2.xml><?xml version="1.0" encoding="utf-8"?>
<p:tagLst xmlns:a="http://schemas.openxmlformats.org/drawingml/2006/main" xmlns:r="http://schemas.openxmlformats.org/officeDocument/2006/relationships" xmlns:p="http://schemas.openxmlformats.org/presentationml/2006/main">
  <p:tag name="ATHENA.MIXSHAPE" val="|streamable=true|audioOnly=true|recordStart=0|recordEnd=74062|recordLength=197346|start=0|end=74062|audioFormat={00001610-0000-0010-8000-00AA00389B71}|audioRate=44100|muted=false|volume=0.8|fadeIn=0|fadeOut=0|videoFormat={34363248-0000-0010-8000-00AA00389B71}|videoRate=15|videoWidth=256|videoHeight=256"/>
</p:tagLst>
</file>

<file path=ppt/tags/tag3.xml><?xml version="1.0" encoding="utf-8"?>
<p:tagLst xmlns:a="http://schemas.openxmlformats.org/drawingml/2006/main" xmlns:r="http://schemas.openxmlformats.org/officeDocument/2006/relationships" xmlns:p="http://schemas.openxmlformats.org/presentationml/2006/main">
  <p:tag name="TIMING" val="|61.653|34.118"/>
</p:tagLst>
</file>

<file path=ppt/theme/theme1.xml><?xml version="1.0" encoding="utf-8"?>
<a:theme xmlns:a="http://schemas.openxmlformats.org/drawingml/2006/main" name="WHITE TEMPLATE">
  <a:themeElements>
    <a:clrScheme name="BT - Dark blue on white">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BLUE_2016_8.potx" id="{4FF32A3D-B0EC-495C-AF46-E5EB76C621A5}" vid="{49D7FC66-7821-4689-8681-3263CCC233C7}"/>
    </a:ext>
  </a:extLst>
</a:theme>
</file>

<file path=ppt/theme/theme2.xml><?xml version="1.0" encoding="utf-8"?>
<a:theme xmlns:a="http://schemas.openxmlformats.org/drawingml/2006/main" name="COLOR TEMPLATE">
  <a:themeElements>
    <a:clrScheme name="BT - Dark blue">
      <a:dk1>
        <a:srgbClr val="505050"/>
      </a:dk1>
      <a:lt1>
        <a:srgbClr val="FFFFFF"/>
      </a:lt1>
      <a:dk2>
        <a:srgbClr val="002050"/>
      </a:dk2>
      <a:lt2>
        <a:srgbClr val="CDF4FF"/>
      </a:lt2>
      <a:accent1>
        <a:srgbClr val="0078D7"/>
      </a:accent1>
      <a:accent2>
        <a:srgbClr val="B4009E"/>
      </a:accent2>
      <a:accent3>
        <a:srgbClr val="107C10"/>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BLUE_2016_8.potx" id="{4FF32A3D-B0EC-495C-AF46-E5EB76C621A5}" vid="{BBE1F22C-DF7E-4CA3-8D2F-6CF4F093D30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553072-E538-48C4-90FC-3653F32D67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630a2e83-186a-4a0f-ab27-bee8a8096abc"/>
    <ds:schemaRef ds:uri="http://www.w3.org/XML/1998/namespace"/>
    <ds:schemaRef ds:uri="http://purl.org/dc/term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Brand_template_16-9_Business_DARK_BLUE_2016_8</Template>
  <TotalTime>3431</TotalTime>
  <Words>3642</Words>
  <Application>Microsoft Office PowerPoint</Application>
  <PresentationFormat>Custom</PresentationFormat>
  <Paragraphs>637</Paragraphs>
  <Slides>49</Slides>
  <Notes>48</Notes>
  <HiddenSlides>0</HiddenSlides>
  <MMClips>1</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49</vt:i4>
      </vt:variant>
    </vt:vector>
  </HeadingPairs>
  <TitlesOfParts>
    <vt:vector size="57" baseType="lpstr">
      <vt:lpstr>Arial</vt:lpstr>
      <vt:lpstr>Consolas</vt:lpstr>
      <vt:lpstr>Segoe UI</vt:lpstr>
      <vt:lpstr>Segoe UI Light</vt:lpstr>
      <vt:lpstr>Segoe UI Semilight</vt:lpstr>
      <vt:lpstr>Wingdings</vt:lpstr>
      <vt:lpstr>WHITE TEMPLATE</vt:lpstr>
      <vt:lpstr>COLOR TEMPLATE</vt:lpstr>
      <vt:lpstr>CLOUD SOLID: Building Highly Maintainable Applications in a Cloud-Enabled World</vt:lpstr>
      <vt:lpstr>PowerPoint Presentation</vt:lpstr>
      <vt:lpstr>PowerPoint Presentation</vt:lpstr>
      <vt:lpstr>The following presentation is based on real projects.</vt:lpstr>
      <vt:lpstr>PowerPoint Presentation</vt:lpstr>
      <vt:lpstr>PowerPoint Presentation</vt:lpstr>
      <vt:lpstr>PowerPoint Presentation</vt:lpstr>
      <vt:lpstr>PowerPoint Presentation</vt:lpstr>
      <vt:lpstr>PowerPoint Presentation</vt:lpstr>
      <vt:lpstr>Single Responsibility Principle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Extending the Place Order function</vt:lpstr>
      <vt:lpstr>PowerPoint Presentation</vt:lpstr>
      <vt:lpstr>PowerPoint Presentation</vt:lpstr>
      <vt:lpstr>Making the Place Order function more extensible</vt:lpstr>
      <vt:lpstr>Sending the Order Shipped email</vt:lpstr>
      <vt:lpstr>Refactoring the email pipeline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Liskov Substitution Principle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aka.ms/cloudsolid</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SOLID: Building Highly Maintainable Applications in a Cloud-Enabled World</dc:title>
  <dc:subject>&lt;Speech title here&gt;</dc:subject>
  <dc:creator>Casey Watson</dc:creator>
  <cp:keywords/>
  <dc:description>Template: Maryfj_x000d_
Formatting: _x000d_
Audience Type:</dc:description>
  <cp:lastModifiedBy>Casey Watson</cp:lastModifiedBy>
  <cp:revision>15</cp:revision>
  <dcterms:created xsi:type="dcterms:W3CDTF">2017-03-10T17:24:58Z</dcterms:created>
  <dcterms:modified xsi:type="dcterms:W3CDTF">2017-07-25T19:23:52Z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Owner">
    <vt:lpwstr>cawatson@microsoft.com</vt:lpwstr>
  </property>
  <property fmtid="{D5CDD505-2E9C-101B-9397-08002B2CF9AE}" pid="18" name="MSIP_Label_f42aa342-8706-4288-bd11-ebb85995028c_SetDate">
    <vt:lpwstr>2017-07-18T17:07:49.2109590-05:00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