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  <p:sldId id="269" r:id="rId14"/>
    <p:sldId id="268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5" autoAdjust="0"/>
    <p:restoredTop sz="94660"/>
  </p:normalViewPr>
  <p:slideViewPr>
    <p:cSldViewPr>
      <p:cViewPr varScale="1">
        <p:scale>
          <a:sx n="66" d="100"/>
          <a:sy n="66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22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6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0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5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5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4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3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8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5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4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E5B9-0512-457E-BE34-BA3076973628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8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E5B9-0512-457E-BE34-BA3076973628}" type="datetimeFigureOut">
              <a:rPr lang="zh-CN" altLang="en-US" smtClean="0"/>
              <a:t>2016/4/18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21BE-A7DE-44D9-AB80-2EF48C035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56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leveldb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234888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数据库简单介绍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35896" y="4941168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By</a:t>
            </a:r>
            <a:r>
              <a:rPr lang="zh-CN" altLang="en-US" dirty="0" smtClean="0"/>
              <a:t>：伍鹏程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7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骑士信条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语句拼凑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 smtClean="0"/>
              <a:t>优点：</a:t>
            </a:r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基本上算全自动化的数据库。插入，更新，删除，只需要传递对应的数据，就能生成</a:t>
            </a:r>
            <a:r>
              <a:rPr lang="en-US" altLang="zh-CN" dirty="0" err="1" smtClean="0"/>
              <a:t>sql</a:t>
            </a:r>
            <a:r>
              <a:rPr lang="zh-CN" altLang="zh-CN" dirty="0" smtClean="0"/>
              <a:t>语句。</a:t>
            </a:r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更新数据已经有</a:t>
            </a:r>
            <a:r>
              <a:rPr lang="en-US" altLang="zh-CN" dirty="0" smtClean="0"/>
              <a:t>ORM</a:t>
            </a:r>
            <a:r>
              <a:rPr lang="zh-CN" altLang="zh-CN" dirty="0" smtClean="0"/>
              <a:t>的模型了。</a:t>
            </a:r>
          </a:p>
          <a:p>
            <a:r>
              <a:rPr lang="zh-CN" altLang="zh-CN" dirty="0" smtClean="0"/>
              <a:t>缺点：</a:t>
            </a:r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缓存表相当于所有数据都缓存。没有使用到缓存算法。</a:t>
            </a:r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查询的时候返回的是所有数据。如果不需要返回所有数据，则需要定制</a:t>
            </a:r>
            <a:r>
              <a:rPr lang="en-US" altLang="zh-CN" dirty="0" smtClean="0"/>
              <a:t>RPC</a:t>
            </a:r>
            <a:r>
              <a:rPr lang="zh-CN" altLang="zh-CN" dirty="0" smtClean="0"/>
              <a:t>消息。</a:t>
            </a:r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对于游戏的单链接。</a:t>
            </a:r>
            <a:r>
              <a:rPr lang="en-US" altLang="zh-CN" dirty="0" err="1" smtClean="0"/>
              <a:t>mysql</a:t>
            </a:r>
            <a:r>
              <a:rPr lang="zh-CN" altLang="zh-CN" dirty="0" smtClean="0"/>
              <a:t>的性能提升不了。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11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Redis</a:t>
            </a:r>
            <a:r>
              <a:rPr lang="zh-CN" altLang="en-US" dirty="0" smtClean="0"/>
              <a:t>实现之一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实现大抵是拼凑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zh-CN" sz="2400" dirty="0"/>
              <a:t>大体就是通过</a:t>
            </a:r>
            <a:r>
              <a:rPr lang="en-US" altLang="zh-CN" sz="2400" dirty="0" err="1"/>
              <a:t>DBThreadPool</a:t>
            </a:r>
            <a:r>
              <a:rPr lang="zh-CN" altLang="zh-CN" sz="2400" dirty="0"/>
              <a:t>创建</a:t>
            </a:r>
            <a:r>
              <a:rPr lang="en-US" altLang="zh-CN" sz="2400" dirty="0"/>
              <a:t>N</a:t>
            </a:r>
            <a:r>
              <a:rPr lang="zh-CN" altLang="zh-CN" sz="2400" dirty="0"/>
              <a:t>个</a:t>
            </a:r>
            <a:r>
              <a:rPr lang="en-US" altLang="zh-CN" sz="2400" dirty="0" err="1"/>
              <a:t>DBConnectThread</a:t>
            </a:r>
            <a:r>
              <a:rPr lang="zh-CN" altLang="zh-CN" sz="2400" dirty="0"/>
              <a:t>线程。每个线程</a:t>
            </a:r>
            <a:r>
              <a:rPr lang="zh-CN" altLang="zh-CN" sz="2400" dirty="0" smtClean="0"/>
              <a:t>都</a:t>
            </a:r>
            <a:r>
              <a:rPr lang="zh-CN" altLang="en-US" sz="2400" dirty="0" smtClean="0"/>
              <a:t>有</a:t>
            </a:r>
            <a:r>
              <a:rPr lang="zh-CN" altLang="zh-CN" sz="2400" dirty="0" smtClean="0"/>
              <a:t>一个</a:t>
            </a:r>
            <a:r>
              <a:rPr lang="en-US" altLang="zh-CN" sz="2400" dirty="0" err="1" smtClean="0"/>
              <a:t>redis</a:t>
            </a:r>
            <a:r>
              <a:rPr lang="zh-CN" altLang="zh-CN" sz="2400" dirty="0" smtClean="0"/>
              <a:t>连接。</a:t>
            </a:r>
            <a:endParaRPr lang="en-US" altLang="zh-CN" sz="2400" dirty="0" smtClean="0"/>
          </a:p>
          <a:p>
            <a:r>
              <a:rPr lang="zh-CN" altLang="en-US" sz="2400" dirty="0" smtClean="0"/>
              <a:t>然后</a:t>
            </a:r>
            <a:r>
              <a:rPr lang="zh-CN" altLang="zh-CN" sz="2400" dirty="0" smtClean="0"/>
              <a:t>每个</a:t>
            </a:r>
            <a:r>
              <a:rPr lang="zh-CN" altLang="zh-CN" sz="2400" dirty="0"/>
              <a:t>线程都从</a:t>
            </a:r>
            <a:r>
              <a:rPr lang="en-US" altLang="zh-CN" sz="2400" dirty="0" err="1"/>
              <a:t>DBCommandPool</a:t>
            </a:r>
            <a:r>
              <a:rPr lang="zh-CN" altLang="zh-CN" sz="2400" dirty="0"/>
              <a:t>中选择一个</a:t>
            </a:r>
            <a:r>
              <a:rPr lang="en-US" altLang="zh-CN" sz="2400" dirty="0" err="1"/>
              <a:t>DBCommand</a:t>
            </a:r>
            <a:r>
              <a:rPr lang="zh-CN" altLang="zh-CN" sz="2400" dirty="0"/>
              <a:t>来执行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（类似笑傲的线程模型）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52768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8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Redis</a:t>
            </a:r>
            <a:r>
              <a:rPr lang="zh-CN" altLang="en-US" dirty="0" smtClean="0"/>
              <a:t>实现之一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redis</a:t>
            </a:r>
            <a:r>
              <a:rPr lang="zh-CN" altLang="zh-CN" sz="2400" dirty="0"/>
              <a:t>的</a:t>
            </a:r>
            <a:r>
              <a:rPr lang="en-US" altLang="zh-CN" sz="2400" dirty="0" err="1"/>
              <a:t>Sql</a:t>
            </a:r>
            <a:r>
              <a:rPr lang="zh-CN" altLang="zh-CN" sz="2400" dirty="0"/>
              <a:t>语句，如下：</a:t>
            </a:r>
          </a:p>
          <a:p>
            <a:pPr lvl="1"/>
            <a:r>
              <a:rPr lang="en-US" altLang="zh-CN" sz="2400" dirty="0"/>
              <a:t>_</a:t>
            </a:r>
            <a:r>
              <a:rPr lang="en-US" altLang="zh-CN" sz="2400" dirty="0" err="1"/>
              <a:t>snprintf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szCommand</a:t>
            </a:r>
            <a:r>
              <a:rPr lang="en-US" altLang="zh-CN" sz="2400" dirty="0"/>
              <a:t>, MAX_COMMAND_LEN, "HMGET %</a:t>
            </a:r>
            <a:r>
              <a:rPr lang="en-US" altLang="zh-CN" sz="2400" dirty="0" err="1"/>
              <a:t>d_%s</a:t>
            </a:r>
            <a:r>
              <a:rPr lang="en-US" altLang="zh-CN" sz="2400" dirty="0"/>
              <a:t> %s %s %s %s %s %s %s %s %s %s %s %s %s %s %s %s %s %s %s %s %s %s %s %s %s",</a:t>
            </a:r>
            <a:r>
              <a:rPr lang="en-US" altLang="zh-CN" sz="2400" dirty="0" err="1"/>
              <a:t>m_nGuid</a:t>
            </a:r>
            <a:r>
              <a:rPr lang="en-US" altLang="zh-CN" sz="2400" dirty="0"/>
              <a:t>, DBKEYWORD_PLAYER_GENERAL_INFO……………..</a:t>
            </a:r>
            <a:endParaRPr lang="zh-CN" altLang="zh-CN" sz="2400" dirty="0"/>
          </a:p>
          <a:p>
            <a:pPr lvl="1"/>
            <a:r>
              <a:rPr lang="zh-CN" altLang="en-US" sz="2400" dirty="0"/>
              <a:t>调用</a:t>
            </a:r>
            <a:r>
              <a:rPr lang="en-US" altLang="zh-CN" sz="2400" dirty="0" err="1" smtClean="0"/>
              <a:t>pDBConnector</a:t>
            </a:r>
            <a:r>
              <a:rPr lang="en-US" altLang="zh-CN" sz="2400" dirty="0" smtClean="0"/>
              <a:t>-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ExecuteRedisCommand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szCommand</a:t>
            </a:r>
            <a:r>
              <a:rPr lang="en-US" altLang="zh-CN" sz="2400" dirty="0"/>
              <a:t>);</a:t>
            </a:r>
            <a:r>
              <a:rPr lang="zh-CN" altLang="zh-CN" sz="2400" dirty="0"/>
              <a:t>即可执行。同理保存也是一样。</a:t>
            </a:r>
          </a:p>
          <a:p>
            <a:pPr lvl="1"/>
            <a:r>
              <a:rPr lang="zh-CN" altLang="en-US" sz="2400" dirty="0" smtClean="0"/>
              <a:t>相当于</a:t>
            </a:r>
            <a:r>
              <a:rPr lang="en-US" altLang="zh-CN" sz="2400" dirty="0" smtClean="0"/>
              <a:t>HMSET key value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649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基于</a:t>
            </a:r>
            <a:r>
              <a:rPr lang="en-US" altLang="zh-CN" dirty="0" err="1" smtClean="0"/>
              <a:t>LevelDB</a:t>
            </a:r>
            <a:r>
              <a:rPr lang="zh-CN" altLang="en-US" dirty="0" smtClean="0"/>
              <a:t>游戏数据库实现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zh-CN" dirty="0" smtClean="0"/>
          </a:p>
          <a:p>
            <a:r>
              <a:rPr lang="zh-CN" altLang="en-US" dirty="0"/>
              <a:t>大体</a:t>
            </a:r>
            <a:r>
              <a:rPr lang="zh-CN" altLang="en-US" dirty="0" smtClean="0"/>
              <a:t>框架如下图：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52863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03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LevelDB</a:t>
            </a:r>
            <a:r>
              <a:rPr lang="zh-CN" altLang="en-US" dirty="0" smtClean="0"/>
              <a:t>实现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r>
              <a:rPr lang="en-US" altLang="zh-CN" dirty="0" err="1" smtClean="0"/>
              <a:t>LevelDB</a:t>
            </a:r>
            <a:r>
              <a:rPr lang="zh-CN" altLang="en-US" dirty="0" smtClean="0"/>
              <a:t>介绍：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/>
              <a:t>Level DB</a:t>
            </a:r>
            <a:r>
              <a:rPr lang="zh-CN" altLang="zh-CN" dirty="0"/>
              <a:t>（</a:t>
            </a:r>
            <a:r>
              <a:rPr lang="en-US" altLang="zh-CN" u="sng" dirty="0">
                <a:hlinkClick r:id="rId2"/>
              </a:rPr>
              <a:t>http://code.google.com/p/leveldb/</a:t>
            </a:r>
            <a:r>
              <a:rPr lang="zh-CN" altLang="zh-CN" dirty="0"/>
              <a:t>）是</a:t>
            </a:r>
            <a:r>
              <a:rPr lang="en-US" altLang="zh-CN" dirty="0" err="1"/>
              <a:t>google</a:t>
            </a:r>
            <a:r>
              <a:rPr lang="zh-CN" altLang="zh-CN" dirty="0"/>
              <a:t>开源的</a:t>
            </a:r>
            <a:r>
              <a:rPr lang="en-US" altLang="zh-CN" dirty="0"/>
              <a:t>Key/Value</a:t>
            </a:r>
            <a:r>
              <a:rPr lang="zh-CN" altLang="zh-CN" dirty="0"/>
              <a:t>存储系统，它的</a:t>
            </a:r>
            <a:r>
              <a:rPr lang="en-US" altLang="zh-CN" dirty="0"/>
              <a:t>committer</a:t>
            </a:r>
            <a:r>
              <a:rPr lang="zh-CN" altLang="zh-CN" dirty="0"/>
              <a:t>阵容相当强大，基本上是</a:t>
            </a:r>
            <a:r>
              <a:rPr lang="en-US" altLang="zh-CN" dirty="0" err="1"/>
              <a:t>bigtable</a:t>
            </a:r>
            <a:r>
              <a:rPr lang="zh-CN" altLang="zh-CN" dirty="0"/>
              <a:t>的原班人马，包括像</a:t>
            </a:r>
            <a:r>
              <a:rPr lang="en-US" altLang="zh-CN" dirty="0" err="1"/>
              <a:t>jeff</a:t>
            </a:r>
            <a:r>
              <a:rPr lang="en-US" altLang="zh-CN" dirty="0"/>
              <a:t> dean</a:t>
            </a:r>
            <a:r>
              <a:rPr lang="zh-CN" altLang="zh-CN" dirty="0"/>
              <a:t>这样的大牛，它的代码合设计非常具有借鉴意义，是一种典型的</a:t>
            </a:r>
            <a:r>
              <a:rPr lang="en-US" altLang="zh-CN" dirty="0"/>
              <a:t>LSM Tree</a:t>
            </a:r>
            <a:r>
              <a:rPr lang="zh-CN" altLang="zh-CN" dirty="0"/>
              <a:t>的</a:t>
            </a:r>
            <a:r>
              <a:rPr lang="en-US" altLang="zh-CN" dirty="0"/>
              <a:t>KV</a:t>
            </a:r>
            <a:r>
              <a:rPr lang="zh-CN" altLang="zh-CN" dirty="0"/>
              <a:t>引擎的实现，从它的数据结构来看，基本就是</a:t>
            </a:r>
            <a:r>
              <a:rPr lang="en-US" altLang="zh-CN" dirty="0" err="1"/>
              <a:t>sstable</a:t>
            </a:r>
            <a:r>
              <a:rPr lang="zh-CN" altLang="zh-CN" dirty="0"/>
              <a:t>的开源实现，而且针对各种平台作了</a:t>
            </a:r>
            <a:r>
              <a:rPr lang="en-US" altLang="zh-CN" dirty="0"/>
              <a:t>port</a:t>
            </a:r>
            <a:r>
              <a:rPr lang="zh-CN" altLang="zh-CN" dirty="0"/>
              <a:t>，目前被用在</a:t>
            </a:r>
            <a:r>
              <a:rPr lang="en-US" altLang="zh-CN" dirty="0"/>
              <a:t>chrome</a:t>
            </a:r>
            <a:r>
              <a:rPr lang="zh-CN" altLang="zh-CN" dirty="0"/>
              <a:t>等项目中</a:t>
            </a:r>
          </a:p>
          <a:p>
            <a:pPr lvl="1"/>
            <a:r>
              <a:rPr lang="en-US" altLang="zh-CN" dirty="0"/>
              <a:t>Level DB</a:t>
            </a:r>
            <a:r>
              <a:rPr lang="zh-CN" altLang="zh-CN" dirty="0"/>
              <a:t>是典型的</a:t>
            </a:r>
            <a:r>
              <a:rPr lang="en-US" altLang="zh-CN" dirty="0"/>
              <a:t>Log-Structured-Merge Tree</a:t>
            </a:r>
            <a:r>
              <a:rPr lang="zh-CN" altLang="zh-CN" dirty="0"/>
              <a:t>的实现，它通过延迟写入以及</a:t>
            </a:r>
            <a:r>
              <a:rPr lang="en-US" altLang="zh-CN" dirty="0"/>
              <a:t>Write Log Ahead</a:t>
            </a:r>
            <a:r>
              <a:rPr lang="zh-CN" altLang="zh-CN" dirty="0"/>
              <a:t>技术来加速数据的写入并保障数据的安全。</a:t>
            </a:r>
            <a:r>
              <a:rPr lang="en-US" altLang="zh-CN" dirty="0" err="1"/>
              <a:t>LevelDB</a:t>
            </a:r>
            <a:r>
              <a:rPr lang="zh-CN" altLang="zh-CN" dirty="0"/>
              <a:t>的每个数据文件</a:t>
            </a:r>
            <a:r>
              <a:rPr lang="en-US" altLang="zh-CN" dirty="0"/>
              <a:t>(</a:t>
            </a:r>
            <a:r>
              <a:rPr lang="en-US" altLang="zh-CN" dirty="0" err="1"/>
              <a:t>sstable</a:t>
            </a:r>
            <a:r>
              <a:rPr lang="en-US" altLang="zh-CN" dirty="0"/>
              <a:t>)</a:t>
            </a:r>
            <a:r>
              <a:rPr lang="zh-CN" altLang="zh-CN" dirty="0"/>
              <a:t>中的记录都是按照</a:t>
            </a:r>
            <a:r>
              <a:rPr lang="en-US" altLang="zh-CN" dirty="0"/>
              <a:t>Key</a:t>
            </a:r>
            <a:r>
              <a:rPr lang="zh-CN" altLang="zh-CN" dirty="0"/>
              <a:t>的顺序进行排序的，但是随机写入时，</a:t>
            </a:r>
            <a:r>
              <a:rPr lang="en-US" altLang="zh-CN" dirty="0"/>
              <a:t>key</a:t>
            </a:r>
            <a:r>
              <a:rPr lang="zh-CN" altLang="zh-CN" dirty="0"/>
              <a:t>的到来是无序的，因此难以将记录插入到其排序位置。于是需要它采取一种延迟写入的方式，批量攒集一定量的数据，将它们在内存中排好序，一次性写入到磁盘中。但是这期间一旦系统断电或其他异常，则可能导致数据丢失，因此需要将数据先写入到</a:t>
            </a:r>
            <a:r>
              <a:rPr lang="en-US" altLang="zh-CN" dirty="0"/>
              <a:t>log</a:t>
            </a:r>
            <a:r>
              <a:rPr lang="zh-CN" altLang="zh-CN" dirty="0"/>
              <a:t>的文件中，这样便将随机写转化为追加写入，对于磁盘性能会有很大提升，如果进程发生中断，重启后可以根据</a:t>
            </a:r>
            <a:r>
              <a:rPr lang="en-US" altLang="zh-CN" dirty="0"/>
              <a:t>log</a:t>
            </a:r>
            <a:r>
              <a:rPr lang="zh-CN" altLang="zh-CN" dirty="0"/>
              <a:t>恢复之前写入的数据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5850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LevelDB</a:t>
            </a:r>
            <a:r>
              <a:rPr lang="zh-CN" altLang="en-US" dirty="0" smtClean="0"/>
              <a:t>框架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9" y="1707828"/>
            <a:ext cx="81057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81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LevelDB</a:t>
            </a:r>
            <a:r>
              <a:rPr lang="zh-CN" altLang="en-US" dirty="0" smtClean="0"/>
              <a:t>写入流程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数据库写入分如下几个步骤：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写入</a:t>
            </a:r>
            <a:r>
              <a:rPr lang="en-US" altLang="zh-CN" dirty="0" err="1" smtClean="0"/>
              <a:t>writebatch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写入</a:t>
            </a:r>
            <a:r>
              <a:rPr lang="en-US" altLang="zh-CN" dirty="0" smtClean="0"/>
              <a:t>log</a:t>
            </a:r>
          </a:p>
          <a:p>
            <a:pPr marL="742950" lvl="2" indent="-342900"/>
            <a:r>
              <a:rPr lang="zh-CN" altLang="en-US" dirty="0" smtClean="0"/>
              <a:t>写入</a:t>
            </a:r>
            <a:r>
              <a:rPr lang="en-US" altLang="zh-CN" dirty="0" err="1" smtClean="0"/>
              <a:t>memtable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将</a:t>
            </a:r>
            <a:r>
              <a:rPr lang="en-US" altLang="zh-CN" dirty="0" err="1" smtClean="0"/>
              <a:t>memtable</a:t>
            </a:r>
            <a:r>
              <a:rPr lang="zh-CN" altLang="en-US" dirty="0" smtClean="0"/>
              <a:t>转换为</a:t>
            </a:r>
            <a:r>
              <a:rPr lang="en-US" altLang="zh-CN" dirty="0" err="1" smtClean="0"/>
              <a:t>immemtable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将</a:t>
            </a:r>
            <a:r>
              <a:rPr lang="en-US" altLang="zh-CN" dirty="0" err="1" smtClean="0"/>
              <a:t>immemtable</a:t>
            </a:r>
            <a:r>
              <a:rPr lang="zh-CN" altLang="en-US" dirty="0" smtClean="0"/>
              <a:t>写入</a:t>
            </a:r>
            <a:r>
              <a:rPr lang="en-US" altLang="zh-CN" dirty="0" smtClean="0"/>
              <a:t>L0</a:t>
            </a:r>
          </a:p>
          <a:p>
            <a:pPr marL="742950" lvl="2" indent="-342900"/>
            <a:r>
              <a:rPr lang="zh-CN" altLang="en-US" dirty="0" smtClean="0"/>
              <a:t>然后合并</a:t>
            </a:r>
            <a:r>
              <a:rPr lang="en-US" altLang="zh-CN" dirty="0" smtClean="0"/>
              <a:t>L0</a:t>
            </a:r>
            <a:r>
              <a:rPr lang="zh-CN" altLang="en-US" dirty="0" smtClean="0"/>
              <a:t>或者后续的。</a:t>
            </a:r>
            <a:endParaRPr lang="zh-CN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767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/>
              <a:t>writeBatch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zh-CN" dirty="0"/>
              <a:t>外界不管是写入，删除，还是更新数据库都是通过</a:t>
            </a:r>
            <a:r>
              <a:rPr lang="en-US" altLang="zh-CN" dirty="0"/>
              <a:t>Write</a:t>
            </a:r>
            <a:r>
              <a:rPr lang="zh-CN" altLang="zh-CN" dirty="0"/>
              <a:t>（</a:t>
            </a:r>
            <a:r>
              <a:rPr lang="en-US" altLang="zh-CN" dirty="0"/>
              <a:t>k</a:t>
            </a:r>
            <a:r>
              <a:rPr lang="zh-CN" altLang="zh-CN" dirty="0"/>
              <a:t>，</a:t>
            </a:r>
            <a:r>
              <a:rPr lang="en-US" altLang="zh-CN" dirty="0"/>
              <a:t>v</a:t>
            </a:r>
            <a:r>
              <a:rPr lang="zh-CN" altLang="zh-CN" dirty="0" smtClean="0"/>
              <a:t>）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writeBatch</a:t>
            </a:r>
            <a:r>
              <a:rPr lang="zh-CN" altLang="en-US" dirty="0" smtClean="0"/>
              <a:t>（）</a:t>
            </a:r>
            <a:r>
              <a:rPr lang="zh-CN" altLang="zh-CN" dirty="0" smtClean="0"/>
              <a:t>写入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zh-CN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 descr="http://my.csdn.net/uploads/201204/26/1335447663_704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62052"/>
            <a:ext cx="7272808" cy="4135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7497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Log</a:t>
            </a:r>
            <a:r>
              <a:rPr lang="zh-CN" altLang="en-US" dirty="0" smtClean="0"/>
              <a:t>写入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write</a:t>
            </a:r>
            <a:r>
              <a:rPr lang="zh-CN" altLang="zh-CN" dirty="0"/>
              <a:t>完毕后，会生成对应的</a:t>
            </a:r>
            <a:r>
              <a:rPr lang="en-US" altLang="zh-CN" dirty="0"/>
              <a:t>Log</a:t>
            </a:r>
            <a:r>
              <a:rPr lang="zh-CN" altLang="zh-CN" dirty="0"/>
              <a:t>信息</a:t>
            </a:r>
            <a:r>
              <a:rPr lang="en-US" altLang="zh-CN" dirty="0"/>
              <a:t>log</a:t>
            </a:r>
            <a:r>
              <a:rPr lang="zh-CN" altLang="zh-CN" dirty="0"/>
              <a:t>日志的格式如下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zh-CN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pic>
        <p:nvPicPr>
          <p:cNvPr id="7" name="图片 6" descr="http://my.csdn.net/uploads/201204/26/1335447972_21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7200800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854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写入</a:t>
            </a:r>
            <a:r>
              <a:rPr lang="en-US" altLang="zh-CN" dirty="0" err="1" smtClean="0"/>
              <a:t>memtable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当写完</a:t>
            </a:r>
            <a:r>
              <a:rPr lang="en-US" altLang="zh-CN" dirty="0"/>
              <a:t>Log</a:t>
            </a:r>
            <a:r>
              <a:rPr lang="zh-CN" altLang="zh-CN" dirty="0"/>
              <a:t>后，会将</a:t>
            </a:r>
            <a:r>
              <a:rPr lang="en-US" altLang="zh-CN" dirty="0"/>
              <a:t>Log</a:t>
            </a:r>
            <a:r>
              <a:rPr lang="zh-CN" altLang="zh-CN" dirty="0"/>
              <a:t>日志的信息转换为</a:t>
            </a:r>
            <a:r>
              <a:rPr lang="en-US" altLang="zh-CN" dirty="0" err="1"/>
              <a:t>memtable</a:t>
            </a:r>
            <a:r>
              <a:rPr lang="zh-CN" altLang="zh-CN" dirty="0"/>
              <a:t>。即即将开始写入数据库，</a:t>
            </a:r>
            <a:r>
              <a:rPr lang="en-US" altLang="zh-CN" dirty="0" err="1"/>
              <a:t>memtable</a:t>
            </a:r>
            <a:r>
              <a:rPr lang="zh-CN" altLang="zh-CN" dirty="0"/>
              <a:t>的格式如下，</a:t>
            </a:r>
            <a:r>
              <a:rPr lang="en-US" altLang="zh-CN" dirty="0" err="1"/>
              <a:t>memtable</a:t>
            </a:r>
            <a:r>
              <a:rPr lang="zh-CN" altLang="zh-CN" dirty="0"/>
              <a:t>是采用</a:t>
            </a:r>
            <a:r>
              <a:rPr lang="en-US" altLang="zh-CN" dirty="0" err="1"/>
              <a:t>skiplist</a:t>
            </a:r>
            <a:r>
              <a:rPr lang="zh-CN" altLang="zh-CN" dirty="0"/>
              <a:t>作为数据结构来存储数据。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zh-CN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 descr="http://my.csdn.net/uploads/201204/27/1335533865_814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56" y="3861048"/>
            <a:ext cx="7272808" cy="2653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971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数据库介绍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关系数据库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Oracle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DB2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SqlServer</a:t>
            </a:r>
            <a:r>
              <a:rPr lang="en-US" altLang="zh-CN" dirty="0" smtClean="0"/>
              <a:t>……</a:t>
            </a:r>
          </a:p>
          <a:p>
            <a:pPr lvl="1"/>
            <a:r>
              <a:rPr lang="en-US" altLang="zh-CN" dirty="0" err="1" smtClean="0"/>
              <a:t>NoSql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mongoDB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ssdb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rocksdb</a:t>
            </a:r>
            <a:r>
              <a:rPr lang="en-US" altLang="zh-CN" dirty="0"/>
              <a:t> </a:t>
            </a:r>
            <a:r>
              <a:rPr lang="zh-CN" altLang="en-US"/>
              <a:t>， </a:t>
            </a:r>
            <a:r>
              <a:rPr lang="en-US" altLang="zh-CN" smtClean="0"/>
              <a:t>levelDB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OceanBase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游戏数据库特点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存储，恢复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实时排行榜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数据库合并</a:t>
            </a:r>
            <a:endParaRPr lang="en-US" altLang="zh-CN" dirty="0" smtClean="0"/>
          </a:p>
          <a:p>
            <a:pPr lvl="1"/>
            <a:r>
              <a:rPr lang="zh-CN" altLang="en-US" dirty="0"/>
              <a:t>基本</a:t>
            </a:r>
            <a:r>
              <a:rPr lang="zh-CN" altLang="en-US" dirty="0" smtClean="0"/>
              <a:t>是单连接（激战</a:t>
            </a:r>
            <a:r>
              <a:rPr lang="en-US" altLang="zh-CN" dirty="0" smtClean="0"/>
              <a:t>2</a:t>
            </a:r>
            <a:r>
              <a:rPr lang="zh-CN" altLang="en-US" dirty="0" smtClean="0"/>
              <a:t>多连接）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？</a:t>
            </a:r>
            <a:r>
              <a:rPr lang="en-US" altLang="zh-CN" dirty="0" smtClean="0"/>
              <a:t>…….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4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跳表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pic>
        <p:nvPicPr>
          <p:cNvPr id="7" name="内容占位符 6" descr="http://my.csdn.net/uploads/201204/27/1335523511_6056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34" y="1600200"/>
            <a:ext cx="7300931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909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LevelDB</a:t>
            </a:r>
            <a:r>
              <a:rPr lang="zh-CN" altLang="en-US" dirty="0" smtClean="0"/>
              <a:t>写入流程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当发现</a:t>
            </a:r>
            <a:r>
              <a:rPr lang="en-US" altLang="zh-CN" dirty="0" err="1"/>
              <a:t>memtable</a:t>
            </a:r>
            <a:r>
              <a:rPr lang="zh-CN" altLang="zh-CN" dirty="0"/>
              <a:t>数据存储满了后，</a:t>
            </a:r>
            <a:r>
              <a:rPr lang="zh-CN" altLang="zh-CN" dirty="0" smtClean="0"/>
              <a:t>再</a:t>
            </a:r>
            <a:r>
              <a:rPr lang="zh-CN" altLang="en-US" dirty="0" smtClean="0"/>
              <a:t>将</a:t>
            </a:r>
            <a:r>
              <a:rPr lang="zh-CN" altLang="zh-CN" dirty="0" smtClean="0"/>
              <a:t>这个</a:t>
            </a:r>
            <a:r>
              <a:rPr lang="en-US" altLang="zh-CN" dirty="0" err="1"/>
              <a:t>memtable</a:t>
            </a:r>
            <a:r>
              <a:rPr lang="zh-CN" altLang="zh-CN" dirty="0"/>
              <a:t>指针赋值给</a:t>
            </a:r>
            <a:r>
              <a:rPr lang="en-US" altLang="zh-CN" dirty="0" err="1"/>
              <a:t>imm</a:t>
            </a:r>
            <a:r>
              <a:rPr lang="en-US" altLang="zh-CN" dirty="0"/>
              <a:t>(Immutable </a:t>
            </a:r>
            <a:r>
              <a:rPr lang="en-US" altLang="zh-CN" dirty="0" err="1"/>
              <a:t>Memtable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r>
              <a:rPr lang="en-US" altLang="zh-CN" dirty="0" err="1"/>
              <a:t>imm</a:t>
            </a:r>
            <a:r>
              <a:rPr lang="zh-CN" altLang="zh-CN" dirty="0"/>
              <a:t>再执行</a:t>
            </a:r>
            <a:r>
              <a:rPr lang="zh-CN" altLang="zh-CN" dirty="0" smtClean="0"/>
              <a:t>写入且</a:t>
            </a:r>
            <a:r>
              <a:rPr lang="zh-CN" altLang="zh-CN" dirty="0"/>
              <a:t>重新申请</a:t>
            </a:r>
            <a:r>
              <a:rPr lang="en-US" altLang="zh-CN" dirty="0" err="1"/>
              <a:t>mmetable</a:t>
            </a:r>
            <a:r>
              <a:rPr lang="zh-CN" altLang="zh-CN" dirty="0"/>
              <a:t>供下一个使用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zh-CN" dirty="0"/>
              <a:t>写入</a:t>
            </a:r>
            <a:r>
              <a:rPr lang="en-US" altLang="zh-CN" dirty="0" err="1"/>
              <a:t>memtable</a:t>
            </a:r>
            <a:r>
              <a:rPr lang="zh-CN" altLang="zh-CN" dirty="0"/>
              <a:t>后需要将数据写入</a:t>
            </a:r>
            <a:r>
              <a:rPr lang="en-US" altLang="zh-CN" dirty="0"/>
              <a:t>level </a:t>
            </a:r>
            <a:r>
              <a:rPr lang="zh-CN" altLang="zh-CN" dirty="0"/>
              <a:t>各个层级。写入是将</a:t>
            </a:r>
            <a:r>
              <a:rPr lang="en-US" altLang="zh-CN" dirty="0" err="1"/>
              <a:t>skiplist</a:t>
            </a:r>
            <a:r>
              <a:rPr lang="zh-CN" altLang="zh-CN" dirty="0"/>
              <a:t>中的数据</a:t>
            </a:r>
            <a:r>
              <a:rPr lang="en-US" altLang="zh-CN" dirty="0"/>
              <a:t>dump</a:t>
            </a:r>
            <a:r>
              <a:rPr lang="zh-CN" altLang="zh-CN" dirty="0"/>
              <a:t>到磁盘上，生成一个</a:t>
            </a:r>
            <a:r>
              <a:rPr lang="en-US" altLang="zh-CN" dirty="0" err="1"/>
              <a:t>sst</a:t>
            </a:r>
            <a:r>
              <a:rPr lang="zh-CN" altLang="zh-CN" dirty="0"/>
              <a:t>文件，</a:t>
            </a:r>
            <a:r>
              <a:rPr lang="en-US" altLang="zh-CN" dirty="0" err="1"/>
              <a:t>sstable</a:t>
            </a:r>
            <a:r>
              <a:rPr lang="zh-CN" altLang="zh-CN" dirty="0"/>
              <a:t>文件格式如下：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zh-CN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274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LevelDB</a:t>
            </a:r>
            <a:r>
              <a:rPr lang="zh-CN" altLang="en-US" dirty="0" smtClean="0"/>
              <a:t>写入流程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pic>
        <p:nvPicPr>
          <p:cNvPr id="6" name="内容占位符 5" descr="http://my.csdn.net/uploads/201204/27/1335525886_5008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86680"/>
            <a:ext cx="6912767" cy="5471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760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LevelDB</a:t>
            </a:r>
            <a:r>
              <a:rPr lang="zh-CN" altLang="en-US" dirty="0"/>
              <a:t>查询</a:t>
            </a:r>
            <a:r>
              <a:rPr lang="zh-CN" altLang="en-US" dirty="0" smtClean="0"/>
              <a:t>流程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 descr="http://my.csdn.net/uploads/201204/30/1335772471_915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45" y="1196752"/>
            <a:ext cx="5274310" cy="6952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621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基于</a:t>
            </a:r>
            <a:r>
              <a:rPr lang="en-US" altLang="zh-CN" dirty="0" err="1" smtClean="0"/>
              <a:t>LevelDB</a:t>
            </a:r>
            <a:r>
              <a:rPr lang="zh-CN" altLang="en-US" dirty="0"/>
              <a:t>的</a:t>
            </a:r>
            <a:r>
              <a:rPr lang="zh-CN" altLang="en-US" dirty="0" smtClean="0"/>
              <a:t>数据结构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主要数据结构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（和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差不多）</a:t>
            </a:r>
            <a:r>
              <a:rPr lang="zh-CN" altLang="zh-CN" dirty="0" smtClean="0"/>
              <a:t>：</a:t>
            </a:r>
            <a:endParaRPr lang="zh-CN" altLang="zh-CN" sz="4000" dirty="0"/>
          </a:p>
          <a:p>
            <a:pPr lvl="1"/>
            <a:r>
              <a:rPr lang="en-US" altLang="zh-CN" dirty="0" err="1"/>
              <a:t>hset</a:t>
            </a:r>
            <a:r>
              <a:rPr lang="en-US" altLang="zh-CN" dirty="0"/>
              <a:t> </a:t>
            </a:r>
            <a:r>
              <a:rPr lang="zh-CN" altLang="zh-CN" dirty="0"/>
              <a:t>， </a:t>
            </a:r>
            <a:r>
              <a:rPr lang="en-US" altLang="zh-CN" dirty="0" err="1"/>
              <a:t>hget</a:t>
            </a:r>
            <a:r>
              <a:rPr lang="en-US" altLang="zh-CN" dirty="0"/>
              <a:t> </a:t>
            </a:r>
            <a:r>
              <a:rPr lang="zh-CN" altLang="zh-CN" dirty="0"/>
              <a:t>， </a:t>
            </a:r>
            <a:r>
              <a:rPr lang="en-US" altLang="zh-CN" dirty="0" err="1"/>
              <a:t>hdel</a:t>
            </a:r>
            <a:endParaRPr lang="zh-CN" altLang="zh-CN" sz="3600" dirty="0"/>
          </a:p>
          <a:p>
            <a:pPr lvl="1"/>
            <a:r>
              <a:rPr lang="en-US" altLang="zh-CN" dirty="0" err="1"/>
              <a:t>hmultiset</a:t>
            </a:r>
            <a:r>
              <a:rPr lang="en-US" altLang="zh-CN" dirty="0"/>
              <a:t> </a:t>
            </a:r>
            <a:r>
              <a:rPr lang="zh-CN" altLang="zh-CN" dirty="0"/>
              <a:t>， </a:t>
            </a:r>
            <a:r>
              <a:rPr lang="en-US" altLang="zh-CN" dirty="0" err="1"/>
              <a:t>hmultiget</a:t>
            </a:r>
            <a:r>
              <a:rPr lang="en-US" altLang="zh-CN" dirty="0"/>
              <a:t> </a:t>
            </a:r>
            <a:r>
              <a:rPr lang="zh-CN" altLang="zh-CN" dirty="0"/>
              <a:t>， </a:t>
            </a:r>
            <a:r>
              <a:rPr lang="en-US" altLang="zh-CN" dirty="0" err="1"/>
              <a:t>hmultidel</a:t>
            </a:r>
            <a:endParaRPr lang="zh-CN" altLang="zh-CN" sz="3600" dirty="0"/>
          </a:p>
          <a:p>
            <a:pPr lvl="1"/>
            <a:r>
              <a:rPr lang="en-US" altLang="zh-CN" dirty="0" err="1"/>
              <a:t>zset</a:t>
            </a:r>
            <a:r>
              <a:rPr lang="en-US" altLang="zh-CN" dirty="0"/>
              <a:t> </a:t>
            </a:r>
            <a:r>
              <a:rPr lang="zh-CN" altLang="zh-CN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zget</a:t>
            </a:r>
            <a:r>
              <a:rPr lang="en-US" altLang="zh-CN" dirty="0"/>
              <a:t> </a:t>
            </a:r>
            <a:r>
              <a:rPr lang="zh-CN" altLang="zh-CN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zdel</a:t>
            </a:r>
            <a:r>
              <a:rPr lang="en-US" altLang="zh-CN" dirty="0"/>
              <a:t> </a:t>
            </a:r>
            <a:r>
              <a:rPr lang="zh-CN" altLang="zh-CN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ztop</a:t>
            </a:r>
            <a:r>
              <a:rPr lang="en-US" altLang="zh-CN" dirty="0"/>
              <a:t> </a:t>
            </a:r>
            <a:r>
              <a:rPr lang="zh-CN" altLang="zh-CN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zrtop</a:t>
            </a:r>
            <a:endParaRPr lang="zh-CN" altLang="zh-CN" sz="3600" dirty="0"/>
          </a:p>
          <a:p>
            <a:pPr lvl="1"/>
            <a:r>
              <a:rPr lang="zh-CN" altLang="zh-CN" dirty="0"/>
              <a:t>其他比如，自查询命令。</a:t>
            </a:r>
            <a:endParaRPr lang="zh-CN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796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主要数据结构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command list: \n"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				"\n"</a:t>
            </a:r>
            <a:endParaRPr lang="zh-CN" altLang="zh-CN" dirty="0"/>
          </a:p>
          <a:p>
            <a:r>
              <a:rPr lang="en-US" altLang="zh-CN" dirty="0"/>
              <a:t>				"\</a:t>
            </a:r>
            <a:r>
              <a:rPr lang="en-US" altLang="zh-CN" dirty="0" err="1"/>
              <a:t>t""list</a:t>
            </a:r>
            <a:r>
              <a:rPr lang="en-US" altLang="zh-CN" dirty="0"/>
              <a:t>"                      "\n"</a:t>
            </a:r>
            <a:endParaRPr lang="zh-CN" altLang="zh-CN" dirty="0"/>
          </a:p>
          <a:p>
            <a:r>
              <a:rPr lang="en-US" altLang="zh-CN" dirty="0"/>
              <a:t>               "\n"</a:t>
            </a:r>
            <a:endParaRPr lang="zh-CN" altLang="zh-CN" dirty="0"/>
          </a:p>
          <a:p>
            <a:r>
              <a:rPr lang="en-US" altLang="zh-CN" dirty="0"/>
              <a:t>               "\</a:t>
            </a:r>
            <a:r>
              <a:rPr lang="en-US" altLang="zh-CN" dirty="0" err="1"/>
              <a:t>t""create</a:t>
            </a:r>
            <a:r>
              <a:rPr lang="en-US" altLang="zh-CN" dirty="0"/>
              <a:t> </a:t>
            </a:r>
            <a:r>
              <a:rPr lang="en-US" altLang="zh-CN" dirty="0" err="1"/>
              <a:t>dbname</a:t>
            </a:r>
            <a:r>
              <a:rPr lang="en-US" altLang="zh-CN" dirty="0"/>
              <a:t>"                      "\n"</a:t>
            </a:r>
            <a:endParaRPr lang="zh-CN" altLang="zh-CN" dirty="0"/>
          </a:p>
          <a:p>
            <a:r>
              <a:rPr lang="en-US" altLang="zh-CN" dirty="0"/>
              <a:t>               "\</a:t>
            </a:r>
            <a:r>
              <a:rPr lang="en-US" altLang="zh-CN" dirty="0" err="1"/>
              <a:t>t""select</a:t>
            </a:r>
            <a:r>
              <a:rPr lang="en-US" altLang="zh-CN" dirty="0"/>
              <a:t> </a:t>
            </a:r>
            <a:r>
              <a:rPr lang="en-US" altLang="zh-CN" dirty="0" err="1"/>
              <a:t>dbname</a:t>
            </a:r>
            <a:r>
              <a:rPr lang="en-US" altLang="zh-CN" dirty="0"/>
              <a:t>"                      "\n"</a:t>
            </a:r>
            <a:endParaRPr lang="zh-CN" altLang="zh-CN" dirty="0"/>
          </a:p>
          <a:p>
            <a:r>
              <a:rPr lang="en-US" altLang="zh-CN" dirty="0"/>
              <a:t>               "\</a:t>
            </a:r>
            <a:r>
              <a:rPr lang="en-US" altLang="zh-CN" dirty="0" err="1"/>
              <a:t>t""delete</a:t>
            </a:r>
            <a:r>
              <a:rPr lang="en-US" altLang="zh-CN" dirty="0"/>
              <a:t> </a:t>
            </a:r>
            <a:r>
              <a:rPr lang="en-US" altLang="zh-CN" dirty="0" err="1"/>
              <a:t>dbname</a:t>
            </a:r>
            <a:r>
              <a:rPr lang="en-US" altLang="zh-CN" dirty="0"/>
              <a:t>"                      "\n"</a:t>
            </a:r>
            <a:endParaRPr lang="zh-CN" altLang="zh-CN" dirty="0"/>
          </a:p>
          <a:p>
            <a:r>
              <a:rPr lang="en-US" altLang="zh-CN" dirty="0"/>
              <a:t>               "\n"</a:t>
            </a:r>
            <a:endParaRPr lang="zh-CN" altLang="zh-CN" dirty="0"/>
          </a:p>
          <a:p>
            <a:r>
              <a:rPr lang="en-US" altLang="zh-CN" dirty="0"/>
              <a:t>               "\t""</a:t>
            </a:r>
            <a:r>
              <a:rPr lang="en-US" altLang="zh-CN" dirty="0" err="1"/>
              <a:t>hget</a:t>
            </a:r>
            <a:r>
              <a:rPr lang="en-US" altLang="zh-CN" dirty="0"/>
              <a:t> name key"                      "\n"</a:t>
            </a:r>
            <a:endParaRPr lang="zh-CN" altLang="zh-CN" dirty="0"/>
          </a:p>
          <a:p>
            <a:r>
              <a:rPr lang="en-US" altLang="zh-CN" dirty="0"/>
              <a:t>               "\t""</a:t>
            </a:r>
            <a:r>
              <a:rPr lang="en-US" altLang="zh-CN" dirty="0" err="1"/>
              <a:t>hset</a:t>
            </a:r>
            <a:r>
              <a:rPr lang="en-US" altLang="zh-CN" dirty="0"/>
              <a:t> name key value"                "\n"</a:t>
            </a:r>
            <a:endParaRPr lang="zh-CN" altLang="zh-CN" dirty="0"/>
          </a:p>
          <a:p>
            <a:r>
              <a:rPr lang="en-US" altLang="zh-CN" dirty="0"/>
              <a:t>               "\t""</a:t>
            </a:r>
            <a:r>
              <a:rPr lang="en-US" altLang="zh-CN" dirty="0" err="1"/>
              <a:t>hdel</a:t>
            </a:r>
            <a:r>
              <a:rPr lang="en-US" altLang="zh-CN" dirty="0"/>
              <a:t> name key"                      "\n"</a:t>
            </a:r>
            <a:endParaRPr lang="zh-CN" altLang="zh-CN" dirty="0"/>
          </a:p>
          <a:p>
            <a:r>
              <a:rPr lang="en-US" altLang="zh-CN" dirty="0"/>
              <a:t>               "\t""</a:t>
            </a:r>
            <a:r>
              <a:rPr lang="en-US" altLang="zh-CN" dirty="0" err="1"/>
              <a:t>hsetnx</a:t>
            </a:r>
            <a:r>
              <a:rPr lang="en-US" altLang="zh-CN" dirty="0"/>
              <a:t> name key value"              "\n"</a:t>
            </a:r>
            <a:endParaRPr lang="zh-CN" altLang="zh-CN" dirty="0"/>
          </a:p>
          <a:p>
            <a:r>
              <a:rPr lang="en-US" altLang="zh-CN" dirty="0"/>
              <a:t>               "\t""</a:t>
            </a:r>
            <a:r>
              <a:rPr lang="en-US" altLang="zh-CN" dirty="0" err="1"/>
              <a:t>hmultiget</a:t>
            </a:r>
            <a:r>
              <a:rPr lang="en-US" altLang="zh-CN" dirty="0"/>
              <a:t> name key1 key2 ..."       "\n"</a:t>
            </a:r>
            <a:endParaRPr lang="zh-CN" altLang="zh-CN" dirty="0"/>
          </a:p>
          <a:p>
            <a:r>
              <a:rPr lang="en-US" altLang="zh-CN" dirty="0"/>
              <a:t>               "\t""</a:t>
            </a:r>
            <a:r>
              <a:rPr lang="en-US" altLang="zh-CN" dirty="0" err="1"/>
              <a:t>hmultiset</a:t>
            </a:r>
            <a:r>
              <a:rPr lang="en-US" altLang="zh-CN" dirty="0"/>
              <a:t> name key1 val1 key2 val2 ..." "\n"</a:t>
            </a:r>
            <a:endParaRPr lang="zh-CN" altLang="zh-CN" dirty="0"/>
          </a:p>
          <a:p>
            <a:r>
              <a:rPr lang="en-US" altLang="zh-CN" dirty="0"/>
              <a:t>               "\t""</a:t>
            </a:r>
            <a:r>
              <a:rPr lang="en-US" altLang="zh-CN" dirty="0" err="1"/>
              <a:t>hmultidel</a:t>
            </a:r>
            <a:r>
              <a:rPr lang="en-US" altLang="zh-CN" dirty="0"/>
              <a:t> name key1 key2 ..."           "\n"</a:t>
            </a:r>
            <a:endParaRPr lang="zh-CN" altLang="zh-CN" dirty="0"/>
          </a:p>
          <a:p>
            <a:r>
              <a:rPr lang="en-US" altLang="zh-CN" dirty="0"/>
              <a:t>               "\t""</a:t>
            </a:r>
            <a:r>
              <a:rPr lang="en-US" altLang="zh-CN" dirty="0" err="1"/>
              <a:t>hincrby</a:t>
            </a:r>
            <a:r>
              <a:rPr lang="en-US" altLang="zh-CN" dirty="0"/>
              <a:t> name key int64value"            "\n"</a:t>
            </a:r>
            <a:endParaRPr lang="zh-CN" altLang="zh-CN" dirty="0"/>
          </a:p>
          <a:p>
            <a:r>
              <a:rPr lang="en-US" altLang="zh-CN" dirty="0"/>
              <a:t>               "\t""</a:t>
            </a:r>
            <a:r>
              <a:rPr lang="en-US" altLang="zh-CN" dirty="0" err="1"/>
              <a:t>hincrbyfloat</a:t>
            </a:r>
            <a:r>
              <a:rPr lang="en-US" altLang="zh-CN" dirty="0"/>
              <a:t> name key </a:t>
            </a:r>
            <a:r>
              <a:rPr lang="en-US" altLang="zh-CN" dirty="0" err="1"/>
              <a:t>doublevalue</a:t>
            </a:r>
            <a:r>
              <a:rPr lang="en-US" altLang="zh-CN" dirty="0"/>
              <a:t>"      "\n"</a:t>
            </a:r>
            <a:endParaRPr lang="zh-CN" altLang="zh-CN" dirty="0"/>
          </a:p>
          <a:p>
            <a:r>
              <a:rPr lang="en-US" altLang="zh-CN" dirty="0"/>
              <a:t>               "\</a:t>
            </a:r>
            <a:r>
              <a:rPr lang="en-US" altLang="zh-CN" dirty="0" err="1"/>
              <a:t>t""hall</a:t>
            </a:r>
            <a:r>
              <a:rPr lang="en-US" altLang="zh-CN" dirty="0"/>
              <a:t> name"                              "\n"</a:t>
            </a:r>
            <a:endParaRPr lang="zh-CN" altLang="zh-CN" dirty="0"/>
          </a:p>
          <a:p>
            <a:r>
              <a:rPr lang="en-US" altLang="zh-CN" dirty="0"/>
              <a:t>			   "\t""</a:t>
            </a:r>
            <a:r>
              <a:rPr lang="en-US" altLang="zh-CN" dirty="0" err="1"/>
              <a:t>hvals</a:t>
            </a:r>
            <a:r>
              <a:rPr lang="en-US" altLang="zh-CN" dirty="0"/>
              <a:t> name"                              "\n"</a:t>
            </a:r>
            <a:endParaRPr lang="zh-CN" altLang="zh-CN" dirty="0"/>
          </a:p>
          <a:p>
            <a:r>
              <a:rPr lang="en-US" altLang="zh-CN" dirty="0"/>
              <a:t>               "\t""</a:t>
            </a:r>
            <a:r>
              <a:rPr lang="en-US" altLang="zh-CN" dirty="0" err="1"/>
              <a:t>hclear</a:t>
            </a:r>
            <a:r>
              <a:rPr lang="en-US" altLang="zh-CN" dirty="0"/>
              <a:t> name"                            "\n"</a:t>
            </a:r>
            <a:endParaRPr lang="zh-CN" altLang="zh-CN" dirty="0"/>
          </a:p>
          <a:p>
            <a:r>
              <a:rPr lang="en-US" altLang="zh-CN" dirty="0"/>
              <a:t>			   "\t""</a:t>
            </a:r>
            <a:r>
              <a:rPr lang="en-US" altLang="zh-CN" dirty="0" err="1"/>
              <a:t>hsize</a:t>
            </a:r>
            <a:r>
              <a:rPr lang="en-US" altLang="zh-CN" dirty="0"/>
              <a:t> name"	</a:t>
            </a:r>
            <a:r>
              <a:rPr lang="en-US" altLang="zh-CN" dirty="0" smtClean="0"/>
              <a:t>"\</a:t>
            </a:r>
            <a:r>
              <a:rPr lang="en-US" altLang="zh-CN" dirty="0"/>
              <a:t>n</a:t>
            </a:r>
            <a:r>
              <a:rPr lang="en-US" altLang="zh-CN" dirty="0" smtClean="0"/>
              <a:t>"</a:t>
            </a:r>
            <a:endParaRPr lang="zh-CN" altLang="zh-CN" dirty="0"/>
          </a:p>
          <a:p>
            <a:r>
              <a:rPr lang="en-US" altLang="zh-CN" dirty="0"/>
              <a:t>               "\t""</a:t>
            </a:r>
            <a:r>
              <a:rPr lang="en-US" altLang="zh-CN" dirty="0" err="1"/>
              <a:t>zget</a:t>
            </a:r>
            <a:r>
              <a:rPr lang="en-US" altLang="zh-CN" dirty="0"/>
              <a:t> name key"                          "\n"</a:t>
            </a:r>
            <a:endParaRPr lang="zh-CN" altLang="zh-CN" dirty="0"/>
          </a:p>
          <a:p>
            <a:r>
              <a:rPr lang="en-US" altLang="zh-CN" dirty="0"/>
              <a:t>               "\t""</a:t>
            </a:r>
            <a:r>
              <a:rPr lang="en-US" altLang="zh-CN" dirty="0" err="1"/>
              <a:t>zset</a:t>
            </a:r>
            <a:r>
              <a:rPr lang="en-US" altLang="zh-CN" dirty="0"/>
              <a:t> name key score"                    "\n"</a:t>
            </a:r>
            <a:endParaRPr lang="zh-CN" altLang="zh-CN" dirty="0"/>
          </a:p>
          <a:p>
            <a:r>
              <a:rPr lang="en-US" altLang="zh-CN" dirty="0"/>
              <a:t>               "\t""</a:t>
            </a:r>
            <a:r>
              <a:rPr lang="en-US" altLang="zh-CN" dirty="0" err="1"/>
              <a:t>zdel</a:t>
            </a:r>
            <a:r>
              <a:rPr lang="en-US" altLang="zh-CN" dirty="0"/>
              <a:t> name key"                          "\n"</a:t>
            </a:r>
            <a:endParaRPr lang="zh-CN" altLang="zh-CN" dirty="0"/>
          </a:p>
          <a:p>
            <a:r>
              <a:rPr lang="en-US" altLang="zh-CN" dirty="0"/>
              <a:t>               "\t""</a:t>
            </a:r>
            <a:r>
              <a:rPr lang="en-US" altLang="zh-CN" dirty="0" err="1"/>
              <a:t>ztop</a:t>
            </a:r>
            <a:r>
              <a:rPr lang="en-US" altLang="zh-CN" dirty="0"/>
              <a:t> name min max"                      "\n"</a:t>
            </a:r>
            <a:endParaRPr lang="zh-CN" altLang="zh-CN" dirty="0"/>
          </a:p>
          <a:p>
            <a:r>
              <a:rPr lang="en-US" altLang="zh-CN" dirty="0"/>
              <a:t>               "\t""</a:t>
            </a:r>
            <a:r>
              <a:rPr lang="en-US" altLang="zh-CN" dirty="0" err="1"/>
              <a:t>zrtop</a:t>
            </a:r>
            <a:r>
              <a:rPr lang="en-US" altLang="zh-CN" dirty="0"/>
              <a:t> name min max"                     "\n"</a:t>
            </a:r>
            <a:endParaRPr lang="zh-CN" altLang="zh-CN" dirty="0"/>
          </a:p>
          <a:p>
            <a:r>
              <a:rPr lang="en-US" altLang="zh-CN" dirty="0"/>
              <a:t>               "\t""</a:t>
            </a:r>
            <a:r>
              <a:rPr lang="en-US" altLang="zh-CN" dirty="0" err="1"/>
              <a:t>zclear</a:t>
            </a:r>
            <a:r>
              <a:rPr lang="en-US" altLang="zh-CN" dirty="0"/>
              <a:t> name"                            "\n"</a:t>
            </a:r>
            <a:endParaRPr lang="zh-CN" altLang="zh-CN" dirty="0"/>
          </a:p>
          <a:p>
            <a:r>
              <a:rPr lang="en-US" altLang="zh-CN" dirty="0"/>
              <a:t>			   "\t""</a:t>
            </a:r>
            <a:r>
              <a:rPr lang="en-US" altLang="zh-CN" dirty="0" err="1"/>
              <a:t>zsize</a:t>
            </a:r>
            <a:r>
              <a:rPr lang="en-US" altLang="zh-CN" dirty="0"/>
              <a:t> name"                            "\n"</a:t>
            </a:r>
            <a:endParaRPr lang="zh-CN" altLang="zh-CN" dirty="0"/>
          </a:p>
          <a:p>
            <a:r>
              <a:rPr lang="en-US" altLang="zh-CN" dirty="0"/>
              <a:t>               "\n"</a:t>
            </a:r>
            <a:endParaRPr lang="zh-CN" altLang="zh-CN" dirty="0"/>
          </a:p>
          <a:p>
            <a:r>
              <a:rPr lang="en-US" altLang="zh-CN" dirty="0"/>
              <a:t>               "\</a:t>
            </a:r>
            <a:r>
              <a:rPr lang="en-US" altLang="zh-CN" dirty="0" err="1"/>
              <a:t>t""dump</a:t>
            </a:r>
            <a:r>
              <a:rPr lang="en-US" altLang="zh-CN" dirty="0"/>
              <a:t>"                                   "\n"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701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Hashtable</a:t>
            </a:r>
            <a:r>
              <a:rPr lang="zh-CN" altLang="en-US" dirty="0" smtClean="0"/>
              <a:t>实现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 err="1"/>
              <a:t>hashtableset</a:t>
            </a:r>
            <a:r>
              <a:rPr lang="zh-CN" altLang="zh-CN" dirty="0"/>
              <a:t>实现。</a:t>
            </a:r>
          </a:p>
          <a:p>
            <a:pPr lvl="1"/>
            <a:r>
              <a:rPr lang="zh-CN" altLang="zh-CN" dirty="0"/>
              <a:t>首先</a:t>
            </a:r>
            <a:r>
              <a:rPr lang="en-US" altLang="zh-CN" dirty="0" err="1"/>
              <a:t>hashtable</a:t>
            </a:r>
            <a:r>
              <a:rPr lang="zh-CN" altLang="zh-CN" dirty="0"/>
              <a:t>是</a:t>
            </a:r>
            <a:r>
              <a:rPr lang="en-US" altLang="zh-CN" dirty="0"/>
              <a:t>key , value</a:t>
            </a:r>
            <a:r>
              <a:rPr lang="zh-CN" altLang="zh-CN" dirty="0"/>
              <a:t>的方式实现。对于游戏而言的存储，如何将表和字段变换为对应的</a:t>
            </a:r>
            <a:r>
              <a:rPr lang="en-US" altLang="zh-CN" dirty="0"/>
              <a:t> key</a:t>
            </a:r>
            <a:r>
              <a:rPr lang="zh-CN" altLang="zh-CN" dirty="0"/>
              <a:t>和</a:t>
            </a:r>
            <a:r>
              <a:rPr lang="en-US" altLang="zh-CN" dirty="0"/>
              <a:t>value</a:t>
            </a:r>
            <a:r>
              <a:rPr lang="zh-CN" altLang="zh-CN" dirty="0"/>
              <a:t>在命令层讲解。</a:t>
            </a:r>
            <a:endParaRPr lang="zh-CN" altLang="zh-CN" sz="3600" dirty="0"/>
          </a:p>
          <a:p>
            <a:pPr lvl="1"/>
            <a:r>
              <a:rPr lang="zh-CN" altLang="zh-CN" dirty="0"/>
              <a:t>所以</a:t>
            </a:r>
            <a:r>
              <a:rPr lang="en-US" altLang="zh-CN" dirty="0"/>
              <a:t>set</a:t>
            </a:r>
            <a:r>
              <a:rPr lang="zh-CN" altLang="zh-CN" dirty="0"/>
              <a:t>就是简单的</a:t>
            </a:r>
            <a:r>
              <a:rPr lang="en-US" altLang="zh-CN" dirty="0" err="1"/>
              <a:t>key+value</a:t>
            </a:r>
            <a:r>
              <a:rPr lang="zh-CN" altLang="zh-CN" dirty="0"/>
              <a:t>。</a:t>
            </a:r>
            <a:r>
              <a:rPr lang="en-US" altLang="zh-CN" dirty="0"/>
              <a:t>key</a:t>
            </a:r>
            <a:r>
              <a:rPr lang="zh-CN" altLang="zh-CN" dirty="0"/>
              <a:t>和</a:t>
            </a:r>
            <a:r>
              <a:rPr lang="en-US" altLang="zh-CN" dirty="0"/>
              <a:t>value</a:t>
            </a:r>
            <a:r>
              <a:rPr lang="zh-CN" altLang="zh-CN" dirty="0"/>
              <a:t>是根据上层传递过来的值。然后将</a:t>
            </a:r>
            <a:r>
              <a:rPr lang="en-US" altLang="zh-CN" dirty="0"/>
              <a:t>key</a:t>
            </a:r>
            <a:r>
              <a:rPr lang="zh-CN" altLang="zh-CN" dirty="0"/>
              <a:t>和</a:t>
            </a:r>
            <a:r>
              <a:rPr lang="en-US" altLang="zh-CN" dirty="0"/>
              <a:t>value</a:t>
            </a:r>
            <a:r>
              <a:rPr lang="zh-CN" altLang="zh-CN" dirty="0"/>
              <a:t>封装为</a:t>
            </a:r>
            <a:r>
              <a:rPr lang="en-US" altLang="zh-CN" dirty="0" err="1"/>
              <a:t>writebatch</a:t>
            </a:r>
            <a:r>
              <a:rPr lang="zh-CN" altLang="zh-CN" dirty="0"/>
              <a:t>。写入数据库。</a:t>
            </a:r>
            <a:endParaRPr lang="zh-CN" altLang="zh-CN" sz="3600" dirty="0"/>
          </a:p>
          <a:p>
            <a:pPr lvl="2"/>
            <a:r>
              <a:rPr lang="zh-CN" altLang="zh-CN" dirty="0"/>
              <a:t>传递过来的</a:t>
            </a:r>
            <a:r>
              <a:rPr lang="en-US" altLang="zh-CN" dirty="0"/>
              <a:t>key</a:t>
            </a:r>
            <a:r>
              <a:rPr lang="zh-CN" altLang="zh-CN" dirty="0"/>
              <a:t>只是表名</a:t>
            </a:r>
            <a:r>
              <a:rPr lang="en-US" altLang="zh-CN" dirty="0"/>
              <a:t> + id</a:t>
            </a:r>
            <a:r>
              <a:rPr lang="zh-CN" altLang="zh-CN" dirty="0"/>
              <a:t>，还需要对其编码为数据库能唯一识别的。比如说。</a:t>
            </a:r>
            <a:r>
              <a:rPr lang="en-US" altLang="zh-CN" dirty="0"/>
              <a:t>user</a:t>
            </a:r>
            <a:r>
              <a:rPr lang="zh-CN" altLang="zh-CN" dirty="0"/>
              <a:t>表</a:t>
            </a:r>
            <a:r>
              <a:rPr lang="en-US" altLang="zh-CN" dirty="0"/>
              <a:t> +</a:t>
            </a:r>
            <a:r>
              <a:rPr lang="zh-CN" altLang="zh-CN" dirty="0"/>
              <a:t>　</a:t>
            </a:r>
            <a:r>
              <a:rPr lang="en-US" altLang="zh-CN" dirty="0"/>
              <a:t>id </a:t>
            </a:r>
            <a:r>
              <a:rPr lang="zh-CN" altLang="zh-CN" dirty="0"/>
              <a:t>，能唯一确定一个</a:t>
            </a:r>
            <a:r>
              <a:rPr lang="en-US" altLang="zh-CN" dirty="0"/>
              <a:t>key</a:t>
            </a:r>
            <a:r>
              <a:rPr lang="zh-CN" altLang="zh-CN" dirty="0"/>
              <a:t>。一般表示方式为</a:t>
            </a:r>
            <a:r>
              <a:rPr lang="en-US" altLang="zh-CN" dirty="0"/>
              <a:t>h!user_1,</a:t>
            </a:r>
            <a:endParaRPr lang="zh-CN" altLang="zh-CN" sz="3200" dirty="0"/>
          </a:p>
          <a:p>
            <a:pPr lvl="2"/>
            <a:r>
              <a:rPr lang="zh-CN" altLang="zh-CN" dirty="0"/>
              <a:t>确定了</a:t>
            </a:r>
            <a:r>
              <a:rPr lang="en-US" altLang="zh-CN" dirty="0"/>
              <a:t>key</a:t>
            </a:r>
            <a:r>
              <a:rPr lang="zh-CN" altLang="zh-CN" dirty="0"/>
              <a:t>以后，将</a:t>
            </a:r>
            <a:r>
              <a:rPr lang="en-US" altLang="zh-CN" dirty="0"/>
              <a:t>key</a:t>
            </a:r>
            <a:r>
              <a:rPr lang="zh-CN" altLang="zh-CN" dirty="0"/>
              <a:t>和</a:t>
            </a:r>
            <a:r>
              <a:rPr lang="en-US" altLang="zh-CN" dirty="0"/>
              <a:t>value</a:t>
            </a:r>
            <a:r>
              <a:rPr lang="zh-CN" altLang="zh-CN" dirty="0"/>
              <a:t>先放入一个结果集（</a:t>
            </a:r>
            <a:r>
              <a:rPr lang="en-US" altLang="zh-CN" dirty="0" err="1"/>
              <a:t>OperatorResult</a:t>
            </a:r>
            <a:r>
              <a:rPr lang="zh-CN" altLang="zh-CN" dirty="0"/>
              <a:t>）中，放进去的目的是为了给</a:t>
            </a:r>
            <a:r>
              <a:rPr lang="en-US" altLang="zh-CN" dirty="0"/>
              <a:t>slave</a:t>
            </a:r>
            <a:r>
              <a:rPr lang="zh-CN" altLang="zh-CN" dirty="0"/>
              <a:t>发送操作日志。这样如果失败了，就不给</a:t>
            </a:r>
            <a:r>
              <a:rPr lang="en-US" altLang="zh-CN" dirty="0"/>
              <a:t>slave</a:t>
            </a:r>
            <a:r>
              <a:rPr lang="zh-CN" altLang="zh-CN" dirty="0"/>
              <a:t>发，成功了就发。</a:t>
            </a:r>
            <a:endParaRPr lang="zh-CN" altLang="zh-CN" sz="3200" dirty="0"/>
          </a:p>
          <a:p>
            <a:pPr lvl="2"/>
            <a:r>
              <a:rPr lang="zh-CN" altLang="zh-CN" dirty="0"/>
              <a:t>在使用</a:t>
            </a:r>
            <a:r>
              <a:rPr lang="en-US" altLang="zh-CN" dirty="0"/>
              <a:t>Set</a:t>
            </a:r>
            <a:r>
              <a:rPr lang="zh-CN" altLang="zh-CN" dirty="0"/>
              <a:t>命令时，会再额外的保存一份这个表的数量。不过会损失一部分性能</a:t>
            </a:r>
            <a:endParaRPr lang="zh-CN" altLang="zh-CN" sz="3200" dirty="0"/>
          </a:p>
          <a:p>
            <a:pPr lvl="1"/>
            <a:r>
              <a:rPr lang="zh-CN" altLang="zh-CN" dirty="0"/>
              <a:t>另外会有</a:t>
            </a:r>
            <a:r>
              <a:rPr lang="en-US" altLang="zh-CN" dirty="0" err="1"/>
              <a:t>setNX</a:t>
            </a:r>
            <a:r>
              <a:rPr lang="zh-CN" altLang="zh-CN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SetOW</a:t>
            </a:r>
            <a:r>
              <a:rPr lang="zh-CN" altLang="zh-CN" dirty="0"/>
              <a:t>，这两个的区别是</a:t>
            </a:r>
            <a:r>
              <a:rPr lang="en-US" altLang="zh-CN" dirty="0"/>
              <a:t>NX</a:t>
            </a:r>
            <a:r>
              <a:rPr lang="zh-CN" altLang="zh-CN" dirty="0"/>
              <a:t>是不存在才写，存在就不写了，</a:t>
            </a:r>
            <a:r>
              <a:rPr lang="en-US" altLang="zh-CN" dirty="0"/>
              <a:t>OW</a:t>
            </a:r>
            <a:r>
              <a:rPr lang="zh-CN" altLang="zh-CN" dirty="0"/>
              <a:t>是只写，不用</a:t>
            </a:r>
            <a:r>
              <a:rPr lang="en-US" altLang="zh-CN" dirty="0"/>
              <a:t>Size</a:t>
            </a:r>
            <a:r>
              <a:rPr lang="zh-CN" altLang="zh-CN" dirty="0"/>
              <a:t>。</a:t>
            </a:r>
            <a:endParaRPr lang="zh-CN" altLang="zh-CN" sz="3600" dirty="0"/>
          </a:p>
          <a:p>
            <a:pPr lvl="1"/>
            <a:r>
              <a:rPr lang="en-US" altLang="zh-CN" dirty="0" err="1"/>
              <a:t>multiSet</a:t>
            </a:r>
            <a:r>
              <a:rPr lang="zh-CN" altLang="zh-CN" dirty="0"/>
              <a:t>就相当于同时处理多个</a:t>
            </a:r>
            <a:r>
              <a:rPr lang="en-US" altLang="zh-CN" dirty="0"/>
              <a:t>Set</a:t>
            </a:r>
            <a:r>
              <a:rPr lang="zh-CN" altLang="zh-CN" dirty="0"/>
              <a:t>命令。</a:t>
            </a:r>
            <a:endParaRPr lang="zh-CN" altLang="zh-CN" sz="3600" dirty="0"/>
          </a:p>
          <a:p>
            <a:pPr lvl="1"/>
            <a:r>
              <a:rPr lang="en-US" altLang="zh-CN" dirty="0"/>
              <a:t>Get</a:t>
            </a:r>
            <a:r>
              <a:rPr lang="zh-CN" altLang="zh-CN" dirty="0"/>
              <a:t>实现</a:t>
            </a:r>
            <a:endParaRPr lang="zh-CN" altLang="zh-CN" sz="3600" dirty="0"/>
          </a:p>
          <a:p>
            <a:pPr lvl="2"/>
            <a:r>
              <a:rPr lang="zh-CN" altLang="zh-CN" dirty="0"/>
              <a:t>将传递过来的</a:t>
            </a:r>
            <a:r>
              <a:rPr lang="en-US" altLang="zh-CN" dirty="0"/>
              <a:t>Key</a:t>
            </a:r>
            <a:r>
              <a:rPr lang="zh-CN" altLang="zh-CN" dirty="0"/>
              <a:t>，</a:t>
            </a:r>
            <a:r>
              <a:rPr lang="en-US" altLang="zh-CN" dirty="0"/>
              <a:t>encode</a:t>
            </a:r>
            <a:r>
              <a:rPr lang="zh-CN" altLang="zh-CN" dirty="0"/>
              <a:t>为数据库能识别的</a:t>
            </a:r>
            <a:r>
              <a:rPr lang="en-US" altLang="zh-CN" dirty="0"/>
              <a:t>key</a:t>
            </a:r>
            <a:r>
              <a:rPr lang="zh-CN" altLang="zh-CN" dirty="0"/>
              <a:t>后。直接查询就可以了。 </a:t>
            </a:r>
            <a:endParaRPr lang="zh-CN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234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Zset</a:t>
            </a:r>
            <a:r>
              <a:rPr lang="zh-CN" altLang="en-US" dirty="0" smtClean="0"/>
              <a:t>实现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zh-CN" dirty="0" err="1"/>
              <a:t>zset</a:t>
            </a:r>
            <a:r>
              <a:rPr lang="zh-CN" altLang="zh-CN" dirty="0"/>
              <a:t>实现。</a:t>
            </a:r>
          </a:p>
          <a:p>
            <a:pPr lvl="1"/>
            <a:r>
              <a:rPr lang="zh-CN" altLang="zh-CN" dirty="0"/>
              <a:t>原理是因为数据库存储是有序的。所以</a:t>
            </a:r>
            <a:r>
              <a:rPr lang="en-US" altLang="zh-CN" dirty="0" err="1"/>
              <a:t>zset</a:t>
            </a:r>
            <a:r>
              <a:rPr lang="zh-CN" altLang="zh-CN" dirty="0"/>
              <a:t>作为 有序的方式来存储的时候特别方便。具体实现如下：</a:t>
            </a:r>
            <a:endParaRPr lang="zh-CN" altLang="zh-CN" sz="3600" dirty="0"/>
          </a:p>
          <a:p>
            <a:pPr lvl="2"/>
            <a:r>
              <a:rPr lang="zh-CN" altLang="zh-CN" dirty="0"/>
              <a:t>首先还是将传递过来的</a:t>
            </a:r>
            <a:r>
              <a:rPr lang="en-US" altLang="zh-CN" dirty="0"/>
              <a:t>name</a:t>
            </a:r>
            <a:r>
              <a:rPr lang="zh-CN" altLang="zh-CN" dirty="0"/>
              <a:t>和</a:t>
            </a:r>
            <a:r>
              <a:rPr lang="en-US" altLang="zh-CN" dirty="0"/>
              <a:t>score</a:t>
            </a:r>
            <a:r>
              <a:rPr lang="zh-CN" altLang="zh-CN" dirty="0"/>
              <a:t>以及</a:t>
            </a:r>
            <a:r>
              <a:rPr lang="en-US" altLang="zh-CN" dirty="0"/>
              <a:t>key</a:t>
            </a:r>
            <a:r>
              <a:rPr lang="zh-CN" altLang="zh-CN" dirty="0"/>
              <a:t>，</a:t>
            </a:r>
            <a:r>
              <a:rPr lang="en-US" altLang="zh-CN" dirty="0"/>
              <a:t>encode</a:t>
            </a:r>
            <a:r>
              <a:rPr lang="zh-CN" altLang="zh-CN" dirty="0"/>
              <a:t>为一个新的</a:t>
            </a:r>
            <a:r>
              <a:rPr lang="en-US" altLang="zh-CN" dirty="0"/>
              <a:t>key</a:t>
            </a:r>
            <a:r>
              <a:rPr lang="zh-CN" altLang="zh-CN" dirty="0"/>
              <a:t>并保存下来。因为是顺序保存的，所以查询的时候只需要将数据取出来就是顺序的了。</a:t>
            </a:r>
            <a:endParaRPr lang="zh-CN" altLang="zh-CN" sz="3200" dirty="0"/>
          </a:p>
          <a:p>
            <a:pPr lvl="2"/>
            <a:r>
              <a:rPr lang="zh-CN" altLang="zh-CN" dirty="0"/>
              <a:t>逆序也需要存一份。</a:t>
            </a:r>
            <a:endParaRPr lang="zh-CN" altLang="zh-CN" sz="3200" dirty="0"/>
          </a:p>
          <a:p>
            <a:pPr lvl="2"/>
            <a:r>
              <a:rPr lang="zh-CN" altLang="zh-CN" dirty="0"/>
              <a:t>有时需要获取</a:t>
            </a:r>
            <a:r>
              <a:rPr lang="en-US" altLang="zh-CN" dirty="0"/>
              <a:t>name</a:t>
            </a:r>
            <a:r>
              <a:rPr lang="zh-CN" altLang="zh-CN" dirty="0"/>
              <a:t>和</a:t>
            </a:r>
            <a:r>
              <a:rPr lang="en-US" altLang="zh-CN" dirty="0"/>
              <a:t>key</a:t>
            </a:r>
            <a:r>
              <a:rPr lang="zh-CN" altLang="zh-CN" dirty="0"/>
              <a:t>对应的</a:t>
            </a:r>
            <a:r>
              <a:rPr lang="en-US" altLang="zh-CN" dirty="0"/>
              <a:t>score</a:t>
            </a:r>
            <a:r>
              <a:rPr lang="zh-CN" altLang="zh-CN" dirty="0"/>
              <a:t>，也需要将</a:t>
            </a:r>
            <a:r>
              <a:rPr lang="en-US" altLang="zh-CN" dirty="0"/>
              <a:t>key</a:t>
            </a:r>
            <a:r>
              <a:rPr lang="zh-CN" altLang="zh-CN" dirty="0"/>
              <a:t>和</a:t>
            </a:r>
            <a:r>
              <a:rPr lang="en-US" altLang="zh-CN" dirty="0"/>
              <a:t>name</a:t>
            </a:r>
            <a:r>
              <a:rPr lang="zh-CN" altLang="zh-CN" dirty="0"/>
              <a:t>，</a:t>
            </a:r>
            <a:r>
              <a:rPr lang="en-US" altLang="zh-CN" dirty="0"/>
              <a:t>encode</a:t>
            </a:r>
            <a:r>
              <a:rPr lang="zh-CN" altLang="zh-CN" dirty="0"/>
              <a:t>为一个</a:t>
            </a:r>
            <a:r>
              <a:rPr lang="en-US" altLang="zh-CN" dirty="0"/>
              <a:t>key</a:t>
            </a:r>
            <a:r>
              <a:rPr lang="zh-CN" altLang="zh-CN" dirty="0"/>
              <a:t>，然后保存。保存的目的是为了给新的数据排序的时候要对老数据进行删除。</a:t>
            </a:r>
            <a:endParaRPr lang="zh-CN" altLang="zh-CN" sz="3200" dirty="0"/>
          </a:p>
          <a:p>
            <a:pPr lvl="2"/>
            <a:r>
              <a:rPr lang="zh-CN" altLang="zh-CN" dirty="0"/>
              <a:t>然后同步给其他的</a:t>
            </a:r>
            <a:r>
              <a:rPr lang="en-US" altLang="zh-CN" dirty="0"/>
              <a:t>slave</a:t>
            </a:r>
            <a:r>
              <a:rPr lang="zh-CN" altLang="zh-CN" dirty="0"/>
              <a:t>。</a:t>
            </a:r>
            <a:endParaRPr lang="zh-CN" altLang="zh-CN" sz="3200" dirty="0"/>
          </a:p>
          <a:p>
            <a:pPr lvl="2"/>
            <a:r>
              <a:rPr lang="en-US" altLang="zh-CN" dirty="0" err="1"/>
              <a:t>zdel</a:t>
            </a:r>
            <a:r>
              <a:rPr lang="zh-CN" altLang="zh-CN" dirty="0"/>
              <a:t>以及</a:t>
            </a:r>
            <a:r>
              <a:rPr lang="en-US" altLang="zh-CN" dirty="0" err="1"/>
              <a:t>zget</a:t>
            </a:r>
            <a:r>
              <a:rPr lang="zh-CN" altLang="zh-CN" dirty="0"/>
              <a:t>类似。</a:t>
            </a:r>
            <a:endParaRPr lang="zh-CN" altLang="zh-CN" sz="3200" dirty="0"/>
          </a:p>
          <a:p>
            <a:pPr lvl="2"/>
            <a:r>
              <a:rPr lang="en-US" altLang="zh-CN" dirty="0" err="1"/>
              <a:t>Ztop</a:t>
            </a:r>
            <a:r>
              <a:rPr lang="zh-CN" altLang="zh-CN" dirty="0"/>
              <a:t>和</a:t>
            </a:r>
            <a:r>
              <a:rPr lang="en-US" altLang="zh-CN" dirty="0" err="1"/>
              <a:t>ZRtop</a:t>
            </a:r>
            <a:r>
              <a:rPr lang="zh-CN" altLang="zh-CN" dirty="0"/>
              <a:t>，相当于根据传递进来的</a:t>
            </a:r>
            <a:r>
              <a:rPr lang="en-US" altLang="zh-CN" dirty="0"/>
              <a:t>name + key + </a:t>
            </a:r>
            <a:r>
              <a:rPr lang="zh-CN" altLang="zh-CN" dirty="0"/>
              <a:t>最低</a:t>
            </a:r>
            <a:r>
              <a:rPr lang="en-US" altLang="zh-CN" dirty="0"/>
              <a:t>score </a:t>
            </a:r>
            <a:r>
              <a:rPr lang="zh-CN" altLang="zh-CN" dirty="0"/>
              <a:t>就可以查询到所有的数据。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41170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网络层</a:t>
            </a:r>
            <a:r>
              <a:rPr lang="en-US" altLang="zh-CN" smtClean="0"/>
              <a:t>(RPC)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采用多路分离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pPr lvl="1"/>
            <a:r>
              <a:rPr lang="zh-CN" altLang="zh-CN" dirty="0"/>
              <a:t>有一个基类</a:t>
            </a:r>
            <a:r>
              <a:rPr lang="en-US" altLang="zh-CN" dirty="0"/>
              <a:t>reactor</a:t>
            </a:r>
            <a:r>
              <a:rPr lang="zh-CN" altLang="zh-CN" dirty="0"/>
              <a:t>他的作用就是用来收集各种网络处理类。并将数据转交给具体的处理类负责来处理具体收到的消息。</a:t>
            </a:r>
          </a:p>
          <a:p>
            <a:endParaRPr lang="zh-CN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89040"/>
            <a:ext cx="8509839" cy="272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188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ORM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ORM</a:t>
            </a:r>
            <a:r>
              <a:rPr lang="zh-CN" altLang="zh-CN" sz="2400" dirty="0"/>
              <a:t>（</a:t>
            </a:r>
            <a:r>
              <a:rPr lang="en-US" altLang="zh-CN" sz="2400" dirty="0"/>
              <a:t>Object Relational Mapping</a:t>
            </a:r>
            <a:r>
              <a:rPr lang="zh-CN" altLang="zh-CN" sz="2400" dirty="0"/>
              <a:t>），是一种程序技术，用于实现面向对象编程语言里不同类型系统的数据之间的转换</a:t>
            </a:r>
            <a:r>
              <a:rPr lang="en-US" altLang="zh-CN" sz="2400" dirty="0"/>
              <a:t>,</a:t>
            </a:r>
            <a:r>
              <a:rPr lang="zh-CN" altLang="zh-CN" sz="2400" dirty="0"/>
              <a:t>就是将数据转化为一种数据结构。</a:t>
            </a:r>
          </a:p>
          <a:p>
            <a:pPr lvl="1"/>
            <a:r>
              <a:rPr lang="zh-CN" altLang="zh-CN" sz="2000" dirty="0" smtClean="0"/>
              <a:t>说白了</a:t>
            </a:r>
            <a:r>
              <a:rPr lang="zh-CN" altLang="zh-CN" sz="2000" dirty="0"/>
              <a:t>，就是将面向对象的数据拼成数据库能识别的</a:t>
            </a:r>
            <a:r>
              <a:rPr lang="en-US" altLang="zh-CN" sz="2000" dirty="0" err="1"/>
              <a:t>sql</a:t>
            </a:r>
            <a:r>
              <a:rPr lang="zh-CN" altLang="zh-CN" sz="2000" dirty="0"/>
              <a:t>语句。</a:t>
            </a:r>
          </a:p>
          <a:p>
            <a:endParaRPr lang="zh-CN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56" y="3284984"/>
            <a:ext cx="52863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22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31620"/>
            <a:ext cx="8229600" cy="3683636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SSDB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2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主从备份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从数据库的作用是作为备份。也就是当主数据库在写数据的时候，顺便也需要向从数据库发送一份。所以实现方式为，从数据库在启动的时候从主数据库拷贝一份数据库的内容，然后再写入数据库的时候也让从数据库执行一遍写操作。（因为是单线程的，所以不用考虑备份的时候又在写的问题。但是必须注意是需要主从都启动成功后，才算成功。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40667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主从备份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" y="971472"/>
            <a:ext cx="7803604" cy="6088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641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？</a:t>
            </a:r>
            <a:endParaRPr lang="zh-CN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3728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US" altLang="zh-CN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3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游戏公司普遍使用数据库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ODBC+Sharememory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天龙八部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err="1" smtClean="0"/>
              <a:t>Mysql</a:t>
            </a:r>
            <a:r>
              <a:rPr lang="en-US" altLang="zh-CN" dirty="0" smtClean="0"/>
              <a:t>+</a:t>
            </a:r>
            <a:r>
              <a:rPr lang="zh-CN" altLang="en-US" dirty="0" smtClean="0"/>
              <a:t>存储过程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剑网</a:t>
            </a:r>
            <a:r>
              <a:rPr lang="en-US" altLang="zh-CN" dirty="0" smtClean="0"/>
              <a:t>3</a:t>
            </a:r>
          </a:p>
          <a:p>
            <a:pPr lvl="2"/>
            <a:r>
              <a:rPr lang="zh-CN" altLang="en-US" dirty="0" smtClean="0"/>
              <a:t>通过代码拼凑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骑士信条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err="1" smtClean="0"/>
              <a:t>LevelDB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激战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，冰火破坏神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zh-CN" altLang="en-US" dirty="0" smtClean="0"/>
              <a:t>封装为直接调用的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诸多创业型小游戏公司或者小米，新浪，阿里非核心</a:t>
            </a:r>
            <a:r>
              <a:rPr lang="zh-CN" altLang="en-US" dirty="0"/>
              <a:t>数据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SSDB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相当于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上层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LevelDB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Rocksdb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360</a:t>
            </a:r>
            <a:r>
              <a:rPr lang="zh-CN" altLang="en-US" dirty="0" smtClean="0"/>
              <a:t>游戏，百度，九游，穷游等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8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ODBC+ShareMemory</a:t>
            </a:r>
            <a:r>
              <a:rPr lang="zh-CN" altLang="zh-CN" dirty="0"/>
              <a:t>具体实现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ShareMemery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533400" indent="266700" algn="just">
              <a:spcAft>
                <a:spcPts val="0"/>
              </a:spcAft>
            </a:pPr>
            <a:r>
              <a:rPr lang="en-US" altLang="zh-CN" sz="3100" kern="0" dirty="0" smtClean="0">
                <a:solidFill>
                  <a:srgbClr val="0000FF"/>
                </a:solidFill>
                <a:latin typeface="新宋体"/>
                <a:cs typeface="Times New Roman"/>
              </a:rPr>
              <a:t>1.</a:t>
            </a:r>
            <a:r>
              <a:rPr lang="zh-CN" altLang="zh-CN" sz="3100" kern="0" dirty="0">
                <a:ea typeface="新宋体"/>
                <a:cs typeface="Times New Roman"/>
              </a:rPr>
              <a:t>创建一个池子</a:t>
            </a:r>
            <a:r>
              <a:rPr lang="en-US" altLang="zh-CN" sz="3100" kern="0" dirty="0">
                <a:latin typeface="新宋体"/>
                <a:cs typeface="Times New Roman"/>
              </a:rPr>
              <a:t>	</a:t>
            </a:r>
            <a:r>
              <a:rPr lang="en-US" altLang="zh-CN" sz="3100" kern="0" dirty="0" err="1" smtClean="0">
                <a:solidFill>
                  <a:srgbClr val="020002"/>
                </a:solidFill>
                <a:latin typeface="新宋体"/>
                <a:cs typeface="Times New Roman"/>
              </a:rPr>
              <a:t>g_HumanSMUPool</a:t>
            </a:r>
            <a:r>
              <a:rPr lang="en-US" altLang="zh-CN" sz="3100" kern="0" dirty="0" smtClean="0">
                <a:latin typeface="新宋体"/>
                <a:cs typeface="Times New Roman"/>
              </a:rPr>
              <a:t>; 	 </a:t>
            </a:r>
            <a:endParaRPr lang="zh-CN" altLang="zh-CN" sz="3600" kern="100" dirty="0">
              <a:cs typeface="Times New Roman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sz="3100" kern="0" dirty="0">
                <a:solidFill>
                  <a:srgbClr val="020002"/>
                </a:solidFill>
                <a:latin typeface="新宋体"/>
                <a:cs typeface="Times New Roman"/>
              </a:rPr>
              <a:t>2</a:t>
            </a:r>
            <a:r>
              <a:rPr lang="en-US" altLang="zh-CN" sz="3100" kern="0" dirty="0" smtClean="0">
                <a:solidFill>
                  <a:srgbClr val="020002"/>
                </a:solidFill>
                <a:latin typeface="新宋体"/>
                <a:cs typeface="Times New Roman"/>
              </a:rPr>
              <a:t>.</a:t>
            </a:r>
            <a:r>
              <a:rPr lang="zh-CN" altLang="en-US" sz="3100" kern="0" dirty="0" smtClean="0">
                <a:solidFill>
                  <a:srgbClr val="020002"/>
                </a:solidFill>
                <a:latin typeface="新宋体"/>
                <a:cs typeface="Times New Roman"/>
              </a:rPr>
              <a:t>从池子拿出对象</a:t>
            </a:r>
            <a:endParaRPr lang="en-US" altLang="zh-CN" sz="3100" kern="0" dirty="0" smtClean="0">
              <a:solidFill>
                <a:srgbClr val="020002"/>
              </a:solidFill>
              <a:latin typeface="新宋体"/>
              <a:cs typeface="Times New Roman"/>
            </a:endParaRPr>
          </a:p>
          <a:p>
            <a:pPr marL="933450" lvl="1" indent="266700" algn="just"/>
            <a:r>
              <a:rPr lang="en-US" altLang="zh-CN" sz="2700" kern="0" dirty="0" err="1" smtClean="0">
                <a:solidFill>
                  <a:srgbClr val="020002"/>
                </a:solidFill>
                <a:latin typeface="新宋体"/>
                <a:cs typeface="Times New Roman"/>
              </a:rPr>
              <a:t>HumanSMU</a:t>
            </a:r>
            <a:r>
              <a:rPr lang="en-US" altLang="zh-CN" sz="2700" kern="0" dirty="0" smtClean="0">
                <a:latin typeface="新宋体"/>
                <a:cs typeface="Times New Roman"/>
              </a:rPr>
              <a:t>*</a:t>
            </a:r>
            <a:r>
              <a:rPr lang="en-US" altLang="zh-CN" sz="2700" kern="0" dirty="0" err="1" smtClean="0">
                <a:solidFill>
                  <a:srgbClr val="020002"/>
                </a:solidFill>
                <a:latin typeface="新宋体"/>
                <a:cs typeface="Times New Roman"/>
              </a:rPr>
              <a:t>pSMU</a:t>
            </a:r>
            <a:r>
              <a:rPr lang="en-US" altLang="zh-CN" sz="2700" kern="0" dirty="0" smtClean="0">
                <a:solidFill>
                  <a:srgbClr val="020002"/>
                </a:solidFill>
                <a:latin typeface="新宋体"/>
                <a:cs typeface="Times New Roman"/>
              </a:rPr>
              <a:t> </a:t>
            </a:r>
            <a:r>
              <a:rPr lang="en-US" altLang="zh-CN" sz="2700" kern="0" dirty="0" smtClean="0">
                <a:latin typeface="新宋体"/>
                <a:cs typeface="Times New Roman"/>
              </a:rPr>
              <a:t>= </a:t>
            </a:r>
            <a:r>
              <a:rPr lang="en-US" altLang="zh-CN" sz="2700" kern="0" dirty="0" err="1" smtClean="0">
                <a:solidFill>
                  <a:srgbClr val="020002"/>
                </a:solidFill>
                <a:latin typeface="新宋体"/>
                <a:cs typeface="Times New Roman"/>
              </a:rPr>
              <a:t>g_HumanSMUPool</a:t>
            </a:r>
            <a:r>
              <a:rPr lang="en-US" altLang="zh-CN" sz="2700" kern="0" dirty="0" err="1" smtClean="0">
                <a:latin typeface="新宋体"/>
                <a:cs typeface="Times New Roman"/>
              </a:rPr>
              <a:t>.</a:t>
            </a:r>
            <a:r>
              <a:rPr lang="en-US" altLang="zh-CN" sz="2700" kern="0" dirty="0" err="1" smtClean="0">
                <a:solidFill>
                  <a:srgbClr val="020002"/>
                </a:solidFill>
                <a:latin typeface="新宋体"/>
                <a:cs typeface="Times New Roman"/>
              </a:rPr>
              <a:t>NewObj</a:t>
            </a:r>
            <a:r>
              <a:rPr lang="en-US" altLang="zh-CN" sz="2700" kern="0" dirty="0" smtClean="0">
                <a:latin typeface="新宋体"/>
                <a:cs typeface="Times New Roman"/>
              </a:rPr>
              <a:t>(); </a:t>
            </a:r>
            <a:endParaRPr lang="en-US" altLang="zh-CN" sz="2700" kern="0" dirty="0" smtClean="0">
              <a:ea typeface="新宋体"/>
              <a:cs typeface="Times New Roman"/>
            </a:endParaRPr>
          </a:p>
          <a:p>
            <a:pPr marL="533400" indent="266700" algn="just"/>
            <a:r>
              <a:rPr lang="en-US" altLang="zh-CN" sz="3100" kern="0" dirty="0" smtClean="0">
                <a:solidFill>
                  <a:srgbClr val="020002"/>
                </a:solidFill>
                <a:latin typeface="新宋体"/>
                <a:cs typeface="Times New Roman"/>
              </a:rPr>
              <a:t>3.</a:t>
            </a:r>
            <a:r>
              <a:rPr lang="zh-CN" altLang="en-US" sz="3100" kern="0" dirty="0" smtClean="0">
                <a:solidFill>
                  <a:srgbClr val="020002"/>
                </a:solidFill>
                <a:latin typeface="新宋体"/>
                <a:cs typeface="Times New Roman"/>
              </a:rPr>
              <a:t>保存到数据库</a:t>
            </a:r>
            <a:endParaRPr lang="en-US" altLang="zh-CN" sz="3100" kern="0" dirty="0" smtClean="0">
              <a:solidFill>
                <a:srgbClr val="020002"/>
              </a:solidFill>
              <a:latin typeface="新宋体"/>
              <a:cs typeface="Times New Roman"/>
            </a:endParaRPr>
          </a:p>
          <a:p>
            <a:pPr marL="933450" lvl="1" indent="266700" algn="just"/>
            <a:r>
              <a:rPr lang="en-US" altLang="zh-CN" sz="2400" kern="0" dirty="0" smtClean="0">
                <a:solidFill>
                  <a:srgbClr val="020002"/>
                </a:solidFill>
                <a:ea typeface="新宋体"/>
                <a:cs typeface="Times New Roman"/>
              </a:rPr>
              <a:t>BOOL </a:t>
            </a:r>
            <a:r>
              <a:rPr lang="en-US" altLang="zh-CN" sz="2400" kern="0" dirty="0" err="1" smtClean="0">
                <a:solidFill>
                  <a:srgbClr val="020002"/>
                </a:solidFill>
                <a:ea typeface="新宋体"/>
                <a:cs typeface="Times New Roman"/>
              </a:rPr>
              <a:t>SMULogicManager</a:t>
            </a:r>
            <a:r>
              <a:rPr lang="en-US" altLang="zh-CN" sz="2400" kern="0" dirty="0" smtClean="0">
                <a:ea typeface="新宋体"/>
                <a:cs typeface="Times New Roman"/>
              </a:rPr>
              <a:t>&lt;</a:t>
            </a:r>
            <a:r>
              <a:rPr lang="en-US" altLang="zh-CN" sz="2400" kern="0" dirty="0" err="1" smtClean="0">
                <a:solidFill>
                  <a:srgbClr val="020002"/>
                </a:solidFill>
                <a:ea typeface="新宋体"/>
                <a:cs typeface="Times New Roman"/>
              </a:rPr>
              <a:t>HumanSMU</a:t>
            </a:r>
            <a:r>
              <a:rPr lang="en-US" altLang="zh-CN" sz="2400" kern="0" dirty="0">
                <a:ea typeface="新宋体"/>
                <a:cs typeface="Times New Roman"/>
              </a:rPr>
              <a:t>&gt;::</a:t>
            </a:r>
            <a:r>
              <a:rPr lang="en-US" altLang="zh-CN" sz="2400" kern="0" dirty="0" err="1">
                <a:solidFill>
                  <a:srgbClr val="020002"/>
                </a:solidFill>
                <a:ea typeface="新宋体"/>
                <a:cs typeface="Times New Roman"/>
              </a:rPr>
              <a:t>DoSaveAll</a:t>
            </a:r>
            <a:r>
              <a:rPr lang="en-US" altLang="zh-CN" sz="2400" kern="0" dirty="0" smtClean="0">
                <a:ea typeface="新宋体"/>
                <a:cs typeface="Times New Roman"/>
              </a:rPr>
              <a:t>()</a:t>
            </a:r>
            <a:endParaRPr lang="zh-CN" altLang="zh-CN" sz="2400" kern="100" dirty="0">
              <a:cs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3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ODBC+ShareMemory</a:t>
            </a:r>
            <a:r>
              <a:rPr lang="zh-CN" altLang="zh-CN" dirty="0"/>
              <a:t>具体实现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ODBC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zh-CN" sz="2000" dirty="0"/>
              <a:t>在</a:t>
            </a:r>
            <a:r>
              <a:rPr lang="en-US" altLang="zh-CN" sz="2000" dirty="0" err="1"/>
              <a:t>sharememory</a:t>
            </a:r>
            <a:r>
              <a:rPr lang="zh-CN" altLang="zh-CN" sz="2000" dirty="0"/>
              <a:t>中将</a:t>
            </a:r>
            <a:r>
              <a:rPr lang="en-US" altLang="zh-CN" sz="2000" dirty="0" err="1"/>
              <a:t>mysql</a:t>
            </a:r>
            <a:r>
              <a:rPr lang="zh-CN" altLang="zh-CN" sz="2000" dirty="0"/>
              <a:t>连接上，然后拿</a:t>
            </a:r>
            <a:r>
              <a:rPr lang="zh-CN" altLang="zh-CN" sz="2000" dirty="0" smtClean="0"/>
              <a:t>着</a:t>
            </a:r>
            <a:r>
              <a:rPr lang="en-US" altLang="zh-CN" sz="2000" dirty="0" err="1" smtClean="0"/>
              <a:t>ODBCInterface</a:t>
            </a:r>
            <a:r>
              <a:rPr lang="zh-CN" altLang="zh-CN" sz="2000" dirty="0"/>
              <a:t>这个指针就可以进行保存了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如下：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77308"/>
            <a:ext cx="7758164" cy="265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9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骑士信条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语句拼凑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大体还是拼凑</a:t>
            </a:r>
            <a:r>
              <a:rPr lang="en-US" altLang="zh-CN" dirty="0" err="1"/>
              <a:t>sql</a:t>
            </a:r>
            <a:r>
              <a:rPr lang="zh-CN" altLang="zh-CN" dirty="0"/>
              <a:t>。只不过是自动化的拼凑。数据库一次性写完后。就不需要管理了。</a:t>
            </a:r>
            <a:endParaRPr lang="zh-CN" altLang="zh-CN" sz="4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zh-CN" dirty="0"/>
              <a:t>核心为</a:t>
            </a:r>
            <a:r>
              <a:rPr lang="en-US" altLang="zh-CN" dirty="0" err="1"/>
              <a:t>recordset</a:t>
            </a:r>
            <a:r>
              <a:rPr lang="zh-CN" altLang="zh-CN" dirty="0"/>
              <a:t>。即不管是查询还是写入都通过</a:t>
            </a:r>
            <a:r>
              <a:rPr lang="en-US" altLang="zh-CN" dirty="0" err="1"/>
              <a:t>recordset</a:t>
            </a:r>
            <a:r>
              <a:rPr lang="zh-CN" altLang="zh-CN" dirty="0"/>
              <a:t>进行中转。</a:t>
            </a:r>
            <a:r>
              <a:rPr lang="zh-CN" altLang="zh-CN" dirty="0" smtClean="0"/>
              <a:t>见</a:t>
            </a:r>
            <a:r>
              <a:rPr lang="zh-CN" altLang="en-US" dirty="0" smtClean="0"/>
              <a:t>后</a:t>
            </a:r>
            <a:r>
              <a:rPr lang="zh-CN" altLang="zh-CN" dirty="0" smtClean="0"/>
              <a:t>图</a:t>
            </a:r>
            <a:r>
              <a:rPr lang="zh-CN" altLang="zh-CN" dirty="0"/>
              <a:t>。</a:t>
            </a:r>
            <a:endParaRPr lang="zh-CN" altLang="zh-CN" sz="36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3386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骑士信条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语句拼凑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/>
            <a:r>
              <a:rPr lang="zh-CN" altLang="zh-CN" dirty="0"/>
              <a:t>写入数据库</a:t>
            </a:r>
          </a:p>
          <a:p>
            <a:r>
              <a:rPr lang="en-US" altLang="zh-CN" dirty="0"/>
              <a:t>//</a:t>
            </a:r>
            <a:r>
              <a:rPr lang="zh-CN" altLang="zh-CN" dirty="0"/>
              <a:t>保存一级属性</a:t>
            </a:r>
            <a:endParaRPr lang="zh-CN" altLang="zh-CN" sz="4000" dirty="0"/>
          </a:p>
          <a:p>
            <a:r>
              <a:rPr lang="en-US" altLang="zh-CN" dirty="0" smtClean="0"/>
              <a:t>{</a:t>
            </a:r>
            <a:endParaRPr lang="zh-CN" altLang="zh-CN" sz="4000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m_objRecordPtr</a:t>
            </a:r>
            <a:r>
              <a:rPr lang="en-US" altLang="zh-CN" dirty="0"/>
              <a:t>-&gt;</a:t>
            </a:r>
            <a:r>
              <a:rPr lang="en-US" altLang="zh-CN" dirty="0" err="1"/>
              <a:t>SetDec</a:t>
            </a:r>
            <a:r>
              <a:rPr lang="en-US" altLang="zh-CN" dirty="0"/>
              <a:t>(</a:t>
            </a:r>
            <a:r>
              <a:rPr lang="en-US" altLang="zh-CN" dirty="0" err="1"/>
              <a:t>db</a:t>
            </a:r>
            <a:r>
              <a:rPr lang="en-US" altLang="zh-CN" dirty="0"/>
              <a:t>::fields::Character::</a:t>
            </a:r>
            <a:r>
              <a:rPr lang="en-US" altLang="zh-CN" dirty="0" err="1"/>
              <a:t>strength,attrs</a:t>
            </a:r>
            <a:r>
              <a:rPr lang="en-US" altLang="zh-CN" dirty="0"/>
              <a:t>[STAT_STRENGTH]);</a:t>
            </a:r>
            <a:endParaRPr lang="zh-CN" altLang="zh-CN" sz="4000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m_objRecordPtr</a:t>
            </a:r>
            <a:r>
              <a:rPr lang="en-US" altLang="zh-CN" dirty="0"/>
              <a:t>-&gt;</a:t>
            </a:r>
            <a:r>
              <a:rPr lang="en-US" altLang="zh-CN" dirty="0" err="1"/>
              <a:t>SetDec</a:t>
            </a:r>
            <a:r>
              <a:rPr lang="en-US" altLang="zh-CN" dirty="0"/>
              <a:t>(</a:t>
            </a:r>
            <a:r>
              <a:rPr lang="en-US" altLang="zh-CN" dirty="0" err="1"/>
              <a:t>db</a:t>
            </a:r>
            <a:r>
              <a:rPr lang="en-US" altLang="zh-CN" dirty="0"/>
              <a:t>::fields::Character::</a:t>
            </a:r>
            <a:r>
              <a:rPr lang="en-US" altLang="zh-CN" dirty="0" err="1"/>
              <a:t>intellect,attrs</a:t>
            </a:r>
            <a:r>
              <a:rPr lang="en-US" altLang="zh-CN" dirty="0"/>
              <a:t>[STAT_INTELLECT]);</a:t>
            </a:r>
            <a:endParaRPr lang="zh-CN" altLang="zh-CN" sz="4000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m_objRecordPtr</a:t>
            </a:r>
            <a:r>
              <a:rPr lang="en-US" altLang="zh-CN" dirty="0"/>
              <a:t>-&gt;</a:t>
            </a:r>
            <a:r>
              <a:rPr lang="en-US" altLang="zh-CN" dirty="0" err="1"/>
              <a:t>SetDec</a:t>
            </a:r>
            <a:r>
              <a:rPr lang="en-US" altLang="zh-CN" dirty="0"/>
              <a:t>(</a:t>
            </a:r>
            <a:r>
              <a:rPr lang="en-US" altLang="zh-CN" dirty="0" err="1"/>
              <a:t>db</a:t>
            </a:r>
            <a:r>
              <a:rPr lang="en-US" altLang="zh-CN" dirty="0"/>
              <a:t>::fields::Character::</a:t>
            </a:r>
            <a:r>
              <a:rPr lang="en-US" altLang="zh-CN" dirty="0" err="1"/>
              <a:t>vitality,attrs</a:t>
            </a:r>
            <a:r>
              <a:rPr lang="en-US" altLang="zh-CN" dirty="0"/>
              <a:t>[STAT_VITALITY]);</a:t>
            </a:r>
            <a:endParaRPr lang="zh-CN" altLang="zh-CN" sz="4000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m_objRecordPtr</a:t>
            </a:r>
            <a:r>
              <a:rPr lang="en-US" altLang="zh-CN" dirty="0"/>
              <a:t>-&gt;SetI32(</a:t>
            </a:r>
            <a:r>
              <a:rPr lang="en-US" altLang="zh-CN" dirty="0" err="1"/>
              <a:t>db</a:t>
            </a:r>
            <a:r>
              <a:rPr lang="en-US" altLang="zh-CN" dirty="0"/>
              <a:t>::fields::Character::</a:t>
            </a:r>
            <a:r>
              <a:rPr lang="en-US" altLang="zh-CN" dirty="0" err="1"/>
              <a:t>areaid</a:t>
            </a:r>
            <a:r>
              <a:rPr lang="en-US" altLang="zh-CN" dirty="0"/>
              <a:t>, </a:t>
            </a:r>
            <a:r>
              <a:rPr lang="en-US" altLang="zh-CN" dirty="0" err="1"/>
              <a:t>attrs</a:t>
            </a:r>
            <a:r>
              <a:rPr lang="en-US" altLang="zh-CN" dirty="0"/>
              <a:t>[STAT_INT_AREAID</a:t>
            </a:r>
            <a:r>
              <a:rPr lang="en-US" altLang="zh-CN" dirty="0" smtClean="0"/>
              <a:t>]);</a:t>
            </a:r>
          </a:p>
          <a:p>
            <a:r>
              <a:rPr lang="en-US" altLang="zh-CN" dirty="0" smtClean="0"/>
              <a:t>}</a:t>
            </a:r>
            <a:endParaRPr lang="zh-CN" altLang="zh-CN" sz="4000" dirty="0"/>
          </a:p>
          <a:p>
            <a:pPr lvl="0"/>
            <a:r>
              <a:rPr lang="zh-CN" altLang="zh-CN" dirty="0"/>
              <a:t>从数据库导出</a:t>
            </a:r>
          </a:p>
          <a:p>
            <a:r>
              <a:rPr lang="en-US" altLang="zh-CN" dirty="0"/>
              <a:t>// </a:t>
            </a:r>
            <a:r>
              <a:rPr lang="zh-CN" altLang="zh-CN" dirty="0"/>
              <a:t>从数据库中载入符文栏信息</a:t>
            </a:r>
            <a:endParaRPr lang="zh-CN" altLang="zh-CN" sz="4000" dirty="0"/>
          </a:p>
          <a:p>
            <a:r>
              <a:rPr lang="en-US" altLang="zh-CN" dirty="0"/>
              <a:t>{</a:t>
            </a:r>
            <a:endParaRPr lang="zh-CN" altLang="zh-CN" sz="4000" dirty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size = </a:t>
            </a:r>
            <a:r>
              <a:rPr lang="en-US" altLang="zh-CN" dirty="0" err="1"/>
              <a:t>m_objRecordPtr</a:t>
            </a:r>
            <a:r>
              <a:rPr lang="en-US" altLang="zh-CN" dirty="0"/>
              <a:t>-&gt;GetI32(</a:t>
            </a:r>
            <a:r>
              <a:rPr lang="en-US" altLang="zh-CN" dirty="0" err="1"/>
              <a:t>db</a:t>
            </a:r>
            <a:r>
              <a:rPr lang="en-US" altLang="zh-CN" dirty="0"/>
              <a:t>::fields::Character::</a:t>
            </a:r>
            <a:r>
              <a:rPr lang="en-US" altLang="zh-CN" dirty="0" err="1"/>
              <a:t>rune_size</a:t>
            </a:r>
            <a:r>
              <a:rPr lang="en-US" altLang="zh-CN" dirty="0"/>
              <a:t>);</a:t>
            </a:r>
            <a:endParaRPr lang="zh-CN" altLang="zh-CN" sz="4000" dirty="0"/>
          </a:p>
          <a:p>
            <a:r>
              <a:rPr lang="en-US" altLang="zh-CN" dirty="0" smtClean="0"/>
              <a:t>}</a:t>
            </a:r>
            <a:endParaRPr lang="zh-CN" altLang="zh-CN" sz="4000" dirty="0"/>
          </a:p>
          <a:p>
            <a:r>
              <a:rPr lang="en-US" altLang="zh-CN" dirty="0" smtClean="0"/>
              <a:t>Table</a:t>
            </a:r>
            <a:r>
              <a:rPr lang="zh-CN" altLang="zh-CN" dirty="0"/>
              <a:t>缓存表。其实就是将数据做一次缓存。只要数据插入，更新。缓存表都有一份。删除的时候也会将缓存表删除。</a:t>
            </a:r>
            <a:endParaRPr lang="zh-CN" altLang="zh-CN" sz="40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708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骑士信条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语句拼凑</a:t>
            </a:r>
            <a:endParaRPr lang="zh-CN" altLang="zh-C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087400" cy="530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01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1984</Words>
  <Application>Microsoft Office PowerPoint</Application>
  <PresentationFormat>全屏显示(4:3)</PresentationFormat>
  <Paragraphs>187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主题​​</vt:lpstr>
      <vt:lpstr>数据库简单介绍</vt:lpstr>
      <vt:lpstr>PowerPoint 演示文稿</vt:lpstr>
      <vt:lpstr>SSDB，redis对比</vt:lpstr>
      <vt:lpstr>PowerPoint 演示文稿</vt:lpstr>
      <vt:lpstr>ODBC+ShareMemory具体实现</vt:lpstr>
      <vt:lpstr>ODBC+ShareMemory具体实现</vt:lpstr>
      <vt:lpstr>骑士信条MySQL语句拼凑</vt:lpstr>
      <vt:lpstr>骑士信条MySQL语句拼凑</vt:lpstr>
      <vt:lpstr>骑士信条MySQL语句拼凑</vt:lpstr>
      <vt:lpstr>骑士信条MySQL语句拼凑</vt:lpstr>
      <vt:lpstr>Redis实现之一</vt:lpstr>
      <vt:lpstr>Redis实现之一</vt:lpstr>
      <vt:lpstr>基于LevelDB游戏数据库实现</vt:lpstr>
      <vt:lpstr>LevelDB实现</vt:lpstr>
      <vt:lpstr>LevelDB框架</vt:lpstr>
      <vt:lpstr>LevelDB写入流程</vt:lpstr>
      <vt:lpstr>writeBatch</vt:lpstr>
      <vt:lpstr>Log写入</vt:lpstr>
      <vt:lpstr>写入memtable</vt:lpstr>
      <vt:lpstr>跳表</vt:lpstr>
      <vt:lpstr>LevelDB写入流程</vt:lpstr>
      <vt:lpstr>LevelDB写入流程</vt:lpstr>
      <vt:lpstr>LevelDB查询流程</vt:lpstr>
      <vt:lpstr>基于LevelDB的数据结构</vt:lpstr>
      <vt:lpstr>主要数据结构</vt:lpstr>
      <vt:lpstr>Hashtable实现</vt:lpstr>
      <vt:lpstr>Zset实现</vt:lpstr>
      <vt:lpstr>网络层(RPC)</vt:lpstr>
      <vt:lpstr>ORM</vt:lpstr>
      <vt:lpstr>主从备份</vt:lpstr>
      <vt:lpstr>主从备份</vt:lpstr>
      <vt:lpstr>？</vt:lpstr>
      <vt:lpstr>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数据库简单介绍</dc:title>
  <dc:creator>pengcheng woo</dc:creator>
  <cp:lastModifiedBy>woo</cp:lastModifiedBy>
  <cp:revision>46</cp:revision>
  <dcterms:created xsi:type="dcterms:W3CDTF">2015-05-31T09:47:41Z</dcterms:created>
  <dcterms:modified xsi:type="dcterms:W3CDTF">2016-04-18T14:39:26Z</dcterms:modified>
</cp:coreProperties>
</file>