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0" r:id="rId2"/>
    <p:sldId id="398" r:id="rId3"/>
    <p:sldId id="423" r:id="rId4"/>
    <p:sldId id="418" r:id="rId5"/>
    <p:sldId id="424" r:id="rId6"/>
    <p:sldId id="425" r:id="rId7"/>
    <p:sldId id="427" r:id="rId8"/>
    <p:sldId id="420" r:id="rId9"/>
    <p:sldId id="428" r:id="rId10"/>
    <p:sldId id="429" r:id="rId11"/>
    <p:sldId id="430" r:id="rId12"/>
    <p:sldId id="431" r:id="rId13"/>
    <p:sldId id="419" r:id="rId14"/>
    <p:sldId id="432" r:id="rId15"/>
    <p:sldId id="426" r:id="rId16"/>
    <p:sldId id="433" r:id="rId17"/>
    <p:sldId id="434" r:id="rId18"/>
    <p:sldId id="422" r:id="rId19"/>
    <p:sldId id="437" r:id="rId20"/>
    <p:sldId id="436" r:id="rId21"/>
    <p:sldId id="438" r:id="rId22"/>
    <p:sldId id="288" r:id="rId2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4D76"/>
    <a:srgbClr val="315683"/>
    <a:srgbClr val="396497"/>
    <a:srgbClr val="4F81BD"/>
    <a:srgbClr val="6B96C7"/>
    <a:srgbClr val="7AB8EE"/>
    <a:srgbClr val="B5DDFA"/>
    <a:srgbClr val="00B0F0"/>
    <a:srgbClr val="264F84"/>
    <a:srgbClr val="1111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593" autoAdjust="0"/>
  </p:normalViewPr>
  <p:slideViewPr>
    <p:cSldViewPr>
      <p:cViewPr varScale="1">
        <p:scale>
          <a:sx n="78" d="100"/>
          <a:sy n="78" d="100"/>
        </p:scale>
        <p:origin x="1332" y="54"/>
      </p:cViewPr>
      <p:guideLst>
        <p:guide orient="horz" pos="23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2049"/>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5" name="文本占位符 2050"/>
          <p:cNvSpPr>
            <a:spLocks noGrp="1" noChangeArrowheads="1"/>
          </p:cNvSpPr>
          <p:nvPr>
            <p:ph type="body" sz="quarter" idx="4294967295"/>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
第二级
第三级
第四级
第五级</a:t>
            </a:r>
          </a:p>
        </p:txBody>
      </p:sp>
      <p:sp>
        <p:nvSpPr>
          <p:cNvPr id="2052" name="页眉占位符 2051"/>
          <p:cNvSpPr>
            <a:spLocks noGrp="1"/>
          </p:cNvSpPr>
          <p:nvPr>
            <p:ph type="hdr" sz="quarter"/>
          </p:nvPr>
        </p:nvSpPr>
        <p:spPr>
          <a:xfrm>
            <a:off x="0" y="0"/>
            <a:ext cx="2973388" cy="457200"/>
          </a:xfrm>
          <a:prstGeom prst="rect">
            <a:avLst/>
          </a:prstGeom>
          <a:noFill/>
          <a:ln w="9525">
            <a:noFill/>
            <a:miter/>
          </a:ln>
        </p:spPr>
        <p:txBody>
          <a:bodyPr/>
          <a:lstStyle>
            <a:lvl1pPr eaLnBrk="1" hangingPunct="1">
              <a:buFont typeface="Arial" pitchFamily="34" charset="0"/>
              <a:buNone/>
              <a:defRPr sz="1200" noProof="1"/>
            </a:lvl1pPr>
          </a:lstStyle>
          <a:p>
            <a:pPr>
              <a:defRPr/>
            </a:pPr>
            <a:endParaRPr lang="zh-CN" altLang="en-US"/>
          </a:p>
        </p:txBody>
      </p:sp>
      <p:sp>
        <p:nvSpPr>
          <p:cNvPr id="2053" name="日期占位符 2052"/>
          <p:cNvSpPr>
            <a:spLocks noGrp="1"/>
          </p:cNvSpPr>
          <p:nvPr>
            <p:ph type="dt" idx="1"/>
          </p:nvPr>
        </p:nvSpPr>
        <p:spPr>
          <a:xfrm>
            <a:off x="3884613" y="0"/>
            <a:ext cx="2973387" cy="457200"/>
          </a:xfrm>
          <a:prstGeom prst="rect">
            <a:avLst/>
          </a:prstGeom>
          <a:noFill/>
          <a:ln w="9525">
            <a:noFill/>
            <a:miter/>
          </a:ln>
        </p:spPr>
        <p:txBody>
          <a:bodyPr/>
          <a:lstStyle>
            <a:lvl1pPr algn="r" eaLnBrk="1" hangingPunct="1">
              <a:buFont typeface="Arial" pitchFamily="34" charset="0"/>
              <a:buNone/>
              <a:defRPr sz="1200" noProof="1">
                <a:latin typeface="Arial" charset="0"/>
                <a:ea typeface="宋体" charset="-122"/>
                <a:cs typeface="+mn-ea"/>
              </a:defRPr>
            </a:lvl1pPr>
          </a:lstStyle>
          <a:p>
            <a:pPr>
              <a:defRPr/>
            </a:pPr>
            <a:endParaRPr lang="zh-CN" altLang="en-US"/>
          </a:p>
        </p:txBody>
      </p:sp>
      <p:sp>
        <p:nvSpPr>
          <p:cNvPr id="2054" name="页脚占位符 2053"/>
          <p:cNvSpPr>
            <a:spLocks noGrp="1"/>
          </p:cNvSpPr>
          <p:nvPr>
            <p:ph type="ftr" sz="quarter" idx="4"/>
          </p:nvPr>
        </p:nvSpPr>
        <p:spPr>
          <a:xfrm>
            <a:off x="0" y="8686800"/>
            <a:ext cx="2973388" cy="457200"/>
          </a:xfrm>
          <a:prstGeom prst="rect">
            <a:avLst/>
          </a:prstGeom>
          <a:noFill/>
          <a:ln w="9525">
            <a:noFill/>
            <a:miter/>
          </a:ln>
        </p:spPr>
        <p:txBody>
          <a:bodyPr/>
          <a:lstStyle>
            <a:lvl1pPr eaLnBrk="1" hangingPunct="1">
              <a:buFont typeface="Arial" pitchFamily="34" charset="0"/>
              <a:buNone/>
              <a:defRPr sz="1200" noProof="1"/>
            </a:lvl1pPr>
          </a:lstStyle>
          <a:p>
            <a:pPr>
              <a:defRPr/>
            </a:pPr>
            <a:endParaRPr lang="zh-CN" altLang="en-US"/>
          </a:p>
        </p:txBody>
      </p:sp>
      <p:sp>
        <p:nvSpPr>
          <p:cNvPr id="2055" name="灯片编号占位符 2054"/>
          <p:cNvSpPr>
            <a:spLocks noGrp="1"/>
          </p:cNvSpPr>
          <p:nvPr>
            <p:ph type="sldNum" sz="quarter" idx="5"/>
          </p:nvPr>
        </p:nvSpPr>
        <p:spPr>
          <a:xfrm>
            <a:off x="3884613" y="8686800"/>
            <a:ext cx="2973387" cy="457200"/>
          </a:xfrm>
          <a:prstGeom prst="rect">
            <a:avLst/>
          </a:prstGeom>
          <a:noFill/>
          <a:ln w="9525">
            <a:noFill/>
            <a:miter/>
          </a:ln>
        </p:spPr>
        <p:txBody>
          <a:bodyPr/>
          <a:lstStyle>
            <a:lvl1pPr algn="r" eaLnBrk="1" hangingPunct="1">
              <a:buFont typeface="Arial" pitchFamily="34" charset="0"/>
              <a:buNone/>
              <a:defRPr sz="1200" noProof="1">
                <a:latin typeface="Arial" charset="0"/>
                <a:ea typeface="宋体" charset="-122"/>
                <a:cs typeface="+mn-ea"/>
              </a:defRPr>
            </a:lvl1pPr>
          </a:lstStyle>
          <a:p>
            <a:pPr>
              <a:defRPr/>
            </a:pPr>
            <a:fld id="{DC26366B-9D0D-4BAE-A1C4-021E0362927C}" type="slidenum">
              <a:rPr lang="zh-CN" altLang="en-US"/>
              <a:pPr>
                <a:defRPr/>
              </a:pPr>
              <a:t>‹#›</a:t>
            </a:fld>
            <a:endParaRPr lang="zh-CN" altLang="en-US">
              <a:latin typeface="Arial" pitchFamily="34" charset="0"/>
              <a:ea typeface="宋体" pitchFamily="2" charset="-122"/>
              <a:cs typeface="+mn-cs"/>
            </a:endParaRPr>
          </a:p>
        </p:txBody>
      </p:sp>
    </p:spTree>
    <p:extLst>
      <p:ext uri="{BB962C8B-B14F-4D97-AF65-F5344CB8AC3E}">
        <p14:creationId xmlns:p14="http://schemas.microsoft.com/office/powerpoint/2010/main" val="1213652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742950" lvl="1" indent="-28575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1143000" lvl="2" indent="-2286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600200" lvl="3" indent="-228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2057400" lvl="4" indent="-2286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幻灯片图像占位符 4097"/>
          <p:cNvSpPr>
            <a:spLocks noGrp="1" noRot="1" noChangeAspect="1" noChangeArrowheads="1" noTextEdit="1"/>
          </p:cNvSpPr>
          <p:nvPr>
            <p:ph type="sldImg" idx="4294967295"/>
          </p:nvPr>
        </p:nvSpPr>
        <p:spPr>
          <a:xfrm>
            <a:off x="1141413" y="754063"/>
            <a:ext cx="4391025" cy="3294062"/>
          </a:xfrm>
          <a:ln/>
          <a:extLst>
            <a:ext uri="{91240B29-F687-4F45-9708-019B960494DF}">
              <a14:hiddenLine xmlns:a14="http://schemas.microsoft.com/office/drawing/2010/main" w="1">
                <a:solidFill>
                  <a:srgbClr val="000000"/>
                </a:solidFill>
                <a:miter lim="800000"/>
                <a:headEnd/>
                <a:tailEnd/>
              </a14:hiddenLine>
            </a:ext>
          </a:extLst>
        </p:spPr>
      </p:sp>
      <p:sp>
        <p:nvSpPr>
          <p:cNvPr id="15363" name="文本占位符 4098"/>
          <p:cNvSpPr>
            <a:spLocks noGrp="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24811949"/>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10</a:t>
            </a:fld>
            <a:endParaRPr lang="zh-CN" altLang="en-US" sz="1200" noProof="1">
              <a:cs typeface="+mn-ea"/>
              <a:sym typeface="+mn-ea"/>
            </a:endParaRPr>
          </a:p>
        </p:txBody>
      </p:sp>
    </p:spTree>
    <p:extLst>
      <p:ext uri="{BB962C8B-B14F-4D97-AF65-F5344CB8AC3E}">
        <p14:creationId xmlns:p14="http://schemas.microsoft.com/office/powerpoint/2010/main" val="369738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11</a:t>
            </a:fld>
            <a:endParaRPr lang="zh-CN" altLang="en-US" sz="1200" noProof="1">
              <a:cs typeface="+mn-ea"/>
              <a:sym typeface="+mn-ea"/>
            </a:endParaRPr>
          </a:p>
        </p:txBody>
      </p:sp>
    </p:spTree>
    <p:extLst>
      <p:ext uri="{BB962C8B-B14F-4D97-AF65-F5344CB8AC3E}">
        <p14:creationId xmlns:p14="http://schemas.microsoft.com/office/powerpoint/2010/main" val="162686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12</a:t>
            </a:fld>
            <a:endParaRPr lang="zh-CN" altLang="en-US" sz="1200" noProof="1">
              <a:cs typeface="+mn-ea"/>
              <a:sym typeface="+mn-ea"/>
            </a:endParaRPr>
          </a:p>
        </p:txBody>
      </p:sp>
    </p:spTree>
    <p:extLst>
      <p:ext uri="{BB962C8B-B14F-4D97-AF65-F5344CB8AC3E}">
        <p14:creationId xmlns:p14="http://schemas.microsoft.com/office/powerpoint/2010/main" val="718956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xfrm>
            <a:off x="1141413" y="754063"/>
            <a:ext cx="4391025" cy="3294062"/>
          </a:xfrm>
        </p:spPr>
      </p:sp>
      <p:sp>
        <p:nvSpPr>
          <p:cNvPr id="21506"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52FF2C96-CA55-493F-A0A5-AF060AC6F511}" type="slidenum">
              <a:rPr lang="zh-CN" altLang="en-US" sz="1200" noProof="1">
                <a:cs typeface="+mn-ea"/>
                <a:sym typeface="+mn-ea"/>
              </a:rPr>
              <a:pPr algn="r">
                <a:defRPr/>
              </a:pPr>
              <a:t>13</a:t>
            </a:fld>
            <a:endParaRPr lang="zh-CN" altLang="en-US" sz="1200" noProof="1">
              <a:cs typeface="+mn-ea"/>
              <a:sym typeface="+mn-ea"/>
            </a:endParaRPr>
          </a:p>
        </p:txBody>
      </p:sp>
    </p:spTree>
    <p:extLst>
      <p:ext uri="{BB962C8B-B14F-4D97-AF65-F5344CB8AC3E}">
        <p14:creationId xmlns:p14="http://schemas.microsoft.com/office/powerpoint/2010/main" val="366120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xfrm>
            <a:off x="1141413" y="754063"/>
            <a:ext cx="4391025" cy="3294062"/>
          </a:xfrm>
        </p:spPr>
      </p:sp>
      <p:sp>
        <p:nvSpPr>
          <p:cNvPr id="21506" name="文本占位符 2"/>
          <p:cNvSpPr>
            <a:spLocks noGrp="1" noChangeArrowheads="1"/>
          </p:cNvSpPr>
          <p:nvPr>
            <p:ph type="body" idx="4294967295"/>
          </p:nvPr>
        </p:nvSpPr>
        <p:spPr/>
        <p:txBody>
          <a:bodyPr/>
          <a:lstStyle/>
          <a:p>
            <a:pPr eaLnBrk="1" hangingPunct="1"/>
            <a:r>
              <a:rPr lang="en-US" altLang="zh-CN" sz="1200" dirty="0" smtClean="0">
                <a:latin typeface="微软雅黑" panose="020B0503020204020204" pitchFamily="34" charset="-122"/>
                <a:ea typeface="微软雅黑" panose="020B0503020204020204" pitchFamily="34" charset="-122"/>
              </a:rPr>
              <a:t>MongoDB</a:t>
            </a:r>
            <a:r>
              <a:rPr lang="zh-CN" altLang="en-US" sz="1200" dirty="0" smtClean="0">
                <a:latin typeface="微软雅黑" panose="020B0503020204020204" pitchFamily="34" charset="-122"/>
                <a:ea typeface="微软雅黑" panose="020B0503020204020204" pitchFamily="34" charset="-122"/>
              </a:rPr>
              <a:t>的核心概念是文档</a:t>
            </a:r>
            <a:r>
              <a:rPr lang="en-US" altLang="zh-CN" sz="1200" dirty="0" smtClean="0">
                <a:latin typeface="微软雅黑" panose="020B0503020204020204" pitchFamily="34" charset="-122"/>
                <a:ea typeface="微软雅黑" panose="020B0503020204020204" pitchFamily="34" charset="-122"/>
              </a:rPr>
              <a:t>(document)</a:t>
            </a:r>
            <a:r>
              <a:rPr lang="zh-CN" altLang="en-US" sz="1200" dirty="0" smtClean="0">
                <a:latin typeface="微软雅黑" panose="020B0503020204020204" pitchFamily="34" charset="-122"/>
                <a:ea typeface="微软雅黑" panose="020B0503020204020204" pitchFamily="34" charset="-122"/>
              </a:rPr>
              <a:t>，多个键及其相应的值有序地存放在一起组成文档，每个文档都有一个特殊唯一的键“</a:t>
            </a:r>
            <a:r>
              <a:rPr lang="en-US" altLang="zh-CN" sz="1200" dirty="0" smtClean="0">
                <a:latin typeface="微软雅黑" panose="020B0503020204020204" pitchFamily="34" charset="-122"/>
                <a:ea typeface="微软雅黑" panose="020B0503020204020204" pitchFamily="34" charset="-122"/>
              </a:rPr>
              <a:t>_id”</a:t>
            </a:r>
            <a:r>
              <a:rPr lang="zh-CN" altLang="en-US" sz="1200" dirty="0" smtClean="0">
                <a:latin typeface="微软雅黑" panose="020B0503020204020204" pitchFamily="34" charset="-122"/>
                <a:ea typeface="微软雅黑" panose="020B0503020204020204" pitchFamily="34" charset="-122"/>
              </a:rPr>
              <a:t>，文档类似于关系型数据库中的元组。多个文档组成集合</a:t>
            </a:r>
            <a:r>
              <a:rPr lang="en-US" altLang="zh-CN" sz="1200" dirty="0" smtClean="0">
                <a:latin typeface="微软雅黑" panose="020B0503020204020204" pitchFamily="34" charset="-122"/>
                <a:ea typeface="微软雅黑" panose="020B0503020204020204" pitchFamily="34" charset="-122"/>
              </a:rPr>
              <a:t>(collection)</a:t>
            </a:r>
            <a:r>
              <a:rPr lang="zh-CN" altLang="en-US" sz="1200" dirty="0" smtClean="0">
                <a:latin typeface="微软雅黑" panose="020B0503020204020204" pitchFamily="34" charset="-122"/>
                <a:ea typeface="微软雅黑" panose="020B0503020204020204" pitchFamily="34" charset="-122"/>
              </a:rPr>
              <a:t>，集合如同关系型数据库中的表。多个集合组成数据库</a:t>
            </a:r>
            <a:endParaRPr lang="zh-CN" altLang="en-US" dirty="0"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52FF2C96-CA55-493F-A0A5-AF060AC6F511}" type="slidenum">
              <a:rPr lang="zh-CN" altLang="en-US" sz="1200" noProof="1">
                <a:cs typeface="+mn-ea"/>
                <a:sym typeface="+mn-ea"/>
              </a:rPr>
              <a:pPr algn="r">
                <a:defRPr/>
              </a:pPr>
              <a:t>14</a:t>
            </a:fld>
            <a:endParaRPr lang="zh-CN" altLang="en-US" sz="1200" noProof="1">
              <a:cs typeface="+mn-ea"/>
              <a:sym typeface="+mn-ea"/>
            </a:endParaRPr>
          </a:p>
        </p:txBody>
      </p:sp>
    </p:spTree>
    <p:extLst>
      <p:ext uri="{BB962C8B-B14F-4D97-AF65-F5344CB8AC3E}">
        <p14:creationId xmlns:p14="http://schemas.microsoft.com/office/powerpoint/2010/main" val="3383449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15</a:t>
            </a:fld>
            <a:endParaRPr lang="zh-CN" altLang="en-US" sz="1200" noProof="1">
              <a:cs typeface="+mn-ea"/>
              <a:sym typeface="+mn-ea"/>
            </a:endParaRPr>
          </a:p>
        </p:txBody>
      </p:sp>
    </p:spTree>
    <p:extLst>
      <p:ext uri="{BB962C8B-B14F-4D97-AF65-F5344CB8AC3E}">
        <p14:creationId xmlns:p14="http://schemas.microsoft.com/office/powerpoint/2010/main" val="12800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r>
              <a:rPr lang="zh-CN" altLang="en-US" dirty="0" smtClean="0"/>
              <a:t>作者在写一篇文章时首先是通过一定的概率在头脑中选择了某个主题，并基于这个主题在大脑中以一定的概率想到了某个词语</a:t>
            </a:r>
            <a:endParaRPr lang="zh-CN" altLang="en-US" dirty="0"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16</a:t>
            </a:fld>
            <a:endParaRPr lang="zh-CN" altLang="en-US" sz="1200" noProof="1">
              <a:cs typeface="+mn-ea"/>
              <a:sym typeface="+mn-ea"/>
            </a:endParaRPr>
          </a:p>
        </p:txBody>
      </p:sp>
    </p:spTree>
    <p:extLst>
      <p:ext uri="{BB962C8B-B14F-4D97-AF65-F5344CB8AC3E}">
        <p14:creationId xmlns:p14="http://schemas.microsoft.com/office/powerpoint/2010/main" val="3447664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17</a:t>
            </a:fld>
            <a:endParaRPr lang="zh-CN" altLang="en-US" sz="1200" noProof="1">
              <a:cs typeface="+mn-ea"/>
              <a:sym typeface="+mn-ea"/>
            </a:endParaRPr>
          </a:p>
        </p:txBody>
      </p:sp>
    </p:spTree>
    <p:extLst>
      <p:ext uri="{BB962C8B-B14F-4D97-AF65-F5344CB8AC3E}">
        <p14:creationId xmlns:p14="http://schemas.microsoft.com/office/powerpoint/2010/main" val="151063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noTextEdit="1"/>
          </p:cNvSpPr>
          <p:nvPr>
            <p:ph type="sldImg" idx="4294967295"/>
          </p:nvPr>
        </p:nvSpPr>
        <p:spPr>
          <a:xfrm>
            <a:off x="1141413" y="754063"/>
            <a:ext cx="4391025" cy="3294062"/>
          </a:xfrm>
        </p:spPr>
      </p:sp>
      <p:sp>
        <p:nvSpPr>
          <p:cNvPr id="25602"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39E0CE08-E88E-4606-BED5-424C6FD50408}" type="slidenum">
              <a:rPr lang="zh-CN" altLang="en-US" sz="1200" noProof="1">
                <a:cs typeface="+mn-ea"/>
                <a:sym typeface="+mn-ea"/>
              </a:rPr>
              <a:pPr algn="r">
                <a:defRPr/>
              </a:pPr>
              <a:t>18</a:t>
            </a:fld>
            <a:endParaRPr lang="zh-CN" altLang="en-US" sz="1200" noProof="1">
              <a:cs typeface="+mn-ea"/>
              <a:sym typeface="+mn-ea"/>
            </a:endParaRPr>
          </a:p>
        </p:txBody>
      </p:sp>
    </p:spTree>
    <p:extLst>
      <p:ext uri="{BB962C8B-B14F-4D97-AF65-F5344CB8AC3E}">
        <p14:creationId xmlns:p14="http://schemas.microsoft.com/office/powerpoint/2010/main" val="4071132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19</a:t>
            </a:fld>
            <a:endParaRPr lang="zh-CN" altLang="en-US" sz="1200" noProof="1">
              <a:cs typeface="+mn-ea"/>
              <a:sym typeface="+mn-ea"/>
            </a:endParaRPr>
          </a:p>
        </p:txBody>
      </p:sp>
    </p:spTree>
    <p:extLst>
      <p:ext uri="{BB962C8B-B14F-4D97-AF65-F5344CB8AC3E}">
        <p14:creationId xmlns:p14="http://schemas.microsoft.com/office/powerpoint/2010/main" val="27423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a:xfrm>
            <a:off x="1141413" y="754063"/>
            <a:ext cx="4391025" cy="3294062"/>
          </a:xfrm>
        </p:spPr>
      </p:sp>
      <p:sp>
        <p:nvSpPr>
          <p:cNvPr id="17410"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126DB5FD-543E-482B-8EF2-F96440CFC97A}" type="slidenum">
              <a:rPr lang="zh-CN" altLang="en-US" sz="1200" noProof="1">
                <a:cs typeface="+mn-ea"/>
                <a:sym typeface="+mn-ea"/>
              </a:rPr>
              <a:pPr algn="r">
                <a:defRPr/>
              </a:pPr>
              <a:t>2</a:t>
            </a:fld>
            <a:endParaRPr lang="zh-CN" altLang="en-US" sz="1200" noProof="1">
              <a:cs typeface="+mn-ea"/>
              <a:sym typeface="+mn-ea"/>
            </a:endParaRPr>
          </a:p>
        </p:txBody>
      </p:sp>
    </p:spTree>
    <p:extLst>
      <p:ext uri="{BB962C8B-B14F-4D97-AF65-F5344CB8AC3E}">
        <p14:creationId xmlns:p14="http://schemas.microsoft.com/office/powerpoint/2010/main" val="155179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20</a:t>
            </a:fld>
            <a:endParaRPr lang="zh-CN" altLang="en-US" sz="1200" noProof="1">
              <a:cs typeface="+mn-ea"/>
              <a:sym typeface="+mn-ea"/>
            </a:endParaRPr>
          </a:p>
        </p:txBody>
      </p:sp>
    </p:spTree>
    <p:extLst>
      <p:ext uri="{BB962C8B-B14F-4D97-AF65-F5344CB8AC3E}">
        <p14:creationId xmlns:p14="http://schemas.microsoft.com/office/powerpoint/2010/main" val="145345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21</a:t>
            </a:fld>
            <a:endParaRPr lang="zh-CN" altLang="en-US" sz="1200" noProof="1">
              <a:cs typeface="+mn-ea"/>
              <a:sym typeface="+mn-ea"/>
            </a:endParaRPr>
          </a:p>
        </p:txBody>
      </p:sp>
    </p:spTree>
    <p:extLst>
      <p:ext uri="{BB962C8B-B14F-4D97-AF65-F5344CB8AC3E}">
        <p14:creationId xmlns:p14="http://schemas.microsoft.com/office/powerpoint/2010/main" val="371399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a:xfrm>
            <a:off x="1141413" y="754063"/>
            <a:ext cx="4391025" cy="3294062"/>
          </a:xfrm>
        </p:spPr>
      </p:sp>
      <p:sp>
        <p:nvSpPr>
          <p:cNvPr id="17410"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126DB5FD-543E-482B-8EF2-F96440CFC97A}" type="slidenum">
              <a:rPr lang="zh-CN" altLang="en-US" sz="1200" noProof="1">
                <a:cs typeface="+mn-ea"/>
                <a:sym typeface="+mn-ea"/>
              </a:rPr>
              <a:pPr algn="r">
                <a:defRPr/>
              </a:pPr>
              <a:t>3</a:t>
            </a:fld>
            <a:endParaRPr lang="zh-CN" altLang="en-US" sz="1200" noProof="1">
              <a:cs typeface="+mn-ea"/>
              <a:sym typeface="+mn-ea"/>
            </a:endParaRPr>
          </a:p>
        </p:txBody>
      </p:sp>
    </p:spTree>
    <p:extLst>
      <p:ext uri="{BB962C8B-B14F-4D97-AF65-F5344CB8AC3E}">
        <p14:creationId xmlns:p14="http://schemas.microsoft.com/office/powerpoint/2010/main" val="65551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r>
              <a:rPr lang="zh-CN" altLang="en-US" sz="1200" dirty="0" smtClean="0">
                <a:latin typeface="微软雅黑" panose="020B0503020204020204" pitchFamily="34" charset="-122"/>
                <a:ea typeface="微软雅黑" panose="020B0503020204020204" pitchFamily="34" charset="-122"/>
              </a:rPr>
              <a:t>网络舆情是随着网络和信息技术的快速发展普及产生的</a:t>
            </a:r>
            <a:endParaRPr lang="zh-CN" altLang="en-US" dirty="0"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4</a:t>
            </a:fld>
            <a:endParaRPr lang="zh-CN" altLang="en-US" sz="1200" noProof="1">
              <a:cs typeface="+mn-ea"/>
              <a:sym typeface="+mn-ea"/>
            </a:endParaRPr>
          </a:p>
        </p:txBody>
      </p:sp>
    </p:spTree>
    <p:extLst>
      <p:ext uri="{BB962C8B-B14F-4D97-AF65-F5344CB8AC3E}">
        <p14:creationId xmlns:p14="http://schemas.microsoft.com/office/powerpoint/2010/main" val="412467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5</a:t>
            </a:fld>
            <a:endParaRPr lang="zh-CN" altLang="en-US" sz="1200" noProof="1">
              <a:cs typeface="+mn-ea"/>
              <a:sym typeface="+mn-ea"/>
            </a:endParaRPr>
          </a:p>
        </p:txBody>
      </p:sp>
    </p:spTree>
    <p:extLst>
      <p:ext uri="{BB962C8B-B14F-4D97-AF65-F5344CB8AC3E}">
        <p14:creationId xmlns:p14="http://schemas.microsoft.com/office/powerpoint/2010/main" val="147144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6</a:t>
            </a:fld>
            <a:endParaRPr lang="zh-CN" altLang="en-US" sz="1200" noProof="1">
              <a:cs typeface="+mn-ea"/>
              <a:sym typeface="+mn-ea"/>
            </a:endParaRPr>
          </a:p>
        </p:txBody>
      </p:sp>
    </p:spTree>
    <p:extLst>
      <p:ext uri="{BB962C8B-B14F-4D97-AF65-F5344CB8AC3E}">
        <p14:creationId xmlns:p14="http://schemas.microsoft.com/office/powerpoint/2010/main" val="295857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7</a:t>
            </a:fld>
            <a:endParaRPr lang="zh-CN" altLang="en-US" sz="1200" noProof="1">
              <a:cs typeface="+mn-ea"/>
              <a:sym typeface="+mn-ea"/>
            </a:endParaRPr>
          </a:p>
        </p:txBody>
      </p:sp>
    </p:spTree>
    <p:extLst>
      <p:ext uri="{BB962C8B-B14F-4D97-AF65-F5344CB8AC3E}">
        <p14:creationId xmlns:p14="http://schemas.microsoft.com/office/powerpoint/2010/main" val="55116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ChangeArrowheads="1" noTextEdit="1"/>
          </p:cNvSpPr>
          <p:nvPr>
            <p:ph type="sldImg" idx="4294967295"/>
          </p:nvPr>
        </p:nvSpPr>
        <p:spPr>
          <a:xfrm>
            <a:off x="1141413" y="754063"/>
            <a:ext cx="4391025" cy="3294062"/>
          </a:xfrm>
        </p:spPr>
      </p:sp>
      <p:sp>
        <p:nvSpPr>
          <p:cNvPr id="23554"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FB132514-BA49-48D8-9B8B-74BE4A5F7C4F}" type="slidenum">
              <a:rPr lang="zh-CN" altLang="en-US" sz="1200" noProof="1">
                <a:cs typeface="+mn-ea"/>
                <a:sym typeface="+mn-ea"/>
              </a:rPr>
              <a:pPr algn="r">
                <a:defRPr/>
              </a:pPr>
              <a:t>8</a:t>
            </a:fld>
            <a:endParaRPr lang="zh-CN" altLang="en-US" sz="1200" noProof="1">
              <a:cs typeface="+mn-ea"/>
              <a:sym typeface="+mn-ea"/>
            </a:endParaRPr>
          </a:p>
        </p:txBody>
      </p:sp>
    </p:spTree>
    <p:extLst>
      <p:ext uri="{BB962C8B-B14F-4D97-AF65-F5344CB8AC3E}">
        <p14:creationId xmlns:p14="http://schemas.microsoft.com/office/powerpoint/2010/main" val="73135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xfrm>
            <a:off x="1141413" y="754063"/>
            <a:ext cx="4391025" cy="3294062"/>
          </a:xfrm>
        </p:spPr>
      </p:sp>
      <p:sp>
        <p:nvSpPr>
          <p:cNvPr id="19458" name="文本占位符 2"/>
          <p:cNvSpPr>
            <a:spLocks noGrp="1" noChangeArrowheads="1"/>
          </p:cNvSpPr>
          <p:nvPr>
            <p:ph type="body" idx="4294967295"/>
          </p:nvPr>
        </p:nvSpPr>
        <p:spPr/>
        <p:txBody>
          <a:bodyPr/>
          <a:lstStyle/>
          <a:p>
            <a:pPr eaLnBrk="1" hangingPunct="1"/>
            <a:endParaRPr lang="zh-CN" altLang="en-US" smtClean="0"/>
          </a:p>
        </p:txBody>
      </p:sp>
      <p:sp>
        <p:nvSpPr>
          <p:cNvPr id="29699" name="灯片编号占位符 3"/>
          <p:cNvSpPr txBox="1">
            <a:spLocks noGrp="1" noChangeArrowheads="1"/>
          </p:cNvSpPr>
          <p:nvPr>
            <p:ph type="sldNum" sz="quarter"/>
          </p:nvPr>
        </p:nvSpPr>
        <p:spPr bwMode="auto">
          <a:xfrm>
            <a:off x="3884613" y="8686800"/>
            <a:ext cx="2973387" cy="457200"/>
          </a:xfrm>
          <a:prstGeom prst="rect">
            <a:avLst/>
          </a:prstGeom>
          <a:ln>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fld id="{9474ABC1-DC4E-45BA-B8A1-AE3E1A55E289}" type="slidenum">
              <a:rPr lang="zh-CN" altLang="en-US" sz="1200" noProof="1">
                <a:cs typeface="+mn-ea"/>
                <a:sym typeface="+mn-ea"/>
              </a:rPr>
              <a:pPr algn="r">
                <a:defRPr/>
              </a:pPr>
              <a:t>9</a:t>
            </a:fld>
            <a:endParaRPr lang="zh-CN" altLang="en-US" sz="1200" noProof="1">
              <a:cs typeface="+mn-ea"/>
              <a:sym typeface="+mn-ea"/>
            </a:endParaRPr>
          </a:p>
        </p:txBody>
      </p:sp>
    </p:spTree>
    <p:extLst>
      <p:ext uri="{BB962C8B-B14F-4D97-AF65-F5344CB8AC3E}">
        <p14:creationId xmlns:p14="http://schemas.microsoft.com/office/powerpoint/2010/main" val="191157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F5563B-87B4-4B78-87C0-36D511C6D735}" type="slidenum">
              <a:rPr lang="zh-CN" altLang="en-US"/>
              <a:pPr>
                <a:defRPr/>
              </a:pPr>
              <a:t>‹#›</a:t>
            </a:fld>
            <a:endParaRPr lang="zh-CN" altLang="en-US"/>
          </a:p>
        </p:txBody>
      </p:sp>
    </p:spTree>
    <p:extLst>
      <p:ext uri="{BB962C8B-B14F-4D97-AF65-F5344CB8AC3E}">
        <p14:creationId xmlns:p14="http://schemas.microsoft.com/office/powerpoint/2010/main" val="405250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2B4D43F-5E49-48EB-B6B6-6AA13F2A84A3}" type="slidenum">
              <a:rPr lang="zh-CN" altLang="en-US"/>
              <a:pPr>
                <a:defRPr/>
              </a:pPr>
              <a:t>‹#›</a:t>
            </a:fld>
            <a:endParaRPr lang="zh-CN" altLang="en-US"/>
          </a:p>
        </p:txBody>
      </p:sp>
    </p:spTree>
    <p:extLst>
      <p:ext uri="{BB962C8B-B14F-4D97-AF65-F5344CB8AC3E}">
        <p14:creationId xmlns:p14="http://schemas.microsoft.com/office/powerpoint/2010/main" val="190710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33BD9E-D97D-4BD1-A78F-C28A0CF649BB}" type="slidenum">
              <a:rPr lang="zh-CN" altLang="en-US"/>
              <a:pPr>
                <a:defRPr/>
              </a:pPr>
              <a:t>‹#›</a:t>
            </a:fld>
            <a:endParaRPr lang="zh-CN" altLang="en-US"/>
          </a:p>
        </p:txBody>
      </p:sp>
    </p:spTree>
    <p:extLst>
      <p:ext uri="{BB962C8B-B14F-4D97-AF65-F5344CB8AC3E}">
        <p14:creationId xmlns:p14="http://schemas.microsoft.com/office/powerpoint/2010/main" val="209291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F695CE-D9E0-4B30-B6C9-4D21DD4FC661}" type="slidenum">
              <a:rPr lang="zh-CN" altLang="en-US"/>
              <a:pPr>
                <a:defRPr/>
              </a:pPr>
              <a:t>‹#›</a:t>
            </a:fld>
            <a:endParaRPr lang="zh-CN" altLang="en-US"/>
          </a:p>
        </p:txBody>
      </p:sp>
    </p:spTree>
    <p:extLst>
      <p:ext uri="{BB962C8B-B14F-4D97-AF65-F5344CB8AC3E}">
        <p14:creationId xmlns:p14="http://schemas.microsoft.com/office/powerpoint/2010/main" val="106419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3E7592-2759-46C0-BACF-BB2D8A40C996}" type="slidenum">
              <a:rPr lang="zh-CN" altLang="en-US"/>
              <a:pPr>
                <a:defRPr/>
              </a:pPr>
              <a:t>‹#›</a:t>
            </a:fld>
            <a:endParaRPr lang="zh-CN" altLang="en-US"/>
          </a:p>
        </p:txBody>
      </p:sp>
    </p:spTree>
    <p:extLst>
      <p:ext uri="{BB962C8B-B14F-4D97-AF65-F5344CB8AC3E}">
        <p14:creationId xmlns:p14="http://schemas.microsoft.com/office/powerpoint/2010/main" val="335056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C7D8A6-3C73-4991-A57C-3C88806C8A76}" type="slidenum">
              <a:rPr lang="zh-CN" altLang="en-US"/>
              <a:pPr>
                <a:defRPr/>
              </a:pPr>
              <a:t>‹#›</a:t>
            </a:fld>
            <a:endParaRPr lang="zh-CN" altLang="en-US"/>
          </a:p>
        </p:txBody>
      </p:sp>
    </p:spTree>
    <p:extLst>
      <p:ext uri="{BB962C8B-B14F-4D97-AF65-F5344CB8AC3E}">
        <p14:creationId xmlns:p14="http://schemas.microsoft.com/office/powerpoint/2010/main" val="370067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2500FA9-95AA-4CB0-9F59-A038FE692D15}" type="slidenum">
              <a:rPr lang="zh-CN" altLang="en-US"/>
              <a:pPr>
                <a:defRPr/>
              </a:pPr>
              <a:t>‹#›</a:t>
            </a:fld>
            <a:endParaRPr lang="zh-CN" altLang="en-US"/>
          </a:p>
        </p:txBody>
      </p:sp>
    </p:spTree>
    <p:extLst>
      <p:ext uri="{BB962C8B-B14F-4D97-AF65-F5344CB8AC3E}">
        <p14:creationId xmlns:p14="http://schemas.microsoft.com/office/powerpoint/2010/main" val="267593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26FA7C0-9358-4918-AA4A-C7C5FFB03FB1}" type="slidenum">
              <a:rPr lang="zh-CN" altLang="en-US"/>
              <a:pPr>
                <a:defRPr/>
              </a:pPr>
              <a:t>‹#›</a:t>
            </a:fld>
            <a:endParaRPr lang="zh-CN" altLang="en-US"/>
          </a:p>
        </p:txBody>
      </p:sp>
    </p:spTree>
    <p:extLst>
      <p:ext uri="{BB962C8B-B14F-4D97-AF65-F5344CB8AC3E}">
        <p14:creationId xmlns:p14="http://schemas.microsoft.com/office/powerpoint/2010/main" val="257864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05C483A-23AA-4F6D-8D74-08EF6E48BC30}" type="slidenum">
              <a:rPr lang="zh-CN" altLang="en-US"/>
              <a:pPr>
                <a:defRPr/>
              </a:pPr>
              <a:t>‹#›</a:t>
            </a:fld>
            <a:endParaRPr lang="zh-CN" altLang="en-US"/>
          </a:p>
        </p:txBody>
      </p:sp>
    </p:spTree>
    <p:extLst>
      <p:ext uri="{BB962C8B-B14F-4D97-AF65-F5344CB8AC3E}">
        <p14:creationId xmlns:p14="http://schemas.microsoft.com/office/powerpoint/2010/main" val="307356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DC0F656-3284-46F1-B6EF-803218EA4EB0}" type="slidenum">
              <a:rPr lang="zh-CN" altLang="en-US"/>
              <a:pPr>
                <a:defRPr/>
              </a:pPr>
              <a:t>‹#›</a:t>
            </a:fld>
            <a:endParaRPr lang="zh-CN" altLang="en-US"/>
          </a:p>
        </p:txBody>
      </p:sp>
    </p:spTree>
    <p:extLst>
      <p:ext uri="{BB962C8B-B14F-4D97-AF65-F5344CB8AC3E}">
        <p14:creationId xmlns:p14="http://schemas.microsoft.com/office/powerpoint/2010/main" val="286660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73ADAE-9B97-4C7F-80C6-337359A0F804}" type="slidenum">
              <a:rPr lang="zh-CN" altLang="en-US"/>
              <a:pPr>
                <a:defRPr/>
              </a:pPr>
              <a:t>‹#›</a:t>
            </a:fld>
            <a:endParaRPr lang="zh-CN" altLang="en-US"/>
          </a:p>
        </p:txBody>
      </p:sp>
    </p:spTree>
    <p:extLst>
      <p:ext uri="{BB962C8B-B14F-4D97-AF65-F5344CB8AC3E}">
        <p14:creationId xmlns:p14="http://schemas.microsoft.com/office/powerpoint/2010/main" val="29778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eaLnBrk="1" hangingPunct="1">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eaLnBrk="1" hangingPunct="1">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eaLnBrk="1" hangingPunct="1">
              <a:buFont typeface="Arial" pitchFamily="34" charset="0"/>
              <a:buNone/>
              <a:defRPr sz="1200" noProof="1">
                <a:solidFill>
                  <a:srgbClr val="898989"/>
                </a:solidFill>
                <a:latin typeface="Calibri" pitchFamily="34" charset="0"/>
                <a:ea typeface="宋体" charset="-122"/>
                <a:cs typeface="+mn-ea"/>
              </a:defRPr>
            </a:lvl1pPr>
          </a:lstStyle>
          <a:p>
            <a:pPr>
              <a:defRPr/>
            </a:pPr>
            <a:fld id="{035289B8-CACE-4CDC-A93A-780D30133931}" type="slidenum">
              <a:rPr lang="zh-CN" altLang="en-US"/>
              <a:pPr>
                <a:defRPr/>
              </a:pPr>
              <a:t>‹#›</a:t>
            </a:fld>
            <a:endParaRPr lang="zh-CN" altLang="en-US">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TextBox 10"/>
          <p:cNvSpPr txBox="1">
            <a:spLocks noChangeArrowheads="1"/>
          </p:cNvSpPr>
          <p:nvPr/>
        </p:nvSpPr>
        <p:spPr bwMode="auto">
          <a:xfrm>
            <a:off x="2844800" y="4437063"/>
            <a:ext cx="58483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2400" dirty="0">
                <a:latin typeface="微软雅黑" panose="020B0503020204020204" pitchFamily="34" charset="-122"/>
                <a:ea typeface="微软雅黑" panose="020B0503020204020204" pitchFamily="34" charset="-122"/>
              </a:rPr>
              <a:t>孔阿栋 </a:t>
            </a:r>
            <a:r>
              <a:rPr lang="en-US" altLang="zh-CN" sz="2400" dirty="0">
                <a:latin typeface="微软雅黑" panose="020B0503020204020204" pitchFamily="34" charset="-122"/>
                <a:ea typeface="微软雅黑" panose="020B0503020204020204" pitchFamily="34" charset="-122"/>
              </a:rPr>
              <a:t>21524005</a:t>
            </a:r>
          </a:p>
          <a:p>
            <a:pPr algn="r">
              <a:lnSpc>
                <a:spcPct val="150000"/>
              </a:lnSpc>
            </a:pPr>
            <a:r>
              <a:rPr lang="zh-CN" altLang="en-US" sz="2400" dirty="0">
                <a:latin typeface="微软雅黑" panose="020B0503020204020204" pitchFamily="34" charset="-122"/>
                <a:ea typeface="微软雅黑" panose="020B0503020204020204" pitchFamily="34" charset="-122"/>
              </a:rPr>
              <a:t>指导老师： </a:t>
            </a:r>
            <a:r>
              <a:rPr lang="zh-CN" altLang="en-US" sz="2400" dirty="0" smtClean="0">
                <a:latin typeface="微软雅黑" panose="020B0503020204020204" pitchFamily="34" charset="-122"/>
                <a:ea typeface="微软雅黑" panose="020B0503020204020204" pitchFamily="34" charset="-122"/>
              </a:rPr>
              <a:t>冯林 </a:t>
            </a:r>
            <a:endParaRPr lang="zh-CN" altLang="en-US" sz="2400" dirty="0">
              <a:latin typeface="微软雅黑" panose="020B0503020204020204" pitchFamily="34" charset="-122"/>
              <a:ea typeface="微软雅黑" panose="020B0503020204020204" pitchFamily="34" charset="-122"/>
            </a:endParaRPr>
          </a:p>
          <a:p>
            <a:pPr algn="r">
              <a:lnSpc>
                <a:spcPct val="150000"/>
              </a:lnSpc>
            </a:pPr>
            <a:r>
              <a:rPr lang="en-US" altLang="zh-CN" sz="2400" dirty="0" smtClean="0">
                <a:latin typeface="微软雅黑" panose="020B0503020204020204" pitchFamily="34" charset="-122"/>
                <a:ea typeface="微软雅黑" panose="020B0503020204020204" pitchFamily="34" charset="-122"/>
              </a:rPr>
              <a:t>2017-01-05</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4339" name="文本框 1"/>
          <p:cNvSpPr txBox="1">
            <a:spLocks noChangeArrowheads="1"/>
          </p:cNvSpPr>
          <p:nvPr/>
        </p:nvSpPr>
        <p:spPr bwMode="auto">
          <a:xfrm>
            <a:off x="683568" y="1701800"/>
            <a:ext cx="7776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4800" dirty="0">
                <a:latin typeface="黑体" panose="02010609060101010101" pitchFamily="49" charset="-122"/>
                <a:ea typeface="黑体" panose="02010609060101010101" pitchFamily="49" charset="-122"/>
              </a:rPr>
              <a:t>基于大数据</a:t>
            </a:r>
            <a:r>
              <a:rPr lang="zh-CN" altLang="zh-CN" sz="4800" dirty="0" smtClean="0">
                <a:latin typeface="黑体" panose="02010609060101010101" pitchFamily="49" charset="-122"/>
                <a:ea typeface="黑体" panose="02010609060101010101" pitchFamily="49" charset="-122"/>
              </a:rPr>
              <a:t>的创业热点</a:t>
            </a:r>
            <a:r>
              <a:rPr lang="zh-CN" altLang="zh-CN" sz="4800" dirty="0">
                <a:latin typeface="黑体" panose="02010609060101010101" pitchFamily="49" charset="-122"/>
                <a:ea typeface="黑体" panose="02010609060101010101" pitchFamily="49" charset="-122"/>
              </a:rPr>
              <a:t>分析</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73815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7544" y="552840"/>
            <a:ext cx="8424936" cy="5228541"/>
          </a:xfrm>
          <a:prstGeom prst="rect">
            <a:avLst/>
          </a:prstGeom>
        </p:spPr>
      </p:pic>
    </p:spTree>
    <p:extLst>
      <p:ext uri="{BB962C8B-B14F-4D97-AF65-F5344CB8AC3E}">
        <p14:creationId xmlns:p14="http://schemas.microsoft.com/office/powerpoint/2010/main" val="77282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722" y="1484784"/>
            <a:ext cx="9166790" cy="3672787"/>
          </a:xfrm>
          <a:prstGeom prst="rect">
            <a:avLst/>
          </a:prstGeom>
        </p:spPr>
      </p:pic>
    </p:spTree>
    <p:extLst>
      <p:ext uri="{BB962C8B-B14F-4D97-AF65-F5344CB8AC3E}">
        <p14:creationId xmlns:p14="http://schemas.microsoft.com/office/powerpoint/2010/main" val="183639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a:solidFill>
                  <a:schemeClr val="tx2"/>
                </a:solidFill>
                <a:latin typeface="Calibri" panose="020F0502020204030204" pitchFamily="34" charset="0"/>
                <a:ea typeface="微软雅黑" panose="020B0503020204020204" pitchFamily="34" charset="-122"/>
              </a:rPr>
              <a:t>主要</a:t>
            </a:r>
            <a:r>
              <a:rPr lang="zh-CN" altLang="en-US" sz="3600" dirty="0" smtClean="0">
                <a:solidFill>
                  <a:schemeClr val="tx2"/>
                </a:solidFill>
                <a:latin typeface="Calibri" panose="020F0502020204030204" pitchFamily="34" charset="0"/>
                <a:ea typeface="微软雅黑" panose="020B0503020204020204" pitchFamily="34" charset="-122"/>
              </a:rPr>
              <a:t>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20484" name="文本框 7172"/>
          <p:cNvSpPr txBox="1">
            <a:spLocks noChangeArrowheads="1"/>
          </p:cNvSpPr>
          <p:nvPr/>
        </p:nvSpPr>
        <p:spPr bwMode="auto">
          <a:xfrm>
            <a:off x="1042988" y="1254125"/>
            <a:ext cx="757237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Selenium2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Selenium1+WebDriver</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Selenium2</a:t>
            </a:r>
            <a:r>
              <a:rPr lang="zh-CN" altLang="en-US" sz="2000" dirty="0" smtClean="0">
                <a:latin typeface="微软雅黑" panose="020B0503020204020204" pitchFamily="34" charset="-122"/>
                <a:ea typeface="微软雅黑" panose="020B0503020204020204" pitchFamily="34" charset="-122"/>
              </a:rPr>
              <a:t>是一个模拟浏览器进行自动化测试的工具，核心是</a:t>
            </a:r>
            <a:r>
              <a:rPr lang="en-US" altLang="zh-CN" sz="2000" dirty="0" smtClean="0">
                <a:latin typeface="微软雅黑" panose="020B0503020204020204" pitchFamily="34" charset="-122"/>
                <a:ea typeface="微软雅黑" panose="020B0503020204020204" pitchFamily="34" charset="-122"/>
              </a:rPr>
              <a:t>WebDriver</a:t>
            </a:r>
            <a:r>
              <a:rPr lang="zh-CN" altLang="en-US" sz="2000" dirty="0" smtClean="0">
                <a:latin typeface="微软雅黑" panose="020B0503020204020204" pitchFamily="34" charset="-122"/>
                <a:ea typeface="微软雅黑" panose="020B0503020204020204" pitchFamily="34" charset="-122"/>
              </a:rPr>
              <a:t>，它提供了一组</a:t>
            </a:r>
            <a:r>
              <a:rPr lang="en-US" altLang="zh-CN" sz="2000" dirty="0" smtClean="0">
                <a:latin typeface="微软雅黑" panose="020B0503020204020204" pitchFamily="34" charset="-122"/>
                <a:ea typeface="微软雅黑" panose="020B0503020204020204" pitchFamily="34" charset="-122"/>
              </a:rPr>
              <a:t>API</a:t>
            </a:r>
            <a:r>
              <a:rPr lang="zh-CN" altLang="en-US" sz="2000" dirty="0" smtClean="0">
                <a:latin typeface="微软雅黑" panose="020B0503020204020204" pitchFamily="34" charset="-122"/>
                <a:ea typeface="微软雅黑" panose="020B0503020204020204" pitchFamily="34" charset="-122"/>
              </a:rPr>
              <a:t>可以与真实的浏览器内核交互，实现了在任何支持</a:t>
            </a:r>
            <a:r>
              <a:rPr lang="en-US" altLang="zh-CN" sz="2000" dirty="0" smtClean="0">
                <a:latin typeface="微软雅黑" panose="020B0503020204020204" pitchFamily="34" charset="-122"/>
                <a:ea typeface="微软雅黑" panose="020B0503020204020204" pitchFamily="34" charset="-122"/>
              </a:rPr>
              <a:t>JavaScript</a:t>
            </a:r>
            <a:r>
              <a:rPr lang="zh-CN" altLang="en-US" sz="2000" dirty="0" smtClean="0">
                <a:latin typeface="微软雅黑" panose="020B0503020204020204" pitchFamily="34" charset="-122"/>
                <a:ea typeface="微软雅黑" panose="020B0503020204020204" pitchFamily="34" charset="-122"/>
              </a:rPr>
              <a:t>动态脚本的浏览器中模拟客户端的各种操作，并顺序执行动态脚本语言程序。</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Selenium</a:t>
            </a:r>
            <a:r>
              <a:rPr lang="zh-CN" altLang="en-US" sz="2000" dirty="0" smtClean="0">
                <a:latin typeface="微软雅黑" panose="020B0503020204020204" pitchFamily="34" charset="-122"/>
                <a:ea typeface="微软雅黑" panose="020B0503020204020204" pitchFamily="34" charset="-122"/>
              </a:rPr>
              <a:t>提供的功能模块：浏览器驱动模块（启动浏览器、查找页面元素、鼠标交互、页面及表单交互、执行</a:t>
            </a:r>
            <a:r>
              <a:rPr lang="en-US" altLang="zh-CN" sz="2000" dirty="0" smtClean="0">
                <a:latin typeface="微软雅黑" panose="020B0503020204020204" pitchFamily="34" charset="-122"/>
                <a:ea typeface="微软雅黑" panose="020B0503020204020204" pitchFamily="34" charset="-122"/>
              </a:rPr>
              <a:t>JS</a:t>
            </a:r>
            <a:r>
              <a:rPr lang="zh-CN" altLang="en-US" sz="2000" dirty="0" smtClean="0">
                <a:latin typeface="微软雅黑" panose="020B0503020204020204" pitchFamily="34" charset="-122"/>
                <a:ea typeface="微软雅黑" panose="020B0503020204020204" pitchFamily="34" charset="-122"/>
              </a:rPr>
              <a:t>完成页面异步操作、</a:t>
            </a:r>
            <a:r>
              <a:rPr lang="en-US" altLang="zh-CN" sz="2000" dirty="0" smtClean="0">
                <a:latin typeface="微软雅黑" panose="020B0503020204020204" pitchFamily="34" charset="-122"/>
                <a:ea typeface="微软雅黑" panose="020B0503020204020204" pitchFamily="34" charset="-122"/>
              </a:rPr>
              <a:t>Cookie</a:t>
            </a:r>
            <a:r>
              <a:rPr lang="zh-CN" altLang="en-US" sz="2000" dirty="0" smtClean="0">
                <a:latin typeface="微软雅黑" panose="020B0503020204020204" pitchFamily="34" charset="-122"/>
                <a:ea typeface="微软雅黑" panose="020B0503020204020204" pitchFamily="34" charset="-122"/>
              </a:rPr>
              <a:t>管理、异常处理），页面元素解析模块（借助</a:t>
            </a:r>
            <a:r>
              <a:rPr lang="en-US" altLang="zh-CN" sz="2000" dirty="0" smtClean="0">
                <a:latin typeface="微软雅黑" panose="020B0503020204020204" pitchFamily="34" charset="-122"/>
                <a:ea typeface="微软雅黑" panose="020B0503020204020204" pitchFamily="34" charset="-122"/>
              </a:rPr>
              <a:t>Beautiful Soup</a:t>
            </a:r>
            <a:r>
              <a:rPr lang="zh-CN" altLang="en-US" sz="2000" dirty="0" smtClean="0">
                <a:latin typeface="微软雅黑" panose="020B0503020204020204" pitchFamily="34" charset="-122"/>
                <a:ea typeface="微软雅黑" panose="020B0503020204020204" pitchFamily="34" charset="-122"/>
              </a:rPr>
              <a:t>完成）、验证码识别模块</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a:solidFill>
                  <a:schemeClr val="tx2"/>
                </a:solidFill>
                <a:latin typeface="Calibri" panose="020F0502020204030204" pitchFamily="34" charset="0"/>
                <a:ea typeface="微软雅黑" panose="020B0503020204020204" pitchFamily="34" charset="-122"/>
              </a:rPr>
              <a:t>主要</a:t>
            </a:r>
            <a:r>
              <a:rPr lang="zh-CN" altLang="en-US" sz="3600" dirty="0" smtClean="0">
                <a:solidFill>
                  <a:schemeClr val="tx2"/>
                </a:solidFill>
                <a:latin typeface="Calibri" panose="020F0502020204030204" pitchFamily="34" charset="0"/>
                <a:ea typeface="微软雅黑" panose="020B0503020204020204" pitchFamily="34" charset="-122"/>
              </a:rPr>
              <a:t>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20484" name="文本框 7172"/>
          <p:cNvSpPr txBox="1">
            <a:spLocks noChangeArrowheads="1"/>
          </p:cNvSpPr>
          <p:nvPr/>
        </p:nvSpPr>
        <p:spPr bwMode="auto">
          <a:xfrm>
            <a:off x="899592" y="1254125"/>
            <a:ext cx="7715771"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数据库</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是一个基于分布式文件存储的数据库，是面向文档的开源的</a:t>
            </a:r>
            <a:r>
              <a:rPr lang="en-US" altLang="zh-CN" sz="2000" dirty="0" smtClean="0">
                <a:latin typeface="微软雅黑" panose="020B0503020204020204" pitchFamily="34" charset="-122"/>
                <a:ea typeface="微软雅黑" panose="020B0503020204020204" pitchFamily="34" charset="-122"/>
              </a:rPr>
              <a:t>NoSQL</a:t>
            </a:r>
            <a:r>
              <a:rPr lang="zh-CN" altLang="en-US" sz="2000" dirty="0" smtClean="0">
                <a:latin typeface="微软雅黑" panose="020B0503020204020204" pitchFamily="34" charset="-122"/>
                <a:ea typeface="微软雅黑" panose="020B0503020204020204" pitchFamily="34" charset="-122"/>
              </a:rPr>
              <a:t>数据库系统，由</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编写，提供了强大、灵活、可扩展的数据存储方式。</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的主要特性有：丰富的数据模型、容易扩展、功能丰富、卓越的性能、简便的管理</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228980" y="5142349"/>
            <a:ext cx="936104"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文档</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4947473" y="5142349"/>
            <a:ext cx="936104"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集合</a:t>
            </a:r>
          </a:p>
        </p:txBody>
      </p:sp>
      <p:sp>
        <p:nvSpPr>
          <p:cNvPr id="11" name="矩形 10"/>
          <p:cNvSpPr/>
          <p:nvPr/>
        </p:nvSpPr>
        <p:spPr>
          <a:xfrm>
            <a:off x="6660232" y="5142349"/>
            <a:ext cx="936104"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数据库</a:t>
            </a:r>
          </a:p>
        </p:txBody>
      </p:sp>
      <p:sp>
        <p:nvSpPr>
          <p:cNvPr id="4" name="流程图: 可选过程 3"/>
          <p:cNvSpPr/>
          <p:nvPr/>
        </p:nvSpPr>
        <p:spPr>
          <a:xfrm>
            <a:off x="1187162" y="4778132"/>
            <a:ext cx="1224136" cy="446891"/>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唯一</a:t>
            </a:r>
            <a:r>
              <a:rPr lang="en-US" altLang="zh-CN" dirty="0" smtClean="0"/>
              <a:t>”_id”</a:t>
            </a:r>
            <a:endParaRPr lang="zh-CN" altLang="en-US" dirty="0"/>
          </a:p>
        </p:txBody>
      </p:sp>
      <p:sp>
        <p:nvSpPr>
          <p:cNvPr id="13" name="流程图: 可选过程 12"/>
          <p:cNvSpPr/>
          <p:nvPr/>
        </p:nvSpPr>
        <p:spPr>
          <a:xfrm>
            <a:off x="1187162" y="5733256"/>
            <a:ext cx="1224136" cy="432048"/>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键值对</a:t>
            </a:r>
          </a:p>
        </p:txBody>
      </p:sp>
      <p:cxnSp>
        <p:nvCxnSpPr>
          <p:cNvPr id="12" name="直接箭头连接符 11"/>
          <p:cNvCxnSpPr>
            <a:stCxn id="13" idx="3"/>
            <a:endCxn id="2" idx="1"/>
          </p:cNvCxnSpPr>
          <p:nvPr/>
        </p:nvCxnSpPr>
        <p:spPr>
          <a:xfrm flipV="1">
            <a:off x="2411298" y="5358373"/>
            <a:ext cx="817682" cy="590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3"/>
            <a:endCxn id="2" idx="1"/>
          </p:cNvCxnSpPr>
          <p:nvPr/>
        </p:nvCxnSpPr>
        <p:spPr>
          <a:xfrm>
            <a:off x="2411298" y="5001578"/>
            <a:ext cx="817682" cy="356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 idx="3"/>
            <a:endCxn id="8" idx="1"/>
          </p:cNvCxnSpPr>
          <p:nvPr/>
        </p:nvCxnSpPr>
        <p:spPr>
          <a:xfrm>
            <a:off x="4165084" y="5358373"/>
            <a:ext cx="782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1" idx="1"/>
          </p:cNvCxnSpPr>
          <p:nvPr/>
        </p:nvCxnSpPr>
        <p:spPr>
          <a:xfrm>
            <a:off x="5883577" y="5358373"/>
            <a:ext cx="776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71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7" name="文本框 7172"/>
          <p:cNvSpPr txBox="1">
            <a:spLocks noChangeArrowheads="1"/>
          </p:cNvSpPr>
          <p:nvPr/>
        </p:nvSpPr>
        <p:spPr bwMode="auto">
          <a:xfrm>
            <a:off x="1276089" y="2461975"/>
            <a:ext cx="7715771"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数据提取： </a:t>
            </a:r>
            <a:r>
              <a:rPr lang="en-US" altLang="zh-CN" dirty="0" smtClean="0">
                <a:latin typeface="微软雅黑" panose="020B0503020204020204" pitchFamily="34" charset="-122"/>
                <a:ea typeface="微软雅黑" panose="020B0503020204020204" pitchFamily="34" charset="-122"/>
              </a:rPr>
              <a:t>Beautiful Soup</a:t>
            </a: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去停用词</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中文分词</a:t>
            </a:r>
            <a:r>
              <a:rPr lang="en-US" altLang="zh-CN" dirty="0" err="1" smtClean="0">
                <a:latin typeface="微软雅黑" panose="020B0503020204020204" pitchFamily="34" charset="-122"/>
                <a:ea typeface="微软雅黑" panose="020B0503020204020204" pitchFamily="34" charset="-122"/>
              </a:rPr>
              <a:t>jieba</a:t>
            </a:r>
            <a:endParaRPr lang="en-US" altLang="zh-CN"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957262" y="1988840"/>
            <a:ext cx="175560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smtClean="0">
                <a:solidFill>
                  <a:schemeClr val="tx2"/>
                </a:solidFill>
                <a:latin typeface="微软雅黑" panose="020B0503020204020204" pitchFamily="34" charset="-122"/>
                <a:ea typeface="微软雅黑" panose="020B0503020204020204" pitchFamily="34" charset="-122"/>
              </a:rPr>
              <a:t>信息预处理</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1767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7" name="文本框 7172"/>
          <p:cNvSpPr txBox="1">
            <a:spLocks noChangeArrowheads="1"/>
          </p:cNvSpPr>
          <p:nvPr/>
        </p:nvSpPr>
        <p:spPr bwMode="auto">
          <a:xfrm>
            <a:off x="1043608" y="1918742"/>
            <a:ext cx="771577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传统判断两个文档相似性的方法是通过查看两个文档共同出现的单词的多少，如</a:t>
            </a:r>
            <a:r>
              <a:rPr lang="en-US" altLang="zh-CN" dirty="0" smtClean="0">
                <a:latin typeface="微软雅黑" panose="020B0503020204020204" pitchFamily="34" charset="-122"/>
                <a:ea typeface="微软雅黑" panose="020B0503020204020204" pitchFamily="34" charset="-122"/>
              </a:rPr>
              <a:t>TF-IDF</a:t>
            </a:r>
            <a:r>
              <a:rPr lang="zh-CN" altLang="en-US" dirty="0" smtClean="0">
                <a:latin typeface="微软雅黑" panose="020B0503020204020204" pitchFamily="34" charset="-122"/>
                <a:ea typeface="微软雅黑" panose="020B0503020204020204" pitchFamily="34" charset="-122"/>
              </a:rPr>
              <a:t>等，这种方法没有考虑到文字背后的语义关联，可能在两个文档共同出现的单词很少甚至没有，但两个文档是相似的。比如苹果和乔布斯这两个词一起出现时，可以设定属于苹果公司这同一主题。</a:t>
            </a:r>
            <a:endParaRPr lang="en-US" altLang="zh-CN" dirty="0" smtClean="0">
              <a:latin typeface="微软雅黑" panose="020B0503020204020204" pitchFamily="34" charset="-122"/>
              <a:ea typeface="微软雅黑" panose="020B0503020204020204" pitchFamily="34" charset="-122"/>
            </a:endParaRPr>
          </a:p>
          <a:p>
            <a:pPr eaLnBrk="1" hangingPunct="1">
              <a:lnSpc>
                <a:spcPct val="200000"/>
              </a:lnSpc>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LDA</a:t>
            </a:r>
            <a:r>
              <a:rPr lang="zh-CN" altLang="en-US" dirty="0" smtClean="0">
                <a:latin typeface="微软雅黑" panose="020B0503020204020204" pitchFamily="34" charset="-122"/>
                <a:ea typeface="微软雅黑" panose="020B0503020204020204" pitchFamily="34" charset="-122"/>
              </a:rPr>
              <a:t>认为一篇文章的生成是“以一定概率选择了某个主题，并从这个主题中以一定概率选择某个词语”这个过程重复</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次（产生</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个词），从而完成一篇文章。</a:t>
            </a:r>
            <a:endParaRPr lang="en-US" altLang="zh-CN"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827584" y="1556792"/>
            <a:ext cx="2515753" cy="400110"/>
          </a:xfrm>
          <a:prstGeom prst="rect">
            <a:avLst/>
          </a:prstGeom>
          <a:noFill/>
        </p:spPr>
        <p:txBody>
          <a:bodyPr wrap="none" rtlCol="0">
            <a:spAutoFit/>
          </a:bodyPr>
          <a:lstStyle/>
          <a:p>
            <a:pPr marL="285750" indent="-285750">
              <a:buFont typeface="Wingdings" panose="05000000000000000000" pitchFamily="2" charset="2"/>
              <a:buChar char="Ø"/>
            </a:pPr>
            <a:r>
              <a:rPr lang="en-US" altLang="zh-CN" sz="2000" dirty="0" smtClean="0">
                <a:solidFill>
                  <a:schemeClr val="tx2"/>
                </a:solidFill>
                <a:latin typeface="微软雅黑" panose="020B0503020204020204" pitchFamily="34" charset="-122"/>
                <a:ea typeface="微软雅黑" panose="020B0503020204020204" pitchFamily="34" charset="-122"/>
              </a:rPr>
              <a:t>LDA</a:t>
            </a:r>
            <a:r>
              <a:rPr lang="zh-CN" altLang="en-US" sz="2000" dirty="0" smtClean="0">
                <a:solidFill>
                  <a:schemeClr val="tx2"/>
                </a:solidFill>
                <a:latin typeface="微软雅黑" panose="020B0503020204020204" pitchFamily="34" charset="-122"/>
                <a:ea typeface="微软雅黑" panose="020B0503020204020204" pitchFamily="34" charset="-122"/>
              </a:rPr>
              <a:t>概率主题模型</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005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4">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7" name="文本框 7172"/>
          <p:cNvSpPr txBox="1">
            <a:spLocks noChangeArrowheads="1"/>
          </p:cNvSpPr>
          <p:nvPr/>
        </p:nvSpPr>
        <p:spPr bwMode="auto">
          <a:xfrm>
            <a:off x="1043608" y="1918742"/>
            <a:ext cx="7715771" cy="46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那么生成一篇文档，里面每个词语出现的概率是：</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这个概率公式用矩阵表示：</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通过</a:t>
            </a:r>
            <a:r>
              <a:rPr lang="en-US" altLang="zh-CN" sz="1600" dirty="0" smtClean="0">
                <a:latin typeface="微软雅黑" panose="020B0503020204020204" pitchFamily="34" charset="-122"/>
                <a:ea typeface="微软雅黑" panose="020B0503020204020204" pitchFamily="34" charset="-122"/>
              </a:rPr>
              <a:t>LDA</a:t>
            </a:r>
            <a:r>
              <a:rPr lang="zh-CN" altLang="en-US" sz="1600" dirty="0" smtClean="0">
                <a:latin typeface="微软雅黑" panose="020B0503020204020204" pitchFamily="34" charset="-122"/>
                <a:ea typeface="微软雅黑" panose="020B0503020204020204" pitchFamily="34" charset="-122"/>
              </a:rPr>
              <a:t>建模，得到“主题</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词语”的分布情况，词</a:t>
            </a:r>
            <a:r>
              <a:rPr lang="en-US" altLang="zh-CN" sz="1600" dirty="0" smtClean="0">
                <a:latin typeface="微软雅黑" panose="020B0503020204020204" pitchFamily="34" charset="-122"/>
                <a:ea typeface="微软雅黑" panose="020B0503020204020204" pitchFamily="34" charset="-122"/>
              </a:rPr>
              <a:t>w</a:t>
            </a:r>
            <a:r>
              <a:rPr lang="zh-CN" altLang="en-US" sz="1600" dirty="0" smtClean="0">
                <a:latin typeface="微软雅黑" panose="020B0503020204020204" pitchFamily="34" charset="-122"/>
                <a:ea typeface="微软雅黑" panose="020B0503020204020204" pitchFamily="34" charset="-122"/>
              </a:rPr>
              <a:t>在主题</a:t>
            </a:r>
            <a:r>
              <a:rPr lang="en-US" altLang="zh-CN" sz="1600" dirty="0" smtClean="0">
                <a:latin typeface="微软雅黑" panose="020B0503020204020204" pitchFamily="34" charset="-122"/>
                <a:ea typeface="微软雅黑" panose="020B0503020204020204" pitchFamily="34" charset="-122"/>
              </a:rPr>
              <a:t>z</a:t>
            </a:r>
            <a:r>
              <a:rPr lang="zh-CN" altLang="en-US" sz="1600" dirty="0" smtClean="0">
                <a:latin typeface="微软雅黑" panose="020B0503020204020204" pitchFamily="34" charset="-122"/>
                <a:ea typeface="微软雅黑" panose="020B0503020204020204" pitchFamily="34" charset="-122"/>
              </a:rPr>
              <a:t>中的概率越大，表示越能代表该主题</a:t>
            </a:r>
            <a:endParaRPr lang="en-US" altLang="zh-CN" sz="1600"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827584" y="1556792"/>
            <a:ext cx="2515753" cy="400110"/>
          </a:xfrm>
          <a:prstGeom prst="rect">
            <a:avLst/>
          </a:prstGeom>
          <a:noFill/>
        </p:spPr>
        <p:txBody>
          <a:bodyPr wrap="none" rtlCol="0">
            <a:spAutoFit/>
          </a:bodyPr>
          <a:lstStyle/>
          <a:p>
            <a:pPr marL="285750" indent="-285750">
              <a:buFont typeface="Wingdings" panose="05000000000000000000" pitchFamily="2" charset="2"/>
              <a:buChar char="Ø"/>
            </a:pPr>
            <a:r>
              <a:rPr lang="en-US" altLang="zh-CN" sz="2000" dirty="0" smtClean="0">
                <a:solidFill>
                  <a:schemeClr val="tx2"/>
                </a:solidFill>
                <a:latin typeface="微软雅黑" panose="020B0503020204020204" pitchFamily="34" charset="-122"/>
                <a:ea typeface="微软雅黑" panose="020B0503020204020204" pitchFamily="34" charset="-122"/>
              </a:rPr>
              <a:t>LDA</a:t>
            </a:r>
            <a:r>
              <a:rPr lang="zh-CN" altLang="en-US" sz="2000" dirty="0" smtClean="0">
                <a:solidFill>
                  <a:schemeClr val="tx2"/>
                </a:solidFill>
                <a:latin typeface="微软雅黑" panose="020B0503020204020204" pitchFamily="34" charset="-122"/>
                <a:ea typeface="微软雅黑" panose="020B0503020204020204" pitchFamily="34" charset="-122"/>
              </a:rPr>
              <a:t>概率主题模型</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4465403"/>
              </p:ext>
            </p:extLst>
          </p:nvPr>
        </p:nvGraphicFramePr>
        <p:xfrm>
          <a:off x="1652588" y="2585208"/>
          <a:ext cx="5400600" cy="623146"/>
        </p:xfrm>
        <a:graphic>
          <a:graphicData uri="http://schemas.openxmlformats.org/presentationml/2006/ole">
            <mc:AlternateContent xmlns:mc="http://schemas.openxmlformats.org/markup-compatibility/2006">
              <mc:Choice xmlns:v="urn:schemas-microsoft-com:vml" Requires="v">
                <p:oleObj spid="_x0000_s40983" name="Equation" r:id="rId5" imgW="2971800" imgH="342720" progId="Equation.DSMT4">
                  <p:embed/>
                </p:oleObj>
              </mc:Choice>
              <mc:Fallback>
                <p:oleObj name="Equation" r:id="rId5" imgW="2971800" imgH="342720" progId="Equation.DSMT4">
                  <p:embed/>
                  <p:pic>
                    <p:nvPicPr>
                      <p:cNvPr id="0" name=""/>
                      <p:cNvPicPr/>
                      <p:nvPr/>
                    </p:nvPicPr>
                    <p:blipFill>
                      <a:blip r:embed="rId6"/>
                      <a:stretch>
                        <a:fillRect/>
                      </a:stretch>
                    </p:blipFill>
                    <p:spPr>
                      <a:xfrm>
                        <a:off x="1652588" y="2585208"/>
                        <a:ext cx="5400600" cy="623146"/>
                      </a:xfrm>
                      <a:prstGeom prst="rect">
                        <a:avLst/>
                      </a:prstGeom>
                    </p:spPr>
                  </p:pic>
                </p:oleObj>
              </mc:Fallback>
            </mc:AlternateContent>
          </a:graphicData>
        </a:graphic>
      </p:graphicFrame>
      <p:grpSp>
        <p:nvGrpSpPr>
          <p:cNvPr id="11" name="组合 10"/>
          <p:cNvGrpSpPr/>
          <p:nvPr/>
        </p:nvGrpSpPr>
        <p:grpSpPr>
          <a:xfrm>
            <a:off x="1475656" y="4006321"/>
            <a:ext cx="6071622" cy="1374266"/>
            <a:chOff x="1332801" y="4098558"/>
            <a:chExt cx="6071622" cy="1374266"/>
          </a:xfrm>
        </p:grpSpPr>
        <p:grpSp>
          <p:nvGrpSpPr>
            <p:cNvPr id="9" name="组合 8"/>
            <p:cNvGrpSpPr/>
            <p:nvPr/>
          </p:nvGrpSpPr>
          <p:grpSpPr>
            <a:xfrm>
              <a:off x="1332801" y="4098558"/>
              <a:ext cx="1583015" cy="1346666"/>
              <a:chOff x="1332801" y="4098558"/>
              <a:chExt cx="1583015" cy="1346666"/>
            </a:xfrm>
          </p:grpSpPr>
          <p:sp>
            <p:nvSpPr>
              <p:cNvPr id="3" name="矩形 2"/>
              <p:cNvSpPr/>
              <p:nvPr/>
            </p:nvSpPr>
            <p:spPr>
              <a:xfrm>
                <a:off x="1763688" y="4437112"/>
                <a:ext cx="1152128"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4" name="文本框 3"/>
              <p:cNvSpPr txBox="1"/>
              <p:nvPr/>
            </p:nvSpPr>
            <p:spPr>
              <a:xfrm>
                <a:off x="1979712" y="4098558"/>
                <a:ext cx="720080" cy="338554"/>
              </a:xfrm>
              <a:prstGeom prst="rect">
                <a:avLst/>
              </a:prstGeom>
              <a:noFill/>
            </p:spPr>
            <p:txBody>
              <a:bodyPr wrap="square" rtlCol="0">
                <a:spAutoFit/>
              </a:bodyPr>
              <a:lstStyle/>
              <a:p>
                <a:r>
                  <a:rPr lang="zh-CN" altLang="en-US" sz="1600" dirty="0" smtClean="0">
                    <a:solidFill>
                      <a:srgbClr val="4F81BD"/>
                    </a:solidFill>
                    <a:latin typeface="微软雅黑" panose="020B0503020204020204" pitchFamily="34" charset="-122"/>
                    <a:ea typeface="微软雅黑" panose="020B0503020204020204" pitchFamily="34" charset="-122"/>
                  </a:rPr>
                  <a:t>文档</a:t>
                </a:r>
                <a:endParaRPr lang="zh-CN" altLang="en-US" sz="1600" dirty="0">
                  <a:solidFill>
                    <a:srgbClr val="4F81B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32801" y="4692635"/>
                <a:ext cx="430887" cy="608573"/>
              </a:xfrm>
              <a:prstGeom prst="rect">
                <a:avLst/>
              </a:prstGeom>
              <a:noFill/>
            </p:spPr>
            <p:txBody>
              <a:bodyPr vert="eaVert" wrap="square" rtlCol="0">
                <a:spAutoFit/>
              </a:bodyPr>
              <a:lstStyle/>
              <a:p>
                <a:r>
                  <a:rPr lang="zh-CN" altLang="en-US" sz="1600" dirty="0" smtClean="0">
                    <a:solidFill>
                      <a:srgbClr val="4F81BD"/>
                    </a:solidFill>
                    <a:latin typeface="微软雅黑" panose="020B0503020204020204" pitchFamily="34" charset="-122"/>
                    <a:ea typeface="微软雅黑" panose="020B0503020204020204" pitchFamily="34" charset="-122"/>
                  </a:rPr>
                  <a:t>词语</a:t>
                </a:r>
                <a:endParaRPr lang="zh-CN" altLang="en-US" sz="1600" dirty="0">
                  <a:solidFill>
                    <a:srgbClr val="4F81BD"/>
                  </a:solidFill>
                  <a:latin typeface="微软雅黑" panose="020B0503020204020204" pitchFamily="34" charset="-122"/>
                  <a:ea typeface="微软雅黑" panose="020B0503020204020204" pitchFamily="34" charset="-122"/>
                </a:endParaRPr>
              </a:p>
            </p:txBody>
          </p:sp>
        </p:grpSp>
        <p:sp>
          <p:nvSpPr>
            <p:cNvPr id="6" name="等于号 5"/>
            <p:cNvSpPr/>
            <p:nvPr/>
          </p:nvSpPr>
          <p:spPr>
            <a:xfrm>
              <a:off x="3131840" y="4692635"/>
              <a:ext cx="432048" cy="304286"/>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3790244" y="4098558"/>
              <a:ext cx="1176214" cy="1374266"/>
              <a:chOff x="1523578" y="4098558"/>
              <a:chExt cx="1176214" cy="1374266"/>
            </a:xfrm>
          </p:grpSpPr>
          <p:sp>
            <p:nvSpPr>
              <p:cNvPr id="14" name="矩形 13"/>
              <p:cNvSpPr/>
              <p:nvPr/>
            </p:nvSpPr>
            <p:spPr>
              <a:xfrm>
                <a:off x="1930354" y="4464712"/>
                <a:ext cx="683651"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dirty="0" smtClean="0"/>
                  <a:t>ϕ</a:t>
                </a:r>
                <a:endParaRPr lang="zh-CN" altLang="en-US" dirty="0"/>
              </a:p>
            </p:txBody>
          </p:sp>
          <p:sp>
            <p:nvSpPr>
              <p:cNvPr id="15" name="文本框 14"/>
              <p:cNvSpPr txBox="1"/>
              <p:nvPr/>
            </p:nvSpPr>
            <p:spPr>
              <a:xfrm>
                <a:off x="1979712" y="4098558"/>
                <a:ext cx="720080" cy="338554"/>
              </a:xfrm>
              <a:prstGeom prst="rect">
                <a:avLst/>
              </a:prstGeom>
              <a:noFill/>
            </p:spPr>
            <p:txBody>
              <a:bodyPr wrap="square" rtlCol="0">
                <a:spAutoFit/>
              </a:bodyPr>
              <a:lstStyle/>
              <a:p>
                <a:r>
                  <a:rPr lang="zh-CN" altLang="en-US" sz="1600" dirty="0">
                    <a:solidFill>
                      <a:srgbClr val="4F81BD"/>
                    </a:solidFill>
                    <a:latin typeface="微软雅黑" panose="020B0503020204020204" pitchFamily="34" charset="-122"/>
                    <a:ea typeface="微软雅黑" panose="020B0503020204020204" pitchFamily="34" charset="-122"/>
                  </a:rPr>
                  <a:t>主题</a:t>
                </a:r>
              </a:p>
            </p:txBody>
          </p:sp>
          <p:sp>
            <p:nvSpPr>
              <p:cNvPr id="16" name="文本框 15"/>
              <p:cNvSpPr txBox="1"/>
              <p:nvPr/>
            </p:nvSpPr>
            <p:spPr>
              <a:xfrm>
                <a:off x="1523578" y="4704413"/>
                <a:ext cx="430887" cy="608573"/>
              </a:xfrm>
              <a:prstGeom prst="rect">
                <a:avLst/>
              </a:prstGeom>
              <a:noFill/>
            </p:spPr>
            <p:txBody>
              <a:bodyPr vert="eaVert" wrap="square" rtlCol="0">
                <a:spAutoFit/>
              </a:bodyPr>
              <a:lstStyle/>
              <a:p>
                <a:r>
                  <a:rPr lang="zh-CN" altLang="en-US" sz="1600" dirty="0" smtClean="0">
                    <a:solidFill>
                      <a:srgbClr val="4F81BD"/>
                    </a:solidFill>
                    <a:latin typeface="微软雅黑" panose="020B0503020204020204" pitchFamily="34" charset="-122"/>
                    <a:ea typeface="微软雅黑" panose="020B0503020204020204" pitchFamily="34" charset="-122"/>
                  </a:rPr>
                  <a:t>词语</a:t>
                </a:r>
                <a:endParaRPr lang="zh-CN" altLang="en-US" sz="1600" dirty="0">
                  <a:solidFill>
                    <a:srgbClr val="4F81BD"/>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821878" y="4314582"/>
              <a:ext cx="1582545" cy="945235"/>
              <a:chOff x="1499467" y="4180471"/>
              <a:chExt cx="1582545" cy="945235"/>
            </a:xfrm>
          </p:grpSpPr>
          <p:sp>
            <p:nvSpPr>
              <p:cNvPr id="18" name="矩形 17"/>
              <p:cNvSpPr/>
              <p:nvPr/>
            </p:nvSpPr>
            <p:spPr>
              <a:xfrm>
                <a:off x="1930354" y="4533070"/>
                <a:ext cx="1151658" cy="4900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dirty="0" smtClean="0"/>
                  <a:t>θ</a:t>
                </a:r>
                <a:endParaRPr lang="zh-CN" altLang="en-US" dirty="0"/>
              </a:p>
            </p:txBody>
          </p:sp>
          <p:sp>
            <p:nvSpPr>
              <p:cNvPr id="19" name="文本框 18"/>
              <p:cNvSpPr txBox="1"/>
              <p:nvPr/>
            </p:nvSpPr>
            <p:spPr>
              <a:xfrm>
                <a:off x="2163919" y="4180471"/>
                <a:ext cx="720080" cy="338554"/>
              </a:xfrm>
              <a:prstGeom prst="rect">
                <a:avLst/>
              </a:prstGeom>
              <a:noFill/>
            </p:spPr>
            <p:txBody>
              <a:bodyPr wrap="square" rtlCol="0">
                <a:spAutoFit/>
              </a:bodyPr>
              <a:lstStyle/>
              <a:p>
                <a:r>
                  <a:rPr lang="zh-CN" altLang="en-US" sz="1600" dirty="0">
                    <a:solidFill>
                      <a:srgbClr val="4F81BD"/>
                    </a:solidFill>
                    <a:latin typeface="微软雅黑" panose="020B0503020204020204" pitchFamily="34" charset="-122"/>
                    <a:ea typeface="微软雅黑" panose="020B0503020204020204" pitchFamily="34" charset="-122"/>
                  </a:rPr>
                  <a:t>文档</a:t>
                </a:r>
              </a:p>
            </p:txBody>
          </p:sp>
          <p:sp>
            <p:nvSpPr>
              <p:cNvPr id="20" name="文本框 19"/>
              <p:cNvSpPr txBox="1"/>
              <p:nvPr/>
            </p:nvSpPr>
            <p:spPr>
              <a:xfrm>
                <a:off x="1499467" y="4517133"/>
                <a:ext cx="430887" cy="608573"/>
              </a:xfrm>
              <a:prstGeom prst="rect">
                <a:avLst/>
              </a:prstGeom>
              <a:noFill/>
            </p:spPr>
            <p:txBody>
              <a:bodyPr vert="eaVert" wrap="square" rtlCol="0">
                <a:spAutoFit/>
              </a:bodyPr>
              <a:lstStyle/>
              <a:p>
                <a:r>
                  <a:rPr lang="zh-CN" altLang="en-US" sz="1600" dirty="0">
                    <a:solidFill>
                      <a:srgbClr val="4F81BD"/>
                    </a:solidFill>
                    <a:latin typeface="微软雅黑" panose="020B0503020204020204" pitchFamily="34" charset="-122"/>
                    <a:ea typeface="微软雅黑" panose="020B0503020204020204" pitchFamily="34" charset="-122"/>
                  </a:rPr>
                  <a:t>主题</a:t>
                </a:r>
              </a:p>
            </p:txBody>
          </p:sp>
        </p:grpSp>
        <p:sp>
          <p:nvSpPr>
            <p:cNvPr id="10" name="乘号 9"/>
            <p:cNvSpPr/>
            <p:nvPr/>
          </p:nvSpPr>
          <p:spPr>
            <a:xfrm>
              <a:off x="5200214" y="4704413"/>
              <a:ext cx="313589" cy="384422"/>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3437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a:solidFill>
                  <a:schemeClr val="tx2"/>
                </a:solidFill>
                <a:latin typeface="Calibri" panose="020F0502020204030204" pitchFamily="34" charset="0"/>
                <a:ea typeface="微软雅黑" panose="020B0503020204020204" pitchFamily="34" charset="-122"/>
              </a:rPr>
              <a:t>研究计划</a:t>
            </a:r>
          </a:p>
        </p:txBody>
      </p:sp>
      <p:sp>
        <p:nvSpPr>
          <p:cNvPr id="24580" name="文本框 7172"/>
          <p:cNvSpPr txBox="1">
            <a:spLocks noChangeArrowheads="1"/>
          </p:cNvSpPr>
          <p:nvPr/>
        </p:nvSpPr>
        <p:spPr bwMode="auto">
          <a:xfrm>
            <a:off x="924605" y="5763530"/>
            <a:ext cx="75723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研</a:t>
            </a:r>
            <a:r>
              <a:rPr lang="zh-CN" altLang="en-US" sz="2000" dirty="0" smtClean="0">
                <a:latin typeface="微软雅黑" panose="020B0503020204020204" pitchFamily="34" charset="-122"/>
                <a:ea typeface="微软雅黑" panose="020B0503020204020204" pitchFamily="34" charset="-122"/>
              </a:rPr>
              <a:t>三撰写</a:t>
            </a:r>
            <a:r>
              <a:rPr lang="zh-CN" altLang="en-US" sz="2000" dirty="0" smtClean="0">
                <a:latin typeface="微软雅黑" panose="020B0503020204020204" pitchFamily="34" charset="-122"/>
                <a:ea typeface="微软雅黑" panose="020B0503020204020204" pitchFamily="34" charset="-122"/>
              </a:rPr>
              <a:t>毕设论文</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27584" y="1484784"/>
            <a:ext cx="124264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chemeClr val="tx2"/>
                </a:solidFill>
                <a:latin typeface="微软雅黑" panose="020B0503020204020204" pitchFamily="34" charset="-122"/>
                <a:ea typeface="微软雅黑" panose="020B0503020204020204" pitchFamily="34" charset="-122"/>
              </a:rPr>
              <a:t>研二</a:t>
            </a:r>
            <a:r>
              <a:rPr lang="zh-CN" altLang="en-US" sz="2000" dirty="0" smtClean="0">
                <a:solidFill>
                  <a:schemeClr val="tx2"/>
                </a:solidFill>
                <a:latin typeface="微软雅黑" panose="020B0503020204020204" pitchFamily="34" charset="-122"/>
                <a:ea typeface="微软雅黑" panose="020B0503020204020204" pitchFamily="34" charset="-122"/>
              </a:rPr>
              <a:t>上</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27583" y="2924944"/>
            <a:ext cx="124264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chemeClr val="tx2"/>
                </a:solidFill>
                <a:latin typeface="微软雅黑" panose="020B0503020204020204" pitchFamily="34" charset="-122"/>
                <a:ea typeface="微软雅黑" panose="020B0503020204020204" pitchFamily="34" charset="-122"/>
              </a:rPr>
              <a:t>研二下</a:t>
            </a:r>
          </a:p>
        </p:txBody>
      </p:sp>
      <p:sp>
        <p:nvSpPr>
          <p:cNvPr id="8" name="文本框 7"/>
          <p:cNvSpPr txBox="1"/>
          <p:nvPr/>
        </p:nvSpPr>
        <p:spPr>
          <a:xfrm>
            <a:off x="827584" y="5405154"/>
            <a:ext cx="986167"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chemeClr val="tx2"/>
                </a:solidFill>
                <a:latin typeface="微软雅黑" panose="020B0503020204020204" pitchFamily="34" charset="-122"/>
                <a:ea typeface="微软雅黑" panose="020B0503020204020204" pitchFamily="34" charset="-122"/>
              </a:rPr>
              <a:t>研三</a:t>
            </a:r>
          </a:p>
        </p:txBody>
      </p:sp>
      <p:sp>
        <p:nvSpPr>
          <p:cNvPr id="9" name="文本框 7172"/>
          <p:cNvSpPr txBox="1">
            <a:spLocks noChangeArrowheads="1"/>
          </p:cNvSpPr>
          <p:nvPr/>
        </p:nvSpPr>
        <p:spPr bwMode="auto">
          <a:xfrm>
            <a:off x="1086095" y="1786171"/>
            <a:ext cx="75723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完成爬虫的编写，数据库的搭建，</a:t>
            </a:r>
            <a:r>
              <a:rPr lang="en-US" altLang="zh-CN" sz="2000" dirty="0" smtClean="0">
                <a:latin typeface="微软雅黑" panose="020B0503020204020204" pitchFamily="34" charset="-122"/>
                <a:ea typeface="微软雅黑" panose="020B0503020204020204" pitchFamily="34" charset="-122"/>
              </a:rPr>
              <a:t>LDA</a:t>
            </a:r>
            <a:r>
              <a:rPr lang="zh-CN" altLang="en-US" sz="2000" dirty="0" smtClean="0">
                <a:latin typeface="微软雅黑" panose="020B0503020204020204" pitchFamily="34" charset="-122"/>
                <a:ea typeface="微软雅黑" panose="020B0503020204020204" pitchFamily="34" charset="-122"/>
              </a:rPr>
              <a:t>模型处理数据得到主题分类结果</a:t>
            </a:r>
            <a:endParaRPr lang="zh-CN" altLang="en-US" sz="2000" dirty="0">
              <a:latin typeface="微软雅黑" panose="020B0503020204020204" pitchFamily="34" charset="-122"/>
              <a:ea typeface="微软雅黑" panose="020B0503020204020204" pitchFamily="34" charset="-122"/>
            </a:endParaRPr>
          </a:p>
        </p:txBody>
      </p:sp>
      <p:sp>
        <p:nvSpPr>
          <p:cNvPr id="10" name="文本框 7172"/>
          <p:cNvSpPr txBox="1">
            <a:spLocks noChangeArrowheads="1"/>
          </p:cNvSpPr>
          <p:nvPr/>
        </p:nvSpPr>
        <p:spPr bwMode="auto">
          <a:xfrm>
            <a:off x="1114425" y="3188002"/>
            <a:ext cx="757237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撰写并发表论文</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考虑</a:t>
            </a:r>
            <a:r>
              <a:rPr lang="zh-CN" altLang="en-US" sz="2000" dirty="0" smtClean="0">
                <a:latin typeface="微软雅黑" panose="020B0503020204020204" pitchFamily="34" charset="-122"/>
                <a:ea typeface="微软雅黑" panose="020B0503020204020204" pitchFamily="34" charset="-122"/>
              </a:rPr>
              <a:t>从这几个方面进行分析：采用</a:t>
            </a:r>
            <a:r>
              <a:rPr lang="en-US" altLang="zh-CN" sz="2000" dirty="0" smtClean="0">
                <a:latin typeface="微软雅黑" panose="020B0503020204020204" pitchFamily="34" charset="-122"/>
                <a:ea typeface="微软雅黑" panose="020B0503020204020204" pitchFamily="34" charset="-122"/>
              </a:rPr>
              <a:t>PCA</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AHP</a:t>
            </a:r>
            <a:r>
              <a:rPr lang="zh-CN" altLang="en-US" sz="2000" dirty="0" smtClean="0">
                <a:latin typeface="微软雅黑" panose="020B0503020204020204" pitchFamily="34" charset="-122"/>
                <a:ea typeface="微软雅黑" panose="020B0503020204020204" pitchFamily="34" charset="-122"/>
              </a:rPr>
              <a:t>方法对热点的权重进行优化；搭建创业热点搜索引擎；多种聚类模型分析创业热点并对结果进行对比</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a:solidFill>
                  <a:schemeClr val="tx2"/>
                </a:solidFill>
                <a:latin typeface="Calibri" panose="020F0502020204030204" pitchFamily="34" charset="0"/>
                <a:ea typeface="微软雅黑" panose="020B0503020204020204" pitchFamily="34" charset="-122"/>
              </a:rPr>
              <a:t>现有</a:t>
            </a:r>
            <a:r>
              <a:rPr lang="zh-CN" altLang="en-US" sz="3600" dirty="0" smtClean="0">
                <a:solidFill>
                  <a:schemeClr val="tx2"/>
                </a:solidFill>
                <a:latin typeface="Calibri" panose="020F0502020204030204" pitchFamily="34" charset="0"/>
                <a:ea typeface="微软雅黑" panose="020B0503020204020204" pitchFamily="34" charset="-122"/>
              </a:rPr>
              <a:t>研究基础</a:t>
            </a:r>
            <a:endParaRPr lang="zh-CN" altLang="en-US" sz="3600" dirty="0">
              <a:solidFill>
                <a:schemeClr val="tx2"/>
              </a:solidFill>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686394031"/>
              </p:ext>
            </p:extLst>
          </p:nvPr>
        </p:nvGraphicFramePr>
        <p:xfrm>
          <a:off x="957262" y="1844824"/>
          <a:ext cx="7451403" cy="2988712"/>
        </p:xfrm>
        <a:graphic>
          <a:graphicData uri="http://schemas.openxmlformats.org/drawingml/2006/table">
            <a:tbl>
              <a:tblPr firstRow="1" bandRow="1">
                <a:tableStyleId>{5C22544A-7EE6-4342-B048-85BDC9FD1C3A}</a:tableStyleId>
              </a:tblPr>
              <a:tblGrid>
                <a:gridCol w="720080"/>
                <a:gridCol w="2016224"/>
                <a:gridCol w="2160240"/>
                <a:gridCol w="2554859"/>
              </a:tblGrid>
              <a:tr h="519832">
                <a:tc>
                  <a:txBody>
                    <a:bodyPr/>
                    <a:lstStyle/>
                    <a:p>
                      <a:pPr algn="ctr"/>
                      <a:r>
                        <a:rPr lang="zh-CN" altLang="en-US" dirty="0" smtClean="0">
                          <a:latin typeface="微软雅黑" panose="020B0503020204020204" pitchFamily="34" charset="-122"/>
                          <a:ea typeface="微软雅黑" panose="020B0503020204020204" pitchFamily="34" charset="-122"/>
                        </a:rPr>
                        <a:t>技术</a:t>
                      </a:r>
                      <a:endParaRPr lang="zh-CN" altLang="en-US" dirty="0">
                        <a:latin typeface="微软雅黑" panose="020B0503020204020204" pitchFamily="34" charset="-122"/>
                        <a:ea typeface="微软雅黑" panose="020B0503020204020204" pitchFamily="34" charset="-122"/>
                      </a:endParaRPr>
                    </a:p>
                  </a:txBody>
                  <a:tcPr anchor="ctr"/>
                </a:tc>
                <a:tc gridSpan="3">
                  <a:txBody>
                    <a:bodyPr/>
                    <a:lstStyle/>
                    <a:p>
                      <a:pPr algn="ctr"/>
                      <a:r>
                        <a:rPr lang="en-US" altLang="zh-CN" dirty="0" err="1" smtClean="0">
                          <a:latin typeface="微软雅黑" panose="020B0503020204020204" pitchFamily="34" charset="-122"/>
                          <a:ea typeface="微软雅黑" panose="020B0503020204020204" pitchFamily="34" charset="-122"/>
                        </a:rPr>
                        <a:t>Pyspider+PhatomJS</a:t>
                      </a:r>
                      <a:endParaRPr lang="zh-CN" altLang="en-US" dirty="0">
                        <a:latin typeface="微软雅黑" panose="020B0503020204020204" pitchFamily="34" charset="-122"/>
                        <a:ea typeface="微软雅黑" panose="020B0503020204020204" pitchFamily="34" charset="-122"/>
                      </a:endParaRPr>
                    </a:p>
                  </a:txBody>
                  <a:tcPr anchor="ctr"/>
                </a:tc>
                <a:tc hMerge="1">
                  <a:txBody>
                    <a:bodyPr/>
                    <a:lstStyle/>
                    <a:p>
                      <a:pPr algn="just"/>
                      <a:endParaRPr lang="zh-CN" altLang="en-US"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数据</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smtClean="0">
                          <a:latin typeface="微软雅黑" panose="020B0503020204020204" pitchFamily="34" charset="-122"/>
                          <a:ea typeface="微软雅黑" panose="020B0503020204020204" pitchFamily="34" charset="-122"/>
                        </a:rPr>
                        <a:t>36</a:t>
                      </a:r>
                      <a:r>
                        <a:rPr lang="zh-CN" altLang="en-US" sz="1600" dirty="0" smtClean="0">
                          <a:latin typeface="微软雅黑" panose="020B0503020204020204" pitchFamily="34" charset="-122"/>
                          <a:ea typeface="微软雅黑" panose="020B0503020204020204" pitchFamily="34" charset="-122"/>
                        </a:rPr>
                        <a:t>氪创投资讯</a:t>
                      </a:r>
                    </a:p>
                  </a:txBody>
                  <a:tcPr anchor="ctr"/>
                </a:tc>
                <a:tc>
                  <a:txBody>
                    <a:bodyPr/>
                    <a:lstStyle/>
                    <a:p>
                      <a:pPr algn="ctr"/>
                      <a:r>
                        <a:rPr lang="en-US" altLang="zh-CN" sz="1600" dirty="0" smtClean="0">
                          <a:latin typeface="微软雅黑" panose="020B0503020204020204" pitchFamily="34" charset="-122"/>
                          <a:ea typeface="微软雅黑" panose="020B0503020204020204" pitchFamily="34" charset="-122"/>
                        </a:rPr>
                        <a:t>IT</a:t>
                      </a:r>
                      <a:r>
                        <a:rPr lang="zh-CN" altLang="en-US" sz="1600" dirty="0" smtClean="0">
                          <a:latin typeface="微软雅黑" panose="020B0503020204020204" pitchFamily="34" charset="-122"/>
                          <a:ea typeface="微软雅黑" panose="020B0503020204020204" pitchFamily="34" charset="-122"/>
                        </a:rPr>
                        <a:t>桔子、</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创业邦、</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创业公司信息</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拉勾网公司信息</a:t>
                      </a: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特点</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文章噪声过多</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文本短小，</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数据量不够大</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招聘网站，</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信息质量较高</a:t>
                      </a: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结论</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不适合分析创业热点</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热点分析结果不明显</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smtClean="0">
                          <a:latin typeface="微软雅黑" panose="020B0503020204020204" pitchFamily="34" charset="-122"/>
                          <a:ea typeface="微软雅黑" panose="020B0503020204020204" pitchFamily="34" charset="-122"/>
                        </a:rPr>
                        <a:t>IP</a:t>
                      </a:r>
                      <a:r>
                        <a:rPr lang="zh-CN" altLang="en-US" sz="1600" dirty="0" smtClean="0">
                          <a:latin typeface="微软雅黑" panose="020B0503020204020204" pitchFamily="34" charset="-122"/>
                          <a:ea typeface="微软雅黑" panose="020B0503020204020204" pitchFamily="34" charset="-122"/>
                        </a:rPr>
                        <a:t>被封</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（没考虑爬取频率、</a:t>
                      </a:r>
                      <a:endParaRPr lang="en-US" altLang="zh-CN" sz="1600" dirty="0" smtClean="0">
                        <a:latin typeface="微软雅黑" panose="020B0503020204020204" pitchFamily="34" charset="-122"/>
                        <a:ea typeface="微软雅黑" panose="020B0503020204020204" pitchFamily="34" charset="-122"/>
                      </a:endParaRPr>
                    </a:p>
                    <a:p>
                      <a:pPr algn="ctr"/>
                      <a:r>
                        <a:rPr lang="en-US" altLang="zh-CN" sz="1600" dirty="0" smtClean="0">
                          <a:latin typeface="微软雅黑" panose="020B0503020204020204" pitchFamily="34" charset="-122"/>
                          <a:ea typeface="微软雅黑" panose="020B0503020204020204" pitchFamily="34" charset="-122"/>
                        </a:rPr>
                        <a:t>User-Agent</a:t>
                      </a:r>
                      <a:r>
                        <a:rPr lang="zh-CN" altLang="en-US" sz="1600" dirty="0" smtClean="0">
                          <a:latin typeface="微软雅黑" panose="020B0503020204020204" pitchFamily="34" charset="-122"/>
                          <a:ea typeface="微软雅黑" panose="020B0503020204020204" pitchFamily="34" charset="-122"/>
                        </a:rPr>
                        <a:t>更换、</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挂代理</a:t>
                      </a:r>
                      <a:r>
                        <a:rPr lang="en-US" altLang="zh-CN" sz="1600" dirty="0" smtClean="0">
                          <a:latin typeface="微软雅黑" panose="020B0503020204020204" pitchFamily="34" charset="-122"/>
                          <a:ea typeface="微软雅黑" panose="020B0503020204020204" pitchFamily="34" charset="-122"/>
                        </a:rPr>
                        <a:t>IP</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nchor="ctr"/>
                </a:tc>
              </a:tr>
            </a:tbl>
          </a:graphicData>
        </a:graphic>
      </p:graphicFrame>
      <p:sp>
        <p:nvSpPr>
          <p:cNvPr id="5" name="文本框 4"/>
          <p:cNvSpPr txBox="1"/>
          <p:nvPr/>
        </p:nvSpPr>
        <p:spPr>
          <a:xfrm>
            <a:off x="1259632" y="5157192"/>
            <a:ext cx="6984776"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IP</a:t>
            </a:r>
            <a:r>
              <a:rPr lang="zh-CN" altLang="en-US" dirty="0" smtClean="0">
                <a:latin typeface="微软雅黑" panose="020B0503020204020204" pitchFamily="34" charset="-122"/>
                <a:ea typeface="微软雅黑" panose="020B0503020204020204" pitchFamily="34" charset="-122"/>
              </a:rPr>
              <a:t>解封后网站的反爬虫策略有提升，采用原来的爬虫策略获取不到动态数据，改用</a:t>
            </a:r>
            <a:r>
              <a:rPr lang="en-US" altLang="zh-CN" dirty="0" smtClean="0">
                <a:latin typeface="微软雅黑" panose="020B0503020204020204" pitchFamily="34" charset="-122"/>
                <a:ea typeface="微软雅黑" panose="020B0503020204020204" pitchFamily="34" charset="-122"/>
              </a:rPr>
              <a:t>Selenium</a:t>
            </a:r>
            <a:r>
              <a:rPr lang="zh-CN" altLang="en-US" dirty="0" smtClean="0">
                <a:latin typeface="微软雅黑" panose="020B0503020204020204" pitchFamily="34" charset="-122"/>
                <a:ea typeface="微软雅黑" panose="020B0503020204020204" pitchFamily="34" charset="-122"/>
              </a:rPr>
              <a:t>来驱动有界面浏览器渲染动态数据，再去爬取页面数据。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485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学习及学术活动情况</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6388" name="文本框 7172"/>
          <p:cNvSpPr txBox="1">
            <a:spLocks noChangeArrowheads="1"/>
          </p:cNvSpPr>
          <p:nvPr/>
        </p:nvSpPr>
        <p:spPr bwMode="auto">
          <a:xfrm>
            <a:off x="1042988" y="1254125"/>
            <a:ext cx="7572375" cy="54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03330436"/>
              </p:ext>
            </p:extLst>
          </p:nvPr>
        </p:nvGraphicFramePr>
        <p:xfrm>
          <a:off x="1187624" y="1412776"/>
          <a:ext cx="6696745" cy="5116536"/>
        </p:xfrm>
        <a:graphic>
          <a:graphicData uri="http://schemas.openxmlformats.org/drawingml/2006/table">
            <a:tbl>
              <a:tblPr firstRow="1" firstCol="1" bandRow="1">
                <a:tableStyleId>{5C22544A-7EE6-4342-B048-85BDC9FD1C3A}</a:tableStyleId>
              </a:tblPr>
              <a:tblGrid>
                <a:gridCol w="2872248"/>
                <a:gridCol w="1164403"/>
                <a:gridCol w="1156243"/>
                <a:gridCol w="1503851"/>
              </a:tblGrid>
              <a:tr h="284252">
                <a:tc>
                  <a:txBody>
                    <a:bodyPr/>
                    <a:lstStyle/>
                    <a:p>
                      <a:pPr algn="l">
                        <a:spcAft>
                          <a:spcPts val="0"/>
                        </a:spcAft>
                      </a:pPr>
                      <a:r>
                        <a:rPr lang="zh-CN" sz="1400" kern="100" dirty="0">
                          <a:effectLst/>
                        </a:rPr>
                        <a:t>课程</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100">
                          <a:effectLst/>
                        </a:rPr>
                        <a:t>课程学分</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100">
                          <a:effectLst/>
                        </a:rPr>
                        <a:t>选修学期</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100">
                          <a:effectLst/>
                        </a:rPr>
                        <a:t>成绩</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传感器网络技术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88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高性能计算</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高级操作系统</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87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算法设计与分析</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82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人工智能</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分布式数据库</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论文写作与学术规范</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中国特色社会主义理论与实践研究</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83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口语交流</a:t>
                      </a:r>
                      <a:r>
                        <a:rPr lang="en-US" sz="1400" kern="0">
                          <a:effectLst/>
                        </a:rPr>
                        <a:t> I </a:t>
                      </a:r>
                      <a:r>
                        <a:rPr lang="zh-CN" sz="1400" kern="0">
                          <a:effectLst/>
                        </a:rPr>
                        <a:t>（基础口语表达）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阅读与写作</a:t>
                      </a:r>
                      <a:r>
                        <a:rPr lang="en-US" sz="1400" kern="0">
                          <a:effectLst/>
                        </a:rPr>
                        <a:t> I </a:t>
                      </a:r>
                      <a:r>
                        <a:rPr lang="zh-CN" sz="1400" kern="0">
                          <a:effectLst/>
                        </a:rPr>
                        <a:t>（基础读写技能）</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87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数理统计</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数据仓库技术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P</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信息检索与文本挖掘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95</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分布式对象技术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P</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中间件技术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P</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创业管理与企业家精神</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P</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284252">
                <a:tc>
                  <a:txBody>
                    <a:bodyPr/>
                    <a:lstStyle/>
                    <a:p>
                      <a:pPr algn="l" fontAlgn="ctr">
                        <a:spcAft>
                          <a:spcPts val="0"/>
                        </a:spcAft>
                        <a:tabLst>
                          <a:tab pos="239395" algn="l"/>
                        </a:tabLst>
                      </a:pPr>
                      <a:r>
                        <a:rPr lang="zh-CN" sz="1400" kern="0">
                          <a:effectLst/>
                        </a:rPr>
                        <a:t>马克思主义与社会科学方法论</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fontAlgn="ctr">
                        <a:spcAft>
                          <a:spcPts val="0"/>
                        </a:spcAft>
                        <a:tabLst>
                          <a:tab pos="239395" algn="l"/>
                        </a:tabLst>
                      </a:pPr>
                      <a:r>
                        <a:rPr lang="en-US" sz="1400" kern="0" dirty="0">
                          <a:effectLst/>
                        </a:rPr>
                        <a:t>P</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172"/>
                                        </p:tgtEl>
                                        <p:attrNameLst>
                                          <p:attrName>style.visibility</p:attrName>
                                        </p:attrNameLst>
                                      </p:cBhvr>
                                      <p:to>
                                        <p:strVal val="visible"/>
                                      </p:to>
                                    </p:set>
                                    <p:animEffect transition="in" filter="strips(downRight)">
                                      <p:cBhvr>
                                        <p:cTn id="11"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P spid="717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a:solidFill>
                  <a:schemeClr val="tx2"/>
                </a:solidFill>
                <a:latin typeface="Calibri" panose="020F0502020204030204" pitchFamily="34" charset="0"/>
                <a:ea typeface="微软雅黑" panose="020B0503020204020204" pitchFamily="34" charset="-122"/>
              </a:rPr>
              <a:t>现有</a:t>
            </a:r>
            <a:r>
              <a:rPr lang="zh-CN" altLang="en-US" sz="3600" dirty="0" smtClean="0">
                <a:solidFill>
                  <a:schemeClr val="tx2"/>
                </a:solidFill>
                <a:latin typeface="Calibri" panose="020F0502020204030204" pitchFamily="34" charset="0"/>
                <a:ea typeface="微软雅黑" panose="020B0503020204020204" pitchFamily="34" charset="-122"/>
              </a:rPr>
              <a:t>研究基础</a:t>
            </a:r>
            <a:endParaRPr lang="zh-CN" altLang="en-US" sz="3600" dirty="0">
              <a:solidFill>
                <a:schemeClr val="tx2"/>
              </a:solidFill>
              <a:latin typeface="Calibri" panose="020F0502020204030204" pitchFamily="34" charset="0"/>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669825355"/>
              </p:ext>
            </p:extLst>
          </p:nvPr>
        </p:nvGraphicFramePr>
        <p:xfrm>
          <a:off x="1043608" y="1844824"/>
          <a:ext cx="7416824" cy="4005872"/>
        </p:xfrm>
        <a:graphic>
          <a:graphicData uri="http://schemas.openxmlformats.org/drawingml/2006/table">
            <a:tbl>
              <a:tblPr firstRow="1" bandRow="1">
                <a:tableStyleId>{5C22544A-7EE6-4342-B048-85BDC9FD1C3A}</a:tableStyleId>
              </a:tblPr>
              <a:tblGrid>
                <a:gridCol w="2016224"/>
                <a:gridCol w="5400600"/>
              </a:tblGrid>
              <a:tr h="519832">
                <a:tc>
                  <a:txBody>
                    <a:bodyPr/>
                    <a:lstStyle/>
                    <a:p>
                      <a:pPr algn="ctr"/>
                      <a:r>
                        <a:rPr lang="zh-CN" altLang="en-US" dirty="0" smtClean="0">
                          <a:latin typeface="微软雅黑" panose="020B0503020204020204" pitchFamily="34" charset="-122"/>
                          <a:ea typeface="微软雅黑" panose="020B0503020204020204" pitchFamily="34" charset="-122"/>
                        </a:rPr>
                        <a:t>技术</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Selenium2</a:t>
                      </a:r>
                      <a:endParaRPr lang="zh-CN" altLang="en-US" dirty="0">
                        <a:latin typeface="微软雅黑" panose="020B0503020204020204" pitchFamily="34" charset="-122"/>
                        <a:ea typeface="微软雅黑" panose="020B0503020204020204" pitchFamily="34" charset="-122"/>
                      </a:endParaRPr>
                    </a:p>
                  </a:txBody>
                  <a:tcPr anchor="ctr"/>
                </a:tc>
              </a:tr>
              <a:tr h="488280">
                <a:tc>
                  <a:txBody>
                    <a:bodyPr/>
                    <a:lstStyle/>
                    <a:p>
                      <a:pPr algn="ctr"/>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拉勾网创业公司信息</a:t>
                      </a:r>
                    </a:p>
                  </a:txBody>
                  <a:tcPr anchor="ctr"/>
                </a:tc>
              </a:tr>
              <a:tr h="1341576">
                <a:tc>
                  <a:txBody>
                    <a:bodyPr/>
                    <a:lstStyle/>
                    <a:p>
                      <a:pPr algn="ctr"/>
                      <a:r>
                        <a:rPr lang="zh-CN" altLang="en-US" dirty="0" smtClean="0">
                          <a:latin typeface="微软雅黑" panose="020B0503020204020204" pitchFamily="34" charset="-122"/>
                          <a:ea typeface="微软雅黑" panose="020B0503020204020204" pitchFamily="34" charset="-122"/>
                        </a:rPr>
                        <a:t>爬虫优化</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不加载网页图片；</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抓包分析，将爬取网页改为直接请求</a:t>
                      </a:r>
                      <a:r>
                        <a:rPr lang="en-US" altLang="zh-CN" dirty="0" smtClean="0">
                          <a:latin typeface="微软雅黑" panose="020B0503020204020204" pitchFamily="34" charset="-122"/>
                          <a:ea typeface="微软雅黑" panose="020B0503020204020204" pitchFamily="34" charset="-122"/>
                        </a:rPr>
                        <a:t>JSON</a:t>
                      </a:r>
                      <a:r>
                        <a:rPr lang="zh-CN" altLang="en-US" dirty="0" smtClean="0">
                          <a:latin typeface="微软雅黑" panose="020B0503020204020204" pitchFamily="34" charset="-122"/>
                          <a:ea typeface="微软雅黑" panose="020B0503020204020204" pitchFamily="34" charset="-122"/>
                        </a:rPr>
                        <a:t>数据；</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多进程并行爬取；</a:t>
                      </a:r>
                      <a:endParaRPr lang="zh-CN" altLang="en-US" dirty="0">
                        <a:latin typeface="微软雅黑" panose="020B0503020204020204" pitchFamily="34" charset="-122"/>
                        <a:ea typeface="微软雅黑" panose="020B0503020204020204" pitchFamily="34" charset="-122"/>
                      </a:endParaRPr>
                    </a:p>
                  </a:txBody>
                  <a:tcPr anchor="ctr"/>
                </a:tc>
              </a:tr>
              <a:tr h="1656184">
                <a:tc>
                  <a:txBody>
                    <a:bodyPr/>
                    <a:lstStyle/>
                    <a:p>
                      <a:pPr algn="ctr"/>
                      <a:r>
                        <a:rPr lang="zh-CN" altLang="en-US" dirty="0" smtClean="0">
                          <a:latin typeface="微软雅黑" panose="020B0503020204020204" pitchFamily="34" charset="-122"/>
                          <a:ea typeface="微软雅黑" panose="020B0503020204020204" pitchFamily="34" charset="-122"/>
                        </a:rPr>
                        <a:t>爬虫健壮性</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等待所有需要的</a:t>
                      </a:r>
                      <a:r>
                        <a:rPr lang="en-US" altLang="zh-CN" dirty="0" smtClean="0">
                          <a:latin typeface="微软雅黑" panose="020B0503020204020204" pitchFamily="34" charset="-122"/>
                          <a:ea typeface="微软雅黑" panose="020B0503020204020204" pitchFamily="34" charset="-122"/>
                        </a:rPr>
                        <a:t>DOM</a:t>
                      </a:r>
                      <a:r>
                        <a:rPr lang="zh-CN" altLang="en-US" dirty="0" smtClean="0">
                          <a:latin typeface="微软雅黑" panose="020B0503020204020204" pitchFamily="34" charset="-122"/>
                          <a:ea typeface="微软雅黑" panose="020B0503020204020204" pitchFamily="34" charset="-122"/>
                        </a:rPr>
                        <a:t>元素都加载完再使用</a:t>
                      </a:r>
                      <a:r>
                        <a:rPr lang="en-US" altLang="zh-CN" dirty="0" err="1" smtClean="0">
                          <a:latin typeface="微软雅黑" panose="020B0503020204020204" pitchFamily="34" charset="-122"/>
                          <a:ea typeface="微软雅黑" panose="020B0503020204020204" pitchFamily="34" charset="-122"/>
                        </a:rPr>
                        <a:t>BeautifulSoup</a:t>
                      </a:r>
                      <a:r>
                        <a:rPr lang="zh-CN" altLang="en-US" dirty="0" smtClean="0">
                          <a:latin typeface="微软雅黑" panose="020B0503020204020204" pitchFamily="34" charset="-122"/>
                          <a:ea typeface="微软雅黑" panose="020B0503020204020204" pitchFamily="34" charset="-122"/>
                        </a:rPr>
                        <a:t>解析，否则就等待；</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检测框架</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的异常情况并捕获；</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异常表明浏览器崩溃就重启浏览器继续爬；</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228319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可能遇到的困难和问题分析</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7" name="文本框 7172"/>
          <p:cNvSpPr txBox="1">
            <a:spLocks noChangeArrowheads="1"/>
          </p:cNvSpPr>
          <p:nvPr/>
        </p:nvSpPr>
        <p:spPr bwMode="auto">
          <a:xfrm>
            <a:off x="976389" y="1959318"/>
            <a:ext cx="7715771"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爬虫效率提升，受网络速率、代理</a:t>
            </a:r>
            <a:r>
              <a:rPr lang="en-US" altLang="zh-CN" dirty="0" smtClean="0">
                <a:latin typeface="微软雅黑" panose="020B0503020204020204" pitchFamily="34" charset="-122"/>
                <a:ea typeface="微软雅黑" panose="020B0503020204020204" pitchFamily="34" charset="-122"/>
              </a:rPr>
              <a:t>IP</a:t>
            </a:r>
            <a:r>
              <a:rPr lang="zh-CN" altLang="en-US" dirty="0" smtClean="0">
                <a:latin typeface="微软雅黑" panose="020B0503020204020204" pitchFamily="34" charset="-122"/>
                <a:ea typeface="微软雅黑" panose="020B0503020204020204" pitchFamily="34" charset="-122"/>
              </a:rPr>
              <a:t>的每秒允许的</a:t>
            </a:r>
            <a:r>
              <a:rPr lang="en-US" altLang="zh-CN" dirty="0" smtClean="0">
                <a:latin typeface="微软雅黑" panose="020B0503020204020204" pitchFamily="34" charset="-122"/>
                <a:ea typeface="微软雅黑" panose="020B0503020204020204" pitchFamily="34" charset="-122"/>
              </a:rPr>
              <a:t>HTTP</a:t>
            </a:r>
            <a:r>
              <a:rPr lang="zh-CN" altLang="en-US" dirty="0" smtClean="0">
                <a:latin typeface="微软雅黑" panose="020B0503020204020204" pitchFamily="34" charset="-122"/>
                <a:ea typeface="微软雅黑" panose="020B0503020204020204" pitchFamily="34" charset="-122"/>
              </a:rPr>
              <a:t>请求数限制</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爬</a:t>
            </a:r>
            <a:r>
              <a:rPr lang="zh-CN" altLang="en-US" dirty="0" smtClean="0">
                <a:latin typeface="微软雅黑" panose="020B0503020204020204" pitchFamily="34" charset="-122"/>
                <a:ea typeface="微软雅黑" panose="020B0503020204020204" pitchFamily="34" charset="-122"/>
              </a:rPr>
              <a:t>取到的数据可能有缺失不完整，需要进一步数据清洗</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数学模型的改进较为困难</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931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428750" y="2554288"/>
            <a:ext cx="66294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8000">
                <a:latin typeface="微软雅黑" panose="020B0503020204020204" pitchFamily="34" charset="-122"/>
                <a:ea typeface="微软雅黑" panose="020B0503020204020204" pitchFamily="34" charset="-122"/>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4"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trips(downRight)">
                                      <p:cBhvr>
                                        <p:cTn id="7"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p:bldP spid="14338" grpId="1" bldLvl="0"/>
      <p:bldP spid="14338" grpId="2" bldLvl="0"/>
      <p:bldP spid="14338" grpId="3" bldLvl="0"/>
      <p:bldP spid="14338" grpId="4"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学习及学术活动情况</a:t>
            </a:r>
          </a:p>
        </p:txBody>
      </p:sp>
      <p:sp>
        <p:nvSpPr>
          <p:cNvPr id="16388" name="文本框 7172"/>
          <p:cNvSpPr txBox="1">
            <a:spLocks noChangeArrowheads="1"/>
          </p:cNvSpPr>
          <p:nvPr/>
        </p:nvSpPr>
        <p:spPr bwMode="auto">
          <a:xfrm>
            <a:off x="827585" y="1527170"/>
            <a:ext cx="770485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2015</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7</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18</a:t>
            </a:r>
            <a:r>
              <a:rPr lang="zh-CN" altLang="en-US" sz="2000" dirty="0" smtClean="0">
                <a:latin typeface="微软雅黑" panose="020B0503020204020204" pitchFamily="34" charset="-122"/>
                <a:ea typeface="微软雅黑" panose="020B0503020204020204" pitchFamily="34" charset="-122"/>
              </a:rPr>
              <a:t>日，本人参加了由大连理工大学主办的</a:t>
            </a:r>
            <a:r>
              <a:rPr lang="en-US" altLang="zh-CN" sz="2000" dirty="0" smtClean="0">
                <a:latin typeface="微软雅黑" panose="020B0503020204020204" pitchFamily="34" charset="-122"/>
                <a:ea typeface="微软雅黑" panose="020B0503020204020204" pitchFamily="34" charset="-122"/>
              </a:rPr>
              <a:t>2015</a:t>
            </a:r>
            <a:r>
              <a:rPr lang="zh-CN" altLang="en-US" sz="2000" dirty="0" smtClean="0">
                <a:latin typeface="微软雅黑" panose="020B0503020204020204" pitchFamily="34" charset="-122"/>
                <a:ea typeface="微软雅黑" panose="020B0503020204020204" pitchFamily="34" charset="-122"/>
              </a:rPr>
              <a:t>年大数据分析与应用研讨会（</a:t>
            </a:r>
            <a:r>
              <a:rPr lang="en-US" altLang="zh-CN" sz="2000" dirty="0" smtClean="0">
                <a:latin typeface="微软雅黑" panose="020B0503020204020204" pitchFamily="34" charset="-122"/>
                <a:ea typeface="微软雅黑" panose="020B0503020204020204" pitchFamily="34" charset="-122"/>
              </a:rPr>
              <a:t>The 2015 International Workshop on Big Data Analytics and Applications</a:t>
            </a:r>
            <a:r>
              <a:rPr lang="zh-CN" altLang="en-US" sz="2000" dirty="0" smtClean="0">
                <a:latin typeface="微软雅黑" panose="020B0503020204020204" pitchFamily="34" charset="-122"/>
                <a:ea typeface="微软雅黑" panose="020B0503020204020204" pitchFamily="34" charset="-122"/>
              </a:rPr>
              <a:t>）。研讨会邀请了包括来自美国伊利诺大学芝加哥分校、美国罗格斯</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新泽西州立大学、美国纽约市立大学、中国科学技术大学的</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位海内外数据挖掘领域专家出席。</a:t>
            </a:r>
          </a:p>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本人认真听取了各位老师的报告，使自己对大数据时代各方面的发展有了较为深入的了解，对于机器学习的相关概念和研究方法有了深刻的认识。</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83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研究背景、目的和意义</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8436" name="文本框 7172"/>
          <p:cNvSpPr txBox="1">
            <a:spLocks noChangeArrowheads="1"/>
          </p:cNvSpPr>
          <p:nvPr/>
        </p:nvSpPr>
        <p:spPr bwMode="auto">
          <a:xfrm>
            <a:off x="971600" y="1526794"/>
            <a:ext cx="7643763"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网络舆情是大众就各种社会问题在现代的网络空间中发表的不同意见和态度的信息。因而有效的对网络上的舆情信息进行监控，实时掌握网络舆情信息的动态是非常有必要的。</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“大众创业万众创新”的提出，各种互联网应用创新和商业模式创新不断涌现，互联网移动化、产品化进程加快，中国创业热潮风生水起。</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研究背景、目的和意义</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8436" name="文本框 7172"/>
          <p:cNvSpPr txBox="1">
            <a:spLocks noChangeArrowheads="1"/>
          </p:cNvSpPr>
          <p:nvPr/>
        </p:nvSpPr>
        <p:spPr bwMode="auto">
          <a:xfrm>
            <a:off x="899592" y="1254125"/>
            <a:ext cx="7715771"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目前对网络舆情监控的研究较为成熟，</a:t>
            </a:r>
            <a:r>
              <a:rPr lang="zh-CN" altLang="en-US" sz="2000" dirty="0">
                <a:latin typeface="微软雅黑" panose="020B0503020204020204" pitchFamily="34" charset="-122"/>
                <a:ea typeface="微软雅黑" panose="020B0503020204020204" pitchFamily="34" charset="-122"/>
              </a:rPr>
              <a:t>针对近年创业热潮的分析监控的研究暂时为空白，将已有对舆情监控的研究方法和分析，运用到对创业突发热点的分析</a:t>
            </a:r>
            <a:r>
              <a:rPr lang="zh-CN" altLang="en-US" sz="2000" dirty="0" smtClean="0">
                <a:latin typeface="微软雅黑" panose="020B0503020204020204" pitchFamily="34" charset="-122"/>
                <a:ea typeface="微软雅黑" panose="020B0503020204020204" pitchFamily="34" charset="-122"/>
              </a:rPr>
              <a:t>上来。如果能够对创业数据进行分析，获得较为准确的创业热点信息，那么可以为</a:t>
            </a:r>
            <a:r>
              <a:rPr lang="zh-CN" altLang="en-US" sz="2000" dirty="0">
                <a:latin typeface="微软雅黑" panose="020B0503020204020204" pitchFamily="34" charset="-122"/>
                <a:ea typeface="微软雅黑" panose="020B0503020204020204" pitchFamily="34" charset="-122"/>
              </a:rPr>
              <a:t>众多创业者投资者提供有参考价值的创业热点</a:t>
            </a:r>
            <a:r>
              <a:rPr lang="zh-CN" altLang="en-US" sz="2000" dirty="0" smtClean="0">
                <a:latin typeface="微软雅黑" panose="020B0503020204020204" pitchFamily="34" charset="-122"/>
                <a:ea typeface="微软雅黑" panose="020B0503020204020204" pitchFamily="34" charset="-122"/>
              </a:rPr>
              <a:t>数据。</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对创业突发热点数据的抓取分析，能够及时发现热点话题，对创业者来讲，能够看清当下现状，拨开创业迷雾，避免盲目创业，抢占先机。对投资者来讲，能够提供更好的投资选择，降低投资风险的同时追求高回报。</a:t>
            </a:r>
          </a:p>
        </p:txBody>
      </p:sp>
    </p:spTree>
    <p:extLst>
      <p:ext uri="{BB962C8B-B14F-4D97-AF65-F5344CB8AC3E}">
        <p14:creationId xmlns:p14="http://schemas.microsoft.com/office/powerpoint/2010/main" val="2412242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国内外研究现状</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8436" name="文本框 7172"/>
          <p:cNvSpPr txBox="1">
            <a:spLocks noChangeArrowheads="1"/>
          </p:cNvSpPr>
          <p:nvPr/>
        </p:nvSpPr>
        <p:spPr bwMode="auto">
          <a:xfrm>
            <a:off x="1115616" y="1873738"/>
            <a:ext cx="7488832"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近年国外对舆情的研究很早，而且有专门的舆情机构进行深入的研究。国外相关方面最早的研究是</a:t>
            </a:r>
            <a:r>
              <a:rPr lang="en-US" altLang="zh-CN" dirty="0" smtClean="0">
                <a:latin typeface="微软雅黑" panose="020B0503020204020204" pitchFamily="34" charset="-122"/>
                <a:ea typeface="微软雅黑" panose="020B0503020204020204" pitchFamily="34" charset="-122"/>
              </a:rPr>
              <a:t>1998</a:t>
            </a:r>
            <a:r>
              <a:rPr lang="zh-CN" altLang="en-US" dirty="0" smtClean="0">
                <a:latin typeface="微软雅黑" panose="020B0503020204020204" pitchFamily="34" charset="-122"/>
                <a:ea typeface="微软雅黑" panose="020B0503020204020204" pitchFamily="34" charset="-122"/>
              </a:rPr>
              <a:t>年美国国防部提出的话题发现与跟踪技术（</a:t>
            </a:r>
            <a:r>
              <a:rPr lang="en-US" altLang="zh-CN" dirty="0" smtClean="0">
                <a:latin typeface="微软雅黑" panose="020B0503020204020204" pitchFamily="34" charset="-122"/>
                <a:ea typeface="微软雅黑" panose="020B0503020204020204" pitchFamily="34" charset="-122"/>
              </a:rPr>
              <a:t>Topic Detection and Tracking</a:t>
            </a:r>
            <a:r>
              <a:rPr lang="zh-CN" altLang="en-US" dirty="0" smtClean="0">
                <a:latin typeface="微软雅黑" panose="020B0503020204020204" pitchFamily="34" charset="-122"/>
                <a:ea typeface="微软雅黑" panose="020B0503020204020204" pitchFamily="34" charset="-122"/>
              </a:rPr>
              <a:t>，简写为</a:t>
            </a:r>
            <a:r>
              <a:rPr lang="en-US" altLang="zh-CN" dirty="0" smtClean="0">
                <a:latin typeface="微软雅黑" panose="020B0503020204020204" pitchFamily="34" charset="-122"/>
                <a:ea typeface="微软雅黑" panose="020B0503020204020204" pitchFamily="34" charset="-122"/>
              </a:rPr>
              <a:t>TDT</a:t>
            </a:r>
            <a:r>
              <a:rPr lang="zh-CN" altLang="en-US" dirty="0" smtClean="0">
                <a:latin typeface="微软雅黑" panose="020B0503020204020204" pitchFamily="34" charset="-122"/>
                <a:ea typeface="微软雅黑" panose="020B0503020204020204" pitchFamily="34" charset="-122"/>
              </a:rPr>
              <a:t>），旨在研究在大量新闻数据中发现重要信息，希望在没有人工干预的情况下自动判断新闻数据的主题</a:t>
            </a:r>
            <a:r>
              <a:rPr lang="zh-CN" altLang="en-US" dirty="0">
                <a:latin typeface="微软雅黑" panose="020B0503020204020204" pitchFamily="34" charset="-122"/>
                <a:ea typeface="微软雅黑" panose="020B0503020204020204" pitchFamily="34" charset="-122"/>
              </a:rPr>
              <a:t>。网络舆情热点发现的研究就是以</a:t>
            </a:r>
            <a:r>
              <a:rPr lang="en-US" altLang="zh-CN" dirty="0">
                <a:latin typeface="微软雅黑" panose="020B0503020204020204" pitchFamily="34" charset="-122"/>
                <a:ea typeface="微软雅黑" panose="020B0503020204020204" pitchFamily="34" charset="-122"/>
              </a:rPr>
              <a:t>TDT</a:t>
            </a:r>
            <a:r>
              <a:rPr lang="zh-CN" altLang="en-US" dirty="0">
                <a:latin typeface="微软雅黑" panose="020B0503020204020204" pitchFamily="34" charset="-122"/>
                <a:ea typeface="微软雅黑" panose="020B0503020204020204" pitchFamily="34" charset="-122"/>
              </a:rPr>
              <a:t>的研究为基础进行的。</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相对来说国内对网络舆情领域的研究起步较晚，我国网络舆情的研究从</a:t>
            </a:r>
            <a:r>
              <a:rPr lang="en-US" altLang="zh-CN" dirty="0" smtClean="0">
                <a:latin typeface="微软雅黑" panose="020B0503020204020204" pitchFamily="34" charset="-122"/>
                <a:ea typeface="微软雅黑" panose="020B0503020204020204" pitchFamily="34" charset="-122"/>
              </a:rPr>
              <a:t>2005</a:t>
            </a:r>
            <a:r>
              <a:rPr lang="zh-CN" altLang="en-US" dirty="0" smtClean="0">
                <a:latin typeface="微软雅黑" panose="020B0503020204020204" pitchFamily="34" charset="-122"/>
                <a:ea typeface="微软雅黑" panose="020B0503020204020204" pitchFamily="34" charset="-122"/>
              </a:rPr>
              <a:t>年开始，除理论研究外，还提出了不少网络舆情信息挖掘与分析的模型。</a:t>
            </a:r>
          </a:p>
        </p:txBody>
      </p:sp>
      <p:sp>
        <p:nvSpPr>
          <p:cNvPr id="3" name="文本框 2"/>
          <p:cNvSpPr txBox="1"/>
          <p:nvPr/>
        </p:nvSpPr>
        <p:spPr>
          <a:xfrm>
            <a:off x="827584" y="1444714"/>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smtClean="0">
                <a:solidFill>
                  <a:schemeClr val="tx2"/>
                </a:solidFill>
                <a:latin typeface="微软雅黑" panose="020B0503020204020204" pitchFamily="34" charset="-122"/>
                <a:ea typeface="微软雅黑" panose="020B0503020204020204" pitchFamily="34" charset="-122"/>
              </a:rPr>
              <a:t>网络舆情研究</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891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国内外研究现状</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8436" name="文本框 7172"/>
          <p:cNvSpPr txBox="1">
            <a:spLocks noChangeArrowheads="1"/>
          </p:cNvSpPr>
          <p:nvPr/>
        </p:nvSpPr>
        <p:spPr bwMode="auto">
          <a:xfrm>
            <a:off x="1115616" y="1844824"/>
            <a:ext cx="748883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最初的主题模型是潜在语义索引（</a:t>
            </a:r>
            <a:r>
              <a:rPr lang="en-US" altLang="zh-CN" dirty="0" smtClean="0">
                <a:latin typeface="微软雅黑" panose="020B0503020204020204" pitchFamily="34" charset="-122"/>
                <a:ea typeface="微软雅黑" panose="020B0503020204020204" pitchFamily="34" charset="-122"/>
              </a:rPr>
              <a:t>Latent Semantic Index</a:t>
            </a:r>
            <a:r>
              <a:rPr lang="zh-CN" altLang="en-US" dirty="0" smtClean="0">
                <a:latin typeface="微软雅黑" panose="020B0503020204020204" pitchFamily="34" charset="-122"/>
                <a:ea typeface="微软雅黑" panose="020B0503020204020204" pitchFamily="34" charset="-122"/>
              </a:rPr>
              <a:t>，简称 </a:t>
            </a:r>
            <a:r>
              <a:rPr lang="en-US" altLang="zh-CN" dirty="0" smtClean="0">
                <a:latin typeface="微软雅黑" panose="020B0503020204020204" pitchFamily="34" charset="-122"/>
                <a:ea typeface="微软雅黑" panose="020B0503020204020204" pitchFamily="34" charset="-122"/>
              </a:rPr>
              <a:t>LSI</a:t>
            </a:r>
            <a:r>
              <a:rPr lang="zh-CN" altLang="en-US" dirty="0" smtClean="0">
                <a:latin typeface="微软雅黑" panose="020B0503020204020204" pitchFamily="34" charset="-122"/>
                <a:ea typeface="微软雅黑" panose="020B0503020204020204" pitchFamily="34" charset="-122"/>
              </a:rPr>
              <a:t>），是由</a:t>
            </a:r>
            <a:r>
              <a:rPr lang="en-US" altLang="zh-CN" dirty="0" smtClean="0">
                <a:latin typeface="微软雅黑" panose="020B0503020204020204" pitchFamily="34" charset="-122"/>
                <a:ea typeface="微软雅黑" panose="020B0503020204020204" pitchFamily="34" charset="-122"/>
              </a:rPr>
              <a:t>Scott</a:t>
            </a:r>
            <a:r>
              <a:rPr lang="zh-CN" altLang="en-US" dirty="0" smtClean="0">
                <a:latin typeface="微软雅黑" panose="020B0503020204020204" pitchFamily="34" charset="-122"/>
                <a:ea typeface="微软雅黑" panose="020B0503020204020204" pitchFamily="34" charset="-122"/>
              </a:rPr>
              <a:t>等人于</a:t>
            </a:r>
            <a:r>
              <a:rPr lang="en-US" altLang="zh-CN" dirty="0" smtClean="0">
                <a:latin typeface="微软雅黑" panose="020B0503020204020204" pitchFamily="34" charset="-122"/>
                <a:ea typeface="微软雅黑" panose="020B0503020204020204" pitchFamily="34" charset="-122"/>
              </a:rPr>
              <a:t>1990</a:t>
            </a:r>
            <a:r>
              <a:rPr lang="zh-CN" altLang="en-US" dirty="0" smtClean="0">
                <a:latin typeface="微软雅黑" panose="020B0503020204020204" pitchFamily="34" charset="-122"/>
                <a:ea typeface="微软雅黑" panose="020B0503020204020204" pitchFamily="34" charset="-122"/>
              </a:rPr>
              <a:t>年提出，它通过对矩阵进行奇异值分解达到降维的作用，同时能够起到同义词和多义词的冗余信息的消除作用。</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1999 </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Hoffman</a:t>
            </a:r>
            <a:r>
              <a:rPr lang="zh-CN" altLang="en-US" dirty="0" smtClean="0">
                <a:latin typeface="微软雅黑" panose="020B0503020204020204" pitchFamily="34" charset="-122"/>
                <a:ea typeface="微软雅黑" panose="020B0503020204020204" pitchFamily="34" charset="-122"/>
              </a:rPr>
              <a:t>把概率的思想引入到了 </a:t>
            </a:r>
            <a:r>
              <a:rPr lang="en-US" altLang="zh-CN" dirty="0" smtClean="0">
                <a:latin typeface="微软雅黑" panose="020B0503020204020204" pitchFamily="34" charset="-122"/>
                <a:ea typeface="微软雅黑" panose="020B0503020204020204" pitchFamily="34" charset="-122"/>
              </a:rPr>
              <a:t>LSI </a:t>
            </a:r>
            <a:r>
              <a:rPr lang="zh-CN" altLang="en-US" dirty="0" smtClean="0">
                <a:latin typeface="微软雅黑" panose="020B0503020204020204" pitchFamily="34" charset="-122"/>
                <a:ea typeface="微软雅黑" panose="020B0503020204020204" pitchFamily="34" charset="-122"/>
              </a:rPr>
              <a:t>模型当中，用概率方法取代</a:t>
            </a:r>
            <a:r>
              <a:rPr lang="en-US" altLang="zh-CN" dirty="0" smtClean="0">
                <a:latin typeface="微软雅黑" panose="020B0503020204020204" pitchFamily="34" charset="-122"/>
                <a:ea typeface="微软雅黑" panose="020B0503020204020204" pitchFamily="34" charset="-122"/>
              </a:rPr>
              <a:t>LSI </a:t>
            </a:r>
            <a:r>
              <a:rPr lang="zh-CN" altLang="en-US" dirty="0" smtClean="0">
                <a:latin typeface="微软雅黑" panose="020B0503020204020204" pitchFamily="34" charset="-122"/>
                <a:ea typeface="微软雅黑" panose="020B0503020204020204" pitchFamily="34" charset="-122"/>
              </a:rPr>
              <a:t>中的奇异值分解，提出了</a:t>
            </a:r>
            <a:r>
              <a:rPr lang="en-US" altLang="zh-CN" dirty="0" err="1" smtClean="0">
                <a:latin typeface="微软雅黑" panose="020B0503020204020204" pitchFamily="34" charset="-122"/>
                <a:ea typeface="微软雅黑" panose="020B0503020204020204" pitchFamily="34" charset="-122"/>
              </a:rPr>
              <a:t>pLSI</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Probabilistic LSI</a:t>
            </a:r>
            <a:r>
              <a:rPr lang="zh-CN" altLang="en-US" dirty="0" smtClean="0">
                <a:latin typeface="微软雅黑" panose="020B0503020204020204" pitchFamily="34" charset="-122"/>
                <a:ea typeface="微软雅黑" panose="020B0503020204020204" pitchFamily="34" charset="-122"/>
              </a:rPr>
              <a:t>），称为概率潜在语义索引模型。</a:t>
            </a:r>
            <a:r>
              <a:rPr lang="en-US" altLang="zh-CN" dirty="0" err="1" smtClean="0">
                <a:latin typeface="微软雅黑" panose="020B0503020204020204" pitchFamily="34" charset="-122"/>
                <a:ea typeface="微软雅黑" panose="020B0503020204020204" pitchFamily="34" charset="-122"/>
              </a:rPr>
              <a:t>pLSA</a:t>
            </a:r>
            <a:r>
              <a:rPr lang="zh-CN" altLang="en-US" dirty="0" smtClean="0">
                <a:latin typeface="微软雅黑" panose="020B0503020204020204" pitchFamily="34" charset="-122"/>
                <a:ea typeface="微软雅黑" panose="020B0503020204020204" pitchFamily="34" charset="-122"/>
              </a:rPr>
              <a:t>认为主题是可以通过似然函数来估计的单词的概率分布。</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2003</a:t>
            </a:r>
            <a:r>
              <a:rPr lang="zh-CN" altLang="en-US" dirty="0" smtClean="0">
                <a:latin typeface="微软雅黑" panose="020B0503020204020204" pitchFamily="34" charset="-122"/>
                <a:ea typeface="微软雅黑" panose="020B0503020204020204" pitchFamily="34" charset="-122"/>
              </a:rPr>
              <a:t>年</a:t>
            </a:r>
            <a:r>
              <a:rPr lang="en-US" altLang="zh-CN" dirty="0" err="1" smtClean="0">
                <a:latin typeface="微软雅黑" panose="020B0503020204020204" pitchFamily="34" charset="-122"/>
                <a:ea typeface="微软雅黑" panose="020B0503020204020204" pitchFamily="34" charset="-122"/>
              </a:rPr>
              <a:t>Blei</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等人进一步改进了</a:t>
            </a:r>
            <a:r>
              <a:rPr lang="en-US" altLang="zh-CN" dirty="0" err="1" smtClean="0">
                <a:latin typeface="微软雅黑" panose="020B0503020204020204" pitchFamily="34" charset="-122"/>
                <a:ea typeface="微软雅黑" panose="020B0503020204020204" pitchFamily="34" charset="-122"/>
              </a:rPr>
              <a:t>pLSA</a:t>
            </a:r>
            <a:r>
              <a:rPr lang="zh-CN" altLang="en-US" dirty="0" smtClean="0">
                <a:latin typeface="微软雅黑" panose="020B0503020204020204" pitchFamily="34" charset="-122"/>
                <a:ea typeface="微软雅黑" panose="020B0503020204020204" pitchFamily="34" charset="-122"/>
              </a:rPr>
              <a:t>，认为不但主题是单词的概率分布，而且文档也是主题的概率分布，并提出了</a:t>
            </a:r>
            <a:r>
              <a:rPr lang="en-US" altLang="zh-CN" dirty="0" smtClean="0">
                <a:latin typeface="微软雅黑" panose="020B0503020204020204" pitchFamily="34" charset="-122"/>
                <a:ea typeface="微软雅黑" panose="020B0503020204020204" pitchFamily="34" charset="-122"/>
              </a:rPr>
              <a:t>LDA</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Latent </a:t>
            </a:r>
            <a:r>
              <a:rPr lang="en-US" altLang="zh-CN" dirty="0" err="1" smtClean="0">
                <a:latin typeface="微软雅黑" panose="020B0503020204020204" pitchFamily="34" charset="-122"/>
                <a:ea typeface="微软雅黑" panose="020B0503020204020204" pitchFamily="34" charset="-122"/>
              </a:rPr>
              <a:t>Dirichlet</a:t>
            </a:r>
            <a:r>
              <a:rPr lang="en-US" altLang="zh-CN" dirty="0" smtClean="0">
                <a:latin typeface="微软雅黑" panose="020B0503020204020204" pitchFamily="34" charset="-122"/>
                <a:ea typeface="微软雅黑" panose="020B0503020204020204" pitchFamily="34" charset="-122"/>
              </a:rPr>
              <a:t> Allocation</a:t>
            </a:r>
            <a:r>
              <a:rPr lang="zh-CN" altLang="en-US" dirty="0" smtClean="0">
                <a:latin typeface="微软雅黑" panose="020B0503020204020204" pitchFamily="34" charset="-122"/>
                <a:ea typeface="微软雅黑" panose="020B0503020204020204" pitchFamily="34" charset="-122"/>
              </a:rPr>
              <a:t>）主题模型。</a:t>
            </a:r>
          </a:p>
        </p:txBody>
      </p:sp>
      <p:sp>
        <p:nvSpPr>
          <p:cNvPr id="3" name="文本框 2"/>
          <p:cNvSpPr txBox="1"/>
          <p:nvPr/>
        </p:nvSpPr>
        <p:spPr>
          <a:xfrm>
            <a:off x="827584" y="1444714"/>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smtClean="0">
                <a:solidFill>
                  <a:schemeClr val="tx2"/>
                </a:solidFill>
                <a:latin typeface="微软雅黑" panose="020B0503020204020204" pitchFamily="34" charset="-122"/>
                <a:ea typeface="微软雅黑" panose="020B0503020204020204" pitchFamily="34" charset="-122"/>
              </a:rPr>
              <a:t>主题模型研究</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597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p>
        </p:txBody>
      </p:sp>
      <p:sp>
        <p:nvSpPr>
          <p:cNvPr id="22532" name="文本框 7172"/>
          <p:cNvSpPr txBox="1">
            <a:spLocks noChangeArrowheads="1"/>
          </p:cNvSpPr>
          <p:nvPr/>
        </p:nvSpPr>
        <p:spPr bwMode="auto">
          <a:xfrm>
            <a:off x="957262" y="1772816"/>
            <a:ext cx="7572375"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本文以网络舆情监控为基础，通过对大量创业数据的爬取，构建自己的创业信息数据库，先对数据做预处理，进而使用</a:t>
            </a:r>
            <a:r>
              <a:rPr lang="en-US" altLang="zh-CN" sz="2000" dirty="0" smtClean="0">
                <a:latin typeface="微软雅黑" panose="020B0503020204020204" pitchFamily="34" charset="-122"/>
                <a:ea typeface="微软雅黑" panose="020B0503020204020204" pitchFamily="34" charset="-122"/>
              </a:rPr>
              <a:t>LDA</a:t>
            </a:r>
            <a:r>
              <a:rPr lang="zh-CN" altLang="en-US" sz="2000" dirty="0" smtClean="0">
                <a:latin typeface="微软雅黑" panose="020B0503020204020204" pitchFamily="34" charset="-122"/>
                <a:ea typeface="微软雅黑" panose="020B0503020204020204" pitchFamily="34" charset="-122"/>
              </a:rPr>
              <a:t>主题模型进行创业热点分析。</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835696" y="4437112"/>
            <a:ext cx="1296144"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信息采集</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3770212" y="4437112"/>
            <a:ext cx="1449859"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信息预处理</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858442" y="4437112"/>
            <a:ext cx="1737893"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LDA</a:t>
            </a:r>
            <a:r>
              <a:rPr lang="zh-CN" altLang="en-US" dirty="0" smtClean="0">
                <a:latin typeface="微软雅黑" panose="020B0503020204020204" pitchFamily="34" charset="-122"/>
                <a:ea typeface="微软雅黑" panose="020B0503020204020204" pitchFamily="34" charset="-122"/>
              </a:rPr>
              <a:t>主题模型</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a:xfrm>
            <a:off x="3131840" y="4725144"/>
            <a:ext cx="63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8" idx="1"/>
          </p:cNvCxnSpPr>
          <p:nvPr/>
        </p:nvCxnSpPr>
        <p:spPr>
          <a:xfrm>
            <a:off x="5220071" y="4725144"/>
            <a:ext cx="63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u=2673549120,73052006&amp;fm=51&amp;gp=0"/>
          <p:cNvPicPr>
            <a:picLocks noChangeAspect="1" noChangeArrowheads="1"/>
          </p:cNvPicPr>
          <p:nvPr/>
        </p:nvPicPr>
        <p:blipFill>
          <a:blip r:embed="rId3">
            <a:extLst>
              <a:ext uri="{28A0092B-C50C-407E-A947-70E740481C1C}">
                <a14:useLocalDpi xmlns:a14="http://schemas.microsoft.com/office/drawing/2010/main" val="0"/>
              </a:ext>
            </a:extLst>
          </a:blip>
          <a:srcRect l="11844" t="10431" r="9882" b="9647"/>
          <a:stretch>
            <a:fillRect/>
          </a:stretch>
        </p:blipFill>
        <p:spPr bwMode="auto">
          <a:xfrm>
            <a:off x="323850" y="188913"/>
            <a:ext cx="1266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1652588" y="1046163"/>
            <a:ext cx="6962775" cy="1587"/>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7172" name="Rectangle 4"/>
          <p:cNvSpPr>
            <a:spLocks noGrp="1" noChangeArrowheads="1"/>
          </p:cNvSpPr>
          <p:nvPr/>
        </p:nvSpPr>
        <p:spPr bwMode="auto">
          <a:xfrm>
            <a:off x="457200" y="117475"/>
            <a:ext cx="822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dirty="0" smtClean="0">
                <a:solidFill>
                  <a:schemeClr val="tx2"/>
                </a:solidFill>
                <a:latin typeface="Calibri" panose="020F0502020204030204" pitchFamily="34" charset="0"/>
                <a:ea typeface="微软雅黑" panose="020B0503020204020204" pitchFamily="34" charset="-122"/>
              </a:rPr>
              <a:t>主要研究内容及方法</a:t>
            </a:r>
            <a:endParaRPr lang="zh-CN" altLang="en-US" sz="3600" dirty="0">
              <a:solidFill>
                <a:schemeClr val="tx2"/>
              </a:solidFill>
              <a:latin typeface="Calibri" panose="020F0502020204030204" pitchFamily="34" charset="0"/>
              <a:ea typeface="微软雅黑" panose="020B0503020204020204" pitchFamily="34" charset="-122"/>
            </a:endParaRPr>
          </a:p>
        </p:txBody>
      </p:sp>
      <p:sp>
        <p:nvSpPr>
          <p:cNvPr id="18436" name="文本框 7172"/>
          <p:cNvSpPr txBox="1">
            <a:spLocks noChangeArrowheads="1"/>
          </p:cNvSpPr>
          <p:nvPr/>
        </p:nvSpPr>
        <p:spPr bwMode="auto">
          <a:xfrm>
            <a:off x="1115616" y="2411413"/>
            <a:ext cx="7715771"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创业数据来源： 拉勾网、</a:t>
            </a:r>
            <a:r>
              <a:rPr lang="en-US" altLang="zh-CN" dirty="0" smtClean="0">
                <a:latin typeface="微软雅黑" panose="020B0503020204020204" pitchFamily="34" charset="-122"/>
                <a:ea typeface="微软雅黑" panose="020B0503020204020204" pitchFamily="34" charset="-122"/>
              </a:rPr>
              <a:t>36</a:t>
            </a:r>
            <a:r>
              <a:rPr lang="zh-CN" altLang="en-US" dirty="0" smtClean="0">
                <a:latin typeface="微软雅黑" panose="020B0503020204020204" pitchFamily="34" charset="-122"/>
                <a:ea typeface="微软雅黑" panose="020B0503020204020204" pitchFamily="34" charset="-122"/>
              </a:rPr>
              <a:t>氪、</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桔子、创业邦等</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网页共同点：动态网页、数据由</a:t>
            </a:r>
            <a:r>
              <a:rPr lang="en-US" altLang="zh-CN" dirty="0" smtClean="0">
                <a:latin typeface="微软雅黑" panose="020B0503020204020204" pitchFamily="34" charset="-122"/>
                <a:ea typeface="微软雅黑" panose="020B0503020204020204" pitchFamily="34" charset="-122"/>
              </a:rPr>
              <a:t>Ajax</a:t>
            </a:r>
            <a:r>
              <a:rPr lang="zh-CN" altLang="en-US" dirty="0" smtClean="0">
                <a:latin typeface="微软雅黑" panose="020B0503020204020204" pitchFamily="34" charset="-122"/>
                <a:ea typeface="微软雅黑" panose="020B0503020204020204" pitchFamily="34" charset="-122"/>
              </a:rPr>
              <a:t>异步加载</a:t>
            </a:r>
            <a:endParaRPr lang="en-US" altLang="zh-CN" dirty="0" smtClean="0">
              <a:latin typeface="微软雅黑" panose="020B0503020204020204" pitchFamily="34" charset="-122"/>
              <a:ea typeface="微软雅黑" panose="020B0503020204020204" pitchFamily="34" charset="-122"/>
            </a:endParaRP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动态爬虫工具：</a:t>
            </a:r>
            <a:r>
              <a:rPr lang="en-US" altLang="zh-CN" dirty="0" smtClean="0">
                <a:latin typeface="微软雅黑" panose="020B0503020204020204" pitchFamily="34" charset="-122"/>
                <a:ea typeface="微软雅黑" panose="020B0503020204020204" pitchFamily="34" charset="-122"/>
              </a:rPr>
              <a:t>Selenium2</a:t>
            </a:r>
          </a:p>
          <a:p>
            <a:pPr eaLnBrk="1" hangingPunct="1">
              <a:lnSpc>
                <a:spcPct val="17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数据存储：</a:t>
            </a:r>
            <a:r>
              <a:rPr lang="en-US" altLang="zh-CN" dirty="0" smtClean="0">
                <a:latin typeface="微软雅黑" panose="020B0503020204020204" pitchFamily="34" charset="-122"/>
                <a:ea typeface="微软雅黑" panose="020B0503020204020204" pitchFamily="34" charset="-122"/>
              </a:rPr>
              <a:t>MongoDB</a:t>
            </a:r>
            <a:r>
              <a:rPr lang="zh-CN" altLang="en-US" dirty="0" smtClean="0">
                <a:latin typeface="微软雅黑" panose="020B0503020204020204" pitchFamily="34" charset="-122"/>
                <a:ea typeface="微软雅黑" panose="020B0503020204020204" pitchFamily="34" charset="-122"/>
              </a:rPr>
              <a:t>数据库</a:t>
            </a:r>
            <a:endParaRPr lang="en-US" altLang="zh-CN"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903024" y="1849408"/>
            <a:ext cx="149912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smtClean="0">
                <a:solidFill>
                  <a:schemeClr val="tx2"/>
                </a:solidFill>
                <a:latin typeface="微软雅黑" panose="020B0503020204020204" pitchFamily="34" charset="-122"/>
                <a:ea typeface="微软雅黑" panose="020B0503020204020204" pitchFamily="34" charset="-122"/>
              </a:rPr>
              <a:t>信息采集</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398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strips(downRight)">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755</TotalTime>
  <Pages>0</Pages>
  <Words>1717</Words>
  <Characters>0</Characters>
  <Application>Microsoft Office PowerPoint</Application>
  <DocSecurity>0</DocSecurity>
  <PresentationFormat>全屏显示(4:3)</PresentationFormat>
  <Lines>0</Lines>
  <Paragraphs>222</Paragraphs>
  <Slides>22</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黑体</vt:lpstr>
      <vt:lpstr>宋体</vt:lpstr>
      <vt:lpstr>微软雅黑</vt:lpstr>
      <vt:lpstr>Arial</vt:lpstr>
      <vt:lpstr>Calibri</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ChenJuan</dc:creator>
  <cp:keywords/>
  <dc:description/>
  <cp:lastModifiedBy>zml</cp:lastModifiedBy>
  <cp:revision>175</cp:revision>
  <dcterms:created xsi:type="dcterms:W3CDTF">2011-09-15T07:28:34Z</dcterms:created>
  <dcterms:modified xsi:type="dcterms:W3CDTF">2017-01-04T12:04:12Z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