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79" d="100"/>
          <a:sy n="79" d="100"/>
        </p:scale>
        <p:origin x="1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85397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401698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398024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352268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354967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356668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294994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27442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216522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2197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45B2E9-9311-41A8-A7E3-0FBAB37E8AC7}" type="datetimeFigureOut">
              <a:rPr lang="zh-CN" altLang="en-US" smtClean="0"/>
              <a:t>2015/4/16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189487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5B2E9-9311-41A8-A7E3-0FBAB37E8AC7}" type="datetimeFigureOut">
              <a:rPr lang="zh-CN" altLang="en-US" smtClean="0"/>
              <a:t>2015/4/16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AE7C7-2F44-4D3A-920A-63F8A16CE0EA}" type="slidenum">
              <a:rPr lang="zh-CN" altLang="en-US" smtClean="0"/>
              <a:t>‹#›</a:t>
            </a:fld>
            <a:endParaRPr lang="zh-CN" altLang="en-US"/>
          </a:p>
        </p:txBody>
      </p:sp>
    </p:spTree>
    <p:extLst>
      <p:ext uri="{BB962C8B-B14F-4D97-AF65-F5344CB8AC3E}">
        <p14:creationId xmlns:p14="http://schemas.microsoft.com/office/powerpoint/2010/main" val="304056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069432" y="1010656"/>
            <a:ext cx="7748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743200" y="1010656"/>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65094" y="1010656"/>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86988" y="1010656"/>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65094" y="1732550"/>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186988" y="1732550"/>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908882" y="1732550"/>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86988" y="2454443"/>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08882" y="2454443"/>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30776" y="2454443"/>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920912" y="3176336"/>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642806" y="3176336"/>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364700" y="3176336"/>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642806" y="3898230"/>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364700" y="3898230"/>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086594" y="3898230"/>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905631" y="569135"/>
            <a:ext cx="421106" cy="369332"/>
          </a:xfrm>
          <a:prstGeom prst="rect">
            <a:avLst/>
          </a:prstGeom>
          <a:noFill/>
        </p:spPr>
        <p:txBody>
          <a:bodyPr wrap="square" rtlCol="0">
            <a:spAutoFit/>
          </a:bodyPr>
          <a:lstStyle/>
          <a:p>
            <a:r>
              <a:rPr lang="en-US" altLang="zh-CN" dirty="0" smtClean="0"/>
              <a:t>1</a:t>
            </a:r>
            <a:endParaRPr lang="zh-CN" altLang="en-US" dirty="0"/>
          </a:p>
        </p:txBody>
      </p:sp>
      <p:sp>
        <p:nvSpPr>
          <p:cNvPr id="27" name="文本框 26"/>
          <p:cNvSpPr txBox="1"/>
          <p:nvPr/>
        </p:nvSpPr>
        <p:spPr>
          <a:xfrm>
            <a:off x="3615488" y="569135"/>
            <a:ext cx="421106" cy="369332"/>
          </a:xfrm>
          <a:prstGeom prst="rect">
            <a:avLst/>
          </a:prstGeom>
          <a:noFill/>
        </p:spPr>
        <p:txBody>
          <a:bodyPr wrap="square" rtlCol="0">
            <a:spAutoFit/>
          </a:bodyPr>
          <a:lstStyle/>
          <a:p>
            <a:r>
              <a:rPr lang="en-US" altLang="zh-CN" dirty="0" smtClean="0"/>
              <a:t>2</a:t>
            </a:r>
            <a:endParaRPr lang="zh-CN" altLang="en-US" dirty="0"/>
          </a:p>
        </p:txBody>
      </p:sp>
      <p:sp>
        <p:nvSpPr>
          <p:cNvPr id="28" name="文本框 27"/>
          <p:cNvSpPr txBox="1"/>
          <p:nvPr/>
        </p:nvSpPr>
        <p:spPr>
          <a:xfrm>
            <a:off x="4325345" y="569135"/>
            <a:ext cx="421106" cy="369332"/>
          </a:xfrm>
          <a:prstGeom prst="rect">
            <a:avLst/>
          </a:prstGeom>
          <a:noFill/>
        </p:spPr>
        <p:txBody>
          <a:bodyPr wrap="square" rtlCol="0">
            <a:spAutoFit/>
          </a:bodyPr>
          <a:lstStyle/>
          <a:p>
            <a:r>
              <a:rPr lang="en-US" altLang="zh-CN" dirty="0" smtClean="0"/>
              <a:t>3</a:t>
            </a:r>
            <a:endParaRPr lang="zh-CN" altLang="en-US" dirty="0"/>
          </a:p>
        </p:txBody>
      </p:sp>
      <p:sp>
        <p:nvSpPr>
          <p:cNvPr id="29" name="文本框 28"/>
          <p:cNvSpPr txBox="1"/>
          <p:nvPr/>
        </p:nvSpPr>
        <p:spPr>
          <a:xfrm>
            <a:off x="5035202" y="569135"/>
            <a:ext cx="421106" cy="369332"/>
          </a:xfrm>
          <a:prstGeom prst="rect">
            <a:avLst/>
          </a:prstGeom>
          <a:noFill/>
        </p:spPr>
        <p:txBody>
          <a:bodyPr wrap="square" rtlCol="0">
            <a:spAutoFit/>
          </a:bodyPr>
          <a:lstStyle/>
          <a:p>
            <a:r>
              <a:rPr lang="en-US" altLang="zh-CN" dirty="0" smtClean="0"/>
              <a:t>4</a:t>
            </a:r>
            <a:endParaRPr lang="zh-CN" altLang="en-US" dirty="0"/>
          </a:p>
        </p:txBody>
      </p:sp>
      <p:sp>
        <p:nvSpPr>
          <p:cNvPr id="30" name="文本框 29"/>
          <p:cNvSpPr txBox="1"/>
          <p:nvPr/>
        </p:nvSpPr>
        <p:spPr>
          <a:xfrm>
            <a:off x="5745059" y="569135"/>
            <a:ext cx="421106" cy="369332"/>
          </a:xfrm>
          <a:prstGeom prst="rect">
            <a:avLst/>
          </a:prstGeom>
          <a:noFill/>
        </p:spPr>
        <p:txBody>
          <a:bodyPr wrap="square" rtlCol="0">
            <a:spAutoFit/>
          </a:bodyPr>
          <a:lstStyle/>
          <a:p>
            <a:r>
              <a:rPr lang="en-US" altLang="zh-CN" dirty="0" smtClean="0"/>
              <a:t>5</a:t>
            </a:r>
            <a:endParaRPr lang="zh-CN" altLang="en-US" dirty="0"/>
          </a:p>
        </p:txBody>
      </p:sp>
      <p:sp>
        <p:nvSpPr>
          <p:cNvPr id="31" name="文本框 30"/>
          <p:cNvSpPr txBox="1"/>
          <p:nvPr/>
        </p:nvSpPr>
        <p:spPr>
          <a:xfrm>
            <a:off x="6454916" y="569135"/>
            <a:ext cx="421106" cy="369332"/>
          </a:xfrm>
          <a:prstGeom prst="rect">
            <a:avLst/>
          </a:prstGeom>
          <a:noFill/>
        </p:spPr>
        <p:txBody>
          <a:bodyPr wrap="square" rtlCol="0">
            <a:spAutoFit/>
          </a:bodyPr>
          <a:lstStyle/>
          <a:p>
            <a:r>
              <a:rPr lang="en-US" altLang="zh-CN" dirty="0" smtClean="0"/>
              <a:t>6</a:t>
            </a:r>
            <a:endParaRPr lang="zh-CN" altLang="en-US" dirty="0"/>
          </a:p>
        </p:txBody>
      </p:sp>
      <p:sp>
        <p:nvSpPr>
          <p:cNvPr id="32" name="文本框 31"/>
          <p:cNvSpPr txBox="1"/>
          <p:nvPr/>
        </p:nvSpPr>
        <p:spPr>
          <a:xfrm>
            <a:off x="7164773" y="569135"/>
            <a:ext cx="421106" cy="369332"/>
          </a:xfrm>
          <a:prstGeom prst="rect">
            <a:avLst/>
          </a:prstGeom>
          <a:noFill/>
        </p:spPr>
        <p:txBody>
          <a:bodyPr wrap="square" rtlCol="0">
            <a:spAutoFit/>
          </a:bodyPr>
          <a:lstStyle/>
          <a:p>
            <a:r>
              <a:rPr lang="en-US" altLang="zh-CN" dirty="0" smtClean="0"/>
              <a:t>7</a:t>
            </a:r>
            <a:endParaRPr lang="zh-CN" altLang="en-US" dirty="0"/>
          </a:p>
        </p:txBody>
      </p:sp>
      <p:sp>
        <p:nvSpPr>
          <p:cNvPr id="33" name="文本框 32"/>
          <p:cNvSpPr txBox="1"/>
          <p:nvPr/>
        </p:nvSpPr>
        <p:spPr>
          <a:xfrm>
            <a:off x="7874630" y="569135"/>
            <a:ext cx="421106" cy="369332"/>
          </a:xfrm>
          <a:prstGeom prst="rect">
            <a:avLst/>
          </a:prstGeom>
          <a:noFill/>
        </p:spPr>
        <p:txBody>
          <a:bodyPr wrap="square" rtlCol="0">
            <a:spAutoFit/>
          </a:bodyPr>
          <a:lstStyle/>
          <a:p>
            <a:r>
              <a:rPr lang="en-US" altLang="zh-CN" dirty="0" smtClean="0"/>
              <a:t>8</a:t>
            </a:r>
            <a:endParaRPr lang="zh-CN" altLang="en-US" dirty="0"/>
          </a:p>
        </p:txBody>
      </p:sp>
      <p:sp>
        <p:nvSpPr>
          <p:cNvPr id="34" name="文本框 33"/>
          <p:cNvSpPr txBox="1"/>
          <p:nvPr/>
        </p:nvSpPr>
        <p:spPr>
          <a:xfrm>
            <a:off x="8584487" y="569135"/>
            <a:ext cx="421106" cy="369332"/>
          </a:xfrm>
          <a:prstGeom prst="rect">
            <a:avLst/>
          </a:prstGeom>
          <a:noFill/>
        </p:spPr>
        <p:txBody>
          <a:bodyPr wrap="square" rtlCol="0">
            <a:spAutoFit/>
          </a:bodyPr>
          <a:lstStyle/>
          <a:p>
            <a:r>
              <a:rPr lang="en-US" altLang="zh-CN" dirty="0" smtClean="0"/>
              <a:t>9</a:t>
            </a:r>
            <a:endParaRPr lang="zh-CN" altLang="en-US" dirty="0"/>
          </a:p>
        </p:txBody>
      </p:sp>
      <p:sp>
        <p:nvSpPr>
          <p:cNvPr id="35" name="文本框 34"/>
          <p:cNvSpPr txBox="1"/>
          <p:nvPr/>
        </p:nvSpPr>
        <p:spPr>
          <a:xfrm>
            <a:off x="9294344" y="569135"/>
            <a:ext cx="421106" cy="369332"/>
          </a:xfrm>
          <a:prstGeom prst="rect">
            <a:avLst/>
          </a:prstGeom>
          <a:noFill/>
        </p:spPr>
        <p:txBody>
          <a:bodyPr wrap="square" rtlCol="0">
            <a:spAutoFit/>
          </a:bodyPr>
          <a:lstStyle/>
          <a:p>
            <a:r>
              <a:rPr lang="en-US" altLang="zh-CN" dirty="0" smtClean="0"/>
              <a:t>10</a:t>
            </a:r>
            <a:endParaRPr lang="zh-CN" altLang="en-US" dirty="0"/>
          </a:p>
        </p:txBody>
      </p:sp>
      <p:sp>
        <p:nvSpPr>
          <p:cNvPr id="36" name="文本框 35"/>
          <p:cNvSpPr txBox="1"/>
          <p:nvPr/>
        </p:nvSpPr>
        <p:spPr>
          <a:xfrm>
            <a:off x="9715450" y="1166527"/>
            <a:ext cx="872347" cy="369332"/>
          </a:xfrm>
          <a:prstGeom prst="rect">
            <a:avLst/>
          </a:prstGeom>
          <a:noFill/>
        </p:spPr>
        <p:txBody>
          <a:bodyPr wrap="square" rtlCol="0">
            <a:spAutoFit/>
          </a:bodyPr>
          <a:lstStyle/>
          <a:p>
            <a:r>
              <a:rPr lang="zh-CN" altLang="en-US" dirty="0" smtClean="0"/>
              <a:t>周数</a:t>
            </a:r>
            <a:endParaRPr lang="zh-CN" altLang="en-US" dirty="0"/>
          </a:p>
        </p:txBody>
      </p:sp>
      <p:sp>
        <p:nvSpPr>
          <p:cNvPr id="39" name="矩形 38"/>
          <p:cNvSpPr/>
          <p:nvPr/>
        </p:nvSpPr>
        <p:spPr>
          <a:xfrm>
            <a:off x="6364700" y="4620123"/>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086594" y="4620123"/>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808488" y="4620123"/>
            <a:ext cx="721894" cy="721894"/>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086594" y="5342017"/>
            <a:ext cx="721894" cy="7218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808488" y="5342017"/>
            <a:ext cx="721894" cy="721894"/>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530382" y="5342017"/>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flipV="1">
            <a:off x="8536359" y="998629"/>
            <a:ext cx="0" cy="5811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808488" y="1022681"/>
            <a:ext cx="0" cy="576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9252275" y="998628"/>
            <a:ext cx="0" cy="5787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51282" y="4286883"/>
            <a:ext cx="4394476" cy="2308324"/>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smtClean="0"/>
              <a:t>开放时间：每个项目的可投资时间；</a:t>
            </a:r>
            <a:endParaRPr lang="en-US" altLang="zh-CN" dirty="0" smtClean="0"/>
          </a:p>
          <a:p>
            <a:pPr marL="285750" indent="-285750" algn="just">
              <a:buFont typeface="Arial" panose="020B0604020202020204" pitchFamily="34" charset="0"/>
              <a:buChar char="•"/>
            </a:pPr>
            <a:r>
              <a:rPr lang="zh-CN" altLang="en-US" dirty="0"/>
              <a:t>时间</a:t>
            </a:r>
            <a:r>
              <a:rPr lang="zh-CN" altLang="en-US" dirty="0" smtClean="0"/>
              <a:t>戳：程序每次运行时，会记录下本次运行的时间（上周日的</a:t>
            </a:r>
            <a:r>
              <a:rPr lang="en-US" altLang="zh-CN" dirty="0" smtClean="0"/>
              <a:t>24</a:t>
            </a:r>
            <a:r>
              <a:rPr lang="zh-CN" altLang="en-US" dirty="0" smtClean="0"/>
              <a:t>点）；</a:t>
            </a:r>
            <a:endParaRPr lang="en-US" altLang="zh-CN" dirty="0" smtClean="0"/>
          </a:p>
          <a:p>
            <a:pPr algn="just"/>
            <a:endParaRPr lang="en-US" altLang="zh-CN" dirty="0" smtClean="0"/>
          </a:p>
          <a:p>
            <a:pPr marL="342900" indent="-342900" algn="just">
              <a:buFont typeface="+mj-lt"/>
              <a:buAutoNum type="arabicPeriod"/>
            </a:pPr>
            <a:r>
              <a:rPr lang="zh-CN" altLang="en-US" dirty="0" smtClean="0"/>
              <a:t>假定：每个项目的开放时间不超过</a:t>
            </a:r>
            <a:r>
              <a:rPr lang="en-US" altLang="zh-CN" b="1" dirty="0" smtClean="0">
                <a:solidFill>
                  <a:srgbClr val="FF0000"/>
                </a:solidFill>
              </a:rPr>
              <a:t>4</a:t>
            </a:r>
            <a:r>
              <a:rPr lang="zh-CN" altLang="en-US" dirty="0" smtClean="0"/>
              <a:t>周，这里以三周为例。</a:t>
            </a:r>
            <a:endParaRPr lang="en-US" altLang="zh-CN" dirty="0"/>
          </a:p>
          <a:p>
            <a:pPr marL="342900" indent="-342900" algn="just">
              <a:buFont typeface="+mj-lt"/>
              <a:buAutoNum type="arabicPeriod"/>
            </a:pPr>
            <a:r>
              <a:rPr lang="zh-CN" altLang="en-US" dirty="0" smtClean="0"/>
              <a:t>当</a:t>
            </a:r>
            <a:r>
              <a:rPr lang="en-US" altLang="zh-CN" dirty="0" smtClean="0"/>
              <a:t>reset</a:t>
            </a:r>
            <a:r>
              <a:rPr lang="zh-CN" altLang="en-US" dirty="0" smtClean="0"/>
              <a:t>的时候，上次时间戳置</a:t>
            </a:r>
            <a:r>
              <a:rPr lang="en-US" altLang="zh-CN" dirty="0" smtClean="0"/>
              <a:t>0</a:t>
            </a:r>
            <a:r>
              <a:rPr lang="zh-CN" altLang="en-US" dirty="0" smtClean="0"/>
              <a:t>，开放时间为无穷大。</a:t>
            </a:r>
            <a:endParaRPr lang="zh-CN" altLang="en-US" dirty="0"/>
          </a:p>
        </p:txBody>
      </p:sp>
      <p:cxnSp>
        <p:nvCxnSpPr>
          <p:cNvPr id="55" name="直接连接符 54"/>
          <p:cNvCxnSpPr/>
          <p:nvPr/>
        </p:nvCxnSpPr>
        <p:spPr>
          <a:xfrm flipV="1">
            <a:off x="5638789" y="998627"/>
            <a:ext cx="0" cy="3621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660496" y="1509706"/>
            <a:ext cx="461665" cy="1953299"/>
          </a:xfrm>
          <a:prstGeom prst="rect">
            <a:avLst/>
          </a:prstGeom>
          <a:noFill/>
        </p:spPr>
        <p:txBody>
          <a:bodyPr vert="eaVert" wrap="square" rtlCol="0">
            <a:spAutoFit/>
          </a:bodyPr>
          <a:lstStyle/>
          <a:p>
            <a:r>
              <a:rPr lang="zh-CN" altLang="en-US" dirty="0" smtClean="0"/>
              <a:t>程序运行时刻</a:t>
            </a:r>
            <a:endParaRPr lang="zh-CN" altLang="en-US" dirty="0"/>
          </a:p>
        </p:txBody>
      </p:sp>
      <p:sp>
        <p:nvSpPr>
          <p:cNvPr id="58" name="矩形 57"/>
          <p:cNvSpPr/>
          <p:nvPr/>
        </p:nvSpPr>
        <p:spPr>
          <a:xfrm>
            <a:off x="8079731" y="3044497"/>
            <a:ext cx="877163" cy="646331"/>
          </a:xfrm>
          <a:prstGeom prst="rect">
            <a:avLst/>
          </a:prstGeom>
        </p:spPr>
        <p:txBody>
          <a:bodyPr wrap="none">
            <a:spAutoFit/>
          </a:bodyPr>
          <a:lstStyle/>
          <a:p>
            <a:pPr algn="ctr"/>
            <a:r>
              <a:rPr lang="zh-CN" altLang="en-US" dirty="0" smtClean="0"/>
              <a:t>本次时</a:t>
            </a:r>
            <a:endParaRPr lang="en-US" altLang="zh-CN" dirty="0" smtClean="0"/>
          </a:p>
          <a:p>
            <a:pPr algn="ctr"/>
            <a:r>
              <a:rPr lang="zh-CN" altLang="en-US" dirty="0" smtClean="0"/>
              <a:t>间戳</a:t>
            </a:r>
            <a:endParaRPr lang="zh-CN" altLang="en-US" dirty="0"/>
          </a:p>
        </p:txBody>
      </p:sp>
      <p:sp>
        <p:nvSpPr>
          <p:cNvPr id="59" name="矩形 58"/>
          <p:cNvSpPr/>
          <p:nvPr/>
        </p:nvSpPr>
        <p:spPr>
          <a:xfrm>
            <a:off x="7365889" y="1319373"/>
            <a:ext cx="877163" cy="646331"/>
          </a:xfrm>
          <a:prstGeom prst="rect">
            <a:avLst/>
          </a:prstGeom>
        </p:spPr>
        <p:txBody>
          <a:bodyPr wrap="none">
            <a:spAutoFit/>
          </a:bodyPr>
          <a:lstStyle/>
          <a:p>
            <a:pPr algn="ctr"/>
            <a:r>
              <a:rPr lang="zh-CN" altLang="en-US" dirty="0" smtClean="0"/>
              <a:t>上次时</a:t>
            </a:r>
            <a:endParaRPr lang="en-US" altLang="zh-CN" dirty="0" smtClean="0"/>
          </a:p>
          <a:p>
            <a:pPr algn="ctr"/>
            <a:r>
              <a:rPr lang="zh-CN" altLang="en-US" dirty="0" smtClean="0"/>
              <a:t>间戳</a:t>
            </a:r>
            <a:endParaRPr lang="zh-CN" altLang="en-US" dirty="0"/>
          </a:p>
        </p:txBody>
      </p:sp>
      <p:sp>
        <p:nvSpPr>
          <p:cNvPr id="60" name="矩形 59"/>
          <p:cNvSpPr/>
          <p:nvPr/>
        </p:nvSpPr>
        <p:spPr>
          <a:xfrm>
            <a:off x="6544551" y="4250790"/>
            <a:ext cx="1107996" cy="369332"/>
          </a:xfrm>
          <a:prstGeom prst="rect">
            <a:avLst/>
          </a:prstGeom>
        </p:spPr>
        <p:txBody>
          <a:bodyPr wrap="none">
            <a:spAutoFit/>
          </a:bodyPr>
          <a:lstStyle/>
          <a:p>
            <a:pPr algn="ctr"/>
            <a:r>
              <a:rPr lang="zh-CN" altLang="en-US" dirty="0" smtClean="0"/>
              <a:t>涉及区域</a:t>
            </a:r>
            <a:endParaRPr lang="zh-CN" altLang="en-US" dirty="0"/>
          </a:p>
        </p:txBody>
      </p:sp>
      <p:sp>
        <p:nvSpPr>
          <p:cNvPr id="61" name="矩形 60"/>
          <p:cNvSpPr/>
          <p:nvPr/>
        </p:nvSpPr>
        <p:spPr>
          <a:xfrm>
            <a:off x="7840292" y="5329990"/>
            <a:ext cx="646331" cy="646331"/>
          </a:xfrm>
          <a:prstGeom prst="rect">
            <a:avLst/>
          </a:prstGeom>
        </p:spPr>
        <p:txBody>
          <a:bodyPr wrap="none">
            <a:spAutoFit/>
          </a:bodyPr>
          <a:lstStyle/>
          <a:p>
            <a:pPr algn="ctr"/>
            <a:r>
              <a:rPr lang="zh-CN" altLang="en-US" dirty="0" smtClean="0"/>
              <a:t>结果</a:t>
            </a:r>
            <a:endParaRPr lang="en-US" altLang="zh-CN" dirty="0" smtClean="0"/>
          </a:p>
          <a:p>
            <a:pPr algn="ctr"/>
            <a:r>
              <a:rPr lang="zh-CN" altLang="en-US" dirty="0" smtClean="0"/>
              <a:t>区域</a:t>
            </a:r>
            <a:endParaRPr lang="zh-CN" altLang="en-US" dirty="0"/>
          </a:p>
        </p:txBody>
      </p:sp>
      <p:sp>
        <p:nvSpPr>
          <p:cNvPr id="62" name="矩形 61"/>
          <p:cNvSpPr/>
          <p:nvPr/>
        </p:nvSpPr>
        <p:spPr>
          <a:xfrm>
            <a:off x="7809339" y="6075938"/>
            <a:ext cx="721894" cy="721894"/>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8531233" y="6075938"/>
            <a:ext cx="721894" cy="721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93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a:stretch>
            <a:fillRect/>
          </a:stretch>
        </p:blipFill>
        <p:spPr>
          <a:xfrm>
            <a:off x="4744863" y="1938906"/>
            <a:ext cx="3694512" cy="2721994"/>
          </a:xfrm>
          <a:prstGeom prst="rect">
            <a:avLst/>
          </a:prstGeom>
        </p:spPr>
      </p:pic>
      <p:pic>
        <p:nvPicPr>
          <p:cNvPr id="4" name="图片 3"/>
          <p:cNvPicPr>
            <a:picLocks noChangeAspect="1"/>
          </p:cNvPicPr>
          <p:nvPr/>
        </p:nvPicPr>
        <p:blipFill>
          <a:blip r:embed="rId3"/>
          <a:stretch>
            <a:fillRect/>
          </a:stretch>
        </p:blipFill>
        <p:spPr>
          <a:xfrm>
            <a:off x="870288" y="1950452"/>
            <a:ext cx="3381196" cy="2556308"/>
          </a:xfrm>
          <a:prstGeom prst="rect">
            <a:avLst/>
          </a:prstGeom>
        </p:spPr>
      </p:pic>
      <p:sp>
        <p:nvSpPr>
          <p:cNvPr id="5" name="矩形 4"/>
          <p:cNvSpPr/>
          <p:nvPr/>
        </p:nvSpPr>
        <p:spPr>
          <a:xfrm>
            <a:off x="3754848" y="644695"/>
            <a:ext cx="1980029" cy="523220"/>
          </a:xfrm>
          <a:prstGeom prst="rect">
            <a:avLst/>
          </a:prstGeom>
        </p:spPr>
        <p:txBody>
          <a:bodyPr wrap="none">
            <a:spAutoFit/>
          </a:bodyPr>
          <a:lstStyle/>
          <a:p>
            <a:r>
              <a:rPr lang="zh-CN" altLang="en-US" sz="2800" dirty="0" smtClean="0"/>
              <a:t>程序运行：</a:t>
            </a:r>
            <a:endParaRPr lang="zh-CN" altLang="en-US" sz="2800" dirty="0"/>
          </a:p>
        </p:txBody>
      </p:sp>
      <p:sp>
        <p:nvSpPr>
          <p:cNvPr id="7" name="上弧形箭头 6"/>
          <p:cNvSpPr/>
          <p:nvPr/>
        </p:nvSpPr>
        <p:spPr>
          <a:xfrm>
            <a:off x="3833408" y="1264652"/>
            <a:ext cx="1552074" cy="5775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8" name="上弧形箭头 7"/>
          <p:cNvSpPr/>
          <p:nvPr/>
        </p:nvSpPr>
        <p:spPr>
          <a:xfrm rot="10800000">
            <a:off x="4016863" y="4506760"/>
            <a:ext cx="1552074" cy="5775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10" name="矩形 9"/>
          <p:cNvSpPr/>
          <p:nvPr/>
        </p:nvSpPr>
        <p:spPr>
          <a:xfrm>
            <a:off x="1664024" y="1291800"/>
            <a:ext cx="1546193" cy="523220"/>
          </a:xfrm>
          <a:prstGeom prst="rect">
            <a:avLst/>
          </a:prstGeom>
        </p:spPr>
        <p:txBody>
          <a:bodyPr wrap="none">
            <a:spAutoFit/>
          </a:bodyPr>
          <a:lstStyle/>
          <a:p>
            <a:r>
              <a:rPr lang="en-US" altLang="zh-CN" sz="2800" dirty="0" smtClean="0"/>
              <a:t>history</a:t>
            </a:r>
            <a:r>
              <a:rPr lang="zh-CN" altLang="en-US" sz="2800" dirty="0" smtClean="0"/>
              <a:t>表</a:t>
            </a:r>
            <a:endParaRPr lang="zh-CN" altLang="en-US" sz="2800" dirty="0"/>
          </a:p>
        </p:txBody>
      </p:sp>
      <p:sp>
        <p:nvSpPr>
          <p:cNvPr id="11" name="矩形 10"/>
          <p:cNvSpPr/>
          <p:nvPr/>
        </p:nvSpPr>
        <p:spPr>
          <a:xfrm>
            <a:off x="3660730" y="5289297"/>
            <a:ext cx="2264338" cy="523220"/>
          </a:xfrm>
          <a:prstGeom prst="rect">
            <a:avLst/>
          </a:prstGeom>
        </p:spPr>
        <p:txBody>
          <a:bodyPr wrap="none">
            <a:spAutoFit/>
          </a:bodyPr>
          <a:lstStyle/>
          <a:p>
            <a:r>
              <a:rPr lang="en-US" altLang="zh-CN" sz="2800" dirty="0" smtClean="0"/>
              <a:t>history</a:t>
            </a:r>
            <a:r>
              <a:rPr lang="zh-CN" altLang="en-US" sz="2800" dirty="0" smtClean="0"/>
              <a:t>表</a:t>
            </a:r>
            <a:r>
              <a:rPr lang="zh-CN" altLang="en-US" sz="2800" dirty="0"/>
              <a:t>自增</a:t>
            </a:r>
          </a:p>
        </p:txBody>
      </p:sp>
      <p:pic>
        <p:nvPicPr>
          <p:cNvPr id="18" name="图片 17"/>
          <p:cNvPicPr>
            <a:picLocks noChangeAspect="1"/>
          </p:cNvPicPr>
          <p:nvPr/>
        </p:nvPicPr>
        <p:blipFill rotWithShape="1">
          <a:blip r:embed="rId4"/>
          <a:srcRect r="-851" b="19088"/>
          <a:stretch/>
        </p:blipFill>
        <p:spPr>
          <a:xfrm>
            <a:off x="10038625" y="2572246"/>
            <a:ext cx="369508" cy="1455313"/>
          </a:xfrm>
          <a:prstGeom prst="rect">
            <a:avLst/>
          </a:prstGeom>
        </p:spPr>
      </p:pic>
      <p:sp>
        <p:nvSpPr>
          <p:cNvPr id="19" name="矩形 18"/>
          <p:cNvSpPr/>
          <p:nvPr/>
        </p:nvSpPr>
        <p:spPr>
          <a:xfrm>
            <a:off x="7188985" y="3669698"/>
            <a:ext cx="423912" cy="1087939"/>
          </a:xfrm>
          <a:prstGeom prst="rect">
            <a:avLst/>
          </a:prstGeom>
          <a:noFill/>
          <a:ln w="285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cxnSp>
        <p:nvCxnSpPr>
          <p:cNvPr id="21" name="直接箭头连接符 20"/>
          <p:cNvCxnSpPr/>
          <p:nvPr/>
        </p:nvCxnSpPr>
        <p:spPr>
          <a:xfrm flipV="1">
            <a:off x="7612897" y="3627222"/>
            <a:ext cx="2425728" cy="67846"/>
          </a:xfrm>
          <a:prstGeom prst="straightConnector1">
            <a:avLst/>
          </a:prstGeom>
          <a:noFill/>
          <a:ln w="28575">
            <a:solidFill>
              <a:srgbClr val="00206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直接箭头连接符 21"/>
          <p:cNvCxnSpPr/>
          <p:nvPr/>
        </p:nvCxnSpPr>
        <p:spPr>
          <a:xfrm flipV="1">
            <a:off x="7612897" y="4027559"/>
            <a:ext cx="2425728" cy="754522"/>
          </a:xfrm>
          <a:prstGeom prst="straightConnector1">
            <a:avLst/>
          </a:prstGeom>
          <a:noFill/>
          <a:ln w="28575">
            <a:solidFill>
              <a:srgbClr val="00206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057066" y="1842169"/>
            <a:ext cx="2332626" cy="523220"/>
          </a:xfrm>
          <a:prstGeom prst="rect">
            <a:avLst/>
          </a:prstGeom>
        </p:spPr>
        <p:txBody>
          <a:bodyPr wrap="none">
            <a:spAutoFit/>
          </a:bodyPr>
          <a:lstStyle/>
          <a:p>
            <a:r>
              <a:rPr lang="en-US" altLang="zh-CN" sz="2800" dirty="0" smtClean="0"/>
              <a:t>current</a:t>
            </a:r>
            <a:r>
              <a:rPr lang="zh-CN" altLang="en-US" sz="2800" dirty="0" smtClean="0"/>
              <a:t>表</a:t>
            </a:r>
            <a:r>
              <a:rPr lang="zh-CN" altLang="en-US" sz="2800" dirty="0"/>
              <a:t>自增</a:t>
            </a:r>
          </a:p>
        </p:txBody>
      </p:sp>
    </p:spTree>
    <p:extLst>
      <p:ext uri="{BB962C8B-B14F-4D97-AF65-F5344CB8AC3E}">
        <p14:creationId xmlns:p14="http://schemas.microsoft.com/office/powerpoint/2010/main" val="272000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23461" y="312276"/>
            <a:ext cx="11567486" cy="2519156"/>
            <a:chOff x="536282" y="3308139"/>
            <a:chExt cx="11567486" cy="2519156"/>
          </a:xfrm>
        </p:grpSpPr>
        <p:cxnSp>
          <p:nvCxnSpPr>
            <p:cNvPr id="5" name="直接连接符 4"/>
            <p:cNvCxnSpPr/>
            <p:nvPr/>
          </p:nvCxnSpPr>
          <p:spPr>
            <a:xfrm>
              <a:off x="1251284" y="4355432"/>
              <a:ext cx="10852484"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51284" y="4162926"/>
              <a:ext cx="0" cy="192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070559" y="4162926"/>
              <a:ext cx="0" cy="192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889834" y="4162926"/>
              <a:ext cx="0" cy="192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09109" y="4162926"/>
              <a:ext cx="0" cy="192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28384" y="4162926"/>
              <a:ext cx="0" cy="192506"/>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894346" y="3697341"/>
              <a:ext cx="352425" cy="369332"/>
            </a:xfrm>
            <a:prstGeom prst="rect">
              <a:avLst/>
            </a:prstGeom>
            <a:noFill/>
          </p:spPr>
          <p:txBody>
            <a:bodyPr wrap="square" rtlCol="0">
              <a:spAutoFit/>
            </a:bodyPr>
            <a:lstStyle/>
            <a:p>
              <a:r>
                <a:rPr lang="en-US" altLang="zh-CN" dirty="0" smtClean="0"/>
                <a:t>0</a:t>
              </a:r>
              <a:endParaRPr lang="zh-CN" altLang="en-US" dirty="0"/>
            </a:p>
          </p:txBody>
        </p:sp>
        <p:sp>
          <p:nvSpPr>
            <p:cNvPr id="13" name="文本框 12"/>
            <p:cNvSpPr txBox="1"/>
            <p:nvPr/>
          </p:nvSpPr>
          <p:spPr>
            <a:xfrm>
              <a:off x="4713621" y="3697341"/>
              <a:ext cx="352425" cy="369332"/>
            </a:xfrm>
            <a:prstGeom prst="rect">
              <a:avLst/>
            </a:prstGeom>
            <a:noFill/>
          </p:spPr>
          <p:txBody>
            <a:bodyPr wrap="square" rtlCol="0">
              <a:spAutoFit/>
            </a:bodyPr>
            <a:lstStyle/>
            <a:p>
              <a:r>
                <a:rPr lang="en-US" altLang="zh-CN" dirty="0" smtClean="0"/>
                <a:t>1</a:t>
              </a:r>
              <a:endParaRPr lang="zh-CN" altLang="en-US" dirty="0"/>
            </a:p>
          </p:txBody>
        </p:sp>
        <p:sp>
          <p:nvSpPr>
            <p:cNvPr id="14" name="文本框 13"/>
            <p:cNvSpPr txBox="1"/>
            <p:nvPr/>
          </p:nvSpPr>
          <p:spPr>
            <a:xfrm>
              <a:off x="6532896" y="3697341"/>
              <a:ext cx="352425" cy="369332"/>
            </a:xfrm>
            <a:prstGeom prst="rect">
              <a:avLst/>
            </a:prstGeom>
            <a:noFill/>
          </p:spPr>
          <p:txBody>
            <a:bodyPr wrap="square" rtlCol="0">
              <a:spAutoFit/>
            </a:bodyPr>
            <a:lstStyle/>
            <a:p>
              <a:r>
                <a:rPr lang="en-US" altLang="zh-CN" dirty="0" smtClean="0"/>
                <a:t>2</a:t>
              </a:r>
              <a:endParaRPr lang="zh-CN" altLang="en-US" dirty="0"/>
            </a:p>
          </p:txBody>
        </p:sp>
        <p:sp>
          <p:nvSpPr>
            <p:cNvPr id="15" name="文本框 14"/>
            <p:cNvSpPr txBox="1"/>
            <p:nvPr/>
          </p:nvSpPr>
          <p:spPr>
            <a:xfrm>
              <a:off x="8352171" y="3697341"/>
              <a:ext cx="352425" cy="369332"/>
            </a:xfrm>
            <a:prstGeom prst="rect">
              <a:avLst/>
            </a:prstGeom>
            <a:noFill/>
          </p:spPr>
          <p:txBody>
            <a:bodyPr wrap="square" rtlCol="0">
              <a:spAutoFit/>
            </a:bodyPr>
            <a:lstStyle/>
            <a:p>
              <a:r>
                <a:rPr lang="en-US" altLang="zh-CN" dirty="0" smtClean="0"/>
                <a:t>3</a:t>
              </a:r>
              <a:endParaRPr lang="zh-CN" altLang="en-US" dirty="0"/>
            </a:p>
          </p:txBody>
        </p:sp>
        <p:sp>
          <p:nvSpPr>
            <p:cNvPr id="16" name="文本框 15"/>
            <p:cNvSpPr txBox="1"/>
            <p:nvPr/>
          </p:nvSpPr>
          <p:spPr>
            <a:xfrm>
              <a:off x="536282" y="4459525"/>
              <a:ext cx="1430004" cy="369332"/>
            </a:xfrm>
            <a:prstGeom prst="rect">
              <a:avLst/>
            </a:prstGeom>
            <a:noFill/>
          </p:spPr>
          <p:txBody>
            <a:bodyPr wrap="square" rtlCol="0">
              <a:spAutoFit/>
            </a:bodyPr>
            <a:lstStyle/>
            <a:p>
              <a:r>
                <a:rPr lang="en-US" altLang="zh-CN" dirty="0" smtClean="0"/>
                <a:t>initial_time</a:t>
              </a:r>
              <a:endParaRPr lang="zh-CN" altLang="en-US" dirty="0"/>
            </a:p>
          </p:txBody>
        </p:sp>
        <p:sp>
          <p:nvSpPr>
            <p:cNvPr id="17" name="文本框 16"/>
            <p:cNvSpPr txBox="1"/>
            <p:nvPr/>
          </p:nvSpPr>
          <p:spPr>
            <a:xfrm>
              <a:off x="5279104" y="4459525"/>
              <a:ext cx="1430004" cy="369332"/>
            </a:xfrm>
            <a:prstGeom prst="rect">
              <a:avLst/>
            </a:prstGeom>
            <a:noFill/>
          </p:spPr>
          <p:txBody>
            <a:bodyPr wrap="square" rtlCol="0">
              <a:spAutoFit/>
            </a:bodyPr>
            <a:lstStyle/>
            <a:p>
              <a:r>
                <a:rPr lang="en-US" altLang="zh-CN" dirty="0" smtClean="0"/>
                <a:t>invest_time</a:t>
              </a:r>
              <a:endParaRPr lang="zh-CN" altLang="en-US" dirty="0"/>
            </a:p>
          </p:txBody>
        </p:sp>
        <p:sp>
          <p:nvSpPr>
            <p:cNvPr id="18" name="文本框 17"/>
            <p:cNvSpPr txBox="1"/>
            <p:nvPr/>
          </p:nvSpPr>
          <p:spPr>
            <a:xfrm>
              <a:off x="5994106" y="3368296"/>
              <a:ext cx="1430004" cy="369332"/>
            </a:xfrm>
            <a:prstGeom prst="rect">
              <a:avLst/>
            </a:prstGeom>
            <a:noFill/>
          </p:spPr>
          <p:txBody>
            <a:bodyPr wrap="square" rtlCol="0">
              <a:spAutoFit/>
            </a:bodyPr>
            <a:lstStyle/>
            <a:p>
              <a:r>
                <a:rPr lang="en-US" altLang="zh-CN" dirty="0" smtClean="0"/>
                <a:t>instack_time</a:t>
              </a:r>
              <a:endParaRPr lang="zh-CN" altLang="en-US" dirty="0"/>
            </a:p>
          </p:txBody>
        </p:sp>
        <p:cxnSp>
          <p:nvCxnSpPr>
            <p:cNvPr id="19" name="直接连接符 18"/>
            <p:cNvCxnSpPr/>
            <p:nvPr/>
          </p:nvCxnSpPr>
          <p:spPr>
            <a:xfrm>
              <a:off x="5823284" y="4162926"/>
              <a:ext cx="0" cy="1925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84934" y="4162926"/>
              <a:ext cx="0" cy="1925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293268" y="3801435"/>
              <a:ext cx="1430004" cy="369332"/>
            </a:xfrm>
            <a:prstGeom prst="rect">
              <a:avLst/>
            </a:prstGeom>
            <a:noFill/>
          </p:spPr>
          <p:txBody>
            <a:bodyPr wrap="square" rtlCol="0">
              <a:spAutoFit/>
            </a:bodyPr>
            <a:lstStyle/>
            <a:p>
              <a:r>
                <a:rPr lang="en-US" altLang="zh-CN" dirty="0" err="1" smtClean="0"/>
                <a:t>release_time</a:t>
              </a:r>
              <a:endParaRPr lang="zh-CN" altLang="en-US" dirty="0"/>
            </a:p>
          </p:txBody>
        </p:sp>
        <p:sp>
          <p:nvSpPr>
            <p:cNvPr id="22" name="文本框 21"/>
            <p:cNvSpPr txBox="1"/>
            <p:nvPr/>
          </p:nvSpPr>
          <p:spPr>
            <a:xfrm>
              <a:off x="8213055" y="3308139"/>
              <a:ext cx="1430004" cy="369332"/>
            </a:xfrm>
            <a:prstGeom prst="rect">
              <a:avLst/>
            </a:prstGeom>
            <a:noFill/>
          </p:spPr>
          <p:txBody>
            <a:bodyPr wrap="square" rtlCol="0">
              <a:spAutoFit/>
            </a:bodyPr>
            <a:lstStyle/>
            <a:p>
              <a:r>
                <a:rPr lang="en-US" altLang="zh-CN" dirty="0" smtClean="0"/>
                <a:t>date</a:t>
              </a:r>
            </a:p>
          </p:txBody>
        </p:sp>
        <p:sp>
          <p:nvSpPr>
            <p:cNvPr id="23" name="文本框 22"/>
            <p:cNvSpPr txBox="1"/>
            <p:nvPr/>
          </p:nvSpPr>
          <p:spPr>
            <a:xfrm>
              <a:off x="6737688" y="4881175"/>
              <a:ext cx="1930339" cy="646331"/>
            </a:xfrm>
            <a:prstGeom prst="rect">
              <a:avLst/>
            </a:prstGeom>
            <a:noFill/>
          </p:spPr>
          <p:txBody>
            <a:bodyPr wrap="square" rtlCol="0">
              <a:spAutoFit/>
            </a:bodyPr>
            <a:lstStyle/>
            <a:p>
              <a:r>
                <a:rPr lang="en-US" altLang="zh-CN" dirty="0" smtClean="0"/>
                <a:t>01-05</a:t>
              </a:r>
              <a:r>
                <a:rPr lang="zh-CN" altLang="en-US" dirty="0" smtClean="0"/>
                <a:t>：</a:t>
              </a:r>
              <a:endParaRPr lang="en-US" altLang="zh-CN" dirty="0" smtClean="0"/>
            </a:p>
            <a:p>
              <a:r>
                <a:rPr lang="zh-CN" altLang="en-US" dirty="0" smtClean="0"/>
                <a:t>本周待收、还款</a:t>
              </a:r>
              <a:endParaRPr lang="zh-CN" altLang="en-US" dirty="0"/>
            </a:p>
          </p:txBody>
        </p:sp>
        <p:cxnSp>
          <p:nvCxnSpPr>
            <p:cNvPr id="24" name="直接连接符 23"/>
            <p:cNvCxnSpPr/>
            <p:nvPr/>
          </p:nvCxnSpPr>
          <p:spPr>
            <a:xfrm>
              <a:off x="6712617" y="4355432"/>
              <a:ext cx="0" cy="1471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535401" y="4355431"/>
              <a:ext cx="0" cy="1471863"/>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752759" y="4886186"/>
              <a:ext cx="2453818" cy="646331"/>
            </a:xfrm>
            <a:prstGeom prst="rect">
              <a:avLst/>
            </a:prstGeom>
            <a:noFill/>
          </p:spPr>
          <p:txBody>
            <a:bodyPr wrap="square" rtlCol="0">
              <a:spAutoFit/>
            </a:bodyPr>
            <a:lstStyle/>
            <a:p>
              <a:r>
                <a:rPr lang="en-US" altLang="zh-CN" dirty="0" smtClean="0"/>
                <a:t>06</a:t>
              </a:r>
              <a:r>
                <a:rPr lang="zh-CN" altLang="en-US" dirty="0" smtClean="0"/>
                <a:t>：</a:t>
              </a:r>
              <a:endParaRPr lang="en-US" altLang="zh-CN" dirty="0" smtClean="0"/>
            </a:p>
            <a:p>
              <a:r>
                <a:rPr lang="zh-CN" altLang="en-US" dirty="0" smtClean="0"/>
                <a:t>未来待收、还款</a:t>
              </a:r>
              <a:endParaRPr lang="zh-CN" altLang="en-US" dirty="0"/>
            </a:p>
          </p:txBody>
        </p:sp>
        <p:cxnSp>
          <p:nvCxnSpPr>
            <p:cNvPr id="37" name="直接箭头连接符 36"/>
            <p:cNvCxnSpPr/>
            <p:nvPr/>
          </p:nvCxnSpPr>
          <p:spPr>
            <a:xfrm flipH="1">
              <a:off x="6709108" y="4828857"/>
              <a:ext cx="514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879731" y="4828857"/>
              <a:ext cx="632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8547708" y="4828857"/>
              <a:ext cx="1095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2261937" y="3072062"/>
            <a:ext cx="7404910" cy="3027310"/>
            <a:chOff x="2261937" y="3072062"/>
            <a:chExt cx="7404910" cy="3027310"/>
          </a:xfrm>
        </p:grpSpPr>
        <p:pic>
          <p:nvPicPr>
            <p:cNvPr id="44" name="图片 43"/>
            <p:cNvPicPr>
              <a:picLocks noChangeAspect="1"/>
            </p:cNvPicPr>
            <p:nvPr/>
          </p:nvPicPr>
          <p:blipFill>
            <a:blip r:embed="rId2"/>
            <a:stretch>
              <a:fillRect/>
            </a:stretch>
          </p:blipFill>
          <p:spPr>
            <a:xfrm>
              <a:off x="5623810" y="3120190"/>
              <a:ext cx="3886200" cy="2609850"/>
            </a:xfrm>
            <a:prstGeom prst="rect">
              <a:avLst/>
            </a:prstGeom>
          </p:spPr>
        </p:pic>
        <p:pic>
          <p:nvPicPr>
            <p:cNvPr id="46" name="图片 45"/>
            <p:cNvPicPr>
              <a:picLocks noChangeAspect="1"/>
            </p:cNvPicPr>
            <p:nvPr/>
          </p:nvPicPr>
          <p:blipFill>
            <a:blip r:embed="rId3"/>
            <a:stretch>
              <a:fillRect/>
            </a:stretch>
          </p:blipFill>
          <p:spPr>
            <a:xfrm>
              <a:off x="2482265" y="3072062"/>
              <a:ext cx="2847975" cy="2581275"/>
            </a:xfrm>
            <a:prstGeom prst="rect">
              <a:avLst/>
            </a:prstGeom>
          </p:spPr>
        </p:pic>
        <p:sp>
          <p:nvSpPr>
            <p:cNvPr id="47" name="矩形 46"/>
            <p:cNvSpPr/>
            <p:nvPr/>
          </p:nvSpPr>
          <p:spPr>
            <a:xfrm>
              <a:off x="3695449" y="5730040"/>
              <a:ext cx="913648" cy="369332"/>
            </a:xfrm>
            <a:prstGeom prst="rect">
              <a:avLst/>
            </a:prstGeom>
          </p:spPr>
          <p:txBody>
            <a:bodyPr wrap="none">
              <a:spAutoFit/>
            </a:bodyPr>
            <a:lstStyle/>
            <a:p>
              <a:r>
                <a:rPr lang="en-US" altLang="zh-CN" dirty="0" smtClean="0"/>
                <a:t>Table05</a:t>
              </a:r>
              <a:endParaRPr lang="zh-CN" altLang="en-US" dirty="0"/>
            </a:p>
          </p:txBody>
        </p:sp>
        <p:sp>
          <p:nvSpPr>
            <p:cNvPr id="48" name="矩形 47"/>
            <p:cNvSpPr/>
            <p:nvPr/>
          </p:nvSpPr>
          <p:spPr>
            <a:xfrm>
              <a:off x="7125702" y="5730040"/>
              <a:ext cx="913648" cy="369332"/>
            </a:xfrm>
            <a:prstGeom prst="rect">
              <a:avLst/>
            </a:prstGeom>
          </p:spPr>
          <p:txBody>
            <a:bodyPr wrap="none">
              <a:spAutoFit/>
            </a:bodyPr>
            <a:lstStyle/>
            <a:p>
              <a:r>
                <a:rPr lang="en-US" altLang="zh-CN" dirty="0" smtClean="0"/>
                <a:t>Table06</a:t>
              </a:r>
              <a:endParaRPr lang="zh-CN" altLang="en-US" dirty="0"/>
            </a:p>
          </p:txBody>
        </p:sp>
        <p:cxnSp>
          <p:nvCxnSpPr>
            <p:cNvPr id="50" name="直接连接符 49"/>
            <p:cNvCxnSpPr/>
            <p:nvPr/>
          </p:nvCxnSpPr>
          <p:spPr>
            <a:xfrm>
              <a:off x="2261937" y="5546560"/>
              <a:ext cx="740491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060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57007" y="1853323"/>
            <a:ext cx="11444492" cy="3645109"/>
            <a:chOff x="357007" y="1853323"/>
            <a:chExt cx="11444492" cy="3645109"/>
          </a:xfrm>
        </p:grpSpPr>
        <p:sp>
          <p:nvSpPr>
            <p:cNvPr id="4" name="矩形 3"/>
            <p:cNvSpPr/>
            <p:nvPr/>
          </p:nvSpPr>
          <p:spPr>
            <a:xfrm>
              <a:off x="2273209" y="3156471"/>
              <a:ext cx="1338828" cy="369332"/>
            </a:xfrm>
            <a:prstGeom prst="rect">
              <a:avLst/>
            </a:prstGeom>
          </p:spPr>
          <p:txBody>
            <a:bodyPr wrap="none">
              <a:spAutoFit/>
            </a:bodyPr>
            <a:lstStyle/>
            <a:p>
              <a:r>
                <a:rPr lang="zh-CN" altLang="en-US" dirty="0"/>
                <a:t>本周待收款</a:t>
              </a:r>
            </a:p>
          </p:txBody>
        </p:sp>
        <p:sp>
          <p:nvSpPr>
            <p:cNvPr id="16" name="文本框 15"/>
            <p:cNvSpPr txBox="1"/>
            <p:nvPr/>
          </p:nvSpPr>
          <p:spPr>
            <a:xfrm>
              <a:off x="357007" y="3134008"/>
              <a:ext cx="1430004" cy="369332"/>
            </a:xfrm>
            <a:prstGeom prst="rect">
              <a:avLst/>
            </a:prstGeom>
            <a:noFill/>
          </p:spPr>
          <p:txBody>
            <a:bodyPr wrap="square" rtlCol="0">
              <a:spAutoFit/>
            </a:bodyPr>
            <a:lstStyle/>
            <a:p>
              <a:r>
                <a:rPr lang="en-US" altLang="zh-CN" dirty="0" smtClean="0"/>
                <a:t>initial_time</a:t>
              </a:r>
              <a:endParaRPr lang="zh-CN" altLang="en-US" dirty="0"/>
            </a:p>
          </p:txBody>
        </p:sp>
        <p:cxnSp>
          <p:nvCxnSpPr>
            <p:cNvPr id="6" name="直接连接符 5"/>
            <p:cNvCxnSpPr/>
            <p:nvPr/>
          </p:nvCxnSpPr>
          <p:spPr>
            <a:xfrm>
              <a:off x="986589" y="2875546"/>
              <a:ext cx="1081491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86589" y="2604325"/>
              <a:ext cx="0" cy="254268"/>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12139" y="2138639"/>
              <a:ext cx="496531" cy="520351"/>
            </a:xfrm>
            <a:prstGeom prst="rect">
              <a:avLst/>
            </a:prstGeom>
            <a:noFill/>
          </p:spPr>
          <p:txBody>
            <a:bodyPr wrap="square" rtlCol="0">
              <a:spAutoFit/>
            </a:bodyPr>
            <a:lstStyle/>
            <a:p>
              <a:r>
                <a:rPr lang="en-US" altLang="zh-CN" dirty="0" smtClean="0"/>
                <a:t>0</a:t>
              </a:r>
              <a:endParaRPr lang="zh-CN" altLang="en-US" dirty="0"/>
            </a:p>
          </p:txBody>
        </p:sp>
        <p:cxnSp>
          <p:nvCxnSpPr>
            <p:cNvPr id="36" name="直接连接符 35"/>
            <p:cNvCxnSpPr/>
            <p:nvPr/>
          </p:nvCxnSpPr>
          <p:spPr>
            <a:xfrm>
              <a:off x="2264150"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541710"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819271"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96831"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374392"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651952" y="2604325"/>
              <a:ext cx="0" cy="27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9929513" y="2604325"/>
              <a:ext cx="0" cy="271221"/>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389700" y="2138639"/>
              <a:ext cx="496531" cy="520351"/>
            </a:xfrm>
            <a:prstGeom prst="rect">
              <a:avLst/>
            </a:prstGeom>
            <a:noFill/>
          </p:spPr>
          <p:txBody>
            <a:bodyPr wrap="square" rtlCol="0">
              <a:spAutoFit/>
            </a:bodyPr>
            <a:lstStyle/>
            <a:p>
              <a:r>
                <a:rPr lang="en-US" altLang="zh-CN" dirty="0" smtClean="0"/>
                <a:t>1</a:t>
              </a:r>
              <a:endParaRPr lang="zh-CN" altLang="en-US" dirty="0"/>
            </a:p>
          </p:txBody>
        </p:sp>
        <p:sp>
          <p:nvSpPr>
            <p:cNvPr id="50" name="文本框 49"/>
            <p:cNvSpPr txBox="1"/>
            <p:nvPr/>
          </p:nvSpPr>
          <p:spPr>
            <a:xfrm>
              <a:off x="4667261" y="2138639"/>
              <a:ext cx="496531" cy="520351"/>
            </a:xfrm>
            <a:prstGeom prst="rect">
              <a:avLst/>
            </a:prstGeom>
            <a:noFill/>
          </p:spPr>
          <p:txBody>
            <a:bodyPr wrap="square" rtlCol="0">
              <a:spAutoFit/>
            </a:bodyPr>
            <a:lstStyle/>
            <a:p>
              <a:r>
                <a:rPr lang="en-US" altLang="zh-CN" dirty="0" smtClean="0"/>
                <a:t>2</a:t>
              </a:r>
              <a:endParaRPr lang="zh-CN" altLang="en-US" dirty="0"/>
            </a:p>
          </p:txBody>
        </p:sp>
        <p:sp>
          <p:nvSpPr>
            <p:cNvPr id="51" name="文本框 50"/>
            <p:cNvSpPr txBox="1"/>
            <p:nvPr/>
          </p:nvSpPr>
          <p:spPr>
            <a:xfrm>
              <a:off x="5944821" y="2138639"/>
              <a:ext cx="496531" cy="520351"/>
            </a:xfrm>
            <a:prstGeom prst="rect">
              <a:avLst/>
            </a:prstGeom>
            <a:noFill/>
          </p:spPr>
          <p:txBody>
            <a:bodyPr wrap="square" rtlCol="0">
              <a:spAutoFit/>
            </a:bodyPr>
            <a:lstStyle/>
            <a:p>
              <a:r>
                <a:rPr lang="en-US" altLang="zh-CN" dirty="0" smtClean="0"/>
                <a:t>3</a:t>
              </a:r>
              <a:endParaRPr lang="zh-CN" altLang="en-US" dirty="0"/>
            </a:p>
          </p:txBody>
        </p:sp>
        <p:sp>
          <p:nvSpPr>
            <p:cNvPr id="52" name="文本框 51"/>
            <p:cNvSpPr txBox="1"/>
            <p:nvPr/>
          </p:nvSpPr>
          <p:spPr>
            <a:xfrm>
              <a:off x="7222382" y="2138639"/>
              <a:ext cx="496531" cy="520351"/>
            </a:xfrm>
            <a:prstGeom prst="rect">
              <a:avLst/>
            </a:prstGeom>
            <a:noFill/>
          </p:spPr>
          <p:txBody>
            <a:bodyPr wrap="square" rtlCol="0">
              <a:spAutoFit/>
            </a:bodyPr>
            <a:lstStyle/>
            <a:p>
              <a:r>
                <a:rPr lang="en-US" altLang="zh-CN" dirty="0" smtClean="0"/>
                <a:t>4</a:t>
              </a:r>
              <a:endParaRPr lang="zh-CN" altLang="en-US" dirty="0"/>
            </a:p>
          </p:txBody>
        </p:sp>
        <p:sp>
          <p:nvSpPr>
            <p:cNvPr id="53" name="文本框 52"/>
            <p:cNvSpPr txBox="1"/>
            <p:nvPr/>
          </p:nvSpPr>
          <p:spPr>
            <a:xfrm>
              <a:off x="8499942" y="2153895"/>
              <a:ext cx="496531" cy="520351"/>
            </a:xfrm>
            <a:prstGeom prst="rect">
              <a:avLst/>
            </a:prstGeom>
            <a:noFill/>
          </p:spPr>
          <p:txBody>
            <a:bodyPr wrap="square" rtlCol="0">
              <a:spAutoFit/>
            </a:bodyPr>
            <a:lstStyle/>
            <a:p>
              <a:r>
                <a:rPr lang="en-US" altLang="zh-CN" dirty="0" smtClean="0"/>
                <a:t>5</a:t>
              </a:r>
              <a:endParaRPr lang="zh-CN" altLang="en-US" dirty="0"/>
            </a:p>
          </p:txBody>
        </p:sp>
        <p:sp>
          <p:nvSpPr>
            <p:cNvPr id="54" name="文本框 53"/>
            <p:cNvSpPr txBox="1"/>
            <p:nvPr/>
          </p:nvSpPr>
          <p:spPr>
            <a:xfrm>
              <a:off x="9777503" y="2138639"/>
              <a:ext cx="496531" cy="520351"/>
            </a:xfrm>
            <a:prstGeom prst="rect">
              <a:avLst/>
            </a:prstGeom>
            <a:noFill/>
          </p:spPr>
          <p:txBody>
            <a:bodyPr wrap="square" rtlCol="0">
              <a:spAutoFit/>
            </a:bodyPr>
            <a:lstStyle/>
            <a:p>
              <a:r>
                <a:rPr lang="en-US" altLang="zh-CN" dirty="0" smtClean="0"/>
                <a:t>6</a:t>
              </a:r>
              <a:endParaRPr lang="zh-CN" altLang="en-US" dirty="0"/>
            </a:p>
          </p:txBody>
        </p:sp>
        <p:sp>
          <p:nvSpPr>
            <p:cNvPr id="56" name="矩形 55"/>
            <p:cNvSpPr/>
            <p:nvPr/>
          </p:nvSpPr>
          <p:spPr>
            <a:xfrm>
              <a:off x="5444849" y="3072247"/>
              <a:ext cx="1800493" cy="369332"/>
            </a:xfrm>
            <a:prstGeom prst="rect">
              <a:avLst/>
            </a:prstGeom>
          </p:spPr>
          <p:txBody>
            <a:bodyPr wrap="none">
              <a:spAutoFit/>
            </a:bodyPr>
            <a:lstStyle/>
            <a:p>
              <a:r>
                <a:rPr lang="zh-CN" altLang="en-US" dirty="0"/>
                <a:t>未来四周待还款</a:t>
              </a:r>
            </a:p>
          </p:txBody>
        </p:sp>
        <p:sp>
          <p:nvSpPr>
            <p:cNvPr id="57" name="矩形 56"/>
            <p:cNvSpPr/>
            <p:nvPr/>
          </p:nvSpPr>
          <p:spPr>
            <a:xfrm>
              <a:off x="5196583" y="4880992"/>
              <a:ext cx="1800493" cy="369332"/>
            </a:xfrm>
            <a:prstGeom prst="rect">
              <a:avLst/>
            </a:prstGeom>
          </p:spPr>
          <p:txBody>
            <a:bodyPr wrap="none">
              <a:spAutoFit/>
            </a:bodyPr>
            <a:lstStyle/>
            <a:p>
              <a:r>
                <a:rPr lang="zh-CN" altLang="en-US" dirty="0" smtClean="0"/>
                <a:t>未来</a:t>
              </a:r>
              <a:r>
                <a:rPr lang="zh-CN" altLang="en-US" dirty="0"/>
                <a:t>所有</a:t>
              </a:r>
              <a:r>
                <a:rPr lang="zh-CN" altLang="en-US" dirty="0" smtClean="0"/>
                <a:t>待</a:t>
              </a:r>
              <a:r>
                <a:rPr lang="zh-CN" altLang="en-US" dirty="0"/>
                <a:t>还款</a:t>
              </a:r>
            </a:p>
          </p:txBody>
        </p:sp>
        <p:cxnSp>
          <p:nvCxnSpPr>
            <p:cNvPr id="58" name="直接连接符 57"/>
            <p:cNvCxnSpPr/>
            <p:nvPr/>
          </p:nvCxnSpPr>
          <p:spPr>
            <a:xfrm>
              <a:off x="2264148" y="2858593"/>
              <a:ext cx="0" cy="1471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541709" y="2875546"/>
              <a:ext cx="0" cy="2622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651951" y="2887581"/>
              <a:ext cx="0" cy="1471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a:off x="2255088" y="3721951"/>
              <a:ext cx="379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3140242" y="3714113"/>
              <a:ext cx="401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3541709" y="3721951"/>
              <a:ext cx="1029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374391" y="3714113"/>
              <a:ext cx="1277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a:off x="3551564" y="5065658"/>
              <a:ext cx="1019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532593" y="2599404"/>
              <a:ext cx="0" cy="2712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249141" y="1853323"/>
              <a:ext cx="1107996" cy="369332"/>
            </a:xfrm>
            <a:prstGeom prst="rect">
              <a:avLst/>
            </a:prstGeom>
          </p:spPr>
          <p:txBody>
            <a:bodyPr wrap="none">
              <a:spAutoFit/>
            </a:bodyPr>
            <a:lstStyle/>
            <a:p>
              <a:r>
                <a:rPr lang="zh-CN" altLang="en-US" dirty="0" smtClean="0"/>
                <a:t>考察日期</a:t>
              </a:r>
              <a:endParaRPr lang="zh-CN" altLang="en-US" dirty="0"/>
            </a:p>
          </p:txBody>
        </p:sp>
      </p:grpSp>
    </p:spTree>
    <p:extLst>
      <p:ext uri="{BB962C8B-B14F-4D97-AF65-F5344CB8AC3E}">
        <p14:creationId xmlns:p14="http://schemas.microsoft.com/office/powerpoint/2010/main" val="122881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29623" y="2080849"/>
            <a:ext cx="5328745" cy="369332"/>
          </a:xfrm>
          <a:prstGeom prst="rect">
            <a:avLst/>
          </a:prstGeom>
          <a:noFill/>
        </p:spPr>
        <p:txBody>
          <a:bodyPr wrap="square" rtlCol="0">
            <a:spAutoFit/>
          </a:bodyPr>
          <a:lstStyle/>
          <a:p>
            <a:r>
              <a:rPr lang="zh-CN" altLang="en-US" dirty="0" smtClean="0"/>
              <a:t>对于</a:t>
            </a:r>
            <a:r>
              <a:rPr lang="en-US" altLang="zh-CN" dirty="0" err="1" smtClean="0"/>
              <a:t>tag_new_old</a:t>
            </a:r>
            <a:r>
              <a:rPr lang="zh-CN" altLang="en-US" dirty="0" smtClean="0"/>
              <a:t>的判断是正确的</a:t>
            </a:r>
            <a:endParaRPr lang="zh-CN" altLang="en-US" dirty="0"/>
          </a:p>
        </p:txBody>
      </p:sp>
      <p:grpSp>
        <p:nvGrpSpPr>
          <p:cNvPr id="9" name="组合 8"/>
          <p:cNvGrpSpPr/>
          <p:nvPr/>
        </p:nvGrpSpPr>
        <p:grpSpPr>
          <a:xfrm>
            <a:off x="3060283" y="575976"/>
            <a:ext cx="6067425" cy="1381125"/>
            <a:chOff x="2384370" y="1827261"/>
            <a:chExt cx="6067425" cy="1381125"/>
          </a:xfrm>
        </p:grpSpPr>
        <p:pic>
          <p:nvPicPr>
            <p:cNvPr id="4" name="图片 3"/>
            <p:cNvPicPr>
              <a:picLocks noChangeAspect="1"/>
            </p:cNvPicPr>
            <p:nvPr/>
          </p:nvPicPr>
          <p:blipFill>
            <a:blip r:embed="rId2"/>
            <a:stretch>
              <a:fillRect/>
            </a:stretch>
          </p:blipFill>
          <p:spPr>
            <a:xfrm>
              <a:off x="2384370" y="1827261"/>
              <a:ext cx="6067425" cy="1381125"/>
            </a:xfrm>
            <a:prstGeom prst="rect">
              <a:avLst/>
            </a:prstGeom>
          </p:spPr>
        </p:pic>
        <p:sp>
          <p:nvSpPr>
            <p:cNvPr id="6" name="矩形 5"/>
            <p:cNvSpPr/>
            <p:nvPr/>
          </p:nvSpPr>
          <p:spPr>
            <a:xfrm>
              <a:off x="2791326" y="1851325"/>
              <a:ext cx="5660469" cy="56070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a:off x="3403183" y="2573929"/>
            <a:ext cx="5381625" cy="428625"/>
          </a:xfrm>
          <a:prstGeom prst="rect">
            <a:avLst/>
          </a:prstGeom>
        </p:spPr>
      </p:pic>
      <p:sp>
        <p:nvSpPr>
          <p:cNvPr id="8" name="文本框 7"/>
          <p:cNvSpPr txBox="1"/>
          <p:nvPr/>
        </p:nvSpPr>
        <p:spPr>
          <a:xfrm>
            <a:off x="1636296" y="3126302"/>
            <a:ext cx="8915399" cy="1200329"/>
          </a:xfrm>
          <a:prstGeom prst="rect">
            <a:avLst/>
          </a:prstGeom>
          <a:noFill/>
        </p:spPr>
        <p:txBody>
          <a:bodyPr wrap="square" rtlCol="0">
            <a:spAutoFit/>
          </a:bodyPr>
          <a:lstStyle/>
          <a:p>
            <a:r>
              <a:rPr lang="en-US" altLang="zh-CN" dirty="0" smtClean="0"/>
              <a:t>borrower:o|72507.1798333</a:t>
            </a:r>
          </a:p>
          <a:p>
            <a:r>
              <a:rPr lang="en-US" altLang="zh-CN" dirty="0" smtClean="0"/>
              <a:t>Investor:mvkedyslto|4106.91251025|yrwksoutzbg|22612.0128238|s|1898.18699983|xiko|2308.19744575|cvgsword|7598.96847858|lciz*utxks|17445.7992035|kstzxg|16537.18716</a:t>
            </a:r>
          </a:p>
          <a:p>
            <a:r>
              <a:rPr lang="zh-CN" altLang="en-US" dirty="0"/>
              <a:t>借</a:t>
            </a:r>
            <a:r>
              <a:rPr lang="zh-CN" altLang="en-US" dirty="0" smtClean="0"/>
              <a:t>款额和投资额加和相同。</a:t>
            </a:r>
            <a:endParaRPr lang="zh-CN" altLang="en-US" dirty="0"/>
          </a:p>
        </p:txBody>
      </p:sp>
      <p:sp>
        <p:nvSpPr>
          <p:cNvPr id="11" name="矩形 10"/>
          <p:cNvSpPr/>
          <p:nvPr/>
        </p:nvSpPr>
        <p:spPr>
          <a:xfrm>
            <a:off x="4573013" y="5983827"/>
            <a:ext cx="3571373" cy="369332"/>
          </a:xfrm>
          <a:prstGeom prst="rect">
            <a:avLst/>
          </a:prstGeom>
        </p:spPr>
        <p:txBody>
          <a:bodyPr wrap="square">
            <a:spAutoFit/>
          </a:bodyPr>
          <a:lstStyle/>
          <a:p>
            <a:r>
              <a:rPr lang="en-US" altLang="zh-CN" dirty="0" smtClean="0"/>
              <a:t>Top10</a:t>
            </a:r>
            <a:r>
              <a:rPr lang="zh-CN" altLang="en-US" dirty="0"/>
              <a:t> </a:t>
            </a:r>
            <a:r>
              <a:rPr lang="en-US" altLang="zh-CN" dirty="0" smtClean="0"/>
              <a:t>&lt; 1</a:t>
            </a:r>
            <a:r>
              <a:rPr lang="zh-CN" altLang="en-US" dirty="0" smtClean="0"/>
              <a:t>且</a:t>
            </a:r>
            <a:r>
              <a:rPr lang="en-US" altLang="zh-CN" dirty="0" smtClean="0"/>
              <a:t>Top5 </a:t>
            </a:r>
            <a:r>
              <a:rPr lang="zh-CN" altLang="en-US" dirty="0" smtClean="0"/>
              <a:t>≥ </a:t>
            </a:r>
            <a:r>
              <a:rPr lang="en-US" altLang="zh-CN" dirty="0" smtClean="0"/>
              <a:t>0.5×Top10</a:t>
            </a:r>
            <a:endParaRPr lang="zh-CN" altLang="en-US" dirty="0"/>
          </a:p>
        </p:txBody>
      </p:sp>
      <p:pic>
        <p:nvPicPr>
          <p:cNvPr id="12" name="图片 11"/>
          <p:cNvPicPr>
            <a:picLocks noChangeAspect="1"/>
          </p:cNvPicPr>
          <p:nvPr/>
        </p:nvPicPr>
        <p:blipFill>
          <a:blip r:embed="rId4"/>
          <a:stretch>
            <a:fillRect/>
          </a:stretch>
        </p:blipFill>
        <p:spPr>
          <a:xfrm>
            <a:off x="4565233" y="4450379"/>
            <a:ext cx="3057525" cy="1409700"/>
          </a:xfrm>
          <a:prstGeom prst="rect">
            <a:avLst/>
          </a:prstGeom>
        </p:spPr>
      </p:pic>
    </p:spTree>
    <p:extLst>
      <p:ext uri="{BB962C8B-B14F-4D97-AF65-F5344CB8AC3E}">
        <p14:creationId xmlns:p14="http://schemas.microsoft.com/office/powerpoint/2010/main" val="278233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7550" y="560089"/>
            <a:ext cx="10640892" cy="1938992"/>
          </a:xfrm>
          <a:prstGeom prst="rect">
            <a:avLst/>
          </a:prstGeom>
          <a:noFill/>
        </p:spPr>
        <p:txBody>
          <a:bodyPr wrap="square" rtlCol="0">
            <a:spAutoFit/>
          </a:bodyPr>
          <a:lstStyle/>
          <a:p>
            <a:pPr algn="just"/>
            <a:r>
              <a:rPr lang="en-US" altLang="zh-CN" sz="2400" dirty="0" smtClean="0">
                <a:latin typeface="Times New Roman" panose="02020603050405020304" pitchFamily="18" charset="0"/>
                <a:cs typeface="Times New Roman" panose="02020603050405020304" pitchFamily="18" charset="0"/>
              </a:rPr>
              <a:t>E3</a:t>
            </a:r>
            <a:r>
              <a:rPr lang="zh-CN" altLang="en-US" sz="2400" dirty="0" smtClean="0">
                <a:latin typeface="Times New Roman" panose="02020603050405020304" pitchFamily="18" charset="0"/>
                <a:cs typeface="Times New Roman" panose="02020603050405020304" pitchFamily="18" charset="0"/>
              </a:rPr>
              <a:t>中</a:t>
            </a:r>
            <a:r>
              <a:rPr lang="en-US" altLang="zh-CN" sz="2400" dirty="0" smtClean="0">
                <a:latin typeface="Times New Roman" panose="02020603050405020304" pitchFamily="18" charset="0"/>
                <a:cs typeface="Times New Roman" panose="02020603050405020304" pitchFamily="18" charset="0"/>
              </a:rPr>
              <a:t>40</a:t>
            </a:r>
            <a:r>
              <a:rPr lang="zh-CN" altLang="en-US" sz="2400" dirty="0" smtClean="0">
                <a:latin typeface="Times New Roman" panose="02020603050405020304" pitchFamily="18" charset="0"/>
                <a:cs typeface="Times New Roman" panose="02020603050405020304" pitchFamily="18" charset="0"/>
              </a:rPr>
              <a:t>个参数的相应权重</a:t>
            </a:r>
            <a:r>
              <a:rPr lang="en-US" altLang="zh-CN" sz="2400" dirty="0" smtClean="0">
                <a:latin typeface="Times New Roman" panose="02020603050405020304" pitchFamily="18" charset="0"/>
                <a:cs typeface="Times New Roman" panose="02020603050405020304" pitchFamily="18" charset="0"/>
              </a:rPr>
              <a:t>a</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 42]</a:t>
            </a:r>
            <a:r>
              <a:rPr lang="zh-CN" altLang="en-US" sz="2400" dirty="0" smtClean="0">
                <a:latin typeface="Times New Roman" panose="02020603050405020304" pitchFamily="18" charset="0"/>
                <a:cs typeface="Times New Roman" panose="02020603050405020304" pitchFamily="18" charset="0"/>
              </a:rPr>
              <a:t>，对每一个参数，在</a:t>
            </a:r>
            <a:r>
              <a:rPr lang="en-US" altLang="zh-CN" sz="2400" dirty="0" smtClean="0">
                <a:latin typeface="Times New Roman" panose="02020603050405020304" pitchFamily="18" charset="0"/>
                <a:cs typeface="Times New Roman" panose="02020603050405020304" pitchFamily="18" charset="0"/>
              </a:rPr>
              <a:t>0.1%, 0.2% , ... , 4.8%</a:t>
            </a:r>
            <a:r>
              <a:rPr lang="zh-CN" altLang="en-US" sz="2400" dirty="0" smtClean="0">
                <a:latin typeface="Times New Roman" panose="02020603050405020304" pitchFamily="18" charset="0"/>
                <a:cs typeface="Times New Roman" panose="02020603050405020304" pitchFamily="18" charset="0"/>
              </a:rPr>
              <a:t>之间遍历（其他</a:t>
            </a:r>
            <a:r>
              <a:rPr lang="en-US" altLang="zh-CN" sz="2400" dirty="0" smtClean="0">
                <a:latin typeface="Times New Roman" panose="02020603050405020304" pitchFamily="18" charset="0"/>
                <a:cs typeface="Times New Roman" panose="02020603050405020304" pitchFamily="18" charset="0"/>
              </a:rPr>
              <a:t>39</a:t>
            </a:r>
            <a:r>
              <a:rPr lang="zh-CN" altLang="en-US" sz="2400" dirty="0" smtClean="0">
                <a:latin typeface="Times New Roman" panose="02020603050405020304" pitchFamily="18" charset="0"/>
                <a:cs typeface="Times New Roman" panose="02020603050405020304" pitchFamily="18" charset="0"/>
              </a:rPr>
              <a:t>个参数保持不变），即</a:t>
            </a:r>
            <a:r>
              <a:rPr lang="en-US" altLang="zh-CN" sz="2400" dirty="0" smtClean="0">
                <a:latin typeface="Times New Roman" panose="02020603050405020304" pitchFamily="18" charset="0"/>
                <a:cs typeface="Times New Roman" panose="02020603050405020304" pitchFamily="18" charset="0"/>
              </a:rPr>
              <a:t>a</a:t>
            </a:r>
            <a:r>
              <a:rPr lang="en-US" altLang="zh-CN" sz="2400" i="1" baseline="-25000" dirty="0" smtClean="0">
                <a:latin typeface="Times New Roman" panose="02020603050405020304" pitchFamily="18" charset="0"/>
                <a:cs typeface="Times New Roman" panose="02020603050405020304" pitchFamily="18" charset="0"/>
              </a:rPr>
              <a:t>ij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j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 48]</a:t>
            </a:r>
            <a:r>
              <a:rPr lang="zh-CN" altLang="en-US" sz="2400" dirty="0" smtClean="0">
                <a:latin typeface="Times New Roman" panose="02020603050405020304" pitchFamily="18" charset="0"/>
                <a:cs typeface="Times New Roman" panose="02020603050405020304" pitchFamily="18" charset="0"/>
              </a:rPr>
              <a:t>，利用</a:t>
            </a:r>
            <a:r>
              <a:rPr lang="en-US" altLang="zh-CN" sz="2400" dirty="0" err="1" smtClean="0">
                <a:latin typeface="Times New Roman" panose="02020603050405020304" pitchFamily="18" charset="0"/>
                <a:cs typeface="Times New Roman" panose="02020603050405020304" pitchFamily="18" charset="0"/>
              </a:rPr>
              <a:t>computeTable</a:t>
            </a:r>
            <a:r>
              <a:rPr lang="en-US" altLang="zh-CN" sz="2400" dirty="0" smtClean="0">
                <a:latin typeface="Times New Roman" panose="02020603050405020304" pitchFamily="18" charset="0"/>
                <a:cs typeface="Times New Roman" panose="02020603050405020304" pitchFamily="18" charset="0"/>
              </a:rPr>
              <a:t>[E3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H].py</a:t>
            </a:r>
            <a:r>
              <a:rPr lang="zh-CN" altLang="en-US" sz="2400" dirty="0" smtClean="0">
                <a:latin typeface="Times New Roman" panose="02020603050405020304" pitchFamily="18" charset="0"/>
                <a:cs typeface="Times New Roman" panose="02020603050405020304" pitchFamily="18" charset="0"/>
              </a:rPr>
              <a:t>计算，得到所有平台的分类排名情况</a:t>
            </a:r>
            <a:r>
              <a:rPr lang="en-US" altLang="zh-CN" sz="2400" dirty="0" smtClean="0">
                <a:latin typeface="Times New Roman" panose="02020603050405020304" pitchFamily="18" charset="0"/>
                <a:cs typeface="Times New Roman" panose="02020603050405020304" pitchFamily="18" charset="0"/>
              </a:rPr>
              <a:t>R</a:t>
            </a:r>
            <a:r>
              <a:rPr lang="en-US" altLang="zh-CN" sz="2400" i="1" baseline="-25000" dirty="0"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cs typeface="Times New Roman" panose="02020603050405020304" pitchFamily="18" charset="0"/>
              </a:rPr>
              <a:t>。通过</a:t>
            </a:r>
            <a:r>
              <a:rPr lang="en-US" altLang="zh-CN" sz="2400" dirty="0" smtClean="0">
                <a:latin typeface="Times New Roman" panose="02020603050405020304" pitchFamily="18" charset="0"/>
                <a:cs typeface="Times New Roman" panose="02020603050405020304" pitchFamily="18" charset="0"/>
              </a:rPr>
              <a:t>R</a:t>
            </a:r>
            <a:r>
              <a:rPr lang="en-US" altLang="zh-CN" sz="2400" i="1" baseline="-25000" dirty="0"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cs typeface="Times New Roman" panose="02020603050405020304" pitchFamily="18" charset="0"/>
              </a:rPr>
              <a:t>与“真实排名”</a:t>
            </a:r>
            <a:r>
              <a:rPr lang="en-US" altLang="zh-CN" sz="2400" dirty="0" smtClean="0">
                <a:latin typeface="Times New Roman" panose="02020603050405020304" pitchFamily="18" charset="0"/>
                <a:cs typeface="Times New Roman" panose="02020603050405020304" pitchFamily="18" charset="0"/>
              </a:rPr>
              <a:t>R</a:t>
            </a:r>
            <a:r>
              <a:rPr lang="zh-CN" altLang="en-US" sz="2400" dirty="0" smtClean="0">
                <a:latin typeface="Times New Roman" panose="02020603050405020304" pitchFamily="18" charset="0"/>
                <a:cs typeface="Times New Roman" panose="02020603050405020304" pitchFamily="18" charset="0"/>
              </a:rPr>
              <a:t>情况的对比，得到</a:t>
            </a:r>
            <a:r>
              <a:rPr lang="en-US" altLang="zh-CN" sz="2400" dirty="0" smtClean="0">
                <a:latin typeface="Times New Roman" panose="02020603050405020304" pitchFamily="18" charset="0"/>
                <a:cs typeface="Times New Roman" panose="02020603050405020304" pitchFamily="18" charset="0"/>
              </a:rPr>
              <a:t>R</a:t>
            </a:r>
            <a:r>
              <a:rPr lang="en-US" altLang="zh-CN" sz="2400" i="1" baseline="-25000" dirty="0"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cs typeface="Times New Roman" panose="02020603050405020304" pitchFamily="18" charset="0"/>
              </a:rPr>
              <a:t>的“出现指数”</a:t>
            </a:r>
            <a:r>
              <a:rPr lang="en-US" altLang="zh-CN" sz="2400" dirty="0" smtClean="0">
                <a:latin typeface="Times New Roman" panose="02020603050405020304" pitchFamily="18" charset="0"/>
                <a:cs typeface="Times New Roman" panose="02020603050405020304" pitchFamily="18" charset="0"/>
              </a:rPr>
              <a:t>Q</a:t>
            </a:r>
            <a:r>
              <a:rPr lang="en-US" altLang="zh-CN" sz="2400" i="1" baseline="-25000" dirty="0"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cs typeface="Times New Roman" panose="02020603050405020304" pitchFamily="18" charset="0"/>
              </a:rPr>
              <a:t>，最后通过期望值得到</a:t>
            </a:r>
            <a:r>
              <a:rPr lang="en-US" altLang="zh-CN" sz="2400"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的最优解。</a:t>
            </a:r>
            <a:endParaRPr lang="zh-CN" altLang="en-US" sz="2400" baseline="-25000" dirty="0">
              <a:latin typeface="Times New Roman" panose="02020603050405020304" pitchFamily="18" charset="0"/>
              <a:cs typeface="Times New Roman" panose="02020603050405020304" pitchFamily="18" charset="0"/>
            </a:endParaRPr>
          </a:p>
        </p:txBody>
      </p:sp>
      <p:sp>
        <p:nvSpPr>
          <p:cNvPr id="5" name="矩形 4"/>
          <p:cNvSpPr/>
          <p:nvPr/>
        </p:nvSpPr>
        <p:spPr>
          <a:xfrm>
            <a:off x="1138507" y="5137234"/>
            <a:ext cx="10496025" cy="1200329"/>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“出现指数”</a:t>
            </a:r>
            <a:r>
              <a:rPr lang="en-US" altLang="zh-CN" sz="2400" dirty="0" smtClean="0">
                <a:latin typeface="Times New Roman" panose="02020603050405020304" pitchFamily="18" charset="0"/>
                <a:cs typeface="Times New Roman" panose="02020603050405020304" pitchFamily="18" charset="0"/>
              </a:rPr>
              <a:t>Q</a:t>
            </a:r>
            <a:r>
              <a:rPr lang="en-US" altLang="zh-CN" sz="2400" i="1" baseline="-25000" dirty="0"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cs typeface="Times New Roman" panose="02020603050405020304" pitchFamily="18" charset="0"/>
              </a:rPr>
              <a:t>的定义：每个等级保留正确平台</a:t>
            </a:r>
            <a:r>
              <a:rPr lang="zh-CN" altLang="en-US" sz="2400" dirty="0" smtClean="0">
                <a:latin typeface="Times New Roman" panose="02020603050405020304" pitchFamily="18" charset="0"/>
                <a:cs typeface="Times New Roman" panose="02020603050405020304" pitchFamily="18" charset="0"/>
              </a:rPr>
              <a:t>个数</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允许误差为</a:t>
            </a:r>
            <a:r>
              <a:rPr lang="en-US" altLang="zh-CN" sz="24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概率的乘积（归一化）</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上图</a:t>
            </a:r>
            <a:r>
              <a:rPr lang="zh-CN" altLang="en-US" sz="2400" dirty="0" smtClean="0">
                <a:latin typeface="Times New Roman" panose="02020603050405020304" pitchFamily="18" charset="0"/>
                <a:cs typeface="Times New Roman" panose="02020603050405020304" pitchFamily="18" charset="0"/>
              </a:rPr>
              <a:t>中，</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Q</a:t>
            </a:r>
            <a:r>
              <a:rPr lang="en-US" altLang="zh-CN" sz="2400" i="1" baseline="-25000" dirty="0" smtClean="0">
                <a:latin typeface="Times New Roman" panose="02020603050405020304" pitchFamily="18" charset="0"/>
                <a:cs typeface="Times New Roman" panose="02020603050405020304" pitchFamily="18" charset="0"/>
              </a:rPr>
              <a:t>ij </a:t>
            </a:r>
            <a:r>
              <a:rPr lang="en-US" altLang="zh-CN" sz="2400" dirty="0" smtClean="0">
                <a:latin typeface="Times New Roman" panose="02020603050405020304" pitchFamily="18" charset="0"/>
                <a:cs typeface="Times New Roman" panose="02020603050405020304" pitchFamily="18" charset="0"/>
              </a:rPr>
              <a:t>= 7/9 × 5/7 </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4/6 = 10/27</a:t>
            </a:r>
            <a:endParaRPr lang="zh-CN" altLang="en-US" sz="2400" dirty="0">
              <a:latin typeface="Times New Roman" panose="02020603050405020304" pitchFamily="18" charset="0"/>
              <a:cs typeface="Times New Roman" panose="02020603050405020304" pitchFamily="18" charset="0"/>
            </a:endParaRPr>
          </a:p>
        </p:txBody>
      </p:sp>
      <p:grpSp>
        <p:nvGrpSpPr>
          <p:cNvPr id="189" name="组合 188"/>
          <p:cNvGrpSpPr/>
          <p:nvPr/>
        </p:nvGrpSpPr>
        <p:grpSpPr>
          <a:xfrm>
            <a:off x="2128635" y="3478743"/>
            <a:ext cx="8298723" cy="1375750"/>
            <a:chOff x="1299884" y="2701953"/>
            <a:chExt cx="8298723" cy="1375750"/>
          </a:xfrm>
        </p:grpSpPr>
        <p:grpSp>
          <p:nvGrpSpPr>
            <p:cNvPr id="140" name="组合 139"/>
            <p:cNvGrpSpPr/>
            <p:nvPr/>
          </p:nvGrpSpPr>
          <p:grpSpPr>
            <a:xfrm>
              <a:off x="1943123" y="2825494"/>
              <a:ext cx="7643694" cy="305029"/>
              <a:chOff x="1618578" y="4055071"/>
              <a:chExt cx="7643694" cy="305029"/>
            </a:xfrm>
          </p:grpSpPr>
          <p:sp>
            <p:nvSpPr>
              <p:cNvPr id="95" name="矩形 94"/>
              <p:cNvSpPr/>
              <p:nvPr/>
            </p:nvSpPr>
            <p:spPr>
              <a:xfrm>
                <a:off x="161857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98" name="矩形 97"/>
              <p:cNvSpPr/>
              <p:nvPr/>
            </p:nvSpPr>
            <p:spPr>
              <a:xfrm>
                <a:off x="196658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99" name="矩形 98"/>
              <p:cNvSpPr/>
              <p:nvPr/>
            </p:nvSpPr>
            <p:spPr>
              <a:xfrm>
                <a:off x="231459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0" name="矩形 99"/>
              <p:cNvSpPr/>
              <p:nvPr/>
            </p:nvSpPr>
            <p:spPr>
              <a:xfrm>
                <a:off x="266260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1" name="矩形 100"/>
              <p:cNvSpPr/>
              <p:nvPr/>
            </p:nvSpPr>
            <p:spPr>
              <a:xfrm>
                <a:off x="301061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2" name="矩形 101"/>
              <p:cNvSpPr/>
              <p:nvPr/>
            </p:nvSpPr>
            <p:spPr>
              <a:xfrm>
                <a:off x="335862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3" name="矩形 102"/>
              <p:cNvSpPr/>
              <p:nvPr/>
            </p:nvSpPr>
            <p:spPr>
              <a:xfrm>
                <a:off x="370663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4" name="矩形 103"/>
              <p:cNvSpPr/>
              <p:nvPr/>
            </p:nvSpPr>
            <p:spPr>
              <a:xfrm>
                <a:off x="405464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5" name="矩形 104"/>
              <p:cNvSpPr/>
              <p:nvPr/>
            </p:nvSpPr>
            <p:spPr>
              <a:xfrm>
                <a:off x="440265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6" name="矩形 105"/>
              <p:cNvSpPr/>
              <p:nvPr/>
            </p:nvSpPr>
            <p:spPr>
              <a:xfrm>
                <a:off x="4763194"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7" name="矩形 106"/>
              <p:cNvSpPr/>
              <p:nvPr/>
            </p:nvSpPr>
            <p:spPr>
              <a:xfrm>
                <a:off x="5114727"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8" name="矩形 107"/>
              <p:cNvSpPr/>
              <p:nvPr/>
            </p:nvSpPr>
            <p:spPr>
              <a:xfrm>
                <a:off x="544668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09" name="矩形 108"/>
              <p:cNvSpPr/>
              <p:nvPr/>
            </p:nvSpPr>
            <p:spPr>
              <a:xfrm>
                <a:off x="579469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0" name="矩形 109"/>
              <p:cNvSpPr/>
              <p:nvPr/>
            </p:nvSpPr>
            <p:spPr>
              <a:xfrm>
                <a:off x="614270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1" name="矩形 110"/>
              <p:cNvSpPr/>
              <p:nvPr/>
            </p:nvSpPr>
            <p:spPr>
              <a:xfrm>
                <a:off x="649071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2" name="矩形 111"/>
              <p:cNvSpPr/>
              <p:nvPr/>
            </p:nvSpPr>
            <p:spPr>
              <a:xfrm>
                <a:off x="683872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3" name="矩形 112"/>
              <p:cNvSpPr/>
              <p:nvPr/>
            </p:nvSpPr>
            <p:spPr>
              <a:xfrm>
                <a:off x="718673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4" name="矩形 113"/>
              <p:cNvSpPr/>
              <p:nvPr/>
            </p:nvSpPr>
            <p:spPr>
              <a:xfrm>
                <a:off x="753474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5" name="矩形 114"/>
              <p:cNvSpPr/>
              <p:nvPr/>
            </p:nvSpPr>
            <p:spPr>
              <a:xfrm>
                <a:off x="788275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6" name="矩形 115"/>
              <p:cNvSpPr/>
              <p:nvPr/>
            </p:nvSpPr>
            <p:spPr>
              <a:xfrm>
                <a:off x="823076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7" name="矩形 116"/>
              <p:cNvSpPr/>
              <p:nvPr/>
            </p:nvSpPr>
            <p:spPr>
              <a:xfrm>
                <a:off x="857877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18" name="矩形 117"/>
              <p:cNvSpPr/>
              <p:nvPr/>
            </p:nvSpPr>
            <p:spPr>
              <a:xfrm>
                <a:off x="8914262"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grpSp>
        <p:sp>
          <p:nvSpPr>
            <p:cNvPr id="9" name="矩形 8"/>
            <p:cNvSpPr/>
            <p:nvPr/>
          </p:nvSpPr>
          <p:spPr>
            <a:xfrm>
              <a:off x="1299884" y="2701953"/>
              <a:ext cx="389850"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R</a:t>
              </a:r>
              <a:endParaRPr lang="zh-CN" altLang="en-US" sz="2400" dirty="0">
                <a:latin typeface="Times New Roman" panose="02020603050405020304" pitchFamily="18" charset="0"/>
                <a:cs typeface="Times New Roman" panose="02020603050405020304" pitchFamily="18" charset="0"/>
              </a:endParaRPr>
            </a:p>
          </p:txBody>
        </p:sp>
        <p:grpSp>
          <p:nvGrpSpPr>
            <p:cNvPr id="141" name="组合 140"/>
            <p:cNvGrpSpPr/>
            <p:nvPr/>
          </p:nvGrpSpPr>
          <p:grpSpPr>
            <a:xfrm>
              <a:off x="1991165" y="2838316"/>
              <a:ext cx="7607442" cy="284265"/>
              <a:chOff x="1660965" y="2990716"/>
              <a:chExt cx="7607442" cy="284265"/>
            </a:xfrm>
          </p:grpSpPr>
          <p:sp>
            <p:nvSpPr>
              <p:cNvPr id="14" name="矩形 13"/>
              <p:cNvSpPr/>
              <p:nvPr/>
            </p:nvSpPr>
            <p:spPr>
              <a:xfrm>
                <a:off x="1660965" y="2990716"/>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a:t>
                </a:r>
                <a:endParaRPr lang="zh-CN" altLang="en-US" sz="1200" b="1" dirty="0">
                  <a:latin typeface="Times New Roman" panose="02020603050405020304" pitchFamily="18" charset="0"/>
                  <a:cs typeface="Times New Roman" panose="02020603050405020304" pitchFamily="18" charset="0"/>
                </a:endParaRPr>
              </a:p>
            </p:txBody>
          </p:sp>
          <p:sp>
            <p:nvSpPr>
              <p:cNvPr id="74" name="矩形 73"/>
              <p:cNvSpPr/>
              <p:nvPr/>
            </p:nvSpPr>
            <p:spPr>
              <a:xfrm>
                <a:off x="2007699" y="2991062"/>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a:t>
                </a:r>
                <a:endParaRPr lang="zh-CN" altLang="en-US" sz="1200" b="1" dirty="0">
                  <a:latin typeface="Times New Roman" panose="02020603050405020304" pitchFamily="18" charset="0"/>
                  <a:cs typeface="Times New Roman" panose="02020603050405020304" pitchFamily="18" charset="0"/>
                </a:endParaRPr>
              </a:p>
            </p:txBody>
          </p:sp>
          <p:sp>
            <p:nvSpPr>
              <p:cNvPr id="75" name="矩形 74"/>
              <p:cNvSpPr/>
              <p:nvPr/>
            </p:nvSpPr>
            <p:spPr>
              <a:xfrm>
                <a:off x="2354433" y="2991408"/>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3</a:t>
                </a:r>
                <a:endParaRPr lang="zh-CN" altLang="en-US" sz="1200" b="1" dirty="0">
                  <a:latin typeface="Times New Roman" panose="02020603050405020304" pitchFamily="18" charset="0"/>
                  <a:cs typeface="Times New Roman" panose="02020603050405020304" pitchFamily="18" charset="0"/>
                </a:endParaRPr>
              </a:p>
            </p:txBody>
          </p:sp>
          <p:sp>
            <p:nvSpPr>
              <p:cNvPr id="76" name="矩形 75"/>
              <p:cNvSpPr/>
              <p:nvPr/>
            </p:nvSpPr>
            <p:spPr>
              <a:xfrm>
                <a:off x="2701167" y="2991754"/>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4</a:t>
                </a:r>
                <a:endParaRPr lang="zh-CN" altLang="en-US" sz="1200" b="1" dirty="0">
                  <a:latin typeface="Times New Roman" panose="02020603050405020304" pitchFamily="18" charset="0"/>
                  <a:cs typeface="Times New Roman" panose="02020603050405020304" pitchFamily="18" charset="0"/>
                </a:endParaRPr>
              </a:p>
            </p:txBody>
          </p:sp>
          <p:sp>
            <p:nvSpPr>
              <p:cNvPr id="77" name="矩形 76"/>
              <p:cNvSpPr/>
              <p:nvPr/>
            </p:nvSpPr>
            <p:spPr>
              <a:xfrm>
                <a:off x="3047901" y="2992100"/>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5</a:t>
                </a:r>
                <a:endParaRPr lang="zh-CN" altLang="en-US" sz="1200" b="1" dirty="0">
                  <a:latin typeface="Times New Roman" panose="02020603050405020304" pitchFamily="18" charset="0"/>
                  <a:cs typeface="Times New Roman" panose="02020603050405020304" pitchFamily="18" charset="0"/>
                </a:endParaRPr>
              </a:p>
            </p:txBody>
          </p:sp>
          <p:sp>
            <p:nvSpPr>
              <p:cNvPr id="78" name="矩形 77"/>
              <p:cNvSpPr/>
              <p:nvPr/>
            </p:nvSpPr>
            <p:spPr>
              <a:xfrm>
                <a:off x="3394635" y="2992446"/>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6</a:t>
                </a:r>
                <a:endParaRPr lang="zh-CN" altLang="en-US" sz="1200" b="1" dirty="0">
                  <a:latin typeface="Times New Roman" panose="02020603050405020304" pitchFamily="18" charset="0"/>
                  <a:cs typeface="Times New Roman" panose="02020603050405020304" pitchFamily="18" charset="0"/>
                </a:endParaRPr>
              </a:p>
            </p:txBody>
          </p:sp>
          <p:sp>
            <p:nvSpPr>
              <p:cNvPr id="79" name="矩形 78"/>
              <p:cNvSpPr/>
              <p:nvPr/>
            </p:nvSpPr>
            <p:spPr>
              <a:xfrm>
                <a:off x="3741369" y="2992792"/>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7</a:t>
                </a:r>
                <a:endParaRPr lang="zh-CN" altLang="en-US" sz="1200" b="1" dirty="0">
                  <a:latin typeface="Times New Roman" panose="02020603050405020304" pitchFamily="18" charset="0"/>
                  <a:cs typeface="Times New Roman" panose="02020603050405020304" pitchFamily="18" charset="0"/>
                </a:endParaRPr>
              </a:p>
            </p:txBody>
          </p:sp>
          <p:sp>
            <p:nvSpPr>
              <p:cNvPr id="80" name="矩形 79"/>
              <p:cNvSpPr/>
              <p:nvPr/>
            </p:nvSpPr>
            <p:spPr>
              <a:xfrm>
                <a:off x="4088103" y="2993138"/>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8</a:t>
                </a:r>
                <a:endParaRPr lang="zh-CN" altLang="en-US" sz="1200" b="1" dirty="0">
                  <a:latin typeface="Times New Roman" panose="02020603050405020304" pitchFamily="18" charset="0"/>
                  <a:cs typeface="Times New Roman" panose="02020603050405020304" pitchFamily="18" charset="0"/>
                </a:endParaRPr>
              </a:p>
            </p:txBody>
          </p:sp>
          <p:sp>
            <p:nvSpPr>
              <p:cNvPr id="81" name="矩形 80"/>
              <p:cNvSpPr/>
              <p:nvPr/>
            </p:nvSpPr>
            <p:spPr>
              <a:xfrm>
                <a:off x="4434837" y="2993484"/>
                <a:ext cx="261610" cy="276999"/>
              </a:xfrm>
              <a:prstGeom prst="rect">
                <a:avLst/>
              </a:prstGeom>
              <a:noFill/>
            </p:spPr>
            <p:txBody>
              <a:bodyPr wrap="square">
                <a:spAutoFit/>
              </a:bodyPr>
              <a:lstStyle/>
              <a:p>
                <a:r>
                  <a:rPr lang="en-US" altLang="zh-CN" sz="1200" b="1" dirty="0" smtClean="0">
                    <a:latin typeface="Times New Roman" panose="02020603050405020304" pitchFamily="18" charset="0"/>
                    <a:cs typeface="Times New Roman" panose="02020603050405020304" pitchFamily="18" charset="0"/>
                  </a:rPr>
                  <a:t>9</a:t>
                </a:r>
                <a:endParaRPr lang="zh-CN" altLang="en-US" sz="1200" b="1" dirty="0">
                  <a:latin typeface="Times New Roman" panose="02020603050405020304" pitchFamily="18" charset="0"/>
                  <a:cs typeface="Times New Roman" panose="02020603050405020304" pitchFamily="18" charset="0"/>
                </a:endParaRPr>
              </a:p>
            </p:txBody>
          </p:sp>
          <p:sp>
            <p:nvSpPr>
              <p:cNvPr id="82" name="矩形 81"/>
              <p:cNvSpPr/>
              <p:nvPr/>
            </p:nvSpPr>
            <p:spPr>
              <a:xfrm>
                <a:off x="4781571" y="2993830"/>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10</a:t>
                </a:r>
                <a:endParaRPr lang="zh-CN" altLang="en-US" sz="1200" b="1" dirty="0">
                  <a:latin typeface="Times New Roman" panose="02020603050405020304" pitchFamily="18" charset="0"/>
                  <a:cs typeface="Times New Roman" panose="02020603050405020304" pitchFamily="18" charset="0"/>
                </a:endParaRPr>
              </a:p>
            </p:txBody>
          </p:sp>
          <p:sp>
            <p:nvSpPr>
              <p:cNvPr id="83" name="矩形 82"/>
              <p:cNvSpPr/>
              <p:nvPr/>
            </p:nvSpPr>
            <p:spPr>
              <a:xfrm>
                <a:off x="5128305" y="2994176"/>
                <a:ext cx="332848"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11</a:t>
                </a:r>
                <a:endParaRPr lang="zh-CN" altLang="en-US" sz="1200" b="1" dirty="0">
                  <a:latin typeface="Times New Roman" panose="02020603050405020304" pitchFamily="18" charset="0"/>
                  <a:cs typeface="Times New Roman" panose="02020603050405020304" pitchFamily="18" charset="0"/>
                </a:endParaRPr>
              </a:p>
            </p:txBody>
          </p:sp>
          <p:sp>
            <p:nvSpPr>
              <p:cNvPr id="84" name="矩形 83"/>
              <p:cNvSpPr/>
              <p:nvPr/>
            </p:nvSpPr>
            <p:spPr>
              <a:xfrm>
                <a:off x="5475039" y="2994522"/>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12</a:t>
                </a:r>
                <a:endParaRPr lang="zh-CN" altLang="en-US" sz="1200" b="1" dirty="0">
                  <a:latin typeface="Times New Roman" panose="02020603050405020304" pitchFamily="18" charset="0"/>
                  <a:cs typeface="Times New Roman" panose="02020603050405020304" pitchFamily="18" charset="0"/>
                </a:endParaRPr>
              </a:p>
            </p:txBody>
          </p:sp>
          <p:sp>
            <p:nvSpPr>
              <p:cNvPr id="85" name="矩形 84"/>
              <p:cNvSpPr/>
              <p:nvPr/>
            </p:nvSpPr>
            <p:spPr>
              <a:xfrm>
                <a:off x="5821773" y="2994868"/>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13</a:t>
                </a:r>
                <a:endParaRPr lang="zh-CN" altLang="en-US" sz="1200" b="1" dirty="0">
                  <a:latin typeface="Times New Roman" panose="02020603050405020304" pitchFamily="18" charset="0"/>
                  <a:cs typeface="Times New Roman" panose="02020603050405020304" pitchFamily="18" charset="0"/>
                </a:endParaRPr>
              </a:p>
            </p:txBody>
          </p:sp>
          <p:sp>
            <p:nvSpPr>
              <p:cNvPr id="86" name="矩形 85"/>
              <p:cNvSpPr/>
              <p:nvPr/>
            </p:nvSpPr>
            <p:spPr>
              <a:xfrm>
                <a:off x="6168507" y="2995214"/>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14</a:t>
                </a:r>
                <a:endParaRPr lang="zh-CN" altLang="en-US" sz="1200" b="1" dirty="0">
                  <a:latin typeface="Times New Roman" panose="02020603050405020304" pitchFamily="18" charset="0"/>
                  <a:cs typeface="Times New Roman" panose="02020603050405020304" pitchFamily="18" charset="0"/>
                </a:endParaRPr>
              </a:p>
            </p:txBody>
          </p:sp>
          <p:sp>
            <p:nvSpPr>
              <p:cNvPr id="87" name="矩形 86"/>
              <p:cNvSpPr/>
              <p:nvPr/>
            </p:nvSpPr>
            <p:spPr>
              <a:xfrm>
                <a:off x="6515241" y="2995560"/>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15</a:t>
                </a:r>
                <a:endParaRPr lang="zh-CN" altLang="en-US" sz="1200" b="1" dirty="0">
                  <a:latin typeface="Times New Roman" panose="02020603050405020304" pitchFamily="18" charset="0"/>
                  <a:cs typeface="Times New Roman" panose="02020603050405020304" pitchFamily="18" charset="0"/>
                </a:endParaRPr>
              </a:p>
            </p:txBody>
          </p:sp>
          <p:sp>
            <p:nvSpPr>
              <p:cNvPr id="88" name="矩形 87"/>
              <p:cNvSpPr/>
              <p:nvPr/>
            </p:nvSpPr>
            <p:spPr>
              <a:xfrm>
                <a:off x="6861975" y="2995906"/>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16</a:t>
                </a:r>
                <a:endParaRPr lang="zh-CN" altLang="en-US" sz="1200" b="1" dirty="0">
                  <a:latin typeface="Times New Roman" panose="02020603050405020304" pitchFamily="18" charset="0"/>
                  <a:cs typeface="Times New Roman" panose="02020603050405020304" pitchFamily="18" charset="0"/>
                </a:endParaRPr>
              </a:p>
            </p:txBody>
          </p:sp>
          <p:sp>
            <p:nvSpPr>
              <p:cNvPr id="89" name="矩形 88"/>
              <p:cNvSpPr/>
              <p:nvPr/>
            </p:nvSpPr>
            <p:spPr>
              <a:xfrm>
                <a:off x="7208709" y="2996252"/>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17</a:t>
                </a:r>
                <a:endParaRPr lang="zh-CN" altLang="en-US" sz="1200" b="1" dirty="0">
                  <a:latin typeface="Times New Roman" panose="02020603050405020304" pitchFamily="18" charset="0"/>
                  <a:cs typeface="Times New Roman" panose="02020603050405020304" pitchFamily="18" charset="0"/>
                </a:endParaRPr>
              </a:p>
            </p:txBody>
          </p:sp>
          <p:sp>
            <p:nvSpPr>
              <p:cNvPr id="90" name="矩形 89"/>
              <p:cNvSpPr/>
              <p:nvPr/>
            </p:nvSpPr>
            <p:spPr>
              <a:xfrm>
                <a:off x="7555443" y="2996598"/>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18</a:t>
                </a:r>
                <a:endParaRPr lang="zh-CN" altLang="en-US" sz="1200" b="1" dirty="0">
                  <a:latin typeface="Times New Roman" panose="02020603050405020304" pitchFamily="18" charset="0"/>
                  <a:cs typeface="Times New Roman" panose="02020603050405020304" pitchFamily="18" charset="0"/>
                </a:endParaRPr>
              </a:p>
            </p:txBody>
          </p:sp>
          <p:sp>
            <p:nvSpPr>
              <p:cNvPr id="91" name="矩形 90"/>
              <p:cNvSpPr/>
              <p:nvPr/>
            </p:nvSpPr>
            <p:spPr>
              <a:xfrm>
                <a:off x="7902177" y="2996944"/>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19</a:t>
                </a:r>
                <a:endParaRPr lang="zh-CN" altLang="en-US" sz="1200" b="1" dirty="0">
                  <a:latin typeface="Times New Roman" panose="02020603050405020304" pitchFamily="18" charset="0"/>
                  <a:cs typeface="Times New Roman" panose="02020603050405020304" pitchFamily="18" charset="0"/>
                </a:endParaRPr>
              </a:p>
            </p:txBody>
          </p:sp>
          <p:sp>
            <p:nvSpPr>
              <p:cNvPr id="92" name="矩形 91"/>
              <p:cNvSpPr/>
              <p:nvPr/>
            </p:nvSpPr>
            <p:spPr>
              <a:xfrm>
                <a:off x="8248911" y="2997290"/>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20</a:t>
                </a:r>
                <a:endParaRPr lang="zh-CN" altLang="en-US" sz="1200" b="1" dirty="0">
                  <a:latin typeface="Times New Roman" panose="02020603050405020304" pitchFamily="18" charset="0"/>
                  <a:cs typeface="Times New Roman" panose="02020603050405020304" pitchFamily="18" charset="0"/>
                </a:endParaRPr>
              </a:p>
            </p:txBody>
          </p:sp>
          <p:sp>
            <p:nvSpPr>
              <p:cNvPr id="93" name="矩形 92"/>
              <p:cNvSpPr/>
              <p:nvPr/>
            </p:nvSpPr>
            <p:spPr>
              <a:xfrm>
                <a:off x="8595645" y="2997636"/>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21</a:t>
                </a:r>
                <a:endParaRPr lang="zh-CN" altLang="en-US" sz="1200" b="1" dirty="0">
                  <a:latin typeface="Times New Roman" panose="02020603050405020304" pitchFamily="18" charset="0"/>
                  <a:cs typeface="Times New Roman" panose="02020603050405020304" pitchFamily="18" charset="0"/>
                </a:endParaRPr>
              </a:p>
            </p:txBody>
          </p:sp>
          <p:sp>
            <p:nvSpPr>
              <p:cNvPr id="94" name="矩形 93"/>
              <p:cNvSpPr/>
              <p:nvPr/>
            </p:nvSpPr>
            <p:spPr>
              <a:xfrm>
                <a:off x="8929853" y="2997982"/>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22</a:t>
                </a:r>
                <a:endParaRPr lang="zh-CN" altLang="en-US" sz="1200" b="1" dirty="0">
                  <a:latin typeface="Times New Roman" panose="02020603050405020304" pitchFamily="18" charset="0"/>
                  <a:cs typeface="Times New Roman" panose="02020603050405020304" pitchFamily="18" charset="0"/>
                </a:endParaRPr>
              </a:p>
            </p:txBody>
          </p:sp>
        </p:grpSp>
        <p:sp>
          <p:nvSpPr>
            <p:cNvPr id="96" name="矩形 95"/>
            <p:cNvSpPr/>
            <p:nvPr/>
          </p:nvSpPr>
          <p:spPr>
            <a:xfrm>
              <a:off x="1299884" y="3460778"/>
              <a:ext cx="505267"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a:t>
              </a:r>
              <a:r>
                <a:rPr lang="en-US" altLang="zh-CN" sz="2400" i="1" baseline="-25000" dirty="0">
                  <a:latin typeface="Times New Roman" panose="02020603050405020304" pitchFamily="18" charset="0"/>
                  <a:cs typeface="Times New Roman" panose="02020603050405020304" pitchFamily="18" charset="0"/>
                </a:rPr>
                <a:t>ij</a:t>
              </a:r>
              <a:endParaRPr lang="zh-CN" altLang="en-US" sz="2400" dirty="0">
                <a:latin typeface="Times New Roman" panose="02020603050405020304" pitchFamily="18" charset="0"/>
                <a:cs typeface="Times New Roman" panose="02020603050405020304" pitchFamily="18" charset="0"/>
              </a:endParaRPr>
            </a:p>
          </p:txBody>
        </p:sp>
        <p:grpSp>
          <p:nvGrpSpPr>
            <p:cNvPr id="142" name="组合 141"/>
            <p:cNvGrpSpPr/>
            <p:nvPr/>
          </p:nvGrpSpPr>
          <p:grpSpPr>
            <a:xfrm>
              <a:off x="1941371" y="3592969"/>
              <a:ext cx="7643694" cy="305029"/>
              <a:chOff x="1618578" y="4055071"/>
              <a:chExt cx="7643694" cy="305029"/>
            </a:xfrm>
          </p:grpSpPr>
          <p:sp>
            <p:nvSpPr>
              <p:cNvPr id="143" name="矩形 142"/>
              <p:cNvSpPr/>
              <p:nvPr/>
            </p:nvSpPr>
            <p:spPr>
              <a:xfrm>
                <a:off x="161857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4" name="矩形 143"/>
              <p:cNvSpPr/>
              <p:nvPr/>
            </p:nvSpPr>
            <p:spPr>
              <a:xfrm>
                <a:off x="196658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5" name="矩形 144"/>
              <p:cNvSpPr/>
              <p:nvPr/>
            </p:nvSpPr>
            <p:spPr>
              <a:xfrm>
                <a:off x="231459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6" name="矩形 145"/>
              <p:cNvSpPr/>
              <p:nvPr/>
            </p:nvSpPr>
            <p:spPr>
              <a:xfrm>
                <a:off x="266260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7" name="矩形 146"/>
              <p:cNvSpPr/>
              <p:nvPr/>
            </p:nvSpPr>
            <p:spPr>
              <a:xfrm>
                <a:off x="301061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8" name="矩形 147"/>
              <p:cNvSpPr/>
              <p:nvPr/>
            </p:nvSpPr>
            <p:spPr>
              <a:xfrm>
                <a:off x="335862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49" name="矩形 148"/>
              <p:cNvSpPr/>
              <p:nvPr/>
            </p:nvSpPr>
            <p:spPr>
              <a:xfrm>
                <a:off x="370663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0" name="矩形 149"/>
              <p:cNvSpPr/>
              <p:nvPr/>
            </p:nvSpPr>
            <p:spPr>
              <a:xfrm>
                <a:off x="405464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1" name="矩形 150"/>
              <p:cNvSpPr/>
              <p:nvPr/>
            </p:nvSpPr>
            <p:spPr>
              <a:xfrm>
                <a:off x="4402658" y="4055071"/>
                <a:ext cx="348010" cy="305029"/>
              </a:xfrm>
              <a:prstGeom prst="rect">
                <a:avLst/>
              </a:prstGeom>
              <a:solidFill>
                <a:srgbClr val="00B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2" name="矩形 151"/>
              <p:cNvSpPr/>
              <p:nvPr/>
            </p:nvSpPr>
            <p:spPr>
              <a:xfrm>
                <a:off x="4763194"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3" name="矩形 152"/>
              <p:cNvSpPr/>
              <p:nvPr/>
            </p:nvSpPr>
            <p:spPr>
              <a:xfrm>
                <a:off x="5114727"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4" name="矩形 153"/>
              <p:cNvSpPr/>
              <p:nvPr/>
            </p:nvSpPr>
            <p:spPr>
              <a:xfrm>
                <a:off x="544668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5" name="矩形 154"/>
              <p:cNvSpPr/>
              <p:nvPr/>
            </p:nvSpPr>
            <p:spPr>
              <a:xfrm>
                <a:off x="579469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6" name="矩形 155"/>
              <p:cNvSpPr/>
              <p:nvPr/>
            </p:nvSpPr>
            <p:spPr>
              <a:xfrm>
                <a:off x="614270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7" name="矩形 156"/>
              <p:cNvSpPr/>
              <p:nvPr/>
            </p:nvSpPr>
            <p:spPr>
              <a:xfrm>
                <a:off x="649071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8" name="矩形 157"/>
              <p:cNvSpPr/>
              <p:nvPr/>
            </p:nvSpPr>
            <p:spPr>
              <a:xfrm>
                <a:off x="6838728" y="4055071"/>
                <a:ext cx="348010" cy="305029"/>
              </a:xfrm>
              <a:prstGeom prst="rect">
                <a:avLst/>
              </a:prstGeom>
              <a:solidFill>
                <a:srgbClr val="FFC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59" name="矩形 158"/>
              <p:cNvSpPr/>
              <p:nvPr/>
            </p:nvSpPr>
            <p:spPr>
              <a:xfrm>
                <a:off x="718673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60" name="矩形 159"/>
              <p:cNvSpPr/>
              <p:nvPr/>
            </p:nvSpPr>
            <p:spPr>
              <a:xfrm>
                <a:off x="753474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61" name="矩形 160"/>
              <p:cNvSpPr/>
              <p:nvPr/>
            </p:nvSpPr>
            <p:spPr>
              <a:xfrm>
                <a:off x="788275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62" name="矩形 161"/>
              <p:cNvSpPr/>
              <p:nvPr/>
            </p:nvSpPr>
            <p:spPr>
              <a:xfrm>
                <a:off x="823076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63" name="矩形 162"/>
              <p:cNvSpPr/>
              <p:nvPr/>
            </p:nvSpPr>
            <p:spPr>
              <a:xfrm>
                <a:off x="8578778"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sp>
            <p:nvSpPr>
              <p:cNvPr id="164" name="矩形 163"/>
              <p:cNvSpPr/>
              <p:nvPr/>
            </p:nvSpPr>
            <p:spPr>
              <a:xfrm>
                <a:off x="8914262" y="4055071"/>
                <a:ext cx="348010" cy="305029"/>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cs typeface="Times New Roman" panose="02020603050405020304" pitchFamily="18" charset="0"/>
                </a:endParaRPr>
              </a:p>
            </p:txBody>
          </p:sp>
        </p:grpSp>
        <p:grpSp>
          <p:nvGrpSpPr>
            <p:cNvPr id="165" name="组合 164"/>
            <p:cNvGrpSpPr/>
            <p:nvPr/>
          </p:nvGrpSpPr>
          <p:grpSpPr>
            <a:xfrm>
              <a:off x="1960421" y="3632013"/>
              <a:ext cx="7607442" cy="445690"/>
              <a:chOff x="1660965" y="2990716"/>
              <a:chExt cx="7607442" cy="445690"/>
            </a:xfrm>
          </p:grpSpPr>
          <p:sp>
            <p:nvSpPr>
              <p:cNvPr id="166" name="矩形 165"/>
              <p:cNvSpPr/>
              <p:nvPr/>
            </p:nvSpPr>
            <p:spPr>
              <a:xfrm>
                <a:off x="1660965" y="2990716"/>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a:t>
                </a:r>
                <a:endParaRPr lang="zh-CN" altLang="en-US" sz="1200" b="1" dirty="0">
                  <a:latin typeface="Times New Roman" panose="02020603050405020304" pitchFamily="18" charset="0"/>
                  <a:cs typeface="Times New Roman" panose="02020603050405020304" pitchFamily="18" charset="0"/>
                </a:endParaRPr>
              </a:p>
            </p:txBody>
          </p:sp>
          <p:sp>
            <p:nvSpPr>
              <p:cNvPr id="167" name="矩形 166"/>
              <p:cNvSpPr/>
              <p:nvPr/>
            </p:nvSpPr>
            <p:spPr>
              <a:xfrm>
                <a:off x="2007699" y="2991062"/>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a:t>
                </a:r>
                <a:endParaRPr lang="zh-CN" altLang="en-US" sz="1200" b="1" dirty="0">
                  <a:latin typeface="Times New Roman" panose="02020603050405020304" pitchFamily="18" charset="0"/>
                  <a:cs typeface="Times New Roman" panose="02020603050405020304" pitchFamily="18" charset="0"/>
                </a:endParaRPr>
              </a:p>
            </p:txBody>
          </p:sp>
          <p:sp>
            <p:nvSpPr>
              <p:cNvPr id="168" name="矩形 167"/>
              <p:cNvSpPr/>
              <p:nvPr/>
            </p:nvSpPr>
            <p:spPr>
              <a:xfrm>
                <a:off x="2354433" y="2991408"/>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3</a:t>
                </a:r>
                <a:endParaRPr lang="zh-CN" altLang="en-US" sz="1200" b="1" dirty="0">
                  <a:latin typeface="Times New Roman" panose="02020603050405020304" pitchFamily="18" charset="0"/>
                  <a:cs typeface="Times New Roman" panose="02020603050405020304" pitchFamily="18" charset="0"/>
                </a:endParaRPr>
              </a:p>
            </p:txBody>
          </p:sp>
          <p:sp>
            <p:nvSpPr>
              <p:cNvPr id="169" name="矩形 168"/>
              <p:cNvSpPr/>
              <p:nvPr/>
            </p:nvSpPr>
            <p:spPr>
              <a:xfrm>
                <a:off x="2701167" y="2991754"/>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4</a:t>
                </a:r>
                <a:endParaRPr lang="zh-CN" altLang="en-US" sz="1200" b="1" dirty="0">
                  <a:latin typeface="Times New Roman" panose="02020603050405020304" pitchFamily="18" charset="0"/>
                  <a:cs typeface="Times New Roman" panose="02020603050405020304" pitchFamily="18" charset="0"/>
                </a:endParaRPr>
              </a:p>
            </p:txBody>
          </p:sp>
          <p:sp>
            <p:nvSpPr>
              <p:cNvPr id="170" name="矩形 169"/>
              <p:cNvSpPr/>
              <p:nvPr/>
            </p:nvSpPr>
            <p:spPr>
              <a:xfrm>
                <a:off x="3047901" y="2992100"/>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5</a:t>
                </a:r>
                <a:endParaRPr lang="zh-CN" altLang="en-US" sz="1200" b="1" dirty="0">
                  <a:latin typeface="Times New Roman" panose="02020603050405020304" pitchFamily="18" charset="0"/>
                  <a:cs typeface="Times New Roman" panose="02020603050405020304" pitchFamily="18" charset="0"/>
                </a:endParaRPr>
              </a:p>
            </p:txBody>
          </p:sp>
          <p:sp>
            <p:nvSpPr>
              <p:cNvPr id="171" name="矩形 170"/>
              <p:cNvSpPr/>
              <p:nvPr/>
            </p:nvSpPr>
            <p:spPr>
              <a:xfrm>
                <a:off x="3394635" y="2992446"/>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6</a:t>
                </a:r>
                <a:endParaRPr lang="zh-CN" altLang="en-US" sz="1200" b="1" dirty="0">
                  <a:latin typeface="Times New Roman" panose="02020603050405020304" pitchFamily="18" charset="0"/>
                  <a:cs typeface="Times New Roman" panose="02020603050405020304" pitchFamily="18" charset="0"/>
                </a:endParaRPr>
              </a:p>
            </p:txBody>
          </p:sp>
          <p:sp>
            <p:nvSpPr>
              <p:cNvPr id="172" name="矩形 171"/>
              <p:cNvSpPr/>
              <p:nvPr/>
            </p:nvSpPr>
            <p:spPr>
              <a:xfrm>
                <a:off x="3741369" y="2992792"/>
                <a:ext cx="261610"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7</a:t>
                </a:r>
                <a:endParaRPr lang="zh-CN" altLang="en-US" sz="1200" b="1" dirty="0">
                  <a:latin typeface="Times New Roman" panose="02020603050405020304" pitchFamily="18" charset="0"/>
                  <a:cs typeface="Times New Roman" panose="02020603050405020304" pitchFamily="18" charset="0"/>
                </a:endParaRPr>
              </a:p>
            </p:txBody>
          </p:sp>
          <p:sp>
            <p:nvSpPr>
              <p:cNvPr id="173" name="矩形 172"/>
              <p:cNvSpPr/>
              <p:nvPr/>
            </p:nvSpPr>
            <p:spPr>
              <a:xfrm>
                <a:off x="4088103" y="3069338"/>
                <a:ext cx="389850" cy="338554"/>
              </a:xfrm>
              <a:prstGeom prst="rect">
                <a:avLst/>
              </a:prstGeom>
              <a:noFill/>
            </p:spPr>
            <p:txBody>
              <a:bodyPr wrap="none">
                <a:spAutoFit/>
              </a:bodyPr>
              <a:lstStyle/>
              <a:p>
                <a:r>
                  <a:rPr lang="en-US" altLang="zh-CN" sz="1600" dirty="0" smtClean="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4" name="矩形 173"/>
              <p:cNvSpPr/>
              <p:nvPr/>
            </p:nvSpPr>
            <p:spPr>
              <a:xfrm>
                <a:off x="4434837" y="3069684"/>
                <a:ext cx="474974" cy="338554"/>
              </a:xfrm>
              <a:prstGeom prst="rect">
                <a:avLst/>
              </a:prstGeom>
              <a:noFill/>
            </p:spPr>
            <p:txBody>
              <a:bodyPr wrap="square">
                <a:spAutoFit/>
              </a:bodyPr>
              <a:lstStyle/>
              <a:p>
                <a:r>
                  <a:rPr lang="en-US" altLang="zh-CN"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11</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5" name="矩形 174"/>
              <p:cNvSpPr/>
              <p:nvPr/>
            </p:nvSpPr>
            <p:spPr>
              <a:xfrm>
                <a:off x="4781571" y="3070030"/>
                <a:ext cx="287258" cy="338554"/>
              </a:xfrm>
              <a:prstGeom prst="rect">
                <a:avLst/>
              </a:prstGeom>
              <a:noFill/>
            </p:spPr>
            <p:txBody>
              <a:bodyPr wrap="none">
                <a:spAutoFit/>
              </a:bodyPr>
              <a:lstStyle/>
              <a:p>
                <a:r>
                  <a:rPr lang="en-US" altLang="zh-CN"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6" name="矩形 175"/>
              <p:cNvSpPr/>
              <p:nvPr/>
            </p:nvSpPr>
            <p:spPr>
              <a:xfrm>
                <a:off x="5128305" y="3070376"/>
                <a:ext cx="287258" cy="338554"/>
              </a:xfrm>
              <a:prstGeom prst="rect">
                <a:avLst/>
              </a:prstGeom>
              <a:noFill/>
            </p:spPr>
            <p:txBody>
              <a:bodyPr wrap="none">
                <a:spAutoFit/>
              </a:bodyPr>
              <a:lstStyle/>
              <a:p>
                <a:r>
                  <a:rPr lang="en-US" altLang="zh-CN"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9</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7" name="矩形 176"/>
              <p:cNvSpPr/>
              <p:nvPr/>
            </p:nvSpPr>
            <p:spPr>
              <a:xfrm>
                <a:off x="5475039" y="2994522"/>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12</a:t>
                </a:r>
                <a:endParaRPr lang="zh-CN" altLang="en-US" sz="1200" b="1" dirty="0">
                  <a:latin typeface="Times New Roman" panose="02020603050405020304" pitchFamily="18" charset="0"/>
                  <a:cs typeface="Times New Roman" panose="02020603050405020304" pitchFamily="18" charset="0"/>
                </a:endParaRPr>
              </a:p>
            </p:txBody>
          </p:sp>
          <p:sp>
            <p:nvSpPr>
              <p:cNvPr id="178" name="矩形 177"/>
              <p:cNvSpPr/>
              <p:nvPr/>
            </p:nvSpPr>
            <p:spPr>
              <a:xfrm>
                <a:off x="5821773" y="2994868"/>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13</a:t>
                </a:r>
                <a:endParaRPr lang="zh-CN" altLang="en-US" sz="1200" b="1" dirty="0">
                  <a:latin typeface="Times New Roman" panose="02020603050405020304" pitchFamily="18" charset="0"/>
                  <a:cs typeface="Times New Roman" panose="02020603050405020304" pitchFamily="18" charset="0"/>
                </a:endParaRPr>
              </a:p>
            </p:txBody>
          </p:sp>
          <p:sp>
            <p:nvSpPr>
              <p:cNvPr id="179" name="矩形 178"/>
              <p:cNvSpPr/>
              <p:nvPr/>
            </p:nvSpPr>
            <p:spPr>
              <a:xfrm>
                <a:off x="6168507" y="2995214"/>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14</a:t>
                </a:r>
                <a:endParaRPr lang="zh-CN" altLang="en-US" sz="1200" b="1" dirty="0">
                  <a:latin typeface="Times New Roman" panose="02020603050405020304" pitchFamily="18" charset="0"/>
                  <a:cs typeface="Times New Roman" panose="02020603050405020304" pitchFamily="18" charset="0"/>
                </a:endParaRPr>
              </a:p>
            </p:txBody>
          </p:sp>
          <p:sp>
            <p:nvSpPr>
              <p:cNvPr id="180" name="矩形 179"/>
              <p:cNvSpPr/>
              <p:nvPr/>
            </p:nvSpPr>
            <p:spPr>
              <a:xfrm>
                <a:off x="6515241" y="2995560"/>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17</a:t>
                </a:r>
                <a:endParaRPr lang="zh-CN" altLang="en-US" sz="1200" b="1" dirty="0">
                  <a:latin typeface="Times New Roman" panose="02020603050405020304" pitchFamily="18" charset="0"/>
                  <a:cs typeface="Times New Roman" panose="02020603050405020304" pitchFamily="18" charset="0"/>
                </a:endParaRPr>
              </a:p>
            </p:txBody>
          </p:sp>
          <p:sp>
            <p:nvSpPr>
              <p:cNvPr id="181" name="矩形 180"/>
              <p:cNvSpPr/>
              <p:nvPr/>
            </p:nvSpPr>
            <p:spPr>
              <a:xfrm>
                <a:off x="6861975" y="2995906"/>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16</a:t>
                </a:r>
                <a:endParaRPr lang="zh-CN" altLang="en-US" sz="1200" b="1" dirty="0">
                  <a:latin typeface="Times New Roman" panose="02020603050405020304" pitchFamily="18" charset="0"/>
                  <a:cs typeface="Times New Roman" panose="02020603050405020304" pitchFamily="18" charset="0"/>
                </a:endParaRPr>
              </a:p>
            </p:txBody>
          </p:sp>
          <p:sp>
            <p:nvSpPr>
              <p:cNvPr id="182" name="矩形 181"/>
              <p:cNvSpPr/>
              <p:nvPr/>
            </p:nvSpPr>
            <p:spPr>
              <a:xfrm>
                <a:off x="7208709" y="3097852"/>
                <a:ext cx="389850" cy="338554"/>
              </a:xfrm>
              <a:prstGeom prst="rect">
                <a:avLst/>
              </a:prstGeom>
              <a:noFill/>
            </p:spPr>
            <p:txBody>
              <a:bodyPr wrap="none">
                <a:spAutoFit/>
              </a:bodyPr>
              <a:lstStyle/>
              <a:p>
                <a:r>
                  <a:rPr lang="en-US" altLang="zh-CN"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15</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3" name="矩形 182"/>
              <p:cNvSpPr/>
              <p:nvPr/>
            </p:nvSpPr>
            <p:spPr>
              <a:xfrm>
                <a:off x="7555443" y="2996598"/>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18</a:t>
                </a:r>
                <a:endParaRPr lang="zh-CN" altLang="en-US" sz="1200" b="1" dirty="0">
                  <a:latin typeface="Times New Roman" panose="02020603050405020304" pitchFamily="18" charset="0"/>
                  <a:cs typeface="Times New Roman" panose="02020603050405020304" pitchFamily="18" charset="0"/>
                </a:endParaRPr>
              </a:p>
            </p:txBody>
          </p:sp>
          <p:sp>
            <p:nvSpPr>
              <p:cNvPr id="184" name="矩形 183"/>
              <p:cNvSpPr/>
              <p:nvPr/>
            </p:nvSpPr>
            <p:spPr>
              <a:xfrm>
                <a:off x="7902177" y="2996944"/>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19</a:t>
                </a:r>
                <a:endParaRPr lang="zh-CN" altLang="en-US" sz="1200" b="1" dirty="0">
                  <a:latin typeface="Times New Roman" panose="02020603050405020304" pitchFamily="18" charset="0"/>
                  <a:cs typeface="Times New Roman" panose="02020603050405020304" pitchFamily="18" charset="0"/>
                </a:endParaRPr>
              </a:p>
            </p:txBody>
          </p:sp>
          <p:sp>
            <p:nvSpPr>
              <p:cNvPr id="185" name="矩形 184"/>
              <p:cNvSpPr/>
              <p:nvPr/>
            </p:nvSpPr>
            <p:spPr>
              <a:xfrm>
                <a:off x="8248911" y="3086190"/>
                <a:ext cx="389850" cy="338554"/>
              </a:xfrm>
              <a:prstGeom prst="rect">
                <a:avLst/>
              </a:prstGeom>
              <a:noFill/>
            </p:spPr>
            <p:txBody>
              <a:bodyPr wrap="none">
                <a:spAutoFit/>
              </a:bodyPr>
              <a:lstStyle/>
              <a:p>
                <a:r>
                  <a:rPr lang="en-US" altLang="zh-CN" sz="1600" dirty="0" smtClean="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10</a:t>
                </a:r>
                <a:endParaRPr lang="zh-CN" altLang="en-US" sz="1600" dirty="0">
                  <a:ln w="0"/>
                  <a:effectLst>
                    <a:glow rad="228600">
                      <a:schemeClr val="accent2">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6" name="矩形 185"/>
              <p:cNvSpPr/>
              <p:nvPr/>
            </p:nvSpPr>
            <p:spPr>
              <a:xfrm>
                <a:off x="8595645" y="2997636"/>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21</a:t>
                </a:r>
                <a:endParaRPr lang="zh-CN" altLang="en-US" sz="1200" b="1" dirty="0">
                  <a:latin typeface="Times New Roman" panose="02020603050405020304" pitchFamily="18" charset="0"/>
                  <a:cs typeface="Times New Roman" panose="02020603050405020304" pitchFamily="18" charset="0"/>
                </a:endParaRPr>
              </a:p>
            </p:txBody>
          </p:sp>
          <p:sp>
            <p:nvSpPr>
              <p:cNvPr id="187" name="矩形 186"/>
              <p:cNvSpPr/>
              <p:nvPr/>
            </p:nvSpPr>
            <p:spPr>
              <a:xfrm>
                <a:off x="8929853" y="2997982"/>
                <a:ext cx="338554" cy="276999"/>
              </a:xfrm>
              <a:prstGeom prst="rect">
                <a:avLst/>
              </a:prstGeom>
              <a:noFill/>
            </p:spPr>
            <p:txBody>
              <a:bodyPr wrap="none">
                <a:spAutoFit/>
              </a:bodyPr>
              <a:lstStyle/>
              <a:p>
                <a:r>
                  <a:rPr lang="en-US" altLang="zh-CN" sz="1200" b="1" dirty="0" smtClean="0">
                    <a:latin typeface="Times New Roman" panose="02020603050405020304" pitchFamily="18" charset="0"/>
                    <a:cs typeface="Times New Roman" panose="02020603050405020304" pitchFamily="18" charset="0"/>
                  </a:rPr>
                  <a:t>22</a:t>
                </a:r>
                <a:endParaRPr lang="zh-CN" altLang="en-US" sz="1200" b="1" dirty="0">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91" name="文本框 190"/>
              <p:cNvSpPr txBox="1"/>
              <p:nvPr/>
            </p:nvSpPr>
            <p:spPr>
              <a:xfrm>
                <a:off x="2539195" y="2337223"/>
                <a:ext cx="7477603" cy="748090"/>
              </a:xfrm>
              <a:prstGeom prst="rect">
                <a:avLst/>
              </a:prstGeom>
              <a:noFill/>
            </p:spPr>
            <p:txBody>
              <a:bodyPr wrap="square" lIns="0" tIns="0" rIns="0" bIns="0"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48</m:t>
                        </m:r>
                      </m:sup>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𝑖𝑗</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𝑖𝑗</m:t>
                            </m:r>
                          </m:sub>
                        </m:sSub>
                      </m:e>
                    </m:nary>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48</m:t>
                        </m:r>
                      </m:sup>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𝑖𝑗</m:t>
                            </m:r>
                          </m:sub>
                        </m:sSub>
                        <m:f>
                          <m:fPr>
                            <m:ctrlPr>
                              <a:rPr lang="en-US" altLang="zh-CN" sz="2400" i="1">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𝑖𝑗</m:t>
                                </m:r>
                              </m:sub>
                            </m:sSub>
                          </m:num>
                          <m:den>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en-US" altLang="zh-CN" sz="2400" i="1">
                                    <a:latin typeface="Cambria Math" panose="02040503050406030204" pitchFamily="18" charset="0"/>
                                    <a:ea typeface="Cambria Math" panose="02040503050406030204" pitchFamily="18" charset="0"/>
                                  </a:rPr>
                                  <m:t>𝑘</m:t>
                                </m:r>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48</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𝑖𝑘</m:t>
                                    </m:r>
                                  </m:sub>
                                </m:sSub>
                              </m:e>
                            </m:nary>
                          </m:den>
                        </m:f>
                      </m:e>
                    </m:nary>
                  </m:oMath>
                </a14:m>
                <a:r>
                  <a:rPr lang="en-US" altLang="zh-CN" sz="2400" dirty="0" smtClean="0"/>
                  <a:t>=</a:t>
                </a:r>
                <a14:m>
                  <m:oMath xmlns:m="http://schemas.openxmlformats.org/officeDocument/2006/math">
                    <m:f>
                      <m:fPr>
                        <m:ctrlPr>
                          <a:rPr lang="en-US" altLang="zh-CN" sz="2400" i="1">
                            <a:latin typeface="Cambria Math" panose="02040503050406030204" pitchFamily="18" charset="0"/>
                            <a:ea typeface="Cambria Math" panose="02040503050406030204" pitchFamily="18" charset="0"/>
                          </a:rPr>
                        </m:ctrlPr>
                      </m:fPr>
                      <m:num>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en-US" altLang="zh-CN" sz="2400" i="1">
                                <a:latin typeface="Cambria Math" panose="02040503050406030204" pitchFamily="18" charset="0"/>
                                <a:ea typeface="Cambria Math" panose="02040503050406030204" pitchFamily="18" charset="0"/>
                              </a:rPr>
                              <m:t>𝑗</m:t>
                            </m:r>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48</m:t>
                            </m:r>
                          </m:sup>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𝑖𝑗</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𝑖𝑗</m:t>
                                </m:r>
                              </m:sub>
                            </m:sSub>
                          </m:e>
                        </m:nary>
                      </m:num>
                      <m:den>
                        <m:nary>
                          <m:naryPr>
                            <m:chr m:val="∑"/>
                            <m:ctrlPr>
                              <a:rPr lang="en-US" altLang="zh-CN" sz="2400" i="1">
                                <a:latin typeface="Cambria Math" panose="02040503050406030204" pitchFamily="18" charset="0"/>
                                <a:ea typeface="Cambria Math" panose="02040503050406030204" pitchFamily="18" charset="0"/>
                              </a:rPr>
                            </m:ctrlPr>
                          </m:naryPr>
                          <m:sub>
                            <m:r>
                              <a:rPr lang="en-US" altLang="zh-CN" sz="2400" i="1">
                                <a:latin typeface="Cambria Math" panose="02040503050406030204" pitchFamily="18" charset="0"/>
                                <a:ea typeface="Cambria Math" panose="02040503050406030204" pitchFamily="18" charset="0"/>
                              </a:rPr>
                              <m:t>𝑗</m:t>
                            </m:r>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48</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𝑖𝑗</m:t>
                                </m:r>
                              </m:sub>
                            </m:sSub>
                          </m:e>
                        </m:nary>
                      </m:den>
                    </m:f>
                  </m:oMath>
                </a14:m>
                <a:endParaRPr lang="zh-CN" altLang="en-US" sz="2400" dirty="0"/>
              </a:p>
            </p:txBody>
          </p:sp>
        </mc:Choice>
        <mc:Fallback xmlns="">
          <p:sp>
            <p:nvSpPr>
              <p:cNvPr id="191" name="文本框 190"/>
              <p:cNvSpPr txBox="1">
                <a:spLocks noRot="1" noChangeAspect="1" noMove="1" noResize="1" noEditPoints="1" noAdjustHandles="1" noChangeArrowheads="1" noChangeShapeType="1" noTextEdit="1"/>
              </p:cNvSpPr>
              <p:nvPr/>
            </p:nvSpPr>
            <p:spPr>
              <a:xfrm>
                <a:off x="2539195" y="2337223"/>
                <a:ext cx="7477603" cy="748090"/>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57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80673" y="709863"/>
            <a:ext cx="8795085" cy="5632311"/>
          </a:xfrm>
          <a:prstGeom prst="rect">
            <a:avLst/>
          </a:prstGeom>
          <a:noFill/>
        </p:spPr>
        <p:txBody>
          <a:bodyPr wrap="square" rtlCol="0">
            <a:spAutoFit/>
          </a:bodyPr>
          <a:lstStyle/>
          <a:p>
            <a:r>
              <a:rPr lang="zh-CN" altLang="en-US" dirty="0" smtClean="0"/>
              <a:t>共</a:t>
            </a:r>
            <a:r>
              <a:rPr lang="en-US" altLang="zh-CN" dirty="0" smtClean="0"/>
              <a:t>1</a:t>
            </a:r>
            <a:r>
              <a:rPr lang="zh-CN" altLang="en-US" dirty="0" smtClean="0"/>
              <a:t>（从未出问题）、</a:t>
            </a:r>
            <a:r>
              <a:rPr lang="en-US" altLang="zh-CN" dirty="0" smtClean="0"/>
              <a:t>0.9</a:t>
            </a:r>
            <a:r>
              <a:rPr lang="zh-CN" altLang="en-US" dirty="0" smtClean="0"/>
              <a:t>（已恢复</a:t>
            </a:r>
            <a:r>
              <a:rPr lang="zh-CN" altLang="en-US" dirty="0"/>
              <a:t>）</a:t>
            </a:r>
            <a:r>
              <a:rPr lang="zh-CN" altLang="en-US" dirty="0" smtClean="0"/>
              <a:t>、</a:t>
            </a:r>
            <a:r>
              <a:rPr lang="en-US" altLang="zh-CN" dirty="0" smtClean="0"/>
              <a:t>0.6</a:t>
            </a:r>
            <a:r>
              <a:rPr lang="zh-CN" altLang="en-US" dirty="0" smtClean="0"/>
              <a:t>（提现困难）、</a:t>
            </a:r>
            <a:r>
              <a:rPr lang="en-US" altLang="zh-CN" dirty="0" smtClean="0"/>
              <a:t>0.3</a:t>
            </a:r>
            <a:r>
              <a:rPr lang="zh-CN" altLang="en-US" dirty="0" smtClean="0"/>
              <a:t>（跑路）、</a:t>
            </a:r>
            <a:r>
              <a:rPr lang="en-US" altLang="zh-CN" dirty="0" smtClean="0"/>
              <a:t>0</a:t>
            </a:r>
            <a:r>
              <a:rPr lang="zh-CN" altLang="en-US" dirty="0" smtClean="0"/>
              <a:t>（停运）个等级</a:t>
            </a:r>
            <a:r>
              <a:rPr lang="zh-CN" altLang="en-US" dirty="0" smtClean="0"/>
              <a:t>，每个等级中都会有</a:t>
            </a:r>
            <a:r>
              <a:rPr lang="en-US" altLang="zh-CN" dirty="0" smtClean="0"/>
              <a:t>A++</a:t>
            </a:r>
            <a:r>
              <a:rPr lang="zh-CN" altLang="en-US" dirty="0" smtClean="0"/>
              <a:t>到</a:t>
            </a:r>
            <a:r>
              <a:rPr lang="en-US" altLang="zh-CN" dirty="0" smtClean="0"/>
              <a:t>C</a:t>
            </a:r>
            <a:r>
              <a:rPr lang="zh-CN" altLang="en-US" dirty="0" smtClean="0"/>
              <a:t>七个等级（按照</a:t>
            </a:r>
            <a:r>
              <a:rPr lang="en-US" altLang="zh-CN" dirty="0" smtClean="0"/>
              <a:t>40</a:t>
            </a:r>
            <a:r>
              <a:rPr lang="zh-CN" altLang="en-US" dirty="0" smtClean="0"/>
              <a:t>个属性加权计算总分排名，而这七个等级是按照预先定义好的等级内平台数量百分比从前向后选取）。</a:t>
            </a:r>
            <a:endParaRPr lang="en-US" altLang="zh-CN" dirty="0" smtClean="0"/>
          </a:p>
          <a:p>
            <a:endParaRPr lang="en-US" altLang="zh-CN" dirty="0" smtClean="0"/>
          </a:p>
          <a:p>
            <a:r>
              <a:rPr lang="en-US" altLang="zh-CN" dirty="0" smtClean="0"/>
              <a:t>1. </a:t>
            </a:r>
            <a:r>
              <a:rPr lang="zh-CN" altLang="en-US" dirty="0" smtClean="0"/>
              <a:t>数据源选取</a:t>
            </a:r>
            <a:endParaRPr lang="en-US" altLang="zh-CN" dirty="0" smtClean="0"/>
          </a:p>
          <a:p>
            <a:r>
              <a:rPr lang="zh-CN" altLang="en-US" dirty="0" smtClean="0"/>
              <a:t>从</a:t>
            </a:r>
            <a:r>
              <a:rPr lang="en-US" altLang="zh-CN" dirty="0" smtClean="0"/>
              <a:t>T</a:t>
            </a:r>
            <a:r>
              <a:rPr lang="zh-CN" altLang="en-US" dirty="0" smtClean="0"/>
              <a:t>表中找到</a:t>
            </a:r>
            <a:r>
              <a:rPr lang="zh-CN" altLang="en-US" dirty="0" smtClean="0"/>
              <a:t>等级非</a:t>
            </a:r>
            <a:r>
              <a:rPr lang="en-US" altLang="zh-CN" dirty="0" smtClean="0"/>
              <a:t>1</a:t>
            </a:r>
            <a:r>
              <a:rPr lang="zh-CN" altLang="en-US" dirty="0" smtClean="0"/>
              <a:t>的所有平台，然后在</a:t>
            </a:r>
            <a:r>
              <a:rPr lang="en-US" altLang="zh-CN" dirty="0" smtClean="0"/>
              <a:t>Y</a:t>
            </a:r>
            <a:r>
              <a:rPr lang="zh-CN" altLang="en-US" dirty="0" smtClean="0"/>
              <a:t>表中找到这些平台最早出问题的时间，以这些问题时间的前两周作为坏站（等级在</a:t>
            </a:r>
            <a:r>
              <a:rPr lang="en-US" altLang="zh-CN" dirty="0" smtClean="0"/>
              <a:t>1</a:t>
            </a:r>
            <a:r>
              <a:rPr lang="zh-CN" altLang="en-US" dirty="0"/>
              <a:t>以下</a:t>
            </a:r>
            <a:r>
              <a:rPr lang="zh-CN" altLang="en-US" dirty="0" smtClean="0"/>
              <a:t>）的截取时间，而它们的中位数作为好站（</a:t>
            </a:r>
            <a:r>
              <a:rPr lang="zh-CN" altLang="en-US" dirty="0" smtClean="0"/>
              <a:t>等级为</a:t>
            </a:r>
            <a:r>
              <a:rPr lang="en-US" altLang="zh-CN" dirty="0" smtClean="0"/>
              <a:t>1</a:t>
            </a:r>
            <a:r>
              <a:rPr lang="zh-CN" altLang="en-US" dirty="0" smtClean="0"/>
              <a:t>）的截取时间。在</a:t>
            </a:r>
            <a:r>
              <a:rPr lang="en-US" altLang="zh-CN" dirty="0" smtClean="0"/>
              <a:t>T</a:t>
            </a:r>
            <a:r>
              <a:rPr lang="zh-CN" altLang="en-US" dirty="0" smtClean="0"/>
              <a:t>表截取时间之后找到</a:t>
            </a:r>
            <a:r>
              <a:rPr lang="zh-CN" altLang="en-US" dirty="0" smtClean="0"/>
              <a:t>每个好站的四周等级平均值在</a:t>
            </a:r>
            <a:r>
              <a:rPr lang="en-US" altLang="zh-CN" dirty="0" smtClean="0"/>
              <a:t>A</a:t>
            </a:r>
            <a:r>
              <a:rPr lang="zh-CN" altLang="en-US" dirty="0" smtClean="0"/>
              <a:t>以上的站做为最终的好站。</a:t>
            </a:r>
            <a:endParaRPr lang="en-US" altLang="zh-CN" dirty="0" smtClean="0"/>
          </a:p>
          <a:p>
            <a:r>
              <a:rPr lang="zh-CN" altLang="en-US" dirty="0" smtClean="0"/>
              <a:t>删除掉截取时间没有数据的好站和坏站</a:t>
            </a:r>
            <a:endParaRPr lang="en-US" altLang="zh-CN" dirty="0" smtClean="0"/>
          </a:p>
          <a:p>
            <a:r>
              <a:rPr lang="zh-CN" altLang="en-US" dirty="0" smtClean="0"/>
              <a:t>在坏站和最终好站之间按照</a:t>
            </a:r>
            <a:r>
              <a:rPr lang="en-US" altLang="zh-CN" dirty="0" smtClean="0"/>
              <a:t>1</a:t>
            </a:r>
            <a:r>
              <a:rPr lang="en-US" altLang="zh-CN" dirty="0" smtClean="0"/>
              <a:t>:2</a:t>
            </a:r>
            <a:r>
              <a:rPr lang="zh-CN" altLang="en-US" dirty="0" smtClean="0"/>
              <a:t>的关系随机选取（总数尽可能的多）。</a:t>
            </a:r>
            <a:endParaRPr lang="en-US" altLang="zh-CN" dirty="0" smtClean="0"/>
          </a:p>
          <a:p>
            <a:endParaRPr lang="en-US" altLang="zh-CN" dirty="0" smtClean="0"/>
          </a:p>
          <a:p>
            <a:r>
              <a:rPr lang="en-US" altLang="zh-CN" dirty="0" smtClean="0"/>
              <a:t>2. </a:t>
            </a:r>
            <a:r>
              <a:rPr lang="zh-CN" altLang="en-US" dirty="0" smtClean="0"/>
              <a:t>权重计算</a:t>
            </a:r>
            <a:endParaRPr lang="en-US" altLang="zh-CN" dirty="0" smtClean="0"/>
          </a:p>
          <a:p>
            <a:r>
              <a:rPr lang="zh-CN" altLang="en-US" dirty="0" smtClean="0"/>
              <a:t>取上述坏站和最终好站的相应的</a:t>
            </a:r>
            <a:r>
              <a:rPr lang="en-US" altLang="zh-CN" dirty="0" smtClean="0"/>
              <a:t>40</a:t>
            </a:r>
            <a:r>
              <a:rPr lang="zh-CN" altLang="en-US" dirty="0" smtClean="0"/>
              <a:t>个属性，从初始权重最大的属性开始，逐级优化（每次优化的时候，后面的权重不变，前面的权重取优化后的结果），直至全部优化结束。</a:t>
            </a:r>
            <a:endParaRPr lang="en-US" altLang="zh-CN" dirty="0" smtClean="0"/>
          </a:p>
          <a:p>
            <a:endParaRPr lang="en-US" altLang="zh-CN" dirty="0"/>
          </a:p>
          <a:p>
            <a:r>
              <a:rPr lang="en-US" altLang="zh-CN" dirty="0" smtClean="0"/>
              <a:t>3. </a:t>
            </a:r>
            <a:r>
              <a:rPr lang="zh-CN" altLang="en-US" dirty="0" smtClean="0"/>
              <a:t>优化策略选取</a:t>
            </a:r>
            <a:endParaRPr lang="en-US" altLang="zh-CN" dirty="0" smtClean="0"/>
          </a:p>
          <a:p>
            <a:r>
              <a:rPr lang="en-US" altLang="zh-CN" dirty="0" smtClean="0"/>
              <a:t>3.1 </a:t>
            </a:r>
            <a:r>
              <a:rPr lang="zh-CN" altLang="en-US" dirty="0" smtClean="0"/>
              <a:t>每个权重按照遍历值根据出现指数</a:t>
            </a:r>
            <a:r>
              <a:rPr lang="en-US" altLang="zh-CN" dirty="0" smtClean="0"/>
              <a:t>Q</a:t>
            </a:r>
            <a:r>
              <a:rPr lang="zh-CN" altLang="en-US" dirty="0" smtClean="0"/>
              <a:t>进一步加权平均。</a:t>
            </a:r>
            <a:endParaRPr lang="en-US" altLang="zh-CN" dirty="0" smtClean="0"/>
          </a:p>
          <a:p>
            <a:r>
              <a:rPr lang="en-US" altLang="zh-CN" dirty="0"/>
              <a:t>3.2 </a:t>
            </a:r>
            <a:r>
              <a:rPr lang="zh-CN" altLang="en-US" dirty="0"/>
              <a:t>每个权重使得相应的出现指数</a:t>
            </a:r>
            <a:r>
              <a:rPr lang="en-US" altLang="zh-CN" dirty="0"/>
              <a:t>Q</a:t>
            </a:r>
            <a:r>
              <a:rPr lang="zh-CN" altLang="en-US" dirty="0"/>
              <a:t>最大</a:t>
            </a:r>
            <a:r>
              <a:rPr lang="zh-CN" altLang="en-US" dirty="0" smtClean="0"/>
              <a:t>；</a:t>
            </a:r>
            <a:endParaRPr lang="en-US" altLang="zh-CN" dirty="0"/>
          </a:p>
        </p:txBody>
      </p:sp>
      <p:sp>
        <p:nvSpPr>
          <p:cNvPr id="3" name="矩形 2"/>
          <p:cNvSpPr/>
          <p:nvPr/>
        </p:nvSpPr>
        <p:spPr>
          <a:xfrm>
            <a:off x="4128833" y="18201"/>
            <a:ext cx="3763883" cy="52322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computeBiasWeight.py</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23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1600" dirty="0" smtClean="0"/>
              <a:t>坏站数据提前两周的话：</a:t>
            </a:r>
            <a:endParaRPr lang="en-US" altLang="zh-CN" sz="1600" dirty="0" smtClean="0"/>
          </a:p>
          <a:p>
            <a:r>
              <a:rPr lang="en-US" altLang="zh-CN" sz="1600" dirty="0"/>
              <a:t>THERE are 60/319 status=1 platforms with </a:t>
            </a:r>
            <a:r>
              <a:rPr lang="en-US" altLang="zh-CN" sz="1600" dirty="0" err="1"/>
              <a:t>ave</a:t>
            </a:r>
            <a:r>
              <a:rPr lang="en-US" altLang="zh-CN" sz="1600" dirty="0"/>
              <a:t>-level upon A and 30/65 bad platforms in our database.</a:t>
            </a:r>
          </a:p>
          <a:p>
            <a:r>
              <a:rPr lang="en-US" altLang="zh-CN" sz="1600" dirty="0"/>
              <a:t>1.0: 60</a:t>
            </a:r>
          </a:p>
          <a:p>
            <a:r>
              <a:rPr lang="en-US" altLang="zh-CN" sz="1600" dirty="0"/>
              <a:t>0.9: 9</a:t>
            </a:r>
          </a:p>
          <a:p>
            <a:r>
              <a:rPr lang="en-US" altLang="zh-CN" sz="1600" dirty="0"/>
              <a:t>0.6: 13</a:t>
            </a:r>
          </a:p>
          <a:p>
            <a:r>
              <a:rPr lang="en-US" altLang="zh-CN" sz="1600" dirty="0"/>
              <a:t>0.3: 5</a:t>
            </a:r>
          </a:p>
          <a:p>
            <a:r>
              <a:rPr lang="en-US" altLang="zh-CN" sz="1600" dirty="0"/>
              <a:t>0.0: </a:t>
            </a:r>
            <a:r>
              <a:rPr lang="en-US" altLang="zh-CN" sz="1600" dirty="0" smtClean="0"/>
              <a:t>3</a:t>
            </a:r>
          </a:p>
          <a:p>
            <a:r>
              <a:rPr lang="en-US" altLang="zh-CN" sz="1600" dirty="0"/>
              <a:t>THERE are 60/319 status=1 platforms with </a:t>
            </a:r>
            <a:r>
              <a:rPr lang="en-US" altLang="zh-CN" sz="1600" dirty="0" err="1"/>
              <a:t>ave</a:t>
            </a:r>
            <a:r>
              <a:rPr lang="en-US" altLang="zh-CN" sz="1600" dirty="0"/>
              <a:t>-level upon A and 32/65 bad platforms in our database.</a:t>
            </a:r>
          </a:p>
          <a:p>
            <a:r>
              <a:rPr lang="en-US" altLang="zh-CN" sz="1600" dirty="0"/>
              <a:t>1.0: 60</a:t>
            </a:r>
          </a:p>
          <a:p>
            <a:r>
              <a:rPr lang="en-US" altLang="zh-CN" sz="1600" dirty="0"/>
              <a:t>0.9: 9</a:t>
            </a:r>
          </a:p>
          <a:p>
            <a:r>
              <a:rPr lang="en-US" altLang="zh-CN" sz="1600" dirty="0"/>
              <a:t>0.6: 14</a:t>
            </a:r>
          </a:p>
          <a:p>
            <a:r>
              <a:rPr lang="en-US" altLang="zh-CN" sz="1600" dirty="0"/>
              <a:t>0.3: 6</a:t>
            </a:r>
          </a:p>
          <a:p>
            <a:r>
              <a:rPr lang="en-US" altLang="zh-CN" sz="1600" dirty="0"/>
              <a:t>0.0: 3</a:t>
            </a:r>
            <a:endParaRPr lang="zh-CN" altLang="en-US" sz="1600" dirty="0"/>
          </a:p>
        </p:txBody>
      </p:sp>
    </p:spTree>
    <p:extLst>
      <p:ext uri="{BB962C8B-B14F-4D97-AF65-F5344CB8AC3E}">
        <p14:creationId xmlns:p14="http://schemas.microsoft.com/office/powerpoint/2010/main" val="2439635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TotalTime>
  <Words>708</Words>
  <Application>Microsoft Office PowerPoint</Application>
  <PresentationFormat>宽屏</PresentationFormat>
  <Paragraphs>137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xieb03</dc:creator>
  <cp:lastModifiedBy>xieb03</cp:lastModifiedBy>
  <cp:revision>89</cp:revision>
  <dcterms:created xsi:type="dcterms:W3CDTF">2015-03-23T08:11:37Z</dcterms:created>
  <dcterms:modified xsi:type="dcterms:W3CDTF">2015-04-18T05:09:31Z</dcterms:modified>
</cp:coreProperties>
</file>